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5455" y="3252978"/>
            <a:ext cx="3246755" cy="2457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973829" y="4104797"/>
            <a:ext cx="3393185" cy="2282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890770" y="6536563"/>
            <a:ext cx="1846579" cy="18421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6719" y="5815838"/>
            <a:ext cx="3974465" cy="2476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9494" y="723265"/>
            <a:ext cx="2096643" cy="21901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43890"/>
            <a:ext cx="6230620" cy="0"/>
          </a:xfrm>
          <a:custGeom>
            <a:avLst/>
            <a:gdLst/>
            <a:ahLst/>
            <a:cxnLst/>
            <a:rect l="l" t="t" r="r" b="b"/>
            <a:pathLst>
              <a:path w="6230620">
                <a:moveTo>
                  <a:pt x="0" y="0"/>
                </a:moveTo>
                <a:lnTo>
                  <a:pt x="62306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mbasedlearning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359410">
              <a:lnSpc>
                <a:spcPts val="2540"/>
              </a:lnSpc>
            </a:pPr>
            <a:r>
              <a:rPr sz="2200" b="1" spc="-275" dirty="0">
                <a:solidFill>
                  <a:srgbClr val="E26C09"/>
                </a:solidFill>
                <a:latin typeface="Arial"/>
                <a:cs typeface="Arial"/>
              </a:rPr>
              <a:t>REPRODUCTIVE</a:t>
            </a:r>
            <a:r>
              <a:rPr sz="2200" b="1" spc="-180" dirty="0">
                <a:solidFill>
                  <a:srgbClr val="E26C09"/>
                </a:solidFill>
                <a:latin typeface="Arial"/>
                <a:cs typeface="Arial"/>
              </a:rPr>
              <a:t> </a:t>
            </a:r>
            <a:r>
              <a:rPr sz="2200" b="1" spc="-295" dirty="0">
                <a:solidFill>
                  <a:srgbClr val="E26C09"/>
                </a:solidFill>
                <a:latin typeface="Arial"/>
                <a:cs typeface="Arial"/>
              </a:rPr>
              <a:t>SYSTEM</a:t>
            </a:r>
            <a:endParaRPr sz="2200">
              <a:latin typeface="Arial"/>
              <a:cs typeface="Arial"/>
            </a:endParaRPr>
          </a:p>
          <a:p>
            <a:pPr marL="1953895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E26C09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E26C09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E26C09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E26C09"/>
                </a:solidFill>
                <a:latin typeface="Arial"/>
                <a:cs typeface="Arial"/>
              </a:rPr>
              <a:t>L</a:t>
            </a:r>
            <a:r>
              <a:rPr sz="2200" b="1" spc="-395" dirty="0">
                <a:solidFill>
                  <a:srgbClr val="E26C09"/>
                </a:solidFill>
                <a:latin typeface="Arial"/>
                <a:cs typeface="Arial"/>
              </a:rPr>
              <a:t>E</a:t>
            </a:r>
            <a:r>
              <a:rPr sz="2200" b="1" spc="-70" dirty="0">
                <a:solidFill>
                  <a:srgbClr val="E26C09"/>
                </a:solidFill>
                <a:latin typeface="Arial"/>
                <a:cs typeface="Arial"/>
              </a:rPr>
              <a:t>-</a:t>
            </a:r>
            <a:r>
              <a:rPr sz="2200" b="1" spc="-30" dirty="0">
                <a:solidFill>
                  <a:srgbClr val="E26C09"/>
                </a:solidFill>
                <a:latin typeface="Arial"/>
                <a:cs typeface="Arial"/>
              </a:rPr>
              <a:t>I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1427" y="2129282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51815">
              <a:lnSpc>
                <a:spcPts val="2760"/>
              </a:lnSpc>
            </a:pPr>
            <a:r>
              <a:rPr sz="2400" b="1" spc="-335" dirty="0">
                <a:solidFill>
                  <a:srgbClr val="30849B"/>
                </a:solidFill>
                <a:latin typeface="Arial"/>
                <a:cs typeface="Arial"/>
              </a:rPr>
              <a:t>SECOND  </a:t>
            </a:r>
            <a:r>
              <a:rPr sz="2400" b="1" spc="-365">
                <a:solidFill>
                  <a:srgbClr val="30849B"/>
                </a:solidFill>
                <a:latin typeface="Arial"/>
                <a:cs typeface="Arial"/>
              </a:rPr>
              <a:t>YEAR</a:t>
            </a:r>
            <a:r>
              <a:rPr sz="2400" b="1" spc="-310">
                <a:solidFill>
                  <a:srgbClr val="30849B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30849B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2544" rIns="0" bIns="0" rtlCol="0">
            <a:spAutoFit/>
          </a:bodyPr>
          <a:lstStyle/>
          <a:p>
            <a:pPr marL="1054735">
              <a:lnSpc>
                <a:spcPct val="100000"/>
              </a:lnSpc>
              <a:spcBef>
                <a:spcPts val="334"/>
              </a:spcBef>
            </a:pPr>
            <a:r>
              <a:rPr spc="-350" dirty="0"/>
              <a:t>STUDY</a:t>
            </a:r>
            <a:r>
              <a:rPr spc="-180" dirty="0"/>
              <a:t> </a:t>
            </a:r>
            <a:r>
              <a:rPr spc="-285" dirty="0"/>
              <a:t>GUIDE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27958" y="8187690"/>
            <a:ext cx="890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Ovarian</a:t>
            </a: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533400" y="8610600"/>
            <a:ext cx="2743200" cy="914400"/>
          </a:xfrm>
          <a:prstGeom prst="rect">
            <a:avLst/>
          </a:prstGeom>
        </p:spPr>
      </p:pic>
      <p:pic>
        <p:nvPicPr>
          <p:cNvPr id="11" name="Picture 10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83058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981455"/>
          <a:ext cx="6184900" cy="8009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</a:tblGrid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triangle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7300"/>
                        </a:lnSpc>
                        <a:spcBef>
                          <a:spcPts val="8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pectinate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vasculature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rectum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anal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nerve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perineum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1.11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Perineum-</a:t>
                      </a:r>
                      <a:r>
                        <a:rPr sz="11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II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urogenital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triangle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63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urethra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penis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urogenital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triangle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07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HISTOLOGY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2.1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Prostate,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Seminal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vesicles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057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light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microscope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95275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Prostate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32766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Seminal Vesicle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35941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945" marR="305435" indent="175260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prostate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gland,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seminal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vesicles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1150" marR="74930" indent="-224790">
                        <a:lnSpc>
                          <a:spcPct val="116399"/>
                        </a:lnSpc>
                        <a:spcBef>
                          <a:spcPts val="55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2.2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ovary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b="1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057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Ovaries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ovarian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follicles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Epithelium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Walls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945" marR="305435" indent="175260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2.3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Uterus,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Cervix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8237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Uterus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Walls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perimetrium,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myometrium,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endometrium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Lining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epithelium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Cells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found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uterine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endometrium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8448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phases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menstrual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21945" marR="305435" indent="175260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cervix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2.4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testes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duct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945" marR="305435" indent="175260">
                        <a:lnSpc>
                          <a:spcPct val="117300"/>
                        </a:lnSpc>
                        <a:spcBef>
                          <a:spcPts val="8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testes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duct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seminiferous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tubules,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sertoli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cells, spermatozoa,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leydig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cells,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rete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testis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epididymis.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testis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duct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90600"/>
          <a:ext cx="6444614" cy="8122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230504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b="1" spc="-40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60" dirty="0">
                          <a:latin typeface="Arial"/>
                          <a:cs typeface="Arial"/>
                        </a:rPr>
                        <a:t>EMBRYOLOGY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129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3.1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b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line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starts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7300"/>
                        </a:lnSpc>
                        <a:spcBef>
                          <a:spcPts val="6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genitalia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resulting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malformation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95275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Cryptorchidism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(un-descended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testes)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32766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Hypospadiasis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malformation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urethra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3.2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primordial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germ cells,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precursors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migration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63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division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ridges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Paramesonephric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ducts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malformation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2416810">
                        <a:lnSpc>
                          <a:spcPts val="1650"/>
                        </a:lnSpc>
                        <a:tabLst>
                          <a:tab pos="2874010" algn="l"/>
                        </a:tabLst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II.	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BIOCHEMISTRY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2.1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Sex</a:t>
                      </a:r>
                      <a:r>
                        <a:rPr sz="1100" b="1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Hormone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2.2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sex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hormone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2.3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Pituitary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Hormone and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Menstrual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menarche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relationship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menstrual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2.4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menopause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menopause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2.5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role of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Placenta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placenta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secretions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(AFP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β-HCG)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2.6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Amniotic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fluid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Analysis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constituents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amniotic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fluid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Biochemical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markers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fetal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2.7</a:t>
                      </a:r>
                      <a:r>
                        <a:rPr sz="11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Genetics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chemical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DNA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RNA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genetic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disorders.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Replication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444614" cy="8350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4089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Transcription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retro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viruses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Cancer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AIDs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Translation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post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translational modifications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mutations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expression is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controlled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Recombinant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DNA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technology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2.8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Pregnancy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test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dip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stick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(β-HCG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levels)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2.9</a:t>
                      </a:r>
                      <a:r>
                        <a:rPr sz="11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80" dirty="0">
                          <a:latin typeface="Arial"/>
                          <a:cs typeface="Arial"/>
                        </a:rPr>
                        <a:t>PCR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PCR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2094230">
                        <a:lnSpc>
                          <a:spcPts val="1650"/>
                        </a:lnSpc>
                        <a:tabLst>
                          <a:tab pos="2551430" algn="l"/>
                        </a:tabLst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III.	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MEDICINE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5715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3.1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 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policy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3.2 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Maternal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determinants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maternal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11150" marR="74930" indent="-224790">
                        <a:lnSpc>
                          <a:spcPct val="116399"/>
                        </a:lnSpc>
                        <a:spcBef>
                          <a:spcPts val="5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high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mothers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3.3 Infant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infant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infant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mother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breastfeeding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infant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mortality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3.4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Integrated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Childhood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Illness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(IMNCI)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practice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danger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IMNCI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3.5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11150" marR="74930" indent="-224790">
                        <a:lnSpc>
                          <a:spcPct val="116399"/>
                        </a:lnSpc>
                        <a:spcBef>
                          <a:spcPts val="5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target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couples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policy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129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3.6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Reproductive Tract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syndromic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3.7</a:t>
                      </a:r>
                      <a:r>
                        <a:rPr sz="11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HIV/AIDs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AIDS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HIV/AIDs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HIV/AIDS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programme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 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444614" cy="8602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212090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3.8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approaches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1822450">
                        <a:lnSpc>
                          <a:spcPts val="1660"/>
                        </a:lnSpc>
                        <a:tabLst>
                          <a:tab pos="2279650" algn="l"/>
                        </a:tabLst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IV.	</a:t>
                      </a:r>
                      <a:r>
                        <a:rPr sz="1400" b="1" spc="-18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MICROBIOLOGY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L="5080" algn="ctr">
                        <a:lnSpc>
                          <a:spcPts val="141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4.1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Prostatitis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prostatic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hyperplasia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prostatitis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microorganisms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morphology, 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Benign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Prostate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Hyperplasia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4.2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genital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tract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PIDs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important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salient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microorganism,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complication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(PID)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4.3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Non-neoplastic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cysts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cyst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ovary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Poly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Cystic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Ovaries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follicular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luteal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cysts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Polycystic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Ovaries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(PCOs)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4.4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MGT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testicular,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epididymo-orchitis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hypospadias,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Epispadias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phimosis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microorganism,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non-specific types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epididymo-orchitis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2332990">
                        <a:lnSpc>
                          <a:spcPts val="1650"/>
                        </a:lnSpc>
                        <a:tabLst>
                          <a:tab pos="2790190" algn="l"/>
                        </a:tabLst>
                      </a:pPr>
                      <a:r>
                        <a:rPr sz="1400" b="1" spc="-65" dirty="0">
                          <a:latin typeface="Arial"/>
                          <a:cs typeface="Arial"/>
                        </a:rPr>
                        <a:t>V.	</a:t>
                      </a:r>
                      <a:r>
                        <a:rPr sz="1400" b="1" spc="-175" dirty="0">
                          <a:latin typeface="Arial"/>
                          <a:cs typeface="Arial"/>
                        </a:rPr>
                        <a:t>PHARMACOLOGY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5.1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Androgens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Anti-androgens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kinetics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produced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testis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plus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properties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these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5.2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Estrogens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Anti-estrogens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estrogens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antiestrogens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5.3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Progestins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Anti-progestins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progestins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progestins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inhibitors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5.4</a:t>
                      </a:r>
                      <a:r>
                        <a:rPr sz="11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Contraceptives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contraceptive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hormonal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contraceptive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5.5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Prolactin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inhibitory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b="1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(Bromocriptine)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Prolactin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inhibitory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Bromocriptine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444614" cy="8590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212090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5.6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rat</a:t>
                      </a:r>
                      <a:r>
                        <a:rPr sz="11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uterus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Observe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rat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uterus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using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power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2503805">
                        <a:lnSpc>
                          <a:spcPts val="1650"/>
                        </a:lnSpc>
                        <a:tabLst>
                          <a:tab pos="2961005" algn="l"/>
                        </a:tabLst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VI.	</a:t>
                      </a:r>
                      <a:r>
                        <a:rPr sz="1400" b="1" spc="-180" dirty="0">
                          <a:latin typeface="Arial"/>
                          <a:cs typeface="Arial"/>
                        </a:rPr>
                        <a:t>PHYSIOLOGY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6.1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Spermatogenesis, Semen,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Capacitation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Sperms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spermatogenesis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spermatogenesis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6.2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Hormone: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Testosterone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Function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6.3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Sexual</a:t>
                      </a:r>
                      <a:r>
                        <a:rPr sz="1100" b="1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Act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(hypo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hypergonadism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6.4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Ovary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oogenesis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follicle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ovulation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corpus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6.5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Puberty,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Menstrual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Cycle,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Menarche&amp;</a:t>
                      </a:r>
                      <a:r>
                        <a:rPr sz="110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Menopause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6399"/>
                        </a:lnSpc>
                        <a:spcBef>
                          <a:spcPts val="9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changes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puberty,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overall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puberty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secondary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puberty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males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females.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now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secretion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FSH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LH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controlled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negative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positive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feedback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menstrual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cyclical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occur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endometrium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changes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6.6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Pregnancy,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Placenta,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&amp;Maternal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hormones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secreted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placenta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6399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endocrine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assays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respect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organ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parturition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especially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(stages,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hormones)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6.7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Mammary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Gland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Lactation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hormonal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requirements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memory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gland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during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milk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ejection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reflexes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1918970">
                        <a:lnSpc>
                          <a:spcPts val="1650"/>
                        </a:lnSpc>
                        <a:tabLst>
                          <a:tab pos="2376170" algn="l"/>
                        </a:tabLst>
                      </a:pPr>
                      <a:r>
                        <a:rPr sz="1400" b="1" spc="-40" dirty="0">
                          <a:latin typeface="Arial"/>
                          <a:cs typeface="Arial"/>
                        </a:rPr>
                        <a:t>VII.	</a:t>
                      </a:r>
                      <a:r>
                        <a:rPr sz="1400" b="1" spc="-204" dirty="0">
                          <a:latin typeface="Arial"/>
                          <a:cs typeface="Arial"/>
                        </a:rPr>
                        <a:t>OBSTETRICS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0" dirty="0">
                          <a:latin typeface="Arial"/>
                          <a:cs typeface="Arial"/>
                        </a:rPr>
                        <a:t>GYNECOLOGY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7.1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Polycystic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ovaries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menstrual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disorder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polycystic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ovary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menstrual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polycystic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ovaries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outline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90600"/>
          <a:ext cx="6444614" cy="3912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212090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7.2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Antenatal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Antenatal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1150" marR="74295" indent="-224790">
                        <a:lnSpc>
                          <a:spcPct val="117300"/>
                        </a:lnSpc>
                        <a:spcBef>
                          <a:spcPts val="88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trimesters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Antenatal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Antenatal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7.3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b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Klinefelter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syndrome, Mayer–Rokitansky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syndrome, Turner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pathophysiology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mentioned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outline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conditions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7.4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(invasive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non-invasive)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5904">
                <a:tc gridSpan="2">
                  <a:txBody>
                    <a:bodyPr/>
                    <a:lstStyle/>
                    <a:p>
                      <a:pPr marL="2628900">
                        <a:lnSpc>
                          <a:spcPts val="1650"/>
                        </a:lnSpc>
                        <a:tabLst>
                          <a:tab pos="3086100" algn="l"/>
                        </a:tabLst>
                      </a:pPr>
                      <a:r>
                        <a:rPr sz="1400" b="1" spc="-40" dirty="0">
                          <a:latin typeface="Arial"/>
                          <a:cs typeface="Arial"/>
                        </a:rPr>
                        <a:t>VIII.	</a:t>
                      </a:r>
                      <a:r>
                        <a:rPr sz="1400" b="1" spc="-215" dirty="0">
                          <a:latin typeface="Arial"/>
                          <a:cs typeface="Arial"/>
                        </a:rPr>
                        <a:t>SKILL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20" dirty="0">
                          <a:latin typeface="Arial"/>
                          <a:cs typeface="Arial"/>
                        </a:rPr>
                        <a:t>LAB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45" dirty="0">
                          <a:latin typeface="Arial"/>
                          <a:cs typeface="Arial"/>
                        </a:rPr>
                        <a:t>8.1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Prostate</a:t>
                      </a:r>
                      <a:r>
                        <a:rPr sz="1100" b="1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prostate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mannequin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Hands-On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193546"/>
          <a:ext cx="6203314" cy="7871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695325"/>
                <a:gridCol w="32385"/>
                <a:gridCol w="3577590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3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060"/>
                        </a:lnSpc>
                      </a:pPr>
                      <a:r>
                        <a:rPr sz="11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XT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OOK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118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66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06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105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8260">
                        <a:lnSpc>
                          <a:spcPts val="1265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indent="-227329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">
                        <a:lnSpc>
                          <a:spcPts val="107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97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94665" indent="-227329">
                        <a:lnSpc>
                          <a:spcPct val="100000"/>
                        </a:lnSpc>
                        <a:spcBef>
                          <a:spcPts val="17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indent="-2349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5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9297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230122"/>
          <a:ext cx="6202679" cy="3906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8415" indent="3175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enhance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90"/>
                        </a:lnSpc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0" marR="39370">
                        <a:lnSpc>
                          <a:spcPct val="1018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33350" marR="172720">
                        <a:lnSpc>
                          <a:spcPct val="1018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883666"/>
            <a:ext cx="6238240" cy="2332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88620" marR="5080" indent="-228600">
              <a:lnSpc>
                <a:spcPct val="117300"/>
              </a:lnSpc>
              <a:buFont typeface="Courier New"/>
              <a:buChar char="o"/>
              <a:tabLst>
                <a:tab pos="388620" algn="l"/>
                <a:tab pos="389255" algn="l"/>
              </a:tabLst>
            </a:pP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05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469265" marR="87630" lvl="1" indent="-227965">
              <a:lnSpc>
                <a:spcPct val="150000"/>
              </a:lnSpc>
              <a:spcBef>
                <a:spcPts val="11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0" dirty="0">
                <a:latin typeface="Arial"/>
                <a:cs typeface="Arial"/>
              </a:rPr>
              <a:t>reading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statement/scenario </a:t>
            </a:r>
            <a:r>
              <a:rPr sz="1100" spc="-45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most </a:t>
            </a:r>
            <a:r>
              <a:rPr sz="1100" spc="-20" dirty="0">
                <a:latin typeface="Arial"/>
                <a:cs typeface="Arial"/>
              </a:rPr>
              <a:t>appropriate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80" dirty="0">
                <a:latin typeface="Arial"/>
                <a:cs typeface="Arial"/>
              </a:rPr>
              <a:t>Correct 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704" y="3333724"/>
            <a:ext cx="1071880" cy="4343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b="1" spc="-95" dirty="0">
                <a:latin typeface="Arial"/>
                <a:cs typeface="Arial"/>
              </a:rPr>
              <a:t>EMQs:</a:t>
            </a:r>
            <a:endParaRPr sz="1100">
              <a:latin typeface="Arial"/>
              <a:cs typeface="Arial"/>
            </a:endParaRPr>
          </a:p>
          <a:p>
            <a:pPr marL="32194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321945" algn="l"/>
                <a:tab pos="322580" algn="l"/>
              </a:tabLst>
            </a:pP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95" dirty="0">
                <a:latin typeface="Arial"/>
                <a:cs typeface="Arial"/>
              </a:rPr>
              <a:t>EMQ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6626" y="3681196"/>
            <a:ext cx="5266690" cy="7937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An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5-15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nerve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supply,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functions,</a:t>
            </a:r>
            <a:r>
              <a:rPr sz="1100" spc="-60" dirty="0">
                <a:latin typeface="Arial"/>
                <a:cs typeface="Arial"/>
              </a:rPr>
              <a:t> diagnosis,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85" dirty="0">
                <a:latin typeface="Arial"/>
                <a:cs typeface="Arial"/>
              </a:rPr>
              <a:t>Lead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–Statement/Question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Two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85" dirty="0">
                <a:latin typeface="Arial"/>
                <a:cs typeface="Arial"/>
              </a:rPr>
              <a:t>Stems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Scenarios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104" y="4456913"/>
            <a:ext cx="6365240" cy="459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marR="136525" indent="-228600">
              <a:lnSpc>
                <a:spcPct val="152700"/>
              </a:lnSpc>
              <a:spcBef>
                <a:spcPts val="10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6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stem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scenario,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should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choose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option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list.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once,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5" dirty="0">
                <a:latin typeface="Arial"/>
                <a:cs typeface="Arial"/>
              </a:rPr>
              <a:t>Correct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carries one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incorrect </a:t>
            </a:r>
            <a:r>
              <a:rPr sz="1100" spc="-35" dirty="0">
                <a:latin typeface="Arial"/>
                <a:cs typeface="Arial"/>
              </a:rPr>
              <a:t>‘zero </a:t>
            </a:r>
            <a:r>
              <a:rPr sz="1100" spc="-30" dirty="0">
                <a:latin typeface="Arial"/>
                <a:cs typeface="Arial"/>
              </a:rPr>
              <a:t>mark’.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0" dirty="0">
                <a:latin typeface="Arial"/>
                <a:cs typeface="Arial"/>
              </a:rPr>
              <a:t>Student 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65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indent="-1905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8890" indent="-228600">
              <a:lnSpc>
                <a:spcPct val="116399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10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0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30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observed, </a:t>
            </a:r>
            <a:r>
              <a:rPr sz="1100" spc="-50" dirty="0">
                <a:latin typeface="Arial"/>
                <a:cs typeface="Arial"/>
              </a:rPr>
              <a:t>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rest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lvl="1" indent="-228600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75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examiners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structured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viva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tasks.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Unobserved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marR="6350" lvl="1" indent="-228600">
              <a:lnSpc>
                <a:spcPct val="116399"/>
              </a:lnSpc>
              <a:spcBef>
                <a:spcPts val="1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60" dirty="0">
                <a:latin typeface="Arial"/>
                <a:cs typeface="Arial"/>
              </a:rPr>
              <a:t>an X-ray, </a:t>
            </a:r>
            <a:r>
              <a:rPr sz="1100" spc="-100" dirty="0">
                <a:latin typeface="Arial"/>
                <a:cs typeface="Arial"/>
              </a:rPr>
              <a:t>Labs </a:t>
            </a:r>
            <a:r>
              <a:rPr sz="1100" spc="-30" dirty="0">
                <a:latin typeface="Arial"/>
                <a:cs typeface="Arial"/>
              </a:rPr>
              <a:t>reports, </a:t>
            </a:r>
            <a:r>
              <a:rPr sz="1100" spc="-35" dirty="0">
                <a:latin typeface="Arial"/>
                <a:cs typeface="Arial"/>
              </a:rPr>
              <a:t>pictures, clinical </a:t>
            </a:r>
            <a:r>
              <a:rPr sz="1100" spc="-60" dirty="0">
                <a:latin typeface="Arial"/>
                <a:cs typeface="Arial"/>
              </a:rPr>
              <a:t>scenarios 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related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answer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 copy.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endParaRPr sz="1100">
              <a:latin typeface="Arial"/>
              <a:cs typeface="Arial"/>
            </a:endParaRPr>
          </a:p>
          <a:p>
            <a:pPr marL="926465" marR="5080" lvl="1" indent="-228600">
              <a:lnSpc>
                <a:spcPts val="1550"/>
              </a:lnSpc>
              <a:spcBef>
                <a:spcPts val="7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2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50" dirty="0">
                <a:latin typeface="Arial"/>
                <a:cs typeface="Arial"/>
              </a:rPr>
              <a:t>task given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20" dirty="0">
                <a:latin typeface="Arial"/>
                <a:cs typeface="Arial"/>
              </a:rPr>
              <a:t>his/her  </a:t>
            </a:r>
            <a:r>
              <a:rPr sz="1100" spc="-30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7975" y="5840095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29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4"/>
                </a:lnTo>
                <a:lnTo>
                  <a:pt x="3788410" y="767714"/>
                </a:lnTo>
                <a:lnTo>
                  <a:pt x="4785360" y="854075"/>
                </a:lnTo>
                <a:lnTo>
                  <a:pt x="3993515" y="1099819"/>
                </a:lnTo>
                <a:lnTo>
                  <a:pt x="4899660" y="1395094"/>
                </a:lnTo>
                <a:lnTo>
                  <a:pt x="3818890" y="1358899"/>
                </a:lnTo>
                <a:lnTo>
                  <a:pt x="4115435" y="1899919"/>
                </a:lnTo>
                <a:lnTo>
                  <a:pt x="3180079" y="1517649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50" y="2268219"/>
                </a:lnTo>
                <a:lnTo>
                  <a:pt x="1749425" y="1640839"/>
                </a:lnTo>
                <a:lnTo>
                  <a:pt x="1079500" y="1849754"/>
                </a:lnTo>
                <a:lnTo>
                  <a:pt x="1285239" y="1463039"/>
                </a:lnTo>
                <a:lnTo>
                  <a:pt x="30480" y="1531619"/>
                </a:lnTo>
                <a:lnTo>
                  <a:pt x="843914" y="1236344"/>
                </a:lnTo>
                <a:lnTo>
                  <a:pt x="0" y="904239"/>
                </a:lnTo>
                <a:lnTo>
                  <a:pt x="1049020" y="799464"/>
                </a:lnTo>
                <a:lnTo>
                  <a:pt x="83819" y="240664"/>
                </a:lnTo>
                <a:lnTo>
                  <a:pt x="1658620" y="663575"/>
                </a:lnTo>
                <a:lnTo>
                  <a:pt x="1894204" y="240664"/>
                </a:lnTo>
                <a:lnTo>
                  <a:pt x="2449829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4000" y="6756400"/>
            <a:ext cx="2371725" cy="58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4884" y="886713"/>
            <a:ext cx="6057900" cy="2381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10" dirty="0">
                <a:latin typeface="Arial"/>
                <a:cs typeface="Arial"/>
              </a:rPr>
              <a:t>LNHMC </a:t>
            </a:r>
            <a:r>
              <a:rPr sz="1100" b="1" spc="-50" dirty="0">
                <a:latin typeface="Arial"/>
                <a:cs typeface="Arial"/>
              </a:rPr>
              <a:t>Internal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95" dirty="0"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24485" indent="-227965">
              <a:lnSpc>
                <a:spcPct val="100000"/>
              </a:lnSpc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324485" marR="50800" indent="-227965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 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25" dirty="0">
                <a:latin typeface="Arial"/>
                <a:cs typeface="Arial"/>
              </a:rPr>
              <a:t>BCQs, </a:t>
            </a:r>
            <a:r>
              <a:rPr sz="1100" spc="-105" dirty="0">
                <a:latin typeface="Arial"/>
                <a:cs typeface="Arial"/>
              </a:rPr>
              <a:t>EMQs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180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324485" marR="5080" indent="-227965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9860" y="3543934"/>
          <a:ext cx="6188074" cy="111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120" dirty="0">
                          <a:latin typeface="Arial"/>
                          <a:cs typeface="Arial"/>
                        </a:rPr>
                        <a:t>JSMU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9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0029" marR="231140" indent="635" algn="ctr">
                        <a:lnSpc>
                          <a:spcPct val="102000"/>
                        </a:lnSpc>
                        <a:spcBef>
                          <a:spcPts val="1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(Task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 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84884" y="4801082"/>
            <a:ext cx="5997575" cy="8077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119" y="6703542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2450" y="891286"/>
            <a:ext cx="46329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REPRODUCTIVE </a:t>
            </a: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</a:t>
            </a:r>
            <a:r>
              <a:rPr sz="1600" b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MODULE-I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411477"/>
          <a:ext cx="6225540" cy="2898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3: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4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System-I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25"/>
                        </a:lnSpc>
                      </a:pPr>
                      <a:r>
                        <a:rPr sz="1400" spc="-5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4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System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2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Regulations </a:t>
                      </a:r>
                      <a:r>
                        <a:rPr sz="140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9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65" baseline="0" dirty="0" smtClean="0">
                          <a:latin typeface="Arial"/>
                          <a:cs typeface="Arial"/>
                        </a:rPr>
                        <a:t> UHS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6251575" cy="6134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554605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9" baseline="5050" dirty="0">
                <a:latin typeface="Arial"/>
                <a:cs typeface="Arial"/>
              </a:rPr>
              <a:t>MBBS</a:t>
            </a:r>
            <a:r>
              <a:rPr sz="1650" b="1" i="1" spc="-179" baseline="5050">
                <a:latin typeface="Arial"/>
                <a:cs typeface="Arial"/>
              </a:rPr>
              <a:t>, </a:t>
            </a:r>
            <a:r>
              <a:rPr sz="1650" b="1" i="1" spc="-225" baseline="5050" smtClean="0">
                <a:latin typeface="Arial"/>
                <a:cs typeface="Arial"/>
              </a:rPr>
              <a:t>REPRODUCTIVE </a:t>
            </a:r>
            <a:r>
              <a:rPr sz="1650" b="1" i="1" spc="-240" baseline="5050" dirty="0">
                <a:latin typeface="Arial"/>
                <a:cs typeface="Arial"/>
              </a:rPr>
              <a:t>SYSTEM</a:t>
            </a:r>
            <a:r>
              <a:rPr sz="1650" b="1" i="1" spc="-217" baseline="5050" dirty="0">
                <a:latin typeface="Arial"/>
                <a:cs typeface="Arial"/>
              </a:rPr>
              <a:t> </a:t>
            </a:r>
            <a:r>
              <a:rPr sz="1650" b="1" i="1" spc="-135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1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077823"/>
            <a:ext cx="5978525" cy="4182171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9212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9212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92125" marR="762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9212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49212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49212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9212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49212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492125" marR="4572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87680" algn="l"/>
                <a:tab pos="488315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35560" marR="212725">
              <a:lnSpc>
                <a:spcPct val="117600"/>
              </a:lnSpc>
              <a:spcBef>
                <a:spcPts val="720"/>
              </a:spcBef>
            </a:pP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441325"/>
            <a:ext cx="2383790" cy="172085"/>
          </a:xfrm>
          <a:custGeom>
            <a:avLst/>
            <a:gdLst/>
            <a:ahLst/>
            <a:cxnLst/>
            <a:rect l="l" t="t" r="r" b="b"/>
            <a:pathLst>
              <a:path w="2383790" h="172084">
                <a:moveTo>
                  <a:pt x="0" y="172084"/>
                </a:moveTo>
                <a:lnTo>
                  <a:pt x="2383790" y="172084"/>
                </a:lnTo>
                <a:lnTo>
                  <a:pt x="2383790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43890"/>
            <a:ext cx="6230620" cy="0"/>
          </a:xfrm>
          <a:custGeom>
            <a:avLst/>
            <a:gdLst/>
            <a:ahLst/>
            <a:cxnLst/>
            <a:rect l="l" t="t" r="r" b="b"/>
            <a:pathLst>
              <a:path w="6230620">
                <a:moveTo>
                  <a:pt x="0" y="0"/>
                </a:moveTo>
                <a:lnTo>
                  <a:pt x="62306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5" name="object 5"/>
          <p:cNvSpPr txBox="1"/>
          <p:nvPr/>
        </p:nvSpPr>
        <p:spPr>
          <a:xfrm>
            <a:off x="1084884" y="436880"/>
            <a:ext cx="22967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4884" y="639572"/>
            <a:ext cx="5915660" cy="4307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80" dirty="0">
                <a:latin typeface="Arial"/>
                <a:cs typeface="Arial"/>
              </a:rPr>
              <a:t>Examination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Protocols: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marR="56515" indent="-228600">
              <a:lnSpc>
                <a:spcPct val="116799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each </a:t>
            </a:r>
            <a:r>
              <a:rPr sz="1100" spc="25" dirty="0">
                <a:latin typeface="Arial"/>
                <a:cs typeface="Arial"/>
              </a:rPr>
              <a:t>semester 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50" dirty="0">
                <a:latin typeface="Arial"/>
                <a:cs typeface="Arial"/>
              </a:rPr>
              <a:t>will </a:t>
            </a:r>
            <a:r>
              <a:rPr sz="1100" spc="-1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5" dirty="0">
                <a:latin typeface="Arial"/>
                <a:cs typeface="Arial"/>
              </a:rPr>
              <a:t>theory </a:t>
            </a:r>
            <a:r>
              <a:rPr sz="1100" spc="20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com </a:t>
            </a:r>
            <a:r>
              <a:rPr sz="1100" spc="35" dirty="0">
                <a:latin typeface="Arial"/>
                <a:cs typeface="Arial"/>
              </a:rPr>
              <a:t>prising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EMQs.  </a:t>
            </a:r>
            <a:r>
              <a:rPr sz="1100" spc="-65" dirty="0">
                <a:latin typeface="Arial"/>
                <a:cs typeface="Arial"/>
              </a:rPr>
              <a:t>For </a:t>
            </a:r>
            <a:r>
              <a:rPr sz="1100" spc="-55" dirty="0">
                <a:latin typeface="Arial"/>
                <a:cs typeface="Arial"/>
              </a:rPr>
              <a:t>example semester 4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separate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14" dirty="0">
                <a:latin typeface="Arial"/>
                <a:cs typeface="Arial"/>
              </a:rPr>
              <a:t>GIT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Liver, </a:t>
            </a:r>
            <a:r>
              <a:rPr sz="1100" spc="-75" dirty="0">
                <a:latin typeface="Arial"/>
                <a:cs typeface="Arial"/>
              </a:rPr>
              <a:t>Renal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Excretory,  </a:t>
            </a:r>
            <a:r>
              <a:rPr sz="1100" b="1" spc="-80" dirty="0">
                <a:latin typeface="Arial"/>
                <a:cs typeface="Arial"/>
              </a:rPr>
              <a:t>Reproductive </a:t>
            </a:r>
            <a:r>
              <a:rPr sz="1100" b="1" spc="-100" dirty="0">
                <a:latin typeface="Arial"/>
                <a:cs typeface="Arial"/>
              </a:rPr>
              <a:t>system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 marL="446405" marR="6985" indent="-228600">
              <a:lnSpc>
                <a:spcPct val="117300"/>
              </a:lnSpc>
              <a:spcBef>
                <a:spcPts val="6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</a:t>
            </a:r>
            <a:r>
              <a:rPr sz="1100" spc="-75" dirty="0">
                <a:latin typeface="Arial"/>
                <a:cs typeface="Arial"/>
              </a:rPr>
              <a:t>Examination)/OSCE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Examinations)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three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four.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1300" algn="l"/>
              </a:tabLst>
            </a:pPr>
            <a:r>
              <a:rPr sz="1100" b="1" spc="-80" dirty="0"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80 </a:t>
            </a:r>
            <a:r>
              <a:rPr sz="1100" spc="-45" dirty="0">
                <a:latin typeface="Arial"/>
                <a:cs typeface="Arial"/>
              </a:rPr>
              <a:t>one best </a:t>
            </a:r>
            <a:r>
              <a:rPr sz="1100" spc="-30" dirty="0">
                <a:latin typeface="Arial"/>
                <a:cs typeface="Arial"/>
              </a:rPr>
              <a:t>type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20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duration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theory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paper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120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469265" marR="5080" lvl="1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>
                <a:latin typeface="Arial"/>
                <a:cs typeface="Arial"/>
              </a:rPr>
              <a:t>on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 </a:t>
            </a:r>
            <a:r>
              <a:rPr sz="1100" spc="-60" dirty="0">
                <a:latin typeface="Arial"/>
                <a:cs typeface="Arial"/>
              </a:rPr>
              <a:t>response sheets </a:t>
            </a:r>
            <a:r>
              <a:rPr sz="1100" spc="-10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0" dirty="0">
                <a:latin typeface="Arial"/>
                <a:cs typeface="Arial"/>
              </a:rPr>
              <a:t>computer  software.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80%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theory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Semester.</a:t>
            </a:r>
            <a:endParaRPr sz="1100">
              <a:latin typeface="Arial"/>
              <a:cs typeface="Arial"/>
            </a:endParaRPr>
          </a:p>
          <a:p>
            <a:pPr marL="446405" lvl="1" indent="-2286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100" b="1" spc="-135" dirty="0">
                <a:latin typeface="Arial"/>
                <a:cs typeface="Arial"/>
              </a:rPr>
              <a:t>OSPE/OSCE: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900">
              <a:latin typeface="Times New Roman"/>
              <a:cs typeface="Times New Roman"/>
            </a:endParaRPr>
          </a:p>
          <a:p>
            <a:pPr marL="464820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50" dirty="0">
                <a:latin typeface="Arial"/>
                <a:cs typeface="Arial"/>
              </a:rPr>
              <a:t> comprise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between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12-</a:t>
            </a:r>
            <a:r>
              <a:rPr sz="1100" spc="-60" dirty="0">
                <a:latin typeface="Arial"/>
                <a:cs typeface="Arial"/>
              </a:rPr>
              <a:t> 25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marks.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303530" indent="-227329">
              <a:lnSpc>
                <a:spcPct val="100000"/>
              </a:lnSpc>
              <a:buAutoNum type="arabicPeriod"/>
              <a:tabLst>
                <a:tab pos="304165" algn="l"/>
              </a:tabLst>
            </a:pPr>
            <a:r>
              <a:rPr lang="en-US" sz="1100" b="1" spc="-135" dirty="0" smtClean="0">
                <a:latin typeface="Arial"/>
                <a:cs typeface="Arial"/>
              </a:rPr>
              <a:t>UHS </a:t>
            </a:r>
            <a:r>
              <a:rPr sz="1100" b="1" spc="-135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28955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28955" algn="l"/>
                <a:tab pos="52959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83868" y="5037455"/>
          <a:ext cx="6082665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30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77441" y="8271509"/>
            <a:ext cx="451675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36220" indent="-223520">
              <a:lnSpc>
                <a:spcPct val="100000"/>
              </a:lnSpc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MEDICQAL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714604"/>
            <a:ext cx="5950585" cy="5540812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7804" indent="-141605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18440" algn="l"/>
              </a:tabLst>
            </a:pPr>
            <a:r>
              <a:rPr sz="1100" b="1" spc="-75">
                <a:latin typeface="Arial"/>
                <a:cs typeface="Arial"/>
              </a:rPr>
              <a:t>Retake</a:t>
            </a:r>
            <a:r>
              <a:rPr sz="1100" b="1" spc="-70">
                <a:latin typeface="Arial"/>
                <a:cs typeface="Arial"/>
              </a:rPr>
              <a:t> </a:t>
            </a:r>
            <a:r>
              <a:rPr sz="1100" b="1" spc="-80" smtClean="0">
                <a:latin typeface="Arial"/>
                <a:cs typeface="Arial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560705" marR="60325" lvl="1" indent="-228600" algn="just">
              <a:lnSpc>
                <a:spcPct val="152300"/>
              </a:lnSpc>
              <a:spcBef>
                <a:spcPts val="5"/>
              </a:spcBef>
              <a:buFont typeface="Symbol"/>
              <a:buChar char=""/>
              <a:tabLst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 </a:t>
            </a:r>
            <a:r>
              <a:rPr sz="1100" spc="-45" dirty="0">
                <a:latin typeface="Arial"/>
                <a:cs typeface="Arial"/>
              </a:rPr>
              <a:t>examinations 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those students </a:t>
            </a:r>
            <a:r>
              <a:rPr sz="1100" spc="-30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in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those </a:t>
            </a:r>
            <a:r>
              <a:rPr sz="1100" spc="-30" dirty="0">
                <a:latin typeface="Arial"/>
                <a:cs typeface="Arial"/>
              </a:rPr>
              <a:t>who 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80" dirty="0">
                <a:latin typeface="Arial"/>
                <a:cs typeface="Arial"/>
              </a:rPr>
              <a:t>passed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30" dirty="0">
                <a:latin typeface="Arial"/>
                <a:cs typeface="Arial"/>
              </a:rPr>
              <a:t>than </a:t>
            </a:r>
            <a:r>
              <a:rPr sz="1100" spc="-45" dirty="0">
                <a:latin typeface="Arial"/>
                <a:cs typeface="Arial"/>
              </a:rPr>
              <a:t>3.0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reappear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35" dirty="0">
                <a:latin typeface="Arial"/>
                <a:cs typeface="Arial"/>
              </a:rPr>
              <a:t>retake  examination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improve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835"/>
              </a:spcBef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retake examination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exactly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5" dirty="0">
                <a:latin typeface="Arial"/>
                <a:cs typeface="Arial"/>
              </a:rPr>
              <a:t>same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har char=""/>
            </a:pPr>
            <a:endParaRPr sz="16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5"/>
              </a:spcBef>
              <a:buSzPct val="77272"/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conducted</a:t>
            </a:r>
            <a:r>
              <a:rPr sz="1100" spc="-55" dirty="0">
                <a:latin typeface="Arial"/>
                <a:cs typeface="Arial"/>
              </a:rPr>
              <a:t> 3</a:t>
            </a:r>
            <a:r>
              <a:rPr sz="1100" spc="-65" dirty="0">
                <a:latin typeface="Arial"/>
                <a:cs typeface="Arial"/>
              </a:rPr>
              <a:t> weeks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declaration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5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buAutoNum type="arabicPeriod" startAt="4"/>
              <a:tabLst>
                <a:tab pos="238760" algn="l"/>
              </a:tabLst>
            </a:pPr>
            <a:r>
              <a:rPr sz="1100" b="1" spc="-75" dirty="0">
                <a:latin typeface="Arial"/>
                <a:cs typeface="Arial"/>
              </a:rPr>
              <a:t>Promotion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0" dirty="0">
                <a:latin typeface="Arial"/>
                <a:cs typeface="Arial"/>
              </a:rPr>
              <a:t>next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class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 startAt="4"/>
            </a:pPr>
            <a:endParaRPr sz="11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pass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second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63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the </a:t>
            </a:r>
            <a:r>
              <a:rPr sz="1100" spc="-130" dirty="0">
                <a:latin typeface="Arial"/>
                <a:cs typeface="Arial"/>
              </a:rPr>
              <a:t>MBBS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0" dirty="0">
                <a:latin typeface="Arial"/>
                <a:cs typeface="Arial"/>
              </a:rPr>
              <a:t>retake examination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second 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508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b="1" spc="-110" dirty="0">
                <a:latin typeface="Arial"/>
                <a:cs typeface="Arial"/>
              </a:rPr>
              <a:t>second </a:t>
            </a:r>
            <a:r>
              <a:rPr sz="1100" b="1" spc="-70" dirty="0">
                <a:latin typeface="Arial"/>
                <a:cs typeface="Arial"/>
              </a:rPr>
              <a:t>year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third </a:t>
            </a:r>
            <a:r>
              <a:rPr sz="1100" b="1" spc="-65" dirty="0">
                <a:latin typeface="Arial"/>
                <a:cs typeface="Arial"/>
              </a:rPr>
              <a:t>year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onward </a:t>
            </a:r>
            <a:r>
              <a:rPr sz="1100" b="1" spc="-80" dirty="0">
                <a:latin typeface="Arial"/>
                <a:cs typeface="Arial"/>
              </a:rPr>
              <a:t>only </a:t>
            </a:r>
            <a:r>
              <a:rPr sz="1100" spc="15" dirty="0">
                <a:latin typeface="Arial"/>
                <a:cs typeface="Arial"/>
              </a:rPr>
              <a:t>if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passed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44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15" dirty="0">
                <a:latin typeface="Arial"/>
                <a:cs typeface="Arial"/>
              </a:rPr>
              <a:t>promotion from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5" dirty="0">
                <a:latin typeface="Arial"/>
                <a:cs typeface="Arial"/>
              </a:rPr>
              <a:t>year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90" dirty="0">
                <a:latin typeface="Arial"/>
                <a:cs typeface="Arial"/>
              </a:rPr>
              <a:t>(as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rules).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53975" lvl="1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failing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(1+3)  </a:t>
            </a:r>
            <a:r>
              <a:rPr sz="1100" spc="-25" dirty="0">
                <a:latin typeface="Arial"/>
                <a:cs typeface="Arial"/>
              </a:rPr>
              <a:t>attempts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NOT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further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education.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2545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semester/s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promotion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50" dirty="0">
                <a:latin typeface="Arial"/>
                <a:cs typeface="Arial"/>
              </a:rPr>
              <a:t>year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onward.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947673"/>
            <a:ext cx="6082030" cy="8169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0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3600"/>
              </a:lnSpc>
              <a:spcBef>
                <a:spcPts val="2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7620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skills,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2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2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60" dirty="0">
                <a:latin typeface="Arial"/>
                <a:cs typeface="Arial"/>
              </a:rPr>
              <a:t>semesters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100" dirty="0">
                <a:latin typeface="Arial"/>
                <a:cs typeface="Arial"/>
              </a:rPr>
              <a:t>LNMC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accordance </a:t>
            </a:r>
            <a:r>
              <a:rPr sz="1100" spc="10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JSMU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700"/>
              </a:spcBef>
            </a:pPr>
            <a:r>
              <a:rPr sz="1100" spc="-40" dirty="0">
                <a:latin typeface="Arial"/>
                <a:cs typeface="Arial"/>
              </a:rPr>
              <a:t>guidelines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most recent </a:t>
            </a:r>
            <a:r>
              <a:rPr sz="1100" spc="-35" dirty="0">
                <a:latin typeface="Arial"/>
                <a:cs typeface="Arial"/>
              </a:rPr>
              <a:t>developments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impact on </a:t>
            </a:r>
            <a:r>
              <a:rPr sz="1100" spc="-20" dirty="0">
                <a:latin typeface="Arial"/>
                <a:cs typeface="Arial"/>
              </a:rPr>
              <a:t>individual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health</a:t>
            </a:r>
            <a:r>
              <a:rPr sz="1100" b="1" spc="-1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93345" marR="60325">
              <a:lnSpc>
                <a:spcPct val="152400"/>
              </a:lnSpc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25" dirty="0">
                <a:latin typeface="Arial"/>
                <a:cs typeface="Arial"/>
              </a:rPr>
              <a:t>GIT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0" dirty="0">
                <a:latin typeface="Arial"/>
                <a:cs typeface="Arial"/>
              </a:rPr>
              <a:t>Liver-I, </a:t>
            </a:r>
            <a:r>
              <a:rPr sz="1100" spc="-90" dirty="0">
                <a:latin typeface="Arial"/>
                <a:cs typeface="Arial"/>
              </a:rPr>
              <a:t>Renal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Excretory  </a:t>
            </a:r>
            <a:r>
              <a:rPr sz="1100" spc="-80" dirty="0">
                <a:latin typeface="Arial"/>
                <a:cs typeface="Arial"/>
              </a:rPr>
              <a:t>System-I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60" dirty="0">
                <a:latin typeface="Arial"/>
                <a:cs typeface="Arial"/>
              </a:rPr>
              <a:t>Reproductive </a:t>
            </a:r>
            <a:r>
              <a:rPr sz="1100" spc="-80" dirty="0">
                <a:latin typeface="Arial"/>
                <a:cs typeface="Arial"/>
              </a:rPr>
              <a:t>System-I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clinical 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when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26034">
              <a:lnSpc>
                <a:spcPct val="152700"/>
              </a:lnSpc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30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6238875" cy="57785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254254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9" baseline="5050" dirty="0">
                <a:latin typeface="Arial"/>
                <a:cs typeface="Arial"/>
              </a:rPr>
              <a:t>MBBS</a:t>
            </a:r>
            <a:r>
              <a:rPr sz="1650" b="1" i="1" spc="-179" baseline="5050">
                <a:latin typeface="Arial"/>
                <a:cs typeface="Arial"/>
              </a:rPr>
              <a:t>, </a:t>
            </a:r>
            <a:r>
              <a:rPr sz="1650" b="1" i="1" spc="-225" baseline="5050" smtClean="0">
                <a:latin typeface="Arial"/>
                <a:cs typeface="Arial"/>
              </a:rPr>
              <a:t>REPRODUCTIVE </a:t>
            </a:r>
            <a:r>
              <a:rPr sz="1650" b="1" i="1" spc="-240" baseline="5050" dirty="0">
                <a:latin typeface="Arial"/>
                <a:cs typeface="Arial"/>
              </a:rPr>
              <a:t>SYSTEM</a:t>
            </a:r>
            <a:r>
              <a:rPr sz="1650" b="1" i="1" spc="-217" baseline="5050" dirty="0">
                <a:latin typeface="Arial"/>
                <a:cs typeface="Arial"/>
              </a:rPr>
              <a:t> </a:t>
            </a:r>
            <a:r>
              <a:rPr sz="1650" b="1" i="1" spc="-135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443230">
              <a:lnSpc>
                <a:spcPct val="100000"/>
              </a:lnSpc>
            </a:pPr>
            <a:r>
              <a:rPr sz="1400" b="1" u="sng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INTEGRATING </a:t>
            </a:r>
            <a:r>
              <a:rPr sz="1400" b="1" u="sng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DISCIPLINES </a:t>
            </a:r>
            <a:r>
              <a:rPr sz="1400" b="1" u="sng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4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REPRODUCTIVE </a:t>
            </a:r>
            <a:r>
              <a:rPr sz="1400" b="1" u="sng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</a:t>
            </a:r>
            <a:r>
              <a:rPr sz="14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MODULE-I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8476" y="4896739"/>
            <a:ext cx="6217285" cy="4132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55" dirty="0">
                <a:latin typeface="Arial"/>
                <a:cs typeface="Arial"/>
              </a:rPr>
              <a:t> are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40" dirty="0">
                <a:latin typeface="Arial"/>
                <a:cs typeface="Arial"/>
              </a:rPr>
              <a:t>Hospital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Clinic </a:t>
            </a:r>
            <a:r>
              <a:rPr sz="1100" spc="-40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70" dirty="0">
                <a:latin typeface="Arial"/>
                <a:cs typeface="Arial"/>
              </a:rPr>
              <a:t>E-Learning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145" dirty="0">
                <a:latin typeface="Arial"/>
                <a:cs typeface="Arial"/>
              </a:rPr>
              <a:t>TBL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ts val="2020"/>
              </a:lnSpc>
              <a:spcBef>
                <a:spcPts val="170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5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40" dirty="0">
                <a:latin typeface="Arial"/>
                <a:cs typeface="Arial"/>
              </a:rPr>
              <a:t>Lecturer 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0" dirty="0">
                <a:latin typeface="Arial"/>
                <a:cs typeface="Arial"/>
              </a:rPr>
              <a:t>questions, 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40" dirty="0">
                <a:latin typeface="Arial"/>
                <a:cs typeface="Arial"/>
              </a:rPr>
              <a:t>etc. 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actively </a:t>
            </a:r>
            <a:r>
              <a:rPr sz="1100" spc="-35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12700" marR="7620" algn="just">
              <a:lnSpc>
                <a:spcPct val="153200"/>
              </a:lnSpc>
              <a:spcBef>
                <a:spcPts val="785"/>
              </a:spcBef>
            </a:pPr>
            <a:r>
              <a:rPr sz="1100" b="1" spc="-135" dirty="0">
                <a:latin typeface="Arial"/>
                <a:cs typeface="Arial"/>
              </a:rPr>
              <a:t>HOSPITAL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VISITS: 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6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relevant  </a:t>
            </a:r>
            <a:r>
              <a:rPr sz="1100" spc="-30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0430" y="1162811"/>
            <a:ext cx="5826648" cy="3552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57220" y="6736715"/>
            <a:ext cx="1767839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9352" y="426211"/>
            <a:ext cx="6316980" cy="12992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85"/>
              </a:spcBef>
              <a:tabLst>
                <a:tab pos="262001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9" baseline="5050" dirty="0">
                <a:latin typeface="Arial"/>
                <a:cs typeface="Arial"/>
              </a:rPr>
              <a:t>MBBS</a:t>
            </a:r>
            <a:r>
              <a:rPr sz="1650" b="1" i="1" spc="-179" baseline="5050">
                <a:latin typeface="Arial"/>
                <a:cs typeface="Arial"/>
              </a:rPr>
              <a:t>, </a:t>
            </a:r>
            <a:r>
              <a:rPr sz="1650" b="1" i="1" spc="-225" baseline="5050" smtClean="0">
                <a:latin typeface="Arial"/>
                <a:cs typeface="Arial"/>
              </a:rPr>
              <a:t>REPRODUCTIVE </a:t>
            </a:r>
            <a:r>
              <a:rPr sz="1650" b="1" i="1" spc="-240" baseline="5050" dirty="0">
                <a:latin typeface="Arial"/>
                <a:cs typeface="Arial"/>
              </a:rPr>
              <a:t>SYSTEM</a:t>
            </a:r>
            <a:r>
              <a:rPr sz="1650" b="1" i="1" spc="-217" baseline="5050" dirty="0">
                <a:latin typeface="Arial"/>
                <a:cs typeface="Arial"/>
              </a:rPr>
              <a:t> </a:t>
            </a:r>
            <a:r>
              <a:rPr sz="1650" b="1" i="1" spc="-135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 marL="12700" marR="147320" algn="just">
              <a:lnSpc>
                <a:spcPct val="152800"/>
              </a:lnSpc>
              <a:spcBef>
                <a:spcPts val="55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DISCUSSION </a:t>
            </a:r>
            <a:r>
              <a:rPr sz="1100" b="1" spc="-100" dirty="0">
                <a:latin typeface="Arial"/>
                <a:cs typeface="Arial"/>
              </a:rPr>
              <a:t>(SGD):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35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Lectures, 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</a:t>
            </a:r>
            <a:r>
              <a:rPr sz="1100" spc="-45" dirty="0">
                <a:latin typeface="Arial"/>
                <a:cs typeface="Arial"/>
              </a:rPr>
              <a:t>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5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95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60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2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19352" y="1788922"/>
            <a:ext cx="6176645" cy="4878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300"/>
              </a:lnSpc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9525" algn="just">
              <a:lnSpc>
                <a:spcPct val="152700"/>
              </a:lnSpc>
              <a:spcBef>
                <a:spcPts val="985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5" dirty="0">
                <a:latin typeface="Arial"/>
                <a:cs typeface="Arial"/>
              </a:rPr>
              <a:t>observed 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500"/>
              </a:lnSpc>
              <a:spcBef>
                <a:spcPts val="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45" dirty="0">
                <a:latin typeface="Arial"/>
                <a:cs typeface="Arial"/>
              </a:rPr>
              <a:t>DIRECTED </a:t>
            </a:r>
            <a:r>
              <a:rPr sz="1100" b="1" spc="-135" dirty="0">
                <a:latin typeface="Arial"/>
                <a:cs typeface="Arial"/>
              </a:rPr>
              <a:t>LEARNING: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0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52700"/>
              </a:lnSpc>
              <a:spcBef>
                <a:spcPts val="680"/>
              </a:spcBef>
            </a:pPr>
            <a:r>
              <a:rPr sz="1100" b="1" spc="-114" dirty="0">
                <a:latin typeface="Arial"/>
                <a:cs typeface="Arial"/>
              </a:rPr>
              <a:t>TEAM </a:t>
            </a:r>
            <a:r>
              <a:rPr sz="1100" b="1" spc="-180" dirty="0">
                <a:latin typeface="Arial"/>
                <a:cs typeface="Arial"/>
              </a:rPr>
              <a:t>BASED </a:t>
            </a:r>
            <a:r>
              <a:rPr sz="1100" b="1" spc="-135" dirty="0">
                <a:latin typeface="Arial"/>
                <a:cs typeface="Arial"/>
              </a:rPr>
              <a:t>LEARNING: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  <a:hlinkClick r:id="rId3"/>
              </a:rPr>
              <a:t>Team-based </a:t>
            </a:r>
            <a:r>
              <a:rPr sz="1100" spc="-40" dirty="0">
                <a:latin typeface="Arial"/>
                <a:cs typeface="Arial"/>
                <a:hlinkClick r:id="rId3"/>
              </a:rPr>
              <a:t>learning </a:t>
            </a:r>
            <a:r>
              <a:rPr sz="1100" spc="-100" dirty="0">
                <a:latin typeface="Arial"/>
                <a:cs typeface="Arial"/>
              </a:rPr>
              <a:t>(TBL)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-10" dirty="0">
                <a:latin typeface="Arial"/>
                <a:cs typeface="Arial"/>
              </a:rPr>
              <a:t>form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small-group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dirty="0">
                <a:latin typeface="Arial"/>
                <a:cs typeface="Arial"/>
              </a:rPr>
              <a:t>that  </a:t>
            </a:r>
            <a:r>
              <a:rPr sz="1100" spc="-70" dirty="0">
                <a:latin typeface="Arial"/>
                <a:cs typeface="Arial"/>
              </a:rPr>
              <a:t>emphasizes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25" dirty="0">
                <a:latin typeface="Arial"/>
                <a:cs typeface="Arial"/>
              </a:rPr>
              <a:t>preparation </a:t>
            </a:r>
            <a:r>
              <a:rPr sz="1100" dirty="0">
                <a:latin typeface="Arial"/>
                <a:cs typeface="Arial"/>
              </a:rPr>
              <a:t>out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85" dirty="0">
                <a:latin typeface="Arial"/>
                <a:cs typeface="Arial"/>
              </a:rPr>
              <a:t>class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organized  </a:t>
            </a:r>
            <a:r>
              <a:rPr sz="1100" spc="-35" dirty="0">
                <a:latin typeface="Arial"/>
                <a:cs typeface="Arial"/>
              </a:rPr>
              <a:t>strategically </a:t>
            </a:r>
            <a:r>
              <a:rPr sz="1100" spc="-5" dirty="0">
                <a:latin typeface="Arial"/>
                <a:cs typeface="Arial"/>
              </a:rPr>
              <a:t>into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50" dirty="0">
                <a:latin typeface="Arial"/>
                <a:cs typeface="Arial"/>
              </a:rPr>
              <a:t>teams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5-7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20" dirty="0">
                <a:latin typeface="Arial"/>
                <a:cs typeface="Arial"/>
              </a:rPr>
              <a:t>work together throughout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50" dirty="0">
                <a:latin typeface="Arial"/>
                <a:cs typeface="Arial"/>
              </a:rPr>
              <a:t>Before </a:t>
            </a:r>
            <a:r>
              <a:rPr sz="1100" spc="-70" dirty="0">
                <a:latin typeface="Arial"/>
                <a:cs typeface="Arial"/>
              </a:rPr>
              <a:t>each  </a:t>
            </a:r>
            <a:r>
              <a:rPr sz="1100" spc="-60" dirty="0">
                <a:latin typeface="Arial"/>
                <a:cs typeface="Arial"/>
              </a:rPr>
              <a:t>session/class, </a:t>
            </a:r>
            <a:r>
              <a:rPr sz="1100" spc="-40" dirty="0">
                <a:latin typeface="Arial"/>
                <a:cs typeface="Arial"/>
              </a:rPr>
              <a:t>students prepare </a:t>
            </a:r>
            <a:r>
              <a:rPr sz="1100" spc="-45" dirty="0">
                <a:latin typeface="Arial"/>
                <a:cs typeface="Arial"/>
              </a:rPr>
              <a:t>by reading </a:t>
            </a:r>
            <a:r>
              <a:rPr sz="1100" spc="-5" dirty="0">
                <a:latin typeface="Arial"/>
                <a:cs typeface="Arial"/>
              </a:rPr>
              <a:t>prior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75" dirty="0">
                <a:latin typeface="Arial"/>
                <a:cs typeface="Arial"/>
              </a:rPr>
              <a:t>class.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80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given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test 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20" dirty="0">
                <a:latin typeface="Arial"/>
                <a:cs typeface="Arial"/>
              </a:rPr>
              <a:t>work </a:t>
            </a:r>
            <a:r>
              <a:rPr sz="1100" spc="-105" dirty="0">
                <a:latin typeface="Arial"/>
                <a:cs typeface="Arial"/>
              </a:rPr>
              <a:t>as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team.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24" y="8619845"/>
            <a:ext cx="6201410" cy="48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9414" marR="5080" indent="-1657350">
              <a:lnSpc>
                <a:spcPct val="116900"/>
              </a:lnSpc>
              <a:spcBef>
                <a:spcPts val="100"/>
              </a:spcBef>
            </a:pP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Apart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from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attending daily </a:t>
            </a:r>
            <a:r>
              <a:rPr sz="1300" b="1" i="1" spc="-125" dirty="0">
                <a:solidFill>
                  <a:srgbClr val="933634"/>
                </a:solidFill>
                <a:latin typeface="Arial"/>
                <a:cs typeface="Arial"/>
              </a:rPr>
              <a:t>scheduled </a:t>
            </a:r>
            <a:r>
              <a:rPr sz="1300" b="1" i="1" spc="-140" dirty="0">
                <a:solidFill>
                  <a:srgbClr val="933634"/>
                </a:solidFill>
                <a:latin typeface="Arial"/>
                <a:cs typeface="Arial"/>
              </a:rPr>
              <a:t>sessions, </a:t>
            </a:r>
            <a:r>
              <a:rPr sz="1300" b="1" i="1" spc="-105" dirty="0">
                <a:solidFill>
                  <a:srgbClr val="933634"/>
                </a:solidFill>
                <a:latin typeface="Arial"/>
                <a:cs typeface="Arial"/>
              </a:rPr>
              <a:t>students </a:t>
            </a:r>
            <a:r>
              <a:rPr sz="1300" b="1" i="1" spc="-70" dirty="0">
                <a:solidFill>
                  <a:srgbClr val="933634"/>
                </a:solidFill>
                <a:latin typeface="Arial"/>
                <a:cs typeface="Arial"/>
              </a:rPr>
              <a:t>too </a:t>
            </a:r>
            <a:r>
              <a:rPr sz="1300" b="1" i="1" spc="-120" dirty="0">
                <a:solidFill>
                  <a:srgbClr val="933634"/>
                </a:solidFill>
                <a:latin typeface="Arial"/>
                <a:cs typeface="Arial"/>
              </a:rPr>
              <a:t>should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engage </a:t>
            </a:r>
            <a:r>
              <a:rPr sz="1300" b="1" i="1" spc="-80" dirty="0">
                <a:solidFill>
                  <a:srgbClr val="933634"/>
                </a:solidFill>
                <a:latin typeface="Arial"/>
                <a:cs typeface="Arial"/>
              </a:rPr>
              <a:t>in </a:t>
            </a:r>
            <a:r>
              <a:rPr sz="1300" b="1" i="1" spc="-95" dirty="0">
                <a:solidFill>
                  <a:srgbClr val="933634"/>
                </a:solidFill>
                <a:latin typeface="Arial"/>
                <a:cs typeface="Arial"/>
              </a:rPr>
              <a:t>self-study </a:t>
            </a:r>
            <a:r>
              <a:rPr sz="1300" b="1" i="1" spc="-50" dirty="0">
                <a:solidFill>
                  <a:srgbClr val="933634"/>
                </a:solidFill>
                <a:latin typeface="Arial"/>
                <a:cs typeface="Arial"/>
              </a:rPr>
              <a:t>to  </a:t>
            </a:r>
            <a:r>
              <a:rPr sz="1300" b="1" i="1" spc="-114" dirty="0">
                <a:solidFill>
                  <a:srgbClr val="933634"/>
                </a:solidFill>
                <a:latin typeface="Arial"/>
                <a:cs typeface="Arial"/>
              </a:rPr>
              <a:t>ensure </a:t>
            </a:r>
            <a:r>
              <a:rPr sz="1300" b="1" i="1" spc="-35" dirty="0">
                <a:solidFill>
                  <a:srgbClr val="933634"/>
                </a:solidFill>
                <a:latin typeface="Arial"/>
                <a:cs typeface="Arial"/>
              </a:rPr>
              <a:t>that </a:t>
            </a:r>
            <a:r>
              <a:rPr sz="1300" b="1" i="1" spc="-45" dirty="0">
                <a:solidFill>
                  <a:srgbClr val="933634"/>
                </a:solidFill>
                <a:latin typeface="Arial"/>
                <a:cs typeface="Arial"/>
              </a:rPr>
              <a:t>all </a:t>
            </a:r>
            <a:r>
              <a:rPr sz="1300" b="1" i="1" spc="-65" dirty="0">
                <a:solidFill>
                  <a:srgbClr val="933634"/>
                </a:solidFill>
                <a:latin typeface="Arial"/>
                <a:cs typeface="Arial"/>
              </a:rPr>
              <a:t>the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objectives </a:t>
            </a:r>
            <a:r>
              <a:rPr sz="1300" b="1" i="1" spc="-60" dirty="0">
                <a:solidFill>
                  <a:srgbClr val="933634"/>
                </a:solidFill>
                <a:latin typeface="Arial"/>
                <a:cs typeface="Arial"/>
              </a:rPr>
              <a:t>are</a:t>
            </a:r>
            <a:r>
              <a:rPr sz="1300" b="1" i="1" spc="-55" dirty="0">
                <a:solidFill>
                  <a:srgbClr val="933634"/>
                </a:solidFill>
                <a:latin typeface="Arial"/>
                <a:cs typeface="Arial"/>
              </a:rPr>
              <a:t> </a:t>
            </a:r>
            <a:r>
              <a:rPr sz="1300" b="1" i="1" spc="-100" dirty="0">
                <a:solidFill>
                  <a:srgbClr val="933634"/>
                </a:solidFill>
                <a:latin typeface="Arial"/>
                <a:cs typeface="Arial"/>
              </a:rPr>
              <a:t>covered.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2766" y="6221011"/>
            <a:ext cx="4860014" cy="2862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97280" y="426211"/>
            <a:ext cx="6238875" cy="55626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254254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9" baseline="5050" dirty="0">
                <a:latin typeface="Arial"/>
                <a:cs typeface="Arial"/>
              </a:rPr>
              <a:t>MBBS</a:t>
            </a:r>
            <a:r>
              <a:rPr sz="1650" b="1" i="1" spc="-179" baseline="5050">
                <a:latin typeface="Arial"/>
                <a:cs typeface="Arial"/>
              </a:rPr>
              <a:t>, </a:t>
            </a:r>
            <a:r>
              <a:rPr sz="1650" b="1" i="1" spc="-225" baseline="5050" smtClean="0">
                <a:latin typeface="Arial"/>
                <a:cs typeface="Arial"/>
              </a:rPr>
              <a:t>REPRODUCTIVE </a:t>
            </a:r>
            <a:r>
              <a:rPr sz="1650" b="1" i="1" spc="-240" baseline="5050" dirty="0">
                <a:latin typeface="Arial"/>
                <a:cs typeface="Arial"/>
              </a:rPr>
              <a:t>SYSTEM</a:t>
            </a:r>
            <a:r>
              <a:rPr sz="1650" b="1" i="1" spc="-217" baseline="5050" dirty="0">
                <a:latin typeface="Arial"/>
                <a:cs typeface="Arial"/>
              </a:rPr>
              <a:t> </a:t>
            </a:r>
            <a:r>
              <a:rPr sz="1650" b="1" i="1" spc="-135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384300">
              <a:lnSpc>
                <a:spcPct val="100000"/>
              </a:lnSpc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REPRODUCTIVE</a:t>
            </a:r>
            <a:r>
              <a:rPr sz="12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938580" y="1177797"/>
            <a:ext cx="6256655" cy="463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20" dirty="0">
                <a:latin typeface="Arial"/>
                <a:cs typeface="Arial"/>
              </a:rPr>
              <a:t>IMPORTANCE:</a:t>
            </a:r>
            <a:endParaRPr sz="12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2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5" dirty="0">
                <a:latin typeface="Arial"/>
                <a:cs typeface="Arial"/>
              </a:rPr>
              <a:t>integrating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25" dirty="0">
                <a:latin typeface="Arial"/>
                <a:cs typeface="Arial"/>
              </a:rPr>
              <a:t>health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medicine. </a:t>
            </a: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taught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93345" marR="5080" algn="just">
              <a:lnSpc>
                <a:spcPct val="152600"/>
              </a:lnSpc>
              <a:spcBef>
                <a:spcPts val="5"/>
              </a:spcBef>
            </a:pPr>
            <a:r>
              <a:rPr sz="1100" spc="-30" dirty="0">
                <a:latin typeface="Arial"/>
                <a:cs typeface="Arial"/>
              </a:rPr>
              <a:t>combination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learning </a:t>
            </a:r>
            <a:r>
              <a:rPr sz="1100" spc="-75" dirty="0">
                <a:latin typeface="Arial"/>
                <a:cs typeface="Arial"/>
              </a:rPr>
              <a:t>sessions, </a:t>
            </a:r>
            <a:r>
              <a:rPr sz="1100" spc="-35" dirty="0">
                <a:latin typeface="Arial"/>
                <a:cs typeface="Arial"/>
              </a:rPr>
              <a:t>practical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85" dirty="0">
                <a:latin typeface="Arial"/>
                <a:cs typeface="Arial"/>
              </a:rPr>
              <a:t>classes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possibly  </a:t>
            </a:r>
            <a:r>
              <a:rPr sz="1100" spc="-40" dirty="0">
                <a:latin typeface="Arial"/>
                <a:cs typeface="Arial"/>
              </a:rPr>
              <a:t>visits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 </a:t>
            </a:r>
            <a:r>
              <a:rPr sz="1100" spc="120" dirty="0">
                <a:latin typeface="Arial"/>
                <a:cs typeface="Arial"/>
              </a:rPr>
              <a:t>/ </a:t>
            </a:r>
            <a:r>
              <a:rPr sz="1100" spc="-45" dirty="0">
                <a:latin typeface="Arial"/>
                <a:cs typeface="Arial"/>
              </a:rPr>
              <a:t>wards.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0" dirty="0">
                <a:latin typeface="Arial"/>
                <a:cs typeface="Arial"/>
              </a:rPr>
              <a:t>explore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normal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well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abnormal </a:t>
            </a:r>
            <a:r>
              <a:rPr sz="1100" spc="-50" dirty="0">
                <a:latin typeface="Arial"/>
                <a:cs typeface="Arial"/>
              </a:rPr>
              <a:t>physiology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male 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female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reproductive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system.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introduced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variety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pathologies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better 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reproductive </a:t>
            </a:r>
            <a:r>
              <a:rPr sz="1100" spc="-65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0" dirty="0">
                <a:latin typeface="Arial"/>
                <a:cs typeface="Arial"/>
              </a:rPr>
              <a:t>impacted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75" dirty="0">
                <a:latin typeface="Arial"/>
                <a:cs typeface="Arial"/>
              </a:rPr>
              <a:t>diseases. </a:t>
            </a: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5" dirty="0">
                <a:latin typeface="Arial"/>
                <a:cs typeface="Arial"/>
              </a:rPr>
              <a:t>give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broad overview </a:t>
            </a:r>
            <a:r>
              <a:rPr sz="1100" spc="-5" dirty="0">
                <a:latin typeface="Arial"/>
                <a:cs typeface="Arial"/>
              </a:rPr>
              <a:t>of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system.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70" dirty="0">
                <a:latin typeface="Arial"/>
                <a:cs typeface="Arial"/>
              </a:rPr>
              <a:t>address </a:t>
            </a:r>
            <a:r>
              <a:rPr sz="1100" spc="-30" dirty="0">
                <a:latin typeface="Arial"/>
                <a:cs typeface="Arial"/>
              </a:rPr>
              <a:t>reproductive hormonal </a:t>
            </a:r>
            <a:r>
              <a:rPr sz="1100" spc="-75" dirty="0">
                <a:latin typeface="Arial"/>
                <a:cs typeface="Arial"/>
              </a:rPr>
              <a:t>changes </a:t>
            </a:r>
            <a:r>
              <a:rPr sz="1100" spc="-60" dirty="0">
                <a:latin typeface="Arial"/>
                <a:cs typeface="Arial"/>
              </a:rPr>
              <a:t>associated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different </a:t>
            </a:r>
            <a:r>
              <a:rPr sz="1100" spc="-75" dirty="0">
                <a:latin typeface="Arial"/>
                <a:cs typeface="Arial"/>
              </a:rPr>
              <a:t>stages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10" dirty="0">
                <a:latin typeface="Arial"/>
                <a:cs typeface="Arial"/>
              </a:rPr>
              <a:t>life </a:t>
            </a:r>
            <a:r>
              <a:rPr sz="1100" spc="-30" dirty="0">
                <a:latin typeface="Arial"/>
                <a:cs typeface="Arial"/>
              </a:rPr>
              <a:t>correlating </a:t>
            </a:r>
            <a:r>
              <a:rPr sz="1100" spc="-40" dirty="0">
                <a:latin typeface="Arial"/>
                <a:cs typeface="Arial"/>
              </a:rPr>
              <a:t>pathophysiology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30" dirty="0">
                <a:latin typeface="Arial"/>
                <a:cs typeface="Arial"/>
              </a:rPr>
              <a:t>presentation.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0" dirty="0">
                <a:latin typeface="Arial"/>
                <a:cs typeface="Arial"/>
              </a:rPr>
              <a:t>extend </a:t>
            </a:r>
            <a:r>
              <a:rPr sz="1100" spc="-30" dirty="0">
                <a:latin typeface="Arial"/>
                <a:cs typeface="Arial"/>
              </a:rPr>
              <a:t>students’ </a:t>
            </a:r>
            <a:r>
              <a:rPr sz="1100" spc="-25" dirty="0">
                <a:latin typeface="Arial"/>
                <a:cs typeface="Arial"/>
              </a:rPr>
              <a:t>integrative abilities.  </a:t>
            </a:r>
            <a:r>
              <a:rPr sz="1100" spc="-50" dirty="0">
                <a:latin typeface="Arial"/>
                <a:cs typeface="Arial"/>
              </a:rPr>
              <a:t>Video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hands –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sessions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enhance </a:t>
            </a:r>
            <a:r>
              <a:rPr sz="1100" spc="-30" dirty="0">
                <a:latin typeface="Arial"/>
                <a:cs typeface="Arial"/>
              </a:rPr>
              <a:t>students’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0" dirty="0">
                <a:latin typeface="Arial"/>
                <a:cs typeface="Arial"/>
              </a:rPr>
              <a:t>subject/topic.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b="1" spc="-85" dirty="0">
                <a:latin typeface="Arial"/>
                <a:cs typeface="Arial"/>
              </a:rPr>
              <a:t>AIMS </a:t>
            </a:r>
            <a:r>
              <a:rPr sz="1200" b="1" spc="-155" dirty="0">
                <a:latin typeface="Arial"/>
                <a:cs typeface="Arial"/>
              </a:rPr>
              <a:t>OF </a:t>
            </a:r>
            <a:r>
              <a:rPr sz="1200" b="1" spc="-125" dirty="0">
                <a:latin typeface="Arial"/>
                <a:cs typeface="Arial"/>
              </a:rPr>
              <a:t>THIS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120" dirty="0"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0" dirty="0">
                <a:latin typeface="Arial"/>
                <a:cs typeface="Arial"/>
              </a:rPr>
              <a:t>aims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provide:</a:t>
            </a:r>
            <a:endParaRPr sz="1100">
              <a:latin typeface="Arial"/>
              <a:cs typeface="Arial"/>
            </a:endParaRPr>
          </a:p>
          <a:p>
            <a:pPr marL="550545" marR="6985" indent="-228600" algn="just">
              <a:lnSpc>
                <a:spcPct val="116799"/>
              </a:lnSpc>
              <a:spcBef>
                <a:spcPts val="535"/>
              </a:spcBef>
              <a:buFont typeface="Symbol"/>
              <a:buChar char=""/>
              <a:tabLst>
                <a:tab pos="551180" algn="l"/>
              </a:tabLst>
            </a:pPr>
            <a:r>
              <a:rPr sz="1100" spc="-55" dirty="0">
                <a:latin typeface="Arial"/>
                <a:cs typeface="Arial"/>
              </a:rPr>
              <a:t>Knowledge and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structures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functions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reproductive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how  </a:t>
            </a:r>
            <a:r>
              <a:rPr sz="1100" spc="35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responds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changing </a:t>
            </a:r>
            <a:r>
              <a:rPr sz="1100" spc="-30" dirty="0">
                <a:latin typeface="Arial"/>
                <a:cs typeface="Arial"/>
              </a:rPr>
              <a:t>metabolic </a:t>
            </a:r>
            <a:r>
              <a:rPr sz="1100" spc="-65" dirty="0">
                <a:latin typeface="Arial"/>
                <a:cs typeface="Arial"/>
              </a:rPr>
              <a:t>needs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body, </a:t>
            </a:r>
            <a:r>
              <a:rPr sz="1100" spc="-60" dirty="0">
                <a:latin typeface="Arial"/>
                <a:cs typeface="Arial"/>
              </a:rPr>
              <a:t>organs </a:t>
            </a:r>
            <a:r>
              <a:rPr sz="1100" spc="-55" dirty="0">
                <a:latin typeface="Arial"/>
                <a:cs typeface="Arial"/>
              </a:rPr>
              <a:t>and tissues, </a:t>
            </a:r>
            <a:r>
              <a:rPr sz="1100" spc="-45" dirty="0">
                <a:latin typeface="Arial"/>
                <a:cs typeface="Arial"/>
              </a:rPr>
              <a:t>revealing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relevance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practice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spc="-55" dirty="0">
                <a:latin typeface="Arial"/>
                <a:cs typeface="Arial"/>
              </a:rPr>
              <a:t>Knowledge and </a:t>
            </a:r>
            <a:r>
              <a:rPr sz="1100" spc="-45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origin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0" dirty="0">
                <a:latin typeface="Arial"/>
                <a:cs typeface="Arial"/>
              </a:rPr>
              <a:t>associated </a:t>
            </a:r>
            <a:r>
              <a:rPr sz="1100" spc="-40" dirty="0">
                <a:latin typeface="Arial"/>
                <a:cs typeface="Arial"/>
              </a:rPr>
              <a:t>risk </a:t>
            </a:r>
            <a:r>
              <a:rPr sz="1100" spc="-35" dirty="0">
                <a:latin typeface="Arial"/>
                <a:cs typeface="Arial"/>
              </a:rPr>
              <a:t>factors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80" dirty="0">
                <a:latin typeface="Arial"/>
                <a:cs typeface="Arial"/>
              </a:rPr>
              <a:t>diseases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25" dirty="0">
                <a:latin typeface="Arial"/>
                <a:cs typeface="Arial"/>
              </a:rPr>
              <a:t>reproductive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spc="-55" dirty="0">
                <a:latin typeface="Arial"/>
                <a:cs typeface="Arial"/>
              </a:rPr>
              <a:t>Knowledge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prevention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hormonal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disorders </a:t>
            </a:r>
            <a:r>
              <a:rPr sz="1100" spc="-60" dirty="0">
                <a:latin typeface="Arial"/>
                <a:cs typeface="Arial"/>
              </a:rPr>
              <a:t>associated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reproductive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spc="-50" dirty="0">
                <a:latin typeface="Arial"/>
                <a:cs typeface="Arial"/>
              </a:rPr>
              <a:t>Practice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skills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testing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function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system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simulated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setting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50545" algn="l"/>
                <a:tab pos="551180" algn="l"/>
              </a:tabLst>
            </a:pPr>
            <a:r>
              <a:rPr sz="1100" spc="-5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drugs </a:t>
            </a:r>
            <a:r>
              <a:rPr sz="1100" spc="-65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treat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reproductive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80" dirty="0">
                <a:latin typeface="Arial"/>
                <a:cs typeface="Arial"/>
              </a:rPr>
              <a:t>diseases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80" y="426211"/>
            <a:ext cx="6397625" cy="52705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85"/>
              </a:spcBef>
              <a:tabLst>
                <a:tab pos="270129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89" baseline="5050" dirty="0">
                <a:latin typeface="Arial"/>
                <a:cs typeface="Arial"/>
              </a:rPr>
              <a:t>2</a:t>
            </a:r>
            <a:r>
              <a:rPr sz="1050" b="1" i="1" spc="-89" baseline="39682" dirty="0">
                <a:latin typeface="Arial"/>
                <a:cs typeface="Arial"/>
              </a:rPr>
              <a:t>nd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9" baseline="5050" dirty="0">
                <a:latin typeface="Arial"/>
                <a:cs typeface="Arial"/>
              </a:rPr>
              <a:t>MBBS</a:t>
            </a:r>
            <a:r>
              <a:rPr sz="1650" b="1" i="1" spc="-179" baseline="5050">
                <a:latin typeface="Arial"/>
                <a:cs typeface="Arial"/>
              </a:rPr>
              <a:t>, </a:t>
            </a:r>
            <a:r>
              <a:rPr sz="1650" b="1" i="1" spc="-225" baseline="5050" smtClean="0">
                <a:latin typeface="Arial"/>
                <a:cs typeface="Arial"/>
              </a:rPr>
              <a:t>REPRODUCTIVE </a:t>
            </a:r>
            <a:r>
              <a:rPr sz="1650" b="1" i="1" spc="-240" baseline="5050" dirty="0">
                <a:latin typeface="Arial"/>
                <a:cs typeface="Arial"/>
              </a:rPr>
              <a:t>SYSTEM</a:t>
            </a:r>
            <a:r>
              <a:rPr sz="1650" b="1" i="1" spc="-217" baseline="5050" dirty="0">
                <a:latin typeface="Arial"/>
                <a:cs typeface="Arial"/>
              </a:rPr>
              <a:t> </a:t>
            </a:r>
            <a:r>
              <a:rPr sz="1650" b="1" i="1" spc="-135" baseline="5050" dirty="0">
                <a:latin typeface="Arial"/>
                <a:cs typeface="Arial"/>
              </a:rPr>
              <a:t>MODULE-I</a:t>
            </a:r>
            <a:endParaRPr sz="1650" baseline="5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TOPICS,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38580" y="1086357"/>
            <a:ext cx="3366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30" dirty="0">
                <a:latin typeface="Arial"/>
                <a:cs typeface="Arial"/>
              </a:rPr>
              <a:t>AT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50" dirty="0">
                <a:latin typeface="Arial"/>
                <a:cs typeface="Arial"/>
              </a:rPr>
              <a:t>end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60" dirty="0">
                <a:latin typeface="Arial"/>
                <a:cs typeface="Arial"/>
              </a:rPr>
              <a:t>able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1448053"/>
          <a:ext cx="6184900" cy="7131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</a:tblGrid>
              <a:tr h="255904">
                <a:tc gridSpan="2">
                  <a:txBody>
                    <a:bodyPr/>
                    <a:lstStyle/>
                    <a:p>
                      <a:pPr marL="2586355">
                        <a:lnSpc>
                          <a:spcPts val="1650"/>
                        </a:lnSpc>
                        <a:tabLst>
                          <a:tab pos="3043555" algn="l"/>
                        </a:tabLst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I.	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ANATOMY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2034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1.1 </a:t>
                      </a:r>
                      <a:r>
                        <a:rPr sz="1200" b="1" spc="-195" dirty="0">
                          <a:latin typeface="Arial"/>
                          <a:cs typeface="Arial"/>
                        </a:rPr>
                        <a:t>GROSS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1.1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Bony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pelvis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(Sacrum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Joints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Pelvis)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bony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inlet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outlet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osteology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sacrum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ligaments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attached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sacrum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female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important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points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pelvimetry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joints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type,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articulations,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ligaments&amp;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joints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providing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stability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joints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movements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joints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1.2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wall,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floor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Fascia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walls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floor/pelvic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attachment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actions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floor/pelvic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nerve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supply&amp;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floor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muscles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attachment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fascia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pelvic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floor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fascia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floor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fecal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continence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1.3 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Testes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ducts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testes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ductus deferens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&amp;epididymus&amp; ejaculatory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1.4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Prostate,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Seminal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vesicles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912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gross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organs: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indent="-295275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romanL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Prostate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indent="-327660">
                        <a:lnSpc>
                          <a:spcPct val="100000"/>
                        </a:lnSpc>
                        <a:spcBef>
                          <a:spcPts val="220"/>
                        </a:spcBef>
                        <a:buAutoNum type="romanL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Seminal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Vesicles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indent="-35941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location, relations, blood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nerve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conditions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prostate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gland, seminal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vesicles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bulbourethral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glands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627246" y="426211"/>
            <a:ext cx="37090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60" dirty="0">
                <a:latin typeface="Arial"/>
                <a:cs typeface="Arial"/>
              </a:rPr>
              <a:t>2</a:t>
            </a:r>
            <a:r>
              <a:rPr sz="1050" b="1" i="1" spc="-89" baseline="31746" dirty="0">
                <a:latin typeface="Arial"/>
                <a:cs typeface="Arial"/>
              </a:rPr>
              <a:t>nd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150" smtClean="0">
                <a:latin typeface="Arial"/>
                <a:cs typeface="Arial"/>
              </a:rPr>
              <a:t>REPRODUCTIVE </a:t>
            </a:r>
            <a:r>
              <a:rPr sz="1100" b="1" i="1" spc="-160" dirty="0">
                <a:latin typeface="Arial"/>
                <a:cs typeface="Arial"/>
              </a:rPr>
              <a:t>SYSTEM</a:t>
            </a:r>
            <a:r>
              <a:rPr sz="1100" b="1" i="1" spc="-145" dirty="0">
                <a:latin typeface="Arial"/>
                <a:cs typeface="Arial"/>
              </a:rPr>
              <a:t> </a:t>
            </a:r>
            <a:r>
              <a:rPr sz="1100" b="1" i="1" spc="-90" dirty="0">
                <a:latin typeface="Arial"/>
                <a:cs typeface="Arial"/>
              </a:rPr>
              <a:t>MODULE-I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41325"/>
            <a:ext cx="2383790" cy="17568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285"/>
              </a:lnSpc>
              <a:spcBef>
                <a:spcPts val="7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1066800"/>
          <a:ext cx="6444614" cy="8202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/>
                <a:gridCol w="1600200"/>
                <a:gridCol w="259714"/>
              </a:tblGrid>
              <a:tr h="212090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1.5 </a:t>
                      </a:r>
                      <a:r>
                        <a:rPr sz="1100" b="1" spc="-125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female genital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tract,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ovary and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ovary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1150" marR="74930" indent="-224790">
                        <a:lnSpc>
                          <a:spcPct val="1163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ligaments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ovary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ovary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correlates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ovary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fallopian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1.6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Uterus,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cervix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cervix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uterus,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cervix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vagina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surrounding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structures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ligaments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supply&amp;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lymphatic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conditions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uterus,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cervix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1.7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pelvis,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Internal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Iliac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artery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branches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Iliac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area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4705" indent="-286385">
                        <a:lnSpc>
                          <a:spcPct val="100000"/>
                        </a:lnSpc>
                        <a:spcBef>
                          <a:spcPts val="225"/>
                        </a:spcBef>
                        <a:buAutoNum type="romanLcPeriod"/>
                        <a:tabLst>
                          <a:tab pos="814705" algn="l"/>
                          <a:tab pos="81534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Anterior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trunk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iliac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4705" indent="-286385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romanLcPeriod"/>
                        <a:tabLst>
                          <a:tab pos="814705" algn="l"/>
                          <a:tab pos="81534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trunk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iliac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iliac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1.8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Venous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Lymphatic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veins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tributaries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area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drained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veins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nodes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located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pathways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nodes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lymphatics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route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spread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malignancies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1.9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Nerves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Pelvis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Perineum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Sacral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plexus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nerves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innervating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Sacral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plexus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sacral plexus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5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coccygeal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plexus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hypogastric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plexus,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location,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branches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nerves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pelvis,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perineum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sacral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plexus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0660">
                <a:tc gridSpan="2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3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1.10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Perineum</a:t>
                      </a:r>
                      <a:r>
                        <a:rPr sz="1100" b="1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-I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perineum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11150" marR="74930" indent="-224790">
                        <a:lnSpc>
                          <a:spcPct val="117300"/>
                        </a:lnSpc>
                        <a:spcBef>
                          <a:spcPts val="5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perineum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division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perineum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into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urogenital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triangles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5055</Words>
  <Application>Microsoft Office PowerPoint</Application>
  <PresentationFormat>Custom</PresentationFormat>
  <Paragraphs>868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8</cp:revision>
  <dcterms:created xsi:type="dcterms:W3CDTF">2019-06-10T13:38:08Z</dcterms:created>
  <dcterms:modified xsi:type="dcterms:W3CDTF">2019-06-13T14:50:08Z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