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4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7CBFA-B42F-40A4-8EDF-F5F948DDE25B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89D95-C5E5-4A7D-A8B7-0CAC07E09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89D95-C5E5-4A7D-A8B7-0CAC07E09B5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07804" y="672465"/>
            <a:ext cx="2638670" cy="2837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68044" y="6553072"/>
            <a:ext cx="4171950" cy="1881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257703" y="4704940"/>
            <a:ext cx="1905264" cy="29471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1844" y="3973067"/>
            <a:ext cx="4248150" cy="23183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7280" y="643890"/>
            <a:ext cx="6230620" cy="0"/>
          </a:xfrm>
          <a:custGeom>
            <a:avLst/>
            <a:gdLst/>
            <a:ahLst/>
            <a:cxnLst/>
            <a:rect l="l" t="t" r="r" b="b"/>
            <a:pathLst>
              <a:path w="6230620">
                <a:moveTo>
                  <a:pt x="0" y="0"/>
                </a:moveTo>
                <a:lnTo>
                  <a:pt x="62306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681177"/>
            <a:ext cx="6669024" cy="51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52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webpath.html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athologyatlas.ro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mbasedlearning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051427" y="1300225"/>
            <a:ext cx="3169285" cy="6508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709930">
              <a:lnSpc>
                <a:spcPts val="2540"/>
              </a:lnSpc>
            </a:pPr>
            <a:r>
              <a:rPr sz="2200" b="1" spc="-315" dirty="0">
                <a:solidFill>
                  <a:srgbClr val="30849B"/>
                </a:solidFill>
                <a:latin typeface="Arial"/>
                <a:cs typeface="Arial"/>
              </a:rPr>
              <a:t>RENAL  </a:t>
            </a:r>
            <a:r>
              <a:rPr sz="2200" b="1" spc="-45" dirty="0">
                <a:solidFill>
                  <a:srgbClr val="30849B"/>
                </a:solidFill>
                <a:latin typeface="Arial"/>
                <a:cs typeface="Arial"/>
              </a:rPr>
              <a:t>&amp;</a:t>
            </a:r>
            <a:r>
              <a:rPr sz="2200" b="1" spc="-260" dirty="0">
                <a:solidFill>
                  <a:srgbClr val="30849B"/>
                </a:solidFill>
                <a:latin typeface="Arial"/>
                <a:cs typeface="Arial"/>
              </a:rPr>
              <a:t> </a:t>
            </a:r>
            <a:r>
              <a:rPr sz="2200" b="1" spc="-335" dirty="0">
                <a:solidFill>
                  <a:srgbClr val="30849B"/>
                </a:solidFill>
                <a:latin typeface="Arial"/>
                <a:cs typeface="Arial"/>
              </a:rPr>
              <a:t>EXCRETORY</a:t>
            </a:r>
            <a:endParaRPr sz="2200">
              <a:latin typeface="Arial"/>
              <a:cs typeface="Arial"/>
            </a:endParaRPr>
          </a:p>
          <a:p>
            <a:pPr marL="1953895">
              <a:lnSpc>
                <a:spcPts val="2535"/>
              </a:lnSpc>
              <a:spcBef>
                <a:spcPts val="45"/>
              </a:spcBef>
            </a:pPr>
            <a:r>
              <a:rPr sz="2200" b="1" spc="-125" dirty="0">
                <a:solidFill>
                  <a:srgbClr val="30849B"/>
                </a:solidFill>
                <a:latin typeface="Arial"/>
                <a:cs typeface="Arial"/>
              </a:rPr>
              <a:t>MO</a:t>
            </a:r>
            <a:r>
              <a:rPr sz="2200" b="1" spc="-100" dirty="0">
                <a:solidFill>
                  <a:srgbClr val="30849B"/>
                </a:solidFill>
                <a:latin typeface="Arial"/>
                <a:cs typeface="Arial"/>
              </a:rPr>
              <a:t>D</a:t>
            </a:r>
            <a:r>
              <a:rPr sz="2200" b="1" spc="-310" dirty="0">
                <a:solidFill>
                  <a:srgbClr val="30849B"/>
                </a:solidFill>
                <a:latin typeface="Arial"/>
                <a:cs typeface="Arial"/>
              </a:rPr>
              <a:t>U</a:t>
            </a:r>
            <a:r>
              <a:rPr sz="2200" b="1" spc="-280" dirty="0">
                <a:solidFill>
                  <a:srgbClr val="30849B"/>
                </a:solidFill>
                <a:latin typeface="Arial"/>
                <a:cs typeface="Arial"/>
              </a:rPr>
              <a:t>L</a:t>
            </a:r>
            <a:r>
              <a:rPr sz="2200" b="1" spc="-395" dirty="0">
                <a:solidFill>
                  <a:srgbClr val="30849B"/>
                </a:solidFill>
                <a:latin typeface="Arial"/>
                <a:cs typeface="Arial"/>
              </a:rPr>
              <a:t>E</a:t>
            </a:r>
            <a:r>
              <a:rPr sz="2200" b="1" spc="-70" dirty="0">
                <a:solidFill>
                  <a:srgbClr val="30849B"/>
                </a:solidFill>
                <a:latin typeface="Arial"/>
                <a:cs typeface="Arial"/>
              </a:rPr>
              <a:t>-</a:t>
            </a:r>
            <a:r>
              <a:rPr sz="2200" b="1" spc="-30" dirty="0">
                <a:solidFill>
                  <a:srgbClr val="30849B"/>
                </a:solidFill>
                <a:latin typeface="Arial"/>
                <a:cs typeface="Arial"/>
              </a:rPr>
              <a:t>I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1427" y="2315210"/>
            <a:ext cx="3169285" cy="62484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551815">
              <a:lnSpc>
                <a:spcPts val="2760"/>
              </a:lnSpc>
            </a:pPr>
            <a:r>
              <a:rPr sz="2400" b="1" spc="-335" dirty="0">
                <a:solidFill>
                  <a:srgbClr val="49442A"/>
                </a:solidFill>
                <a:latin typeface="Arial"/>
                <a:cs typeface="Arial"/>
              </a:rPr>
              <a:t>SECOND </a:t>
            </a:r>
            <a:r>
              <a:rPr sz="2400" b="1" spc="-365" dirty="0">
                <a:solidFill>
                  <a:srgbClr val="49442A"/>
                </a:solidFill>
                <a:latin typeface="Arial"/>
                <a:cs typeface="Arial"/>
              </a:rPr>
              <a:t>YEAR</a:t>
            </a:r>
            <a:r>
              <a:rPr sz="2400" b="1" spc="-305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2400" b="1" spc="-295" dirty="0">
                <a:solidFill>
                  <a:srgbClr val="49442A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51427" y="681177"/>
            <a:ext cx="3169285" cy="5111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42544" rIns="0" bIns="0" rtlCol="0">
            <a:spAutoFit/>
          </a:bodyPr>
          <a:lstStyle/>
          <a:p>
            <a:pPr marL="1017905">
              <a:lnSpc>
                <a:spcPct val="100000"/>
              </a:lnSpc>
              <a:spcBef>
                <a:spcPts val="334"/>
              </a:spcBef>
            </a:pPr>
            <a:r>
              <a:rPr spc="-350" dirty="0"/>
              <a:t>STUDY</a:t>
            </a:r>
            <a:r>
              <a:rPr spc="-175" dirty="0"/>
              <a:t> </a:t>
            </a:r>
            <a:r>
              <a:rPr spc="-285" dirty="0"/>
              <a:t>GUIDE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45310" y="6635115"/>
            <a:ext cx="2377440" cy="4857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7465" rIns="0" bIns="0" rtlCol="0">
            <a:spAutoFit/>
          </a:bodyPr>
          <a:lstStyle/>
          <a:p>
            <a:pPr marL="756285">
              <a:lnSpc>
                <a:spcPct val="100000"/>
              </a:lnSpc>
              <a:spcBef>
                <a:spcPts val="295"/>
              </a:spcBef>
            </a:pPr>
            <a:r>
              <a:rPr sz="1500" b="1" spc="-120" dirty="0">
                <a:latin typeface="Arial"/>
                <a:cs typeface="Arial"/>
              </a:rPr>
              <a:t>Renal</a:t>
            </a:r>
            <a:r>
              <a:rPr sz="1500" b="1" spc="-80" dirty="0">
                <a:latin typeface="Arial"/>
                <a:cs typeface="Arial"/>
              </a:rPr>
              <a:t> </a:t>
            </a:r>
            <a:r>
              <a:rPr sz="1500" b="1" spc="-145" dirty="0">
                <a:latin typeface="Arial"/>
                <a:cs typeface="Arial"/>
              </a:rPr>
              <a:t>Colic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457200" y="8763000"/>
            <a:ext cx="2819400" cy="838200"/>
          </a:xfrm>
          <a:prstGeom prst="rect">
            <a:avLst/>
          </a:prstGeom>
        </p:spPr>
      </p:pic>
      <p:pic>
        <p:nvPicPr>
          <p:cNvPr id="11" name="Picture 10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382000"/>
            <a:ext cx="123825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685800"/>
          <a:ext cx="6355712" cy="8397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1929"/>
                <a:gridCol w="913129"/>
                <a:gridCol w="1430654"/>
              </a:tblGrid>
              <a:tr h="212090">
                <a:tc>
                  <a:txBody>
                    <a:bodyPr/>
                    <a:lstStyle/>
                    <a:p>
                      <a:pPr marL="5283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urinary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images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urinary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tract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10.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Surface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b="1" spc="165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urinary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catheterization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surface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kidney,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ureter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urinary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bladder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5630">
                <a:tc>
                  <a:txBody>
                    <a:bodyPr/>
                    <a:lstStyle/>
                    <a:p>
                      <a:pPr marL="299720">
                        <a:lnSpc>
                          <a:spcPts val="13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Foleys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catheterization on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manikin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using</a:t>
                      </a:r>
                      <a:r>
                        <a:rPr sz="11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correct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aseptic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techniques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5104">
                        <a:lnSpc>
                          <a:spcPct val="1000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 marR="57150" algn="ctr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hands-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11.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kidney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water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metabolism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water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water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balance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through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acting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kidney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12.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kidney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maintaining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acid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base</a:t>
                      </a:r>
                      <a:r>
                        <a:rPr sz="1100" b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balance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acid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base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balance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13.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minerals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(Na, </a:t>
                      </a:r>
                      <a:r>
                        <a:rPr sz="1100" b="1" spc="-125" dirty="0">
                          <a:latin typeface="Arial"/>
                          <a:cs typeface="Arial"/>
                        </a:rPr>
                        <a:t>Cl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K)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maintaining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metabolism</a:t>
                      </a:r>
                      <a:r>
                        <a:rPr sz="1100" b="1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5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water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electrolyte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balance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Explain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electrolyte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metabolism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sodium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chloride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disturbances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299720">
                        <a:lnSpc>
                          <a:spcPts val="13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electrolyte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metabolism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are potassium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phosphate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disturbances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c.	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evaluation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electrolytes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29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Nephrology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14.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function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tests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function test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299720">
                        <a:lnSpc>
                          <a:spcPts val="13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other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important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laboratory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chronic kidney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Nephrology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15.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Purine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Pyrimidine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metabolism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purine</a:t>
                      </a:r>
                      <a:r>
                        <a:rPr sz="1100" spc="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metabolism-I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299720">
                        <a:lnSpc>
                          <a:spcPts val="13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purine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metabolism-II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c.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pyrimidine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metabolism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16.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diseases,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Uremia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Glomerular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manifestations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uremia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Pathological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responses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glomerular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injury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8910" algn="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5532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355076" cy="8465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1929"/>
                <a:gridCol w="913129"/>
                <a:gridCol w="59054"/>
                <a:gridCol w="1370964"/>
              </a:tblGrid>
              <a:tr h="356870">
                <a:tc>
                  <a:txBody>
                    <a:bodyPr/>
                    <a:lstStyle/>
                    <a:p>
                      <a:pPr marL="528320" marR="111760" indent="-228600">
                        <a:lnSpc>
                          <a:spcPct val="101800"/>
                        </a:lnSpc>
                        <a:spcBef>
                          <a:spcPts val="20"/>
                        </a:spcBef>
                        <a:tabLst>
                          <a:tab pos="52832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c.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glomerular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mediators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glomerular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injury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17.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Nephrotic</a:t>
                      </a:r>
                      <a:r>
                        <a:rPr sz="1100" b="1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734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nephrotic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734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glomerulonephritis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this context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each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18.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Nephritic</a:t>
                      </a:r>
                      <a:r>
                        <a:rPr sz="1100" b="1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020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nephritic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4150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5440">
                <a:tc>
                  <a:txBody>
                    <a:bodyPr/>
                    <a:lstStyle/>
                    <a:p>
                      <a:pPr marL="528320" marR="301625" indent="-228600">
                        <a:lnSpc>
                          <a:spcPts val="133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glomerulonephritis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this context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each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0835">
                <a:tc>
                  <a:txBody>
                    <a:bodyPr/>
                    <a:lstStyle/>
                    <a:p>
                      <a:pPr marL="71120">
                        <a:lnSpc>
                          <a:spcPts val="1305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19.</a:t>
                      </a:r>
                      <a:r>
                        <a:rPr sz="11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Pyelonephritis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850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Pyelonephritis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Etiological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Pyelonephritis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19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Pyelonephritis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8415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20.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Tubulo-interstitial</a:t>
                      </a:r>
                      <a:r>
                        <a:rPr sz="1100" b="1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199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tubulointerstitial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tubulointerstitial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tubulointerstitial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8415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21.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Urinary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Tract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Infections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(UTI)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734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causative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organism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UTI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age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groups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22.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diuretics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Nephrotoxic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67864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Diuretic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lvl="1" indent="-228600">
                        <a:lnSpc>
                          <a:spcPct val="100000"/>
                        </a:lnSpc>
                        <a:spcBef>
                          <a:spcPts val="225"/>
                        </a:spcBef>
                        <a:buSzPct val="90909"/>
                        <a:buFont typeface="Symbol"/>
                        <a:buChar char="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diuretic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marR="243840" lvl="1" indent="-228600">
                        <a:lnSpc>
                          <a:spcPct val="116399"/>
                        </a:lnSpc>
                        <a:spcBef>
                          <a:spcPts val="15"/>
                        </a:spcBef>
                        <a:buSzPct val="90909"/>
                        <a:buFont typeface="Symbol"/>
                        <a:buChar char="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classes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diuretics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marR="384175" lvl="1" indent="-228600">
                        <a:lnSpc>
                          <a:spcPct val="117300"/>
                        </a:lnSpc>
                        <a:buSzPct val="90909"/>
                        <a:buFont typeface="Symbol"/>
                        <a:buChar char="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classes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diuretics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marR="389890" lvl="1" indent="-228600">
                        <a:lnSpc>
                          <a:spcPts val="1550"/>
                        </a:lnSpc>
                        <a:spcBef>
                          <a:spcPts val="75"/>
                        </a:spcBef>
                        <a:buSzPct val="90909"/>
                        <a:buFont typeface="Symbol"/>
                        <a:buChar char="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systemic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diuretics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marR="386080" lvl="1" indent="-228600">
                        <a:lnSpc>
                          <a:spcPts val="1540"/>
                        </a:lnSpc>
                        <a:spcBef>
                          <a:spcPts val="5"/>
                        </a:spcBef>
                        <a:buSzPct val="90909"/>
                        <a:buFont typeface="Symbol"/>
                        <a:buChar char="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Compare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thiazide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diuretics, loop diuretics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potassium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sparing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diuretics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 startAt="2"/>
                        <a:tabLst>
                          <a:tab pos="5289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Nephrotoxic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lvl="1" indent="-228600">
                        <a:lnSpc>
                          <a:spcPct val="100000"/>
                        </a:lnSpc>
                        <a:spcBef>
                          <a:spcPts val="225"/>
                        </a:spcBef>
                        <a:buSzPct val="90909"/>
                        <a:buFont typeface="Symbol"/>
                        <a:buChar char="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 induced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lvl="1" indent="-228600">
                        <a:lnSpc>
                          <a:spcPct val="100000"/>
                        </a:lnSpc>
                        <a:spcBef>
                          <a:spcPts val="229"/>
                        </a:spcBef>
                        <a:buSzPct val="90909"/>
                        <a:buFont typeface="Symbol"/>
                        <a:buChar char="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 factors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nephrotoxicity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lvl="1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SzPct val="90909"/>
                        <a:buFont typeface="Symbol"/>
                        <a:buChar char="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manifestations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nephrotoxicity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lvl="1" indent="-228600">
                        <a:lnSpc>
                          <a:spcPct val="100000"/>
                        </a:lnSpc>
                        <a:spcBef>
                          <a:spcPts val="229"/>
                        </a:spcBef>
                        <a:buSzPct val="90909"/>
                        <a:buFont typeface="Symbol"/>
                        <a:buChar char="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some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drug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induced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nephrotoxicity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356349" cy="7168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1929"/>
                <a:gridCol w="972820"/>
                <a:gridCol w="1371600"/>
              </a:tblGrid>
              <a:tr h="800735">
                <a:tc>
                  <a:txBody>
                    <a:bodyPr/>
                    <a:lstStyle/>
                    <a:p>
                      <a:pPr marL="7569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caused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Aminoglycosides,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NSAIDs,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Amphotericin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marR="598170">
                        <a:lnSpc>
                          <a:spcPts val="1550"/>
                        </a:lnSpc>
                        <a:spcBef>
                          <a:spcPts val="9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Sulphonamides, 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ACE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inhibitors,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Methicillin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radiographic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contrast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media.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indent="-228600">
                        <a:lnSpc>
                          <a:spcPct val="100000"/>
                        </a:lnSpc>
                        <a:spcBef>
                          <a:spcPts val="125"/>
                        </a:spcBef>
                        <a:buSzPct val="90909"/>
                        <a:buFont typeface="Symbol"/>
                        <a:buChar char="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drug-induced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0" dirty="0">
                          <a:latin typeface="Arial"/>
                          <a:cs typeface="Arial"/>
                        </a:rPr>
                        <a:t>23.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b="1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Biostatistics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Biostatistics,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central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tendency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dispersion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LcPeriod" startAt="2"/>
                        <a:tabLst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biostatistics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 startAt="2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concept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frequency,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cumulative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23520" marR="146050" indent="-66040">
                        <a:lnSpc>
                          <a:spcPct val="1018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40335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24.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type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918844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examples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09550" indent="-228600">
                        <a:lnSpc>
                          <a:spcPct val="10180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measurement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various 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data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14350" indent="-228600">
                        <a:lnSpc>
                          <a:spcPct val="101800"/>
                        </a:lnSpc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techniques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procedure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deal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data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collection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5730" marR="114935" algn="ctr">
                        <a:lnSpc>
                          <a:spcPct val="1014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Lecture\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25. Vital</a:t>
                      </a:r>
                      <a:r>
                        <a:rPr sz="11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Statistics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vital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statistics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country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Vital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statistics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registration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developing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countries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situation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vital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statistics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40335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26.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Measure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Central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tendency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disadvantages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measures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central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tendency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Lecture/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49885" marR="338455" algn="ctr">
                        <a:lnSpc>
                          <a:spcPct val="116500"/>
                        </a:lnSpc>
                        <a:spcBef>
                          <a:spcPts val="1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27.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Measure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dispersion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disadvantages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measures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dispersion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Lecture/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49885" marR="338455" algn="ctr">
                        <a:lnSpc>
                          <a:spcPct val="117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28. 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Method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presentation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type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presentation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tabular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graphic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presentations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40335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29. 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Interpretation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data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Evaluate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interpretation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data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interpretation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association and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causation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40335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6680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831850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1193546"/>
          <a:ext cx="6202679" cy="7741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191770">
                <a:tc>
                  <a:txBody>
                    <a:bodyPr/>
                    <a:lstStyle/>
                    <a:p>
                      <a:pPr marL="5080" algn="ctr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8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11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035" indent="-208915">
                        <a:lnSpc>
                          <a:spcPts val="1250"/>
                        </a:lnSpc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</a:t>
                      </a:r>
                      <a:r>
                        <a:rPr sz="1100" b="1" u="heavy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K.L.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 Anatomy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Richard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Snell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4480" indent="-21336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5115" algn="l"/>
                        </a:tabLst>
                      </a:pPr>
                      <a:r>
                        <a:rPr sz="1100" b="1" u="heavy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B. Young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J.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Wheather’s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Functional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0035" indent="-2089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Keith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Moore.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Developing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Human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Langman’s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100" b="1" spc="-12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Harper’s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Lehninger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Biochemistry by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Devlin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65" dirty="0">
                          <a:latin typeface="Trebuchet MS"/>
                          <a:cs typeface="Trebuchet MS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9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  <a:hlinkClick r:id="rId2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2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2"/>
                        </a:rPr>
                        <a:t>Goljan</a:t>
                      </a:r>
                      <a:r>
                        <a:rPr sz="1100" spc="-9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26415" indent="-226695">
                        <a:lnSpc>
                          <a:spcPts val="125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  <a:hlinkClick r:id="rId3"/>
                        </a:rPr>
                        <a:t>http://library.med.utah.edu/WebPath/webpath.html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  <a:hlinkClick r:id="rId4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94665" lvl="1" indent="-227329">
                        <a:lnSpc>
                          <a:spcPct val="100000"/>
                        </a:lnSpc>
                        <a:spcBef>
                          <a:spcPts val="85"/>
                        </a:spcBef>
                        <a:buAutoNum type="arabicPeriod"/>
                        <a:tabLst>
                          <a:tab pos="49530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2284" lvl="1" indent="-23495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02284" algn="l"/>
                          <a:tab pos="50292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77215">
                        <a:lnSpc>
                          <a:spcPct val="10000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Ganong 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‘ 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Human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Lauralee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Sherwood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Berne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Levy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Best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Taylor Physiological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13995" indent="-21336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UcPeriod"/>
                        <a:tabLst>
                          <a:tab pos="214629" algn="l"/>
                        </a:tabLst>
                      </a:pPr>
                      <a:r>
                        <a:rPr sz="1100" b="1" u="heavy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Hall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Physiological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Essentials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Jaypee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InduKhurana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Short Textbook 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Mrthur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NMS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831850"/>
            <a:ext cx="19297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OTHER </a:t>
            </a: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1230122"/>
          <a:ext cx="6202679" cy="3944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467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 marR="18415" indent="-32384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excretory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enhance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6733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67335" algn="l"/>
                          <a:tab pos="26797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67335" algn="l"/>
                          <a:tab pos="26797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provides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simulators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learn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procedures.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helps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Video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659765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5904" marR="212090" algn="ctr">
                        <a:lnSpc>
                          <a:spcPct val="15270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290"/>
                        </a:lnSpc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should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utilize 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01600" marR="39370">
                        <a:lnSpc>
                          <a:spcPct val="1018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an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increase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 scheduled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cases,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33350" marR="172720">
                        <a:lnSpc>
                          <a:spcPct val="1018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767588"/>
            <a:ext cx="6319520" cy="83536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469265" marR="5080" indent="-227965">
              <a:lnSpc>
                <a:spcPts val="1550"/>
              </a:lnSpc>
              <a:spcBef>
                <a:spcPts val="75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sz="1100" b="1" spc="-105" dirty="0">
                <a:latin typeface="Arial"/>
                <a:cs typeface="Arial"/>
              </a:rPr>
              <a:t>Best </a:t>
            </a:r>
            <a:r>
              <a:rPr sz="1100" b="1" spc="-110" dirty="0">
                <a:latin typeface="Arial"/>
                <a:cs typeface="Arial"/>
              </a:rPr>
              <a:t>Choice </a:t>
            </a:r>
            <a:r>
              <a:rPr sz="1100" b="1" spc="-95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10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ourier New"/>
              <a:buChar char="o"/>
            </a:pPr>
            <a:endParaRPr sz="1000">
              <a:latin typeface="Times New Roman"/>
              <a:cs typeface="Times New Roman"/>
            </a:endParaRPr>
          </a:p>
          <a:p>
            <a:pPr marL="550545" lvl="1" indent="-228600">
              <a:lnSpc>
                <a:spcPct val="1000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550545" marR="47625" lvl="1" indent="-228600">
              <a:lnSpc>
                <a:spcPct val="150000"/>
              </a:lnSpc>
              <a:spcBef>
                <a:spcPts val="11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45" dirty="0">
                <a:latin typeface="Arial"/>
                <a:cs typeface="Arial"/>
              </a:rPr>
              <a:t>reading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statement/scenario </a:t>
            </a:r>
            <a:r>
              <a:rPr sz="1100" spc="-50" dirty="0">
                <a:latin typeface="Arial"/>
                <a:cs typeface="Arial"/>
              </a:rPr>
              <a:t>select </a:t>
            </a:r>
            <a:r>
              <a:rPr sz="1100" spc="-114" dirty="0">
                <a:latin typeface="Arial"/>
                <a:cs typeface="Arial"/>
              </a:rPr>
              <a:t>ONE,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most </a:t>
            </a:r>
            <a:r>
              <a:rPr sz="1100" spc="-30" dirty="0">
                <a:latin typeface="Arial"/>
                <a:cs typeface="Arial"/>
              </a:rPr>
              <a:t>appropriate </a:t>
            </a:r>
            <a:r>
              <a:rPr sz="1100" spc="-60" dirty="0">
                <a:latin typeface="Arial"/>
                <a:cs typeface="Arial"/>
              </a:rPr>
              <a:t>response </a:t>
            </a:r>
            <a:r>
              <a:rPr sz="1100" spc="-15" dirty="0">
                <a:latin typeface="Arial"/>
                <a:cs typeface="Arial"/>
              </a:rPr>
              <a:t>from the  </a:t>
            </a:r>
            <a:r>
              <a:rPr sz="1100" spc="-50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85" dirty="0">
                <a:latin typeface="Arial"/>
                <a:cs typeface="Arial"/>
              </a:rPr>
              <a:t>Correct </a:t>
            </a:r>
            <a:r>
              <a:rPr sz="1100" b="1" spc="-80" dirty="0">
                <a:latin typeface="Arial"/>
                <a:cs typeface="Arial"/>
              </a:rPr>
              <a:t>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70">
                <a:latin typeface="Arial"/>
                <a:cs typeface="Arial"/>
              </a:rPr>
              <a:t> </a:t>
            </a:r>
            <a:r>
              <a:rPr sz="1100" spc="-100" smtClean="0">
                <a:latin typeface="Arial"/>
                <a:cs typeface="Arial"/>
              </a:rPr>
              <a:t>L</a:t>
            </a:r>
            <a:r>
              <a:rPr lang="en-US" sz="1100" spc="-100" dirty="0" smtClean="0">
                <a:latin typeface="Arial"/>
                <a:cs typeface="Arial"/>
              </a:rPr>
              <a:t>AVMC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45465" lvl="1" indent="-1905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marR="264795" lvl="1" indent="-228600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5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5" dirty="0">
                <a:latin typeface="Arial"/>
                <a:cs typeface="Arial"/>
              </a:rPr>
              <a:t>taking, </a:t>
            </a:r>
            <a:r>
              <a:rPr sz="1100" spc="-55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20" dirty="0">
                <a:latin typeface="Arial"/>
                <a:cs typeface="Arial"/>
              </a:rPr>
              <a:t>internal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 </a:t>
            </a:r>
            <a:r>
              <a:rPr sz="1100" spc="-55" dirty="0">
                <a:latin typeface="Arial"/>
                <a:cs typeface="Arial"/>
              </a:rPr>
              <a:t>examiners.</a:t>
            </a:r>
            <a:endParaRPr sz="1100">
              <a:latin typeface="Arial"/>
              <a:cs typeface="Arial"/>
            </a:endParaRPr>
          </a:p>
          <a:p>
            <a:pPr marL="583565" marR="180975" lvl="1" indent="-228600">
              <a:lnSpc>
                <a:spcPct val="150900"/>
              </a:lnSpc>
              <a:spcBef>
                <a:spcPts val="50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55" dirty="0">
                <a:latin typeface="Arial"/>
                <a:cs typeface="Arial"/>
              </a:rPr>
              <a:t>Unobserved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there </a:t>
            </a:r>
            <a:r>
              <a:rPr sz="1100" spc="-70" dirty="0">
                <a:latin typeface="Arial"/>
                <a:cs typeface="Arial"/>
              </a:rPr>
              <a:t>may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70" dirty="0">
                <a:latin typeface="Arial"/>
                <a:cs typeface="Arial"/>
              </a:rPr>
              <a:t>X-ray, </a:t>
            </a:r>
            <a:r>
              <a:rPr sz="1100" spc="-110" dirty="0">
                <a:latin typeface="Arial"/>
                <a:cs typeface="Arial"/>
              </a:rPr>
              <a:t>Labs </a:t>
            </a:r>
            <a:r>
              <a:rPr sz="1100" spc="-35" dirty="0">
                <a:latin typeface="Arial"/>
                <a:cs typeface="Arial"/>
              </a:rPr>
              <a:t>reports, </a:t>
            </a:r>
            <a:r>
              <a:rPr sz="1100" spc="-45" dirty="0">
                <a:latin typeface="Arial"/>
                <a:cs typeface="Arial"/>
              </a:rPr>
              <a:t>pictures, clinical  </a:t>
            </a:r>
            <a:r>
              <a:rPr sz="1100" spc="-70" dirty="0">
                <a:latin typeface="Arial"/>
                <a:cs typeface="Arial"/>
              </a:rPr>
              <a:t>scenarios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related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583565" marR="184785" lvl="1" indent="-228600">
              <a:lnSpc>
                <a:spcPct val="116399"/>
              </a:lnSpc>
              <a:spcBef>
                <a:spcPts val="50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80" dirty="0">
                <a:latin typeface="Arial"/>
                <a:cs typeface="Arial"/>
              </a:rPr>
              <a:t>Rest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15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no </a:t>
            </a:r>
            <a:r>
              <a:rPr sz="1100" spc="-55" dirty="0">
                <a:latin typeface="Arial"/>
                <a:cs typeface="Arial"/>
              </a:rPr>
              <a:t>task given 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time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5" dirty="0">
                <a:latin typeface="Arial"/>
                <a:cs typeface="Arial"/>
              </a:rPr>
              <a:t>organize  </a:t>
            </a:r>
            <a:r>
              <a:rPr sz="1100" spc="-20" dirty="0">
                <a:latin typeface="Arial"/>
                <a:cs typeface="Arial"/>
              </a:rPr>
              <a:t>his/her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57480">
              <a:lnSpc>
                <a:spcPct val="100000"/>
              </a:lnSpc>
            </a:pPr>
            <a:r>
              <a:rPr sz="1100" b="1" spc="-50" dirty="0">
                <a:latin typeface="Arial"/>
                <a:cs typeface="Arial"/>
              </a:rPr>
              <a:t>Internal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697865" marR="9525" lvl="1" indent="-228600">
              <a:lnSpc>
                <a:spcPts val="2020"/>
              </a:lnSpc>
              <a:spcBef>
                <a:spcPts val="170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5" dirty="0">
                <a:latin typeface="Arial"/>
                <a:cs typeface="Arial"/>
              </a:rPr>
              <a:t>examination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50" dirty="0">
                <a:latin typeface="Arial"/>
                <a:cs typeface="Arial"/>
              </a:rPr>
              <a:t>BCQs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Practical</a:t>
            </a:r>
            <a:endParaRPr sz="1100">
              <a:latin typeface="Arial"/>
              <a:cs typeface="Arial"/>
            </a:endParaRPr>
          </a:p>
          <a:p>
            <a:pPr marL="697865">
              <a:lnSpc>
                <a:spcPct val="100000"/>
              </a:lnSpc>
              <a:spcBef>
                <a:spcPts val="509"/>
              </a:spcBef>
            </a:pP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697865" marR="15875" lvl="1" indent="-228600">
              <a:lnSpc>
                <a:spcPct val="152300"/>
              </a:lnSpc>
              <a:spcBef>
                <a:spcPts val="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4" dirty="0">
                <a:latin typeface="Arial"/>
                <a:cs typeface="Arial"/>
              </a:rPr>
              <a:t>TBL, TOL,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activities,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log  </a:t>
            </a:r>
            <a:r>
              <a:rPr sz="1100" spc="-35" dirty="0">
                <a:latin typeface="Arial"/>
                <a:cs typeface="Arial"/>
              </a:rPr>
              <a:t>book.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constitute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20%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weightage.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>
                <a:latin typeface="Arial"/>
                <a:cs typeface="Arial"/>
              </a:rPr>
              <a:t>per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35" smtClean="0">
                <a:latin typeface="Arial"/>
                <a:cs typeface="Arial"/>
              </a:rPr>
              <a:t>policy</a:t>
            </a:r>
            <a:r>
              <a:rPr sz="1100" spc="-35" dirty="0">
                <a:latin typeface="Arial"/>
                <a:cs typeface="Arial"/>
              </a:rPr>
              <a:t>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>
                <a:latin typeface="Arial"/>
                <a:cs typeface="Arial"/>
              </a:rPr>
              <a:t>by </a:t>
            </a:r>
            <a:r>
              <a:rPr sz="1100" spc="-125" smtClean="0">
                <a:latin typeface="Arial"/>
                <a:cs typeface="Arial"/>
              </a:rPr>
              <a:t>J</a:t>
            </a:r>
            <a:r>
              <a:rPr lang="en-US" sz="1100" spc="10" dirty="0" smtClean="0">
                <a:latin typeface="Arial"/>
                <a:cs typeface="Arial"/>
              </a:rPr>
              <a:t>UHS </a:t>
            </a:r>
            <a:r>
              <a:rPr sz="1100" spc="10" smtClean="0">
                <a:latin typeface="Arial"/>
                <a:cs typeface="Arial"/>
              </a:rPr>
              <a:t>o </a:t>
            </a:r>
            <a:r>
              <a:rPr sz="1100" spc="-60" dirty="0">
                <a:latin typeface="Arial"/>
                <a:cs typeface="Arial"/>
              </a:rPr>
              <a:t>Final </a:t>
            </a:r>
            <a:r>
              <a:rPr sz="1100" spc="-55" dirty="0">
                <a:latin typeface="Arial"/>
                <a:cs typeface="Arial"/>
              </a:rPr>
              <a:t>Theory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86864" y="3088004"/>
            <a:ext cx="4899660" cy="2268220"/>
          </a:xfrm>
          <a:custGeom>
            <a:avLst/>
            <a:gdLst/>
            <a:ahLst/>
            <a:cxnLst/>
            <a:rect l="l" t="t" r="r" b="b"/>
            <a:pathLst>
              <a:path w="4899660" h="2268220">
                <a:moveTo>
                  <a:pt x="2449830" y="608965"/>
                </a:moveTo>
                <a:lnTo>
                  <a:pt x="3293745" y="0"/>
                </a:lnTo>
                <a:lnTo>
                  <a:pt x="3210560" y="558800"/>
                </a:lnTo>
                <a:lnTo>
                  <a:pt x="4168775" y="467995"/>
                </a:lnTo>
                <a:lnTo>
                  <a:pt x="3788410" y="767715"/>
                </a:lnTo>
                <a:lnTo>
                  <a:pt x="4785360" y="854075"/>
                </a:lnTo>
                <a:lnTo>
                  <a:pt x="3993515" y="1099820"/>
                </a:lnTo>
                <a:lnTo>
                  <a:pt x="4899660" y="1395095"/>
                </a:lnTo>
                <a:lnTo>
                  <a:pt x="3818890" y="1358900"/>
                </a:lnTo>
                <a:lnTo>
                  <a:pt x="4115435" y="1899920"/>
                </a:lnTo>
                <a:lnTo>
                  <a:pt x="3180080" y="1517650"/>
                </a:lnTo>
                <a:lnTo>
                  <a:pt x="3004820" y="2072640"/>
                </a:lnTo>
                <a:lnTo>
                  <a:pt x="2388870" y="1567815"/>
                </a:lnTo>
                <a:lnTo>
                  <a:pt x="1924050" y="2268220"/>
                </a:lnTo>
                <a:lnTo>
                  <a:pt x="1749425" y="1640840"/>
                </a:lnTo>
                <a:lnTo>
                  <a:pt x="1079499" y="1849755"/>
                </a:lnTo>
                <a:lnTo>
                  <a:pt x="1285240" y="1463040"/>
                </a:lnTo>
                <a:lnTo>
                  <a:pt x="30479" y="1531620"/>
                </a:lnTo>
                <a:lnTo>
                  <a:pt x="843915" y="1236345"/>
                </a:lnTo>
                <a:lnTo>
                  <a:pt x="0" y="904240"/>
                </a:lnTo>
                <a:lnTo>
                  <a:pt x="1049020" y="799465"/>
                </a:lnTo>
                <a:lnTo>
                  <a:pt x="83820" y="240665"/>
                </a:lnTo>
                <a:lnTo>
                  <a:pt x="1658620" y="663575"/>
                </a:lnTo>
                <a:lnTo>
                  <a:pt x="1894205" y="240665"/>
                </a:lnTo>
                <a:lnTo>
                  <a:pt x="2449830" y="60896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02889" y="4004309"/>
            <a:ext cx="2371725" cy="59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9860" y="1010666"/>
          <a:ext cx="6188074" cy="963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638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Final 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053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363855" indent="-102870">
                        <a:lnSpc>
                          <a:spcPct val="101000"/>
                        </a:lnSpc>
                        <a:spcBef>
                          <a:spcPts val="585"/>
                        </a:spcBef>
                      </a:pPr>
                      <a:r>
                        <a:rPr sz="1000" b="1" spc="-75" dirty="0">
                          <a:latin typeface="Arial"/>
                          <a:cs typeface="Arial"/>
                        </a:rPr>
                        <a:t>Final</a:t>
                      </a:r>
                      <a:r>
                        <a:rPr sz="10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Examination 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 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10" dirty="0">
                          <a:latin typeface="Arial"/>
                          <a:cs typeface="Arial"/>
                        </a:rPr>
                        <a:t>(Class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190"/>
                        </a:lnSpc>
                        <a:spcBef>
                          <a:spcPts val="25"/>
                        </a:spcBef>
                      </a:pPr>
                      <a:r>
                        <a:rPr sz="1000" b="1" spc="-100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95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sp>
        <p:nvSpPr>
          <p:cNvPr id="7" name="object 7"/>
          <p:cNvSpPr txBox="1"/>
          <p:nvPr/>
        </p:nvSpPr>
        <p:spPr>
          <a:xfrm>
            <a:off x="1084884" y="2118715"/>
            <a:ext cx="5997575" cy="80772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4119" y="3807688"/>
            <a:ext cx="2188845" cy="41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 indent="-56515">
              <a:lnSpc>
                <a:spcPct val="116399"/>
              </a:lnSpc>
              <a:spcBef>
                <a:spcPts val="95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651763"/>
            <a:ext cx="6036310" cy="4767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(LNH&amp;MC)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50545" indent="-228600">
              <a:lnSpc>
                <a:spcPct val="1000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marR="7620" indent="-228600">
              <a:lnSpc>
                <a:spcPct val="150900"/>
              </a:lnSpc>
              <a:spcBef>
                <a:spcPts val="7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550545" marR="13335" indent="-228600">
              <a:lnSpc>
                <a:spcPct val="150900"/>
              </a:lnSpc>
              <a:spcBef>
                <a:spcPts val="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 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marR="7620" indent="-228600">
              <a:lnSpc>
                <a:spcPct val="150000"/>
              </a:lnSpc>
              <a:spcBef>
                <a:spcPts val="10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AVMC</a:t>
            </a:r>
            <a:r>
              <a:rPr sz="1100" spc="-110" smtClean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College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5" dirty="0">
                <a:latin typeface="Arial"/>
                <a:cs typeface="Arial"/>
              </a:rPr>
              <a:t>Card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1800"/>
              </a:lnSpc>
              <a:spcBef>
                <a:spcPts val="7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550545" marR="45720" indent="-228600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100" b="1" spc="-130" dirty="0" smtClean="0">
                <a:latin typeface="Arial"/>
                <a:cs typeface="Arial"/>
              </a:rPr>
              <a:t>UHS </a:t>
            </a:r>
            <a:r>
              <a:rPr sz="1100" b="1" spc="-130" smtClean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Grading</a:t>
            </a:r>
            <a:r>
              <a:rPr sz="1100" b="1" spc="-15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609600" lvl="1" indent="-224154">
              <a:lnSpc>
                <a:spcPct val="100000"/>
              </a:lnSpc>
              <a:buFont typeface="Symbol"/>
              <a:buChar char=""/>
              <a:tabLst>
                <a:tab pos="609600" algn="l"/>
                <a:tab pos="610235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83868" y="5485764"/>
          <a:ext cx="6082665" cy="3052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28320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5715" algn="ctr">
                        <a:lnSpc>
                          <a:spcPts val="127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7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7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377441" y="8674404"/>
            <a:ext cx="4516755" cy="3822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 marL="2362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0070" y="891286"/>
            <a:ext cx="46189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2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RENAL </a:t>
            </a:r>
            <a:r>
              <a:rPr sz="16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 </a:t>
            </a:r>
            <a:r>
              <a:rPr sz="16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EXCRETORY</a:t>
            </a:r>
            <a:r>
              <a:rPr sz="16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MODULE-I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411477"/>
          <a:ext cx="6225540" cy="2673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5950"/>
              </a:tblGrid>
              <a:tr h="440055">
                <a:tc>
                  <a:txBody>
                    <a:bodyPr/>
                    <a:lstStyle/>
                    <a:p>
                      <a:pPr marR="1371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625"/>
                        </a:lnSpc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100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755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2: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Excretory</a:t>
                      </a:r>
                      <a:r>
                        <a:rPr sz="1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System-I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R="163830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625"/>
                        </a:lnSpc>
                      </a:pPr>
                      <a:r>
                        <a:rPr sz="1400" spc="-5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Excretory</a:t>
                      </a:r>
                      <a:r>
                        <a:rPr sz="14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System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marR="163830" algn="r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2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755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7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755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7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10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148892" y="1134620"/>
            <a:ext cx="5934710" cy="1320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96720" algn="l"/>
                <a:tab pos="3068320" algn="l"/>
              </a:tabLst>
            </a:pPr>
            <a:r>
              <a:rPr sz="1200" i="1" spc="-85" smtClean="0">
                <a:latin typeface="Trebuchet MS"/>
                <a:cs typeface="Trebuchet MS"/>
              </a:rPr>
              <a:t>Year</a:t>
            </a:r>
            <a:r>
              <a:rPr sz="1200" i="1" spc="-85" dirty="0">
                <a:latin typeface="Trebuchet MS"/>
                <a:cs typeface="Trebuchet MS"/>
              </a:rPr>
              <a:t>:</a:t>
            </a:r>
            <a:r>
              <a:rPr sz="1200" i="1" spc="-80" dirty="0">
                <a:latin typeface="Trebuchet MS"/>
                <a:cs typeface="Trebuchet MS"/>
              </a:rPr>
              <a:t> </a:t>
            </a:r>
            <a:r>
              <a:rPr sz="1200" b="1" i="1" spc="-105" dirty="0">
                <a:latin typeface="Arial"/>
                <a:cs typeface="Arial"/>
              </a:rPr>
              <a:t>One	</a:t>
            </a:r>
            <a:r>
              <a:rPr sz="1200" i="1" spc="-65" dirty="0">
                <a:latin typeface="Trebuchet MS"/>
                <a:cs typeface="Trebuchet MS"/>
              </a:rPr>
              <a:t>Duration: </a:t>
            </a:r>
            <a:r>
              <a:rPr sz="1200" b="1" i="1" spc="-60" dirty="0">
                <a:latin typeface="Arial"/>
                <a:cs typeface="Arial"/>
              </a:rPr>
              <a:t>4 </a:t>
            </a:r>
            <a:r>
              <a:rPr sz="1200" b="1" i="1" spc="-100">
                <a:latin typeface="Arial"/>
                <a:cs typeface="Arial"/>
              </a:rPr>
              <a:t>weeks 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17500"/>
              </a:lnSpc>
            </a:pPr>
            <a:r>
              <a:rPr sz="1200" i="1" spc="-80" dirty="0">
                <a:latin typeface="Trebuchet MS"/>
                <a:cs typeface="Trebuchet MS"/>
              </a:rPr>
              <a:t>Timetable </a:t>
            </a:r>
            <a:r>
              <a:rPr sz="1200" i="1" spc="-65" dirty="0">
                <a:latin typeface="Trebuchet MS"/>
                <a:cs typeface="Trebuchet MS"/>
              </a:rPr>
              <a:t>hours: </a:t>
            </a:r>
            <a:r>
              <a:rPr sz="1200" b="1" spc="-100" dirty="0">
                <a:latin typeface="Arial"/>
                <a:cs typeface="Arial"/>
              </a:rPr>
              <a:t>Lectures, </a:t>
            </a:r>
            <a:r>
              <a:rPr sz="1200" b="1" spc="-125" dirty="0">
                <a:latin typeface="Arial"/>
                <a:cs typeface="Arial"/>
              </a:rPr>
              <a:t>Case-Based </a:t>
            </a:r>
            <a:r>
              <a:rPr sz="1200" b="1" spc="-100" dirty="0">
                <a:latin typeface="Arial"/>
                <a:cs typeface="Arial"/>
              </a:rPr>
              <a:t>Learning </a:t>
            </a:r>
            <a:r>
              <a:rPr sz="1200" b="1" spc="-130" dirty="0">
                <a:latin typeface="Arial"/>
                <a:cs typeface="Arial"/>
              </a:rPr>
              <a:t>(CBL), </a:t>
            </a:r>
            <a:r>
              <a:rPr sz="1200" b="1" spc="-90" dirty="0">
                <a:latin typeface="Arial"/>
                <a:cs typeface="Arial"/>
              </a:rPr>
              <a:t>Team </a:t>
            </a:r>
            <a:r>
              <a:rPr sz="1200" b="1" spc="-95" dirty="0">
                <a:latin typeface="Arial"/>
                <a:cs typeface="Arial"/>
              </a:rPr>
              <a:t>based </a:t>
            </a:r>
            <a:r>
              <a:rPr sz="1200" b="1" spc="-90" dirty="0">
                <a:latin typeface="Arial"/>
                <a:cs typeface="Arial"/>
              </a:rPr>
              <a:t>Learning </a:t>
            </a:r>
            <a:r>
              <a:rPr sz="1200" b="1" spc="-100" dirty="0">
                <a:latin typeface="Arial"/>
                <a:cs typeface="Arial"/>
              </a:rPr>
              <a:t>(TBL), </a:t>
            </a:r>
            <a:r>
              <a:rPr sz="1200" b="1" spc="-85" dirty="0">
                <a:latin typeface="Arial"/>
                <a:cs typeface="Arial"/>
              </a:rPr>
              <a:t>Self-Study,  </a:t>
            </a:r>
            <a:r>
              <a:rPr sz="1200" b="1" spc="-80" dirty="0">
                <a:latin typeface="Arial"/>
                <a:cs typeface="Arial"/>
              </a:rPr>
              <a:t>Practical, </a:t>
            </a:r>
            <a:r>
              <a:rPr sz="1200" b="1" spc="-95" dirty="0">
                <a:latin typeface="Arial"/>
                <a:cs typeface="Arial"/>
              </a:rPr>
              <a:t>Skills, </a:t>
            </a:r>
            <a:r>
              <a:rPr sz="1200" b="1" spc="-80" dirty="0">
                <a:latin typeface="Arial"/>
                <a:cs typeface="Arial"/>
              </a:rPr>
              <a:t>Demonstrations, </a:t>
            </a:r>
            <a:r>
              <a:rPr sz="1200" b="1" spc="-85" dirty="0">
                <a:latin typeface="Arial"/>
                <a:cs typeface="Arial"/>
              </a:rPr>
              <a:t>Field </a:t>
            </a:r>
            <a:r>
              <a:rPr sz="1200" b="1" spc="-80" dirty="0">
                <a:latin typeface="Arial"/>
                <a:cs typeface="Arial"/>
              </a:rPr>
              <a:t>Visits, </a:t>
            </a:r>
            <a:r>
              <a:rPr sz="1200" b="1" spc="-70" dirty="0">
                <a:latin typeface="Arial"/>
                <a:cs typeface="Arial"/>
              </a:rPr>
              <a:t>Visit </a:t>
            </a:r>
            <a:r>
              <a:rPr sz="1200" b="1" spc="-40" dirty="0">
                <a:latin typeface="Arial"/>
                <a:cs typeface="Arial"/>
              </a:rPr>
              <a:t>to </a:t>
            </a:r>
            <a:r>
              <a:rPr sz="1200" b="1" spc="-80" dirty="0">
                <a:latin typeface="Arial"/>
                <a:cs typeface="Arial"/>
              </a:rPr>
              <a:t>Wards&amp;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Laboratory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  <a:spcBef>
                <a:spcPts val="1080"/>
              </a:spcBef>
            </a:pPr>
            <a:r>
              <a:rPr sz="1300" b="1" spc="-135" dirty="0">
                <a:latin typeface="Arial"/>
                <a:cs typeface="Arial"/>
              </a:rPr>
              <a:t>MODULE </a:t>
            </a:r>
            <a:r>
              <a:rPr sz="1300" b="1" spc="-160" dirty="0">
                <a:latin typeface="Arial"/>
                <a:cs typeface="Arial"/>
              </a:rPr>
              <a:t>INTEGRATED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125" dirty="0">
                <a:latin typeface="Arial"/>
                <a:cs typeface="Arial"/>
              </a:rPr>
              <a:t>COMMITTEE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2145538" y="393027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3" name="object 6"/>
          <p:cNvGraphicFramePr>
            <a:graphicFrameLocks noGrp="1"/>
          </p:cNvGraphicFramePr>
          <p:nvPr/>
        </p:nvGraphicFramePr>
        <p:xfrm>
          <a:off x="1010716" y="3025141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7"/>
          <p:cNvGraphicFramePr>
            <a:graphicFrameLocks noGrp="1"/>
          </p:cNvGraphicFramePr>
          <p:nvPr/>
        </p:nvGraphicFramePr>
        <p:xfrm>
          <a:off x="1010716" y="4352926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Endocrinology</a:t>
                      </a:r>
                    </a:p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Prof. Dr. </a:t>
                      </a:r>
                      <a:r>
                        <a:rPr lang="en-US" sz="1200" b="1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 Ahmed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6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791971"/>
            <a:ext cx="6118225" cy="7764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1905" algn="ctr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4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program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90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0545" marR="1203960" indent="-228600">
              <a:lnSpc>
                <a:spcPct val="153000"/>
              </a:lnSpc>
              <a:spcBef>
                <a:spcPts val="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550545" marR="43815" indent="-228600" algn="just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5" dirty="0">
                <a:latin typeface="Arial"/>
                <a:cs typeface="Arial"/>
              </a:rPr>
              <a:t>skills,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5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marR="42545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550545" marR="88265" indent="-228600">
              <a:lnSpc>
                <a:spcPct val="152700"/>
              </a:lnSpc>
              <a:spcBef>
                <a:spcPts val="7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60"/>
              </a:spcBef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60" dirty="0">
                <a:latin typeface="Trebuchet MS"/>
                <a:cs typeface="Trebuchet MS"/>
              </a:rPr>
              <a:t>integrated </a:t>
            </a:r>
            <a:r>
              <a:rPr sz="1100" i="1" spc="-70" dirty="0">
                <a:latin typeface="Trebuchet MS"/>
                <a:cs typeface="Trebuchet MS"/>
              </a:rPr>
              <a:t>curriculum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4</a:t>
            </a:r>
            <a:r>
              <a:rPr sz="1050" spc="-30" baseline="31746" dirty="0">
                <a:latin typeface="Arial"/>
                <a:cs typeface="Arial"/>
              </a:rPr>
              <a:t>th </a:t>
            </a:r>
            <a:r>
              <a:rPr sz="1100" spc="-60" dirty="0">
                <a:latin typeface="Arial"/>
                <a:cs typeface="Arial"/>
              </a:rPr>
              <a:t>semesters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100" dirty="0">
                <a:latin typeface="Arial"/>
                <a:cs typeface="Arial"/>
              </a:rPr>
              <a:t>LNMC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accordance </a:t>
            </a:r>
            <a:r>
              <a:rPr sz="1100" spc="10" dirty="0">
                <a:latin typeface="Arial"/>
                <a:cs typeface="Arial"/>
              </a:rPr>
              <a:t>with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JSMU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695"/>
              </a:spcBef>
            </a:pPr>
            <a:r>
              <a:rPr sz="1100" spc="-40" dirty="0">
                <a:latin typeface="Arial"/>
                <a:cs typeface="Arial"/>
              </a:rPr>
              <a:t>guidelines </a:t>
            </a:r>
            <a:r>
              <a:rPr sz="1100" spc="-4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most recent </a:t>
            </a:r>
            <a:r>
              <a:rPr sz="1100" spc="-35" dirty="0">
                <a:latin typeface="Arial"/>
                <a:cs typeface="Arial"/>
              </a:rPr>
              <a:t>developments </a:t>
            </a:r>
            <a:r>
              <a:rPr sz="1100" spc="5" dirty="0">
                <a:latin typeface="Arial"/>
                <a:cs typeface="Arial"/>
              </a:rPr>
              <a:t>that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55" dirty="0">
                <a:latin typeface="Arial"/>
                <a:cs typeface="Arial"/>
              </a:rPr>
              <a:t>an </a:t>
            </a:r>
            <a:r>
              <a:rPr sz="1100" spc="-25" dirty="0">
                <a:latin typeface="Arial"/>
                <a:cs typeface="Arial"/>
              </a:rPr>
              <a:t>impact on </a:t>
            </a:r>
            <a:r>
              <a:rPr sz="1100" spc="-20" dirty="0">
                <a:latin typeface="Arial"/>
                <a:cs typeface="Arial"/>
              </a:rPr>
              <a:t>individual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health</a:t>
            </a:r>
            <a:r>
              <a:rPr sz="1100" b="1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93345" marR="72390">
              <a:lnSpc>
                <a:spcPct val="152800"/>
              </a:lnSpc>
              <a:spcBef>
                <a:spcPts val="825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25" dirty="0">
                <a:latin typeface="Arial"/>
                <a:cs typeface="Arial"/>
              </a:rPr>
              <a:t>GIT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0" dirty="0">
                <a:latin typeface="Arial"/>
                <a:cs typeface="Arial"/>
              </a:rPr>
              <a:t>Liver-I, </a:t>
            </a:r>
            <a:r>
              <a:rPr sz="1100" b="1" spc="-100" dirty="0">
                <a:latin typeface="Arial"/>
                <a:cs typeface="Arial"/>
              </a:rPr>
              <a:t>Renal </a:t>
            </a:r>
            <a:r>
              <a:rPr sz="1100" b="1" spc="-20" dirty="0">
                <a:latin typeface="Arial"/>
                <a:cs typeface="Arial"/>
              </a:rPr>
              <a:t>&amp; </a:t>
            </a:r>
            <a:r>
              <a:rPr sz="1100" b="1" spc="-100" dirty="0">
                <a:latin typeface="Arial"/>
                <a:cs typeface="Arial"/>
              </a:rPr>
              <a:t>Excretory  System-I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Reproduction-I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0" dirty="0">
                <a:latin typeface="Arial"/>
                <a:cs typeface="Arial"/>
              </a:rPr>
              <a:t>links </a:t>
            </a:r>
            <a:r>
              <a:rPr sz="1100" spc="-70" dirty="0">
                <a:latin typeface="Arial"/>
                <a:cs typeface="Arial"/>
              </a:rPr>
              <a:t>basic 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5" dirty="0">
                <a:latin typeface="Arial"/>
                <a:cs typeface="Arial"/>
              </a:rPr>
              <a:t>problems. </a:t>
            </a:r>
            <a:r>
              <a:rPr sz="1100" spc="-30" dirty="0">
                <a:latin typeface="Arial"/>
                <a:cs typeface="Arial"/>
              </a:rPr>
              <a:t>Integrated 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" dirty="0">
                <a:latin typeface="Arial"/>
                <a:cs typeface="Arial"/>
              </a:rPr>
              <a:t>subjects </a:t>
            </a:r>
            <a:r>
              <a:rPr sz="1100" spc="-10" dirty="0">
                <a:latin typeface="Arial"/>
                <a:cs typeface="Arial"/>
              </a:rPr>
              <a:t>are </a:t>
            </a:r>
            <a:r>
              <a:rPr sz="1100" dirty="0">
                <a:latin typeface="Arial"/>
                <a:cs typeface="Arial"/>
              </a:rPr>
              <a:t>presented </a:t>
            </a:r>
            <a:r>
              <a:rPr sz="1100" spc="-80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2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0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be </a:t>
            </a:r>
            <a:r>
              <a:rPr sz="1100" spc="5" dirty="0">
                <a:latin typeface="Arial"/>
                <a:cs typeface="Arial"/>
              </a:rPr>
              <a:t>able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understanding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basic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sciences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when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they</a:t>
            </a:r>
            <a:r>
              <a:rPr sz="1100" spc="-40" dirty="0">
                <a:latin typeface="Arial"/>
                <a:cs typeface="Arial"/>
              </a:rPr>
              <a:t> repeatedly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learn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relation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 marL="93345" marR="62230">
              <a:lnSpc>
                <a:spcPct val="152700"/>
              </a:lnSpc>
            </a:pPr>
            <a:r>
              <a:rPr sz="1100" spc="-90" dirty="0">
                <a:latin typeface="Arial"/>
                <a:cs typeface="Arial"/>
              </a:rPr>
              <a:t>Case-based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5" dirty="0">
                <a:latin typeface="Arial"/>
                <a:cs typeface="Arial"/>
              </a:rPr>
              <a:t>computer-based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early </a:t>
            </a:r>
            <a:r>
              <a:rPr sz="1100" spc="-60" dirty="0">
                <a:latin typeface="Arial"/>
                <a:cs typeface="Arial"/>
              </a:rPr>
              <a:t>exposure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clinics, wards,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skills 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40" dirty="0">
                <a:latin typeface="Arial"/>
                <a:cs typeface="Arial"/>
              </a:rPr>
              <a:t>lab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physiotherapy </a:t>
            </a:r>
            <a:r>
              <a:rPr sz="1100" spc="-30" dirty="0">
                <a:latin typeface="Arial"/>
                <a:cs typeface="Arial"/>
              </a:rPr>
              <a:t>department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45" dirty="0">
                <a:latin typeface="Arial"/>
                <a:cs typeface="Arial"/>
              </a:rPr>
              <a:t>characteristics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39825" y="890407"/>
            <a:ext cx="5118276" cy="39057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8476" y="5020183"/>
            <a:ext cx="6217285" cy="425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55" dirty="0">
                <a:latin typeface="Arial"/>
                <a:cs typeface="Arial"/>
              </a:rPr>
              <a:t> are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388620" indent="-2286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40" dirty="0">
                <a:latin typeface="Arial"/>
                <a:cs typeface="Arial"/>
              </a:rPr>
              <a:t>Hospital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Clinic </a:t>
            </a:r>
            <a:r>
              <a:rPr sz="1100" spc="-40" dirty="0">
                <a:latin typeface="Arial"/>
                <a:cs typeface="Arial"/>
              </a:rPr>
              <a:t>visits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65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55" dirty="0">
                <a:latin typeface="Arial"/>
                <a:cs typeface="Arial"/>
              </a:rPr>
              <a:t>Practicals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70" dirty="0">
                <a:latin typeface="Arial"/>
                <a:cs typeface="Arial"/>
              </a:rPr>
              <a:t>E-Learning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50" dirty="0">
                <a:latin typeface="Arial"/>
                <a:cs typeface="Arial"/>
              </a:rPr>
              <a:t>Self-Directed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145" dirty="0">
                <a:latin typeface="Arial"/>
                <a:cs typeface="Arial"/>
              </a:rPr>
              <a:t>TBL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b="1" spc="-125" dirty="0">
                <a:latin typeface="Arial"/>
                <a:cs typeface="Arial"/>
              </a:rPr>
              <a:t>INTERACTIVE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18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70"/>
              </a:spcBef>
            </a:pP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5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Interactive </a:t>
            </a:r>
            <a:r>
              <a:rPr sz="1100" spc="-40" dirty="0">
                <a:latin typeface="Arial"/>
                <a:cs typeface="Arial"/>
              </a:rPr>
              <a:t>Lecturer 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explains</a:t>
            </a:r>
            <a:r>
              <a:rPr sz="1100" spc="1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endParaRPr sz="1100">
              <a:latin typeface="Arial"/>
              <a:cs typeface="Arial"/>
            </a:endParaRPr>
          </a:p>
          <a:p>
            <a:pPr marL="12700" marR="8890" algn="just">
              <a:lnSpc>
                <a:spcPct val="152700"/>
              </a:lnSpc>
              <a:spcBef>
                <a:spcPts val="15"/>
              </a:spcBef>
            </a:pPr>
            <a:r>
              <a:rPr sz="1100" spc="-35" dirty="0">
                <a:latin typeface="Arial"/>
                <a:cs typeface="Arial"/>
              </a:rPr>
              <a:t>underlying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0" dirty="0">
                <a:latin typeface="Arial"/>
                <a:cs typeface="Arial"/>
              </a:rPr>
              <a:t>questions, pictures, </a:t>
            </a:r>
            <a:r>
              <a:rPr sz="1100" spc="-55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  </a:t>
            </a:r>
            <a:r>
              <a:rPr sz="1100" spc="-30" dirty="0">
                <a:latin typeface="Arial"/>
                <a:cs typeface="Arial"/>
              </a:rPr>
              <a:t>interviews,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40" dirty="0">
                <a:latin typeface="Arial"/>
                <a:cs typeface="Arial"/>
              </a:rPr>
              <a:t>etc.  </a:t>
            </a: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40" dirty="0">
                <a:latin typeface="Arial"/>
                <a:cs typeface="Arial"/>
              </a:rPr>
              <a:t>actively </a:t>
            </a:r>
            <a:r>
              <a:rPr sz="1100" spc="-35" dirty="0">
                <a:latin typeface="Arial"/>
                <a:cs typeface="Arial"/>
              </a:rPr>
              <a:t>involved </a:t>
            </a:r>
            <a:r>
              <a:rPr sz="1100" spc="-15" dirty="0">
                <a:latin typeface="Arial"/>
                <a:cs typeface="Arial"/>
              </a:rPr>
              <a:t>in the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 marL="12700" marR="7620" algn="just">
              <a:lnSpc>
                <a:spcPct val="152700"/>
              </a:lnSpc>
              <a:spcBef>
                <a:spcPts val="985"/>
              </a:spcBef>
            </a:pPr>
            <a:r>
              <a:rPr sz="1100" b="1" spc="-135" dirty="0">
                <a:latin typeface="Arial"/>
                <a:cs typeface="Arial"/>
              </a:rPr>
              <a:t>HOSPITAL</a:t>
            </a:r>
            <a:r>
              <a:rPr sz="1100" b="1" spc="35" dirty="0">
                <a:latin typeface="Arial"/>
                <a:cs typeface="Arial"/>
              </a:rPr>
              <a:t> </a:t>
            </a:r>
            <a:r>
              <a:rPr sz="1100" b="1" spc="-110" dirty="0">
                <a:latin typeface="Arial"/>
                <a:cs typeface="Arial"/>
              </a:rPr>
              <a:t>VISITS: 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small 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symptoms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15" dirty="0">
                <a:latin typeface="Arial"/>
                <a:cs typeface="Arial"/>
              </a:rPr>
              <a:t>or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settings.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60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relate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relevant  </a:t>
            </a:r>
            <a:r>
              <a:rPr sz="1100" spc="-30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59125" y="6661784"/>
            <a:ext cx="1765935" cy="1765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9352" y="426211"/>
            <a:ext cx="6323330" cy="12992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85"/>
              </a:spcBef>
              <a:tabLst>
                <a:tab pos="356870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89" baseline="5050" dirty="0">
                <a:latin typeface="Arial"/>
                <a:cs typeface="Arial"/>
              </a:rPr>
              <a:t>2</a:t>
            </a:r>
            <a:r>
              <a:rPr sz="1050" b="1" i="1" spc="-89" baseline="39682" dirty="0">
                <a:latin typeface="Arial"/>
                <a:cs typeface="Arial"/>
              </a:rPr>
              <a:t>nd </a:t>
            </a:r>
            <a:r>
              <a:rPr sz="1650" b="1" i="1" spc="-254" baseline="5050" dirty="0">
                <a:latin typeface="Arial"/>
                <a:cs typeface="Arial"/>
              </a:rPr>
              <a:t>YEAR </a:t>
            </a:r>
            <a:r>
              <a:rPr sz="1650" b="1" i="1" spc="-202" baseline="5050" dirty="0">
                <a:latin typeface="Arial"/>
                <a:cs typeface="Arial"/>
              </a:rPr>
              <a:t>MBBS </a:t>
            </a:r>
            <a:r>
              <a:rPr sz="1650" b="1" i="1" spc="-254" baseline="5050" dirty="0">
                <a:latin typeface="Arial"/>
                <a:cs typeface="Arial"/>
              </a:rPr>
              <a:t>RENAL </a:t>
            </a:r>
            <a:r>
              <a:rPr sz="1650" b="1" i="1" spc="-30" baseline="5050" dirty="0">
                <a:latin typeface="Arial"/>
                <a:cs typeface="Arial"/>
              </a:rPr>
              <a:t>&amp; </a:t>
            </a:r>
            <a:r>
              <a:rPr sz="1650" b="1" i="1" spc="-270" baseline="5050" dirty="0">
                <a:latin typeface="Arial"/>
                <a:cs typeface="Arial"/>
              </a:rPr>
              <a:t>EXCRETORY</a:t>
            </a:r>
            <a:r>
              <a:rPr sz="1650" b="1" i="1" spc="-240" baseline="5050" dirty="0">
                <a:latin typeface="Arial"/>
                <a:cs typeface="Arial"/>
              </a:rPr>
              <a:t> </a:t>
            </a:r>
            <a:r>
              <a:rPr sz="1650" b="1" i="1" spc="-142" baseline="5050" dirty="0">
                <a:latin typeface="Arial"/>
                <a:cs typeface="Arial"/>
              </a:rPr>
              <a:t>MODULE-I</a:t>
            </a:r>
            <a:endParaRPr sz="1650" baseline="5050">
              <a:latin typeface="Arial"/>
              <a:cs typeface="Arial"/>
            </a:endParaRPr>
          </a:p>
          <a:p>
            <a:pPr marL="12700" marR="153035" algn="just">
              <a:lnSpc>
                <a:spcPct val="152800"/>
              </a:lnSpc>
              <a:spcBef>
                <a:spcPts val="555"/>
              </a:spcBef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35" dirty="0">
                <a:latin typeface="Arial"/>
                <a:cs typeface="Arial"/>
              </a:rPr>
              <a:t>GROUP DISCUSSION </a:t>
            </a:r>
            <a:r>
              <a:rPr sz="1100" b="1" spc="-100" dirty="0">
                <a:latin typeface="Arial"/>
                <a:cs typeface="Arial"/>
              </a:rPr>
              <a:t>(SGD):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spc="-50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0" dirty="0">
                <a:latin typeface="Arial"/>
                <a:cs typeface="Arial"/>
              </a:rPr>
              <a:t>concepts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5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1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exchange </a:t>
            </a:r>
            <a:r>
              <a:rPr sz="1100" spc="-35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apply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0" dirty="0">
                <a:latin typeface="Arial"/>
                <a:cs typeface="Arial"/>
              </a:rPr>
              <a:t>from </a:t>
            </a:r>
            <a:r>
              <a:rPr sz="1100" spc="-30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Lectures, 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self </a:t>
            </a:r>
            <a:r>
              <a:rPr sz="1100" spc="-45" dirty="0">
                <a:latin typeface="Arial"/>
                <a:cs typeface="Arial"/>
              </a:rPr>
              <a:t>study.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facilitator </a:t>
            </a:r>
            <a:r>
              <a:rPr sz="1100" spc="-25" dirty="0">
                <a:latin typeface="Arial"/>
                <a:cs typeface="Arial"/>
              </a:rPr>
              <a:t>role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95" dirty="0">
                <a:latin typeface="Arial"/>
                <a:cs typeface="Arial"/>
              </a:rPr>
              <a:t>ask </a:t>
            </a:r>
            <a:r>
              <a:rPr sz="1100" spc="-35" dirty="0">
                <a:latin typeface="Arial"/>
                <a:cs typeface="Arial"/>
              </a:rPr>
              <a:t>probing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60" dirty="0">
                <a:latin typeface="Arial"/>
                <a:cs typeface="Arial"/>
              </a:rPr>
              <a:t>summarize,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rephrase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21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019352" y="1788922"/>
            <a:ext cx="6176645" cy="4878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0" dirty="0">
                <a:latin typeface="Arial"/>
                <a:cs typeface="Arial"/>
              </a:rPr>
              <a:t>clarify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300"/>
              </a:lnSpc>
            </a:pPr>
            <a:r>
              <a:rPr sz="1100" b="1" spc="-160" dirty="0">
                <a:latin typeface="Arial"/>
                <a:cs typeface="Arial"/>
              </a:rPr>
              <a:t>CASE-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BASED </a:t>
            </a:r>
            <a:r>
              <a:rPr sz="1100" b="1" spc="-125" dirty="0">
                <a:latin typeface="Arial"/>
                <a:cs typeface="Arial"/>
              </a:rPr>
              <a:t>LEARNING: </a:t>
            </a: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focused </a:t>
            </a:r>
            <a:r>
              <a:rPr sz="1100" spc="-40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75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answer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questions </a:t>
            </a:r>
            <a:r>
              <a:rPr sz="1100" spc="-45" dirty="0">
                <a:latin typeface="Arial"/>
                <a:cs typeface="Arial"/>
              </a:rPr>
              <a:t>applying </a:t>
            </a:r>
            <a:r>
              <a:rPr sz="1100" spc="-30" dirty="0">
                <a:latin typeface="Arial"/>
                <a:cs typeface="Arial"/>
              </a:rPr>
              <a:t>relevant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52700"/>
              </a:lnSpc>
            </a:pPr>
            <a:r>
              <a:rPr sz="1100" b="1" spc="-145" dirty="0">
                <a:latin typeface="Arial"/>
                <a:cs typeface="Arial"/>
              </a:rPr>
              <a:t>PRACTICAL: </a:t>
            </a: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practicals </a:t>
            </a:r>
            <a:r>
              <a:rPr sz="1100" spc="-30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anatomy, </a:t>
            </a:r>
            <a:r>
              <a:rPr sz="1100" spc="-35" dirty="0">
                <a:latin typeface="Arial"/>
                <a:cs typeface="Arial"/>
              </a:rPr>
              <a:t>biochemistry, </a:t>
            </a:r>
            <a:r>
              <a:rPr sz="1100" spc="-40" dirty="0">
                <a:latin typeface="Arial"/>
                <a:cs typeface="Arial"/>
              </a:rPr>
              <a:t>pathology, </a:t>
            </a:r>
            <a:r>
              <a:rPr sz="1100" spc="-55" dirty="0">
                <a:latin typeface="Arial"/>
                <a:cs typeface="Arial"/>
              </a:rPr>
              <a:t>pharmacology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physiology are </a:t>
            </a:r>
            <a:r>
              <a:rPr sz="1100" spc="-60" dirty="0">
                <a:latin typeface="Arial"/>
                <a:cs typeface="Arial"/>
              </a:rPr>
              <a:t>scheduled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12700" marR="9525" algn="just">
              <a:lnSpc>
                <a:spcPct val="152700"/>
              </a:lnSpc>
              <a:spcBef>
                <a:spcPts val="985"/>
              </a:spcBef>
            </a:pPr>
            <a:r>
              <a:rPr sz="1100" b="1" spc="-175" dirty="0">
                <a:latin typeface="Arial"/>
                <a:cs typeface="Arial"/>
              </a:rPr>
              <a:t>SKILLS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5" dirty="0">
                <a:latin typeface="Arial"/>
                <a:cs typeface="Arial"/>
              </a:rPr>
              <a:t>observed 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20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laboratory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Department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Physiotherapy.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500"/>
              </a:lnSpc>
              <a:spcBef>
                <a:spcPts val="5"/>
              </a:spcBef>
            </a:pPr>
            <a:r>
              <a:rPr sz="1100" b="1" spc="-200" dirty="0">
                <a:latin typeface="Arial"/>
                <a:cs typeface="Arial"/>
              </a:rPr>
              <a:t>SELF </a:t>
            </a:r>
            <a:r>
              <a:rPr sz="1100" b="1" spc="-145" dirty="0">
                <a:latin typeface="Arial"/>
                <a:cs typeface="Arial"/>
              </a:rPr>
              <a:t>DIRECTED </a:t>
            </a:r>
            <a:r>
              <a:rPr sz="1100" b="1" spc="-135" dirty="0">
                <a:latin typeface="Arial"/>
                <a:cs typeface="Arial"/>
              </a:rPr>
              <a:t>LEARNING: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30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dirty="0">
                <a:latin typeface="Arial"/>
                <a:cs typeface="Arial"/>
              </a:rPr>
              <a:t>with </a:t>
            </a:r>
            <a:r>
              <a:rPr sz="1100" spc="-55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15" dirty="0">
                <a:latin typeface="Arial"/>
                <a:cs typeface="Arial"/>
              </a:rPr>
              <a:t>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resource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college. Students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25" dirty="0">
                <a:latin typeface="Arial"/>
                <a:cs typeface="Arial"/>
              </a:rPr>
              <a:t>utilize </a:t>
            </a:r>
            <a:r>
              <a:rPr sz="1100" spc="-10" dirty="0">
                <a:latin typeface="Arial"/>
                <a:cs typeface="Arial"/>
              </a:rPr>
              <a:t>the time </a:t>
            </a:r>
            <a:r>
              <a:rPr sz="1100" dirty="0">
                <a:latin typeface="Arial"/>
                <a:cs typeface="Arial"/>
              </a:rPr>
              <a:t>within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 scheduled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52700"/>
              </a:lnSpc>
              <a:spcBef>
                <a:spcPts val="680"/>
              </a:spcBef>
            </a:pPr>
            <a:r>
              <a:rPr sz="1100" b="1" spc="-114" dirty="0">
                <a:latin typeface="Arial"/>
                <a:cs typeface="Arial"/>
              </a:rPr>
              <a:t>TEAM </a:t>
            </a:r>
            <a:r>
              <a:rPr sz="1100" b="1" spc="-180" dirty="0">
                <a:latin typeface="Arial"/>
                <a:cs typeface="Arial"/>
              </a:rPr>
              <a:t>BASED </a:t>
            </a:r>
            <a:r>
              <a:rPr sz="1100" b="1" spc="-135" dirty="0">
                <a:latin typeface="Arial"/>
                <a:cs typeface="Arial"/>
              </a:rPr>
              <a:t>LEARNING:</a:t>
            </a:r>
            <a:r>
              <a:rPr sz="1100" b="1" spc="3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  <a:hlinkClick r:id="rId3"/>
              </a:rPr>
              <a:t>Team-based </a:t>
            </a:r>
            <a:r>
              <a:rPr sz="1100" spc="-40" dirty="0">
                <a:latin typeface="Arial"/>
                <a:cs typeface="Arial"/>
                <a:hlinkClick r:id="rId3"/>
              </a:rPr>
              <a:t>learning </a:t>
            </a:r>
            <a:r>
              <a:rPr sz="1100" spc="-100" dirty="0">
                <a:latin typeface="Arial"/>
                <a:cs typeface="Arial"/>
              </a:rPr>
              <a:t>(TBL)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-10" dirty="0">
                <a:latin typeface="Arial"/>
                <a:cs typeface="Arial"/>
              </a:rPr>
              <a:t>form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small-group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dirty="0">
                <a:latin typeface="Arial"/>
                <a:cs typeface="Arial"/>
              </a:rPr>
              <a:t>that  </a:t>
            </a:r>
            <a:r>
              <a:rPr sz="1100" spc="-70" dirty="0">
                <a:latin typeface="Arial"/>
                <a:cs typeface="Arial"/>
              </a:rPr>
              <a:t>emphasizes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25" dirty="0">
                <a:latin typeface="Arial"/>
                <a:cs typeface="Arial"/>
              </a:rPr>
              <a:t>preparation </a:t>
            </a:r>
            <a:r>
              <a:rPr sz="1100" dirty="0">
                <a:latin typeface="Arial"/>
                <a:cs typeface="Arial"/>
              </a:rPr>
              <a:t>out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85" dirty="0">
                <a:latin typeface="Arial"/>
                <a:cs typeface="Arial"/>
              </a:rPr>
              <a:t>class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5" dirty="0">
                <a:latin typeface="Arial"/>
                <a:cs typeface="Arial"/>
              </a:rPr>
              <a:t>class. </a:t>
            </a: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organized  </a:t>
            </a:r>
            <a:r>
              <a:rPr sz="1100" spc="-35" dirty="0">
                <a:latin typeface="Arial"/>
                <a:cs typeface="Arial"/>
              </a:rPr>
              <a:t>strategically </a:t>
            </a:r>
            <a:r>
              <a:rPr sz="1100" spc="-5" dirty="0">
                <a:latin typeface="Arial"/>
                <a:cs typeface="Arial"/>
              </a:rPr>
              <a:t>into </a:t>
            </a:r>
            <a:r>
              <a:rPr sz="1100" spc="-45" dirty="0">
                <a:latin typeface="Arial"/>
                <a:cs typeface="Arial"/>
              </a:rPr>
              <a:t>diverse </a:t>
            </a:r>
            <a:r>
              <a:rPr sz="1100" spc="-50" dirty="0">
                <a:latin typeface="Arial"/>
                <a:cs typeface="Arial"/>
              </a:rPr>
              <a:t>teams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5-7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-20" dirty="0">
                <a:latin typeface="Arial"/>
                <a:cs typeface="Arial"/>
              </a:rPr>
              <a:t>work together throughout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class. </a:t>
            </a:r>
            <a:r>
              <a:rPr sz="1100" spc="-45" dirty="0">
                <a:latin typeface="Arial"/>
                <a:cs typeface="Arial"/>
              </a:rPr>
              <a:t>Before </a:t>
            </a:r>
            <a:r>
              <a:rPr sz="1100" spc="-70" dirty="0">
                <a:latin typeface="Arial"/>
                <a:cs typeface="Arial"/>
              </a:rPr>
              <a:t>each  </a:t>
            </a:r>
            <a:r>
              <a:rPr sz="1100" spc="-60" dirty="0">
                <a:latin typeface="Arial"/>
                <a:cs typeface="Arial"/>
              </a:rPr>
              <a:t>session/class, </a:t>
            </a:r>
            <a:r>
              <a:rPr sz="1100" spc="-40" dirty="0">
                <a:latin typeface="Arial"/>
                <a:cs typeface="Arial"/>
              </a:rPr>
              <a:t>students prepare </a:t>
            </a:r>
            <a:r>
              <a:rPr sz="1100" spc="-45" dirty="0">
                <a:latin typeface="Arial"/>
                <a:cs typeface="Arial"/>
              </a:rPr>
              <a:t>by reading </a:t>
            </a:r>
            <a:r>
              <a:rPr sz="1100" spc="-5" dirty="0">
                <a:latin typeface="Arial"/>
                <a:cs typeface="Arial"/>
              </a:rPr>
              <a:t>prior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75" dirty="0">
                <a:latin typeface="Arial"/>
                <a:cs typeface="Arial"/>
              </a:rPr>
              <a:t>class.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80" dirty="0">
                <a:latin typeface="Arial"/>
                <a:cs typeface="Arial"/>
              </a:rPr>
              <a:t>class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given </a:t>
            </a:r>
            <a:r>
              <a:rPr sz="1100" spc="-5" dirty="0">
                <a:latin typeface="Arial"/>
                <a:cs typeface="Arial"/>
              </a:rPr>
              <a:t>different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0" dirty="0">
                <a:latin typeface="Arial"/>
                <a:cs typeface="Arial"/>
              </a:rPr>
              <a:t>test 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20" dirty="0">
                <a:latin typeface="Arial"/>
                <a:cs typeface="Arial"/>
              </a:rPr>
              <a:t>work </a:t>
            </a:r>
            <a:r>
              <a:rPr sz="1100" spc="-105" dirty="0">
                <a:latin typeface="Arial"/>
                <a:cs typeface="Arial"/>
              </a:rPr>
              <a:t>as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team.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5824" y="8619845"/>
            <a:ext cx="6201410" cy="488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69414" marR="5080" indent="-1657350">
              <a:lnSpc>
                <a:spcPct val="116900"/>
              </a:lnSpc>
              <a:spcBef>
                <a:spcPts val="100"/>
              </a:spcBef>
            </a:pPr>
            <a:r>
              <a:rPr sz="1300" b="1" i="1" spc="-70" dirty="0">
                <a:solidFill>
                  <a:srgbClr val="933634"/>
                </a:solidFill>
                <a:latin typeface="Arial"/>
                <a:cs typeface="Arial"/>
              </a:rPr>
              <a:t>Apart </a:t>
            </a:r>
            <a:r>
              <a:rPr sz="1300" b="1" i="1" spc="-80" dirty="0">
                <a:solidFill>
                  <a:srgbClr val="933634"/>
                </a:solidFill>
                <a:latin typeface="Arial"/>
                <a:cs typeface="Arial"/>
              </a:rPr>
              <a:t>from </a:t>
            </a:r>
            <a:r>
              <a:rPr sz="1300" b="1" i="1" spc="-70" dirty="0">
                <a:solidFill>
                  <a:srgbClr val="933634"/>
                </a:solidFill>
                <a:latin typeface="Arial"/>
                <a:cs typeface="Arial"/>
              </a:rPr>
              <a:t>attending daily </a:t>
            </a:r>
            <a:r>
              <a:rPr sz="1300" b="1" i="1" spc="-125" dirty="0">
                <a:solidFill>
                  <a:srgbClr val="933634"/>
                </a:solidFill>
                <a:latin typeface="Arial"/>
                <a:cs typeface="Arial"/>
              </a:rPr>
              <a:t>scheduled </a:t>
            </a:r>
            <a:r>
              <a:rPr sz="1300" b="1" i="1" spc="-140" dirty="0">
                <a:solidFill>
                  <a:srgbClr val="933634"/>
                </a:solidFill>
                <a:latin typeface="Arial"/>
                <a:cs typeface="Arial"/>
              </a:rPr>
              <a:t>sessions, </a:t>
            </a:r>
            <a:r>
              <a:rPr sz="1300" b="1" i="1" spc="-105" dirty="0">
                <a:solidFill>
                  <a:srgbClr val="933634"/>
                </a:solidFill>
                <a:latin typeface="Arial"/>
                <a:cs typeface="Arial"/>
              </a:rPr>
              <a:t>students </a:t>
            </a:r>
            <a:r>
              <a:rPr sz="1300" b="1" i="1" spc="-70" dirty="0">
                <a:solidFill>
                  <a:srgbClr val="933634"/>
                </a:solidFill>
                <a:latin typeface="Arial"/>
                <a:cs typeface="Arial"/>
              </a:rPr>
              <a:t>too </a:t>
            </a:r>
            <a:r>
              <a:rPr sz="1300" b="1" i="1" spc="-120" dirty="0">
                <a:solidFill>
                  <a:srgbClr val="933634"/>
                </a:solidFill>
                <a:latin typeface="Arial"/>
                <a:cs typeface="Arial"/>
              </a:rPr>
              <a:t>should </a:t>
            </a:r>
            <a:r>
              <a:rPr sz="1300" b="1" i="1" spc="-95" dirty="0">
                <a:solidFill>
                  <a:srgbClr val="933634"/>
                </a:solidFill>
                <a:latin typeface="Arial"/>
                <a:cs typeface="Arial"/>
              </a:rPr>
              <a:t>engage </a:t>
            </a:r>
            <a:r>
              <a:rPr sz="1300" b="1" i="1" spc="-80" dirty="0">
                <a:solidFill>
                  <a:srgbClr val="933634"/>
                </a:solidFill>
                <a:latin typeface="Arial"/>
                <a:cs typeface="Arial"/>
              </a:rPr>
              <a:t>in </a:t>
            </a:r>
            <a:r>
              <a:rPr sz="1300" b="1" i="1" spc="-95" dirty="0">
                <a:solidFill>
                  <a:srgbClr val="933634"/>
                </a:solidFill>
                <a:latin typeface="Arial"/>
                <a:cs typeface="Arial"/>
              </a:rPr>
              <a:t>self-study </a:t>
            </a:r>
            <a:r>
              <a:rPr sz="1300" b="1" i="1" spc="-50" dirty="0">
                <a:solidFill>
                  <a:srgbClr val="933634"/>
                </a:solidFill>
                <a:latin typeface="Arial"/>
                <a:cs typeface="Arial"/>
              </a:rPr>
              <a:t>to  </a:t>
            </a:r>
            <a:r>
              <a:rPr sz="1300" b="1" i="1" spc="-114" dirty="0">
                <a:solidFill>
                  <a:srgbClr val="933634"/>
                </a:solidFill>
                <a:latin typeface="Arial"/>
                <a:cs typeface="Arial"/>
              </a:rPr>
              <a:t>ensure </a:t>
            </a:r>
            <a:r>
              <a:rPr sz="1300" b="1" i="1" spc="-35" dirty="0">
                <a:solidFill>
                  <a:srgbClr val="933634"/>
                </a:solidFill>
                <a:latin typeface="Arial"/>
                <a:cs typeface="Arial"/>
              </a:rPr>
              <a:t>that </a:t>
            </a:r>
            <a:r>
              <a:rPr sz="1300" b="1" i="1" spc="-45" dirty="0">
                <a:solidFill>
                  <a:srgbClr val="933634"/>
                </a:solidFill>
                <a:latin typeface="Arial"/>
                <a:cs typeface="Arial"/>
              </a:rPr>
              <a:t>all </a:t>
            </a:r>
            <a:r>
              <a:rPr sz="1300" b="1" i="1" spc="-65" dirty="0">
                <a:solidFill>
                  <a:srgbClr val="933634"/>
                </a:solidFill>
                <a:latin typeface="Arial"/>
                <a:cs typeface="Arial"/>
              </a:rPr>
              <a:t>the </a:t>
            </a:r>
            <a:r>
              <a:rPr sz="1300" b="1" i="1" spc="-100" dirty="0">
                <a:solidFill>
                  <a:srgbClr val="933634"/>
                </a:solidFill>
                <a:latin typeface="Arial"/>
                <a:cs typeface="Arial"/>
              </a:rPr>
              <a:t>objectives </a:t>
            </a:r>
            <a:r>
              <a:rPr sz="1300" b="1" i="1" spc="-60" dirty="0">
                <a:solidFill>
                  <a:srgbClr val="933634"/>
                </a:solidFill>
                <a:latin typeface="Arial"/>
                <a:cs typeface="Arial"/>
              </a:rPr>
              <a:t>are </a:t>
            </a:r>
            <a:r>
              <a:rPr sz="1300" b="1" i="1" spc="-100" dirty="0">
                <a:solidFill>
                  <a:srgbClr val="933634"/>
                </a:solidFill>
                <a:latin typeface="Arial"/>
                <a:cs typeface="Arial"/>
              </a:rPr>
              <a:t>covered.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" y="426211"/>
            <a:ext cx="6245225" cy="55626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  <a:tabLst>
                <a:tab pos="3490595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89" baseline="5050" dirty="0">
                <a:latin typeface="Arial"/>
                <a:cs typeface="Arial"/>
              </a:rPr>
              <a:t>2</a:t>
            </a:r>
            <a:r>
              <a:rPr sz="1050" b="1" i="1" spc="-89" baseline="39682" dirty="0">
                <a:latin typeface="Arial"/>
                <a:cs typeface="Arial"/>
              </a:rPr>
              <a:t>nd </a:t>
            </a:r>
            <a:r>
              <a:rPr sz="1650" b="1" i="1" spc="-254" baseline="5050" dirty="0">
                <a:latin typeface="Arial"/>
                <a:cs typeface="Arial"/>
              </a:rPr>
              <a:t>YEAR </a:t>
            </a:r>
            <a:r>
              <a:rPr sz="1650" b="1" i="1" spc="-202" baseline="5050" dirty="0">
                <a:latin typeface="Arial"/>
                <a:cs typeface="Arial"/>
              </a:rPr>
              <a:t>MBBS </a:t>
            </a:r>
            <a:r>
              <a:rPr sz="1650" b="1" i="1" spc="-254" baseline="5050" dirty="0">
                <a:latin typeface="Arial"/>
                <a:cs typeface="Arial"/>
              </a:rPr>
              <a:t>RENAL </a:t>
            </a:r>
            <a:r>
              <a:rPr sz="1650" b="1" i="1" spc="-30" baseline="5050" dirty="0">
                <a:latin typeface="Arial"/>
                <a:cs typeface="Arial"/>
              </a:rPr>
              <a:t>&amp; </a:t>
            </a:r>
            <a:r>
              <a:rPr sz="1650" b="1" i="1" spc="-270" baseline="5050" dirty="0">
                <a:latin typeface="Arial"/>
                <a:cs typeface="Arial"/>
              </a:rPr>
              <a:t>EXCRETORY</a:t>
            </a:r>
            <a:r>
              <a:rPr sz="1650" b="1" i="1" spc="-240" baseline="5050" dirty="0">
                <a:latin typeface="Arial"/>
                <a:cs typeface="Arial"/>
              </a:rPr>
              <a:t> </a:t>
            </a:r>
            <a:r>
              <a:rPr sz="1650" b="1" i="1" spc="-142" baseline="5050" dirty="0">
                <a:latin typeface="Arial"/>
                <a:cs typeface="Arial"/>
              </a:rPr>
              <a:t>MODULE-I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626235">
              <a:lnSpc>
                <a:spcPct val="100000"/>
              </a:lnSpc>
            </a:pP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2: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RENAL </a:t>
            </a:r>
            <a:r>
              <a:rPr sz="12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EXCRETORY</a:t>
            </a:r>
            <a:r>
              <a:rPr sz="12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SYSTEM-I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3360" y="1270762"/>
            <a:ext cx="5815330" cy="219329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200" b="1" spc="-70" dirty="0">
                <a:latin typeface="Arial"/>
                <a:cs typeface="Arial"/>
              </a:rPr>
              <a:t>Rationale:</a:t>
            </a:r>
            <a:endParaRPr sz="1200">
              <a:latin typeface="Arial"/>
              <a:cs typeface="Arial"/>
            </a:endParaRPr>
          </a:p>
          <a:p>
            <a:pPr marL="40005" marR="147320">
              <a:lnSpc>
                <a:spcPct val="116900"/>
              </a:lnSpc>
              <a:spcBef>
                <a:spcPts val="450"/>
              </a:spcBef>
            </a:pPr>
            <a:r>
              <a:rPr sz="1200" spc="-85" dirty="0">
                <a:latin typeface="Arial"/>
                <a:cs typeface="Arial"/>
              </a:rPr>
              <a:t>Renal </a:t>
            </a:r>
            <a:r>
              <a:rPr sz="1200" spc="-65" dirty="0">
                <a:latin typeface="Arial"/>
                <a:cs typeface="Arial"/>
              </a:rPr>
              <a:t>system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40" dirty="0">
                <a:latin typeface="Arial"/>
                <a:cs typeface="Arial"/>
              </a:rPr>
              <a:t>excretory </a:t>
            </a:r>
            <a:r>
              <a:rPr sz="1200" spc="-65" dirty="0">
                <a:latin typeface="Arial"/>
                <a:cs typeface="Arial"/>
              </a:rPr>
              <a:t>system is </a:t>
            </a:r>
            <a:r>
              <a:rPr sz="1200" spc="-55" dirty="0">
                <a:latin typeface="Arial"/>
                <a:cs typeface="Arial"/>
              </a:rPr>
              <a:t>responsible </a:t>
            </a:r>
            <a:r>
              <a:rPr sz="1200" dirty="0">
                <a:latin typeface="Arial"/>
                <a:cs typeface="Arial"/>
              </a:rPr>
              <a:t>for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body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-254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get </a:t>
            </a:r>
            <a:r>
              <a:rPr sz="1200" spc="-5" dirty="0">
                <a:latin typeface="Arial"/>
                <a:cs typeface="Arial"/>
              </a:rPr>
              <a:t>rid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50" dirty="0">
                <a:latin typeface="Arial"/>
                <a:cs typeface="Arial"/>
              </a:rPr>
              <a:t>waste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35" dirty="0">
                <a:latin typeface="Arial"/>
                <a:cs typeface="Arial"/>
              </a:rPr>
              <a:t>toxic  </a:t>
            </a:r>
            <a:r>
              <a:rPr sz="1200" spc="-70" dirty="0">
                <a:latin typeface="Arial"/>
                <a:cs typeface="Arial"/>
              </a:rPr>
              <a:t>substances. </a:t>
            </a:r>
            <a:r>
              <a:rPr sz="1200" spc="-35" dirty="0">
                <a:latin typeface="Arial"/>
                <a:cs typeface="Arial"/>
              </a:rPr>
              <a:t>In </a:t>
            </a:r>
            <a:r>
              <a:rPr sz="1200" spc="-30" dirty="0">
                <a:latin typeface="Arial"/>
                <a:cs typeface="Arial"/>
              </a:rPr>
              <a:t>this </a:t>
            </a:r>
            <a:r>
              <a:rPr sz="1200" spc="-40" dirty="0">
                <a:latin typeface="Arial"/>
                <a:cs typeface="Arial"/>
              </a:rPr>
              <a:t>module </a:t>
            </a:r>
            <a:r>
              <a:rPr sz="1200" spc="-15" dirty="0">
                <a:latin typeface="Arial"/>
                <a:cs typeface="Arial"/>
              </a:rPr>
              <a:t>the </a:t>
            </a:r>
            <a:r>
              <a:rPr sz="1200" spc="-40" dirty="0">
                <a:latin typeface="Arial"/>
                <a:cs typeface="Arial"/>
              </a:rPr>
              <a:t>renal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35" dirty="0">
                <a:latin typeface="Arial"/>
                <a:cs typeface="Arial"/>
              </a:rPr>
              <a:t>excretory </a:t>
            </a:r>
            <a:r>
              <a:rPr sz="1200" spc="-65" dirty="0">
                <a:latin typeface="Arial"/>
                <a:cs typeface="Arial"/>
              </a:rPr>
              <a:t>system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55" dirty="0">
                <a:latin typeface="Arial"/>
                <a:cs typeface="Arial"/>
              </a:rPr>
              <a:t>be </a:t>
            </a:r>
            <a:r>
              <a:rPr sz="1200" spc="-60" dirty="0">
                <a:latin typeface="Arial"/>
                <a:cs typeface="Arial"/>
              </a:rPr>
              <a:t>examined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-20" dirty="0">
                <a:latin typeface="Arial"/>
                <a:cs typeface="Arial"/>
              </a:rPr>
              <a:t>detail </a:t>
            </a:r>
            <a:r>
              <a:rPr sz="1200" spc="5" dirty="0">
                <a:latin typeface="Arial"/>
                <a:cs typeface="Arial"/>
              </a:rPr>
              <a:t>with  </a:t>
            </a:r>
            <a:r>
              <a:rPr sz="1200" spc="-70" dirty="0">
                <a:latin typeface="Arial"/>
                <a:cs typeface="Arial"/>
              </a:rPr>
              <a:t>emphasis </a:t>
            </a:r>
            <a:r>
              <a:rPr sz="1200" spc="-40" dirty="0">
                <a:latin typeface="Arial"/>
                <a:cs typeface="Arial"/>
              </a:rPr>
              <a:t>on </a:t>
            </a:r>
            <a:r>
              <a:rPr sz="1200" spc="-30" dirty="0">
                <a:latin typeface="Arial"/>
                <a:cs typeface="Arial"/>
              </a:rPr>
              <a:t>how </a:t>
            </a:r>
            <a:r>
              <a:rPr sz="1200" spc="-15" dirty="0">
                <a:latin typeface="Arial"/>
                <a:cs typeface="Arial"/>
              </a:rPr>
              <a:t>the </a:t>
            </a:r>
            <a:r>
              <a:rPr sz="1200" spc="-40" dirty="0">
                <a:latin typeface="Arial"/>
                <a:cs typeface="Arial"/>
              </a:rPr>
              <a:t>renal </a:t>
            </a:r>
            <a:r>
              <a:rPr sz="1200" spc="-65" dirty="0">
                <a:latin typeface="Arial"/>
                <a:cs typeface="Arial"/>
              </a:rPr>
              <a:t>system </a:t>
            </a:r>
            <a:r>
              <a:rPr sz="1200" spc="-55" dirty="0">
                <a:latin typeface="Arial"/>
                <a:cs typeface="Arial"/>
              </a:rPr>
              <a:t>develops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35" dirty="0">
                <a:latin typeface="Arial"/>
                <a:cs typeface="Arial"/>
              </a:rPr>
              <a:t>functions </a:t>
            </a:r>
            <a:r>
              <a:rPr sz="1200" spc="-40" dirty="0">
                <a:latin typeface="Arial"/>
                <a:cs typeface="Arial"/>
              </a:rPr>
              <a:t>on </a:t>
            </a:r>
            <a:r>
              <a:rPr sz="1200" spc="-95" dirty="0">
                <a:latin typeface="Arial"/>
                <a:cs typeface="Arial"/>
              </a:rPr>
              <a:t>a </a:t>
            </a:r>
            <a:r>
              <a:rPr sz="1200" spc="-35" dirty="0">
                <a:latin typeface="Arial"/>
                <a:cs typeface="Arial"/>
              </a:rPr>
              <a:t>cellular </a:t>
            </a:r>
            <a:r>
              <a:rPr sz="1200" spc="-45" dirty="0">
                <a:latin typeface="Arial"/>
                <a:cs typeface="Arial"/>
              </a:rPr>
              <a:t>level </a:t>
            </a:r>
            <a:r>
              <a:rPr sz="1200" spc="-114" dirty="0">
                <a:latin typeface="Arial"/>
                <a:cs typeface="Arial"/>
              </a:rPr>
              <a:t>as </a:t>
            </a:r>
            <a:r>
              <a:rPr sz="1200" spc="-20" dirty="0">
                <a:latin typeface="Arial"/>
                <a:cs typeface="Arial"/>
              </a:rPr>
              <a:t>well </a:t>
            </a:r>
            <a:r>
              <a:rPr sz="1200" spc="-114" dirty="0">
                <a:latin typeface="Arial"/>
                <a:cs typeface="Arial"/>
              </a:rPr>
              <a:t>as </a:t>
            </a:r>
            <a:r>
              <a:rPr sz="1200" spc="-5" dirty="0">
                <a:latin typeface="Arial"/>
                <a:cs typeface="Arial"/>
              </a:rPr>
              <a:t>the  </a:t>
            </a:r>
            <a:r>
              <a:rPr sz="1200" spc="-70" dirty="0">
                <a:latin typeface="Arial"/>
                <a:cs typeface="Arial"/>
              </a:rPr>
              <a:t>mechanisms </a:t>
            </a:r>
            <a:r>
              <a:rPr sz="1200" spc="-5" dirty="0">
                <a:latin typeface="Arial"/>
                <a:cs typeface="Arial"/>
              </a:rPr>
              <a:t>that </a:t>
            </a:r>
            <a:r>
              <a:rPr sz="1200" spc="-30" dirty="0">
                <a:latin typeface="Arial"/>
                <a:cs typeface="Arial"/>
              </a:rPr>
              <a:t>underlie </a:t>
            </a:r>
            <a:r>
              <a:rPr sz="1200" spc="-40" dirty="0">
                <a:latin typeface="Arial"/>
                <a:cs typeface="Arial"/>
              </a:rPr>
              <a:t>renal </a:t>
            </a:r>
            <a:r>
              <a:rPr sz="1200" spc="-85" dirty="0">
                <a:latin typeface="Arial"/>
                <a:cs typeface="Arial"/>
              </a:rPr>
              <a:t>diseases such </a:t>
            </a:r>
            <a:r>
              <a:rPr sz="1200" spc="-114" dirty="0">
                <a:latin typeface="Arial"/>
                <a:cs typeface="Arial"/>
              </a:rPr>
              <a:t>as </a:t>
            </a:r>
            <a:r>
              <a:rPr sz="1200" spc="-25" dirty="0">
                <a:latin typeface="Arial"/>
                <a:cs typeface="Arial"/>
              </a:rPr>
              <a:t>electrolyte </a:t>
            </a:r>
            <a:r>
              <a:rPr sz="1200" spc="-50" dirty="0">
                <a:latin typeface="Arial"/>
                <a:cs typeface="Arial"/>
              </a:rPr>
              <a:t>imbalance, </a:t>
            </a:r>
            <a:r>
              <a:rPr sz="1200" spc="-30" dirty="0">
                <a:latin typeface="Arial"/>
                <a:cs typeface="Arial"/>
              </a:rPr>
              <a:t>dehydration, </a:t>
            </a:r>
            <a:r>
              <a:rPr sz="1200" spc="-40" dirty="0">
                <a:latin typeface="Arial"/>
                <a:cs typeface="Arial"/>
              </a:rPr>
              <a:t>renal  hypertension, renal </a:t>
            </a:r>
            <a:r>
              <a:rPr sz="1200" spc="-25" dirty="0">
                <a:latin typeface="Arial"/>
                <a:cs typeface="Arial"/>
              </a:rPr>
              <a:t>failure, </a:t>
            </a:r>
            <a:r>
              <a:rPr sz="1200" spc="-45" dirty="0">
                <a:latin typeface="Arial"/>
                <a:cs typeface="Arial"/>
              </a:rPr>
              <a:t>polycystic kidney, </a:t>
            </a:r>
            <a:r>
              <a:rPr sz="1200" spc="-30" dirty="0">
                <a:latin typeface="Arial"/>
                <a:cs typeface="Arial"/>
              </a:rPr>
              <a:t>nephrotic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25" dirty="0">
                <a:latin typeface="Arial"/>
                <a:cs typeface="Arial"/>
              </a:rPr>
              <a:t>nephritic</a:t>
            </a:r>
            <a:r>
              <a:rPr sz="1200" spc="-21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syndrome.</a:t>
            </a:r>
            <a:endParaRPr sz="1200">
              <a:latin typeface="Arial"/>
              <a:cs typeface="Arial"/>
            </a:endParaRPr>
          </a:p>
          <a:p>
            <a:pPr marL="40005" marR="5080">
              <a:lnSpc>
                <a:spcPct val="117200"/>
              </a:lnSpc>
              <a:spcBef>
                <a:spcPts val="1000"/>
              </a:spcBef>
            </a:pPr>
            <a:r>
              <a:rPr sz="1200" spc="-80" dirty="0">
                <a:latin typeface="Arial"/>
                <a:cs typeface="Arial"/>
              </a:rPr>
              <a:t>This </a:t>
            </a:r>
            <a:r>
              <a:rPr sz="1200" spc="-40" dirty="0">
                <a:latin typeface="Arial"/>
                <a:cs typeface="Arial"/>
              </a:rPr>
              <a:t>module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55" dirty="0">
                <a:latin typeface="Arial"/>
                <a:cs typeface="Arial"/>
              </a:rPr>
              <a:t>enable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students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75" dirty="0">
                <a:latin typeface="Arial"/>
                <a:cs typeface="Arial"/>
              </a:rPr>
              <a:t>second </a:t>
            </a:r>
            <a:r>
              <a:rPr sz="1200" spc="-55" dirty="0">
                <a:latin typeface="Arial"/>
                <a:cs typeface="Arial"/>
              </a:rPr>
              <a:t>year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60" dirty="0">
                <a:latin typeface="Arial"/>
                <a:cs typeface="Arial"/>
              </a:rPr>
              <a:t>recognize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0" dirty="0">
                <a:latin typeface="Arial"/>
                <a:cs typeface="Arial"/>
              </a:rPr>
              <a:t>clinical presentations </a:t>
            </a:r>
            <a:r>
              <a:rPr sz="1200" spc="-10" dirty="0">
                <a:latin typeface="Arial"/>
                <a:cs typeface="Arial"/>
              </a:rPr>
              <a:t>of  </a:t>
            </a:r>
            <a:r>
              <a:rPr sz="1200" spc="-50" dirty="0">
                <a:latin typeface="Arial"/>
                <a:cs typeface="Arial"/>
              </a:rPr>
              <a:t>common </a:t>
            </a:r>
            <a:r>
              <a:rPr sz="1200" spc="-40" dirty="0">
                <a:latin typeface="Arial"/>
                <a:cs typeface="Arial"/>
              </a:rPr>
              <a:t>renal </a:t>
            </a:r>
            <a:r>
              <a:rPr sz="1200" spc="-85" dirty="0">
                <a:latin typeface="Arial"/>
                <a:cs typeface="Arial"/>
              </a:rPr>
              <a:t>diseases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25" dirty="0">
                <a:latin typeface="Arial"/>
                <a:cs typeface="Arial"/>
              </a:rPr>
              <a:t>relate </a:t>
            </a:r>
            <a:r>
              <a:rPr sz="1200" spc="-40" dirty="0">
                <a:latin typeface="Arial"/>
                <a:cs typeface="Arial"/>
              </a:rPr>
              <a:t>clinical manifestations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70" dirty="0">
                <a:latin typeface="Arial"/>
                <a:cs typeface="Arial"/>
              </a:rPr>
              <a:t>basic </a:t>
            </a:r>
            <a:r>
              <a:rPr sz="1200" spc="-75" dirty="0">
                <a:latin typeface="Arial"/>
                <a:cs typeface="Arial"/>
              </a:rPr>
              <a:t>sciences. </a:t>
            </a:r>
            <a:r>
              <a:rPr sz="1200" spc="15" dirty="0">
                <a:latin typeface="Arial"/>
                <a:cs typeface="Arial"/>
              </a:rPr>
              <a:t>It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60" dirty="0">
                <a:latin typeface="Arial"/>
                <a:cs typeface="Arial"/>
              </a:rPr>
              <a:t>be </a:t>
            </a:r>
            <a:r>
              <a:rPr sz="1200" spc="-5" dirty="0">
                <a:latin typeface="Arial"/>
                <a:cs typeface="Arial"/>
              </a:rPr>
              <a:t>further  </a:t>
            </a:r>
            <a:r>
              <a:rPr sz="1200" spc="-30" dirty="0">
                <a:latin typeface="Arial"/>
                <a:cs typeface="Arial"/>
              </a:rPr>
              <a:t>revisited </a:t>
            </a:r>
            <a:r>
              <a:rPr sz="1200" spc="-15" dirty="0">
                <a:latin typeface="Arial"/>
                <a:cs typeface="Arial"/>
              </a:rPr>
              <a:t>in </a:t>
            </a:r>
            <a:r>
              <a:rPr sz="1200" spc="-20" dirty="0">
                <a:latin typeface="Arial"/>
                <a:cs typeface="Arial"/>
              </a:rPr>
              <a:t>the following</a:t>
            </a:r>
            <a:r>
              <a:rPr sz="1200" spc="-215" dirty="0">
                <a:latin typeface="Arial"/>
                <a:cs typeface="Arial"/>
              </a:rPr>
              <a:t> </a:t>
            </a:r>
            <a:r>
              <a:rPr sz="1200" spc="-65" dirty="0">
                <a:latin typeface="Arial"/>
                <a:cs typeface="Arial"/>
              </a:rPr>
              <a:t>years.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49298" y="4107815"/>
            <a:ext cx="2471253" cy="3769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65532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580" y="744728"/>
            <a:ext cx="29756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TOPICS,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400" y="1219200"/>
          <a:ext cx="6355712" cy="8138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1929"/>
                <a:gridCol w="913129"/>
                <a:gridCol w="1430654"/>
              </a:tblGrid>
              <a:tr h="434340">
                <a:tc>
                  <a:txBody>
                    <a:bodyPr/>
                    <a:lstStyle/>
                    <a:p>
                      <a:pPr marL="13239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i="1" spc="-175" dirty="0">
                          <a:latin typeface="Arial"/>
                          <a:cs typeface="Arial"/>
                        </a:rPr>
                        <a:t>FACULTY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930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Overview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Kidney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878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kidneys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neurovascular supply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lymphatic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kidney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121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300"/>
                        </a:lnSpc>
                        <a:buAutoNum type="alphaLcPeriod" startAt="3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AutoNum type="alphaLcPeriod" startAt="3"/>
                        <a:tabLst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Name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relevant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alphaLcPeriod" startAt="3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34"/>
                        </a:spcBef>
                        <a:buAutoNum type="alphaLcPeriod" startAt="3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relevant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Nephrology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21640" marR="356235" indent="-52069">
                        <a:lnSpc>
                          <a:spcPct val="117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299720">
                        <a:lnSpc>
                          <a:spcPts val="1300"/>
                        </a:lnSpc>
                        <a:tabLst>
                          <a:tab pos="52832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g.	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Body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fluid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compartments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composition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edema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2.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kidney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segments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kidney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811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Glomerular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Filtration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Rate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(GFR)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regulating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35" dirty="0">
                          <a:latin typeface="Arial"/>
                          <a:cs typeface="Arial"/>
                        </a:rPr>
                        <a:t>it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c.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absorption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Proximal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convoluted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tubules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299720">
                        <a:lnSpc>
                          <a:spcPts val="13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loop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Henle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regard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absorption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at different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segments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e.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processing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tubular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fluid at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Distal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Convoluted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Tubules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collecting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tubules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299720">
                        <a:lnSpc>
                          <a:spcPts val="1300"/>
                        </a:lnSpc>
                        <a:tabLst>
                          <a:tab pos="52832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f.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kidney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regulation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arterial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pressure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g.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dehydration,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over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hydration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composition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99695">
                        <a:lnSpc>
                          <a:spcPct val="116799"/>
                        </a:lnSpc>
                        <a:spcBef>
                          <a:spcPts val="5"/>
                        </a:spcBef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ORS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intravenous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infusions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saline,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ringer lactate,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5%,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10%,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25%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glucose,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amino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acids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solutions,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hemaxcel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1640" marR="356235" indent="-52069">
                        <a:lnSpc>
                          <a:spcPct val="117300"/>
                        </a:lnSpc>
                        <a:spcBef>
                          <a:spcPts val="78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h.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mechanisms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concentration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dilution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8415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i.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acidification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j.	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micturition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reflex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k.	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urea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formation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3.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kidney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b="1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anomalies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kidneys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anomalies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kidneys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c.	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anomalies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kidney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lower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urinary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428" y="426211"/>
            <a:ext cx="27673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35" dirty="0">
                <a:latin typeface="Arial"/>
                <a:cs typeface="Arial"/>
              </a:rPr>
              <a:t>MBBS </a:t>
            </a:r>
            <a:r>
              <a:rPr sz="1100" b="1" i="1" spc="-170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80" dirty="0">
                <a:latin typeface="Arial"/>
                <a:cs typeface="Arial"/>
              </a:rPr>
              <a:t>EXCRETORY</a:t>
            </a:r>
            <a:r>
              <a:rPr sz="1100" b="1" i="1" spc="-160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 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685800"/>
          <a:ext cx="6355712" cy="8616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1929"/>
                <a:gridCol w="913129"/>
                <a:gridCol w="1430654"/>
              </a:tblGrid>
              <a:tr h="60388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lphaLcPeriod" startAt="4"/>
                        <a:tabLst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cystic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kidney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37820" indent="-228600">
                        <a:lnSpc>
                          <a:spcPts val="1550"/>
                        </a:lnSpc>
                        <a:spcBef>
                          <a:spcPts val="90"/>
                        </a:spcBef>
                        <a:buAutoNum type="alphaLcPeriod" startAt="4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important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cystic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kidney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4.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Excretory 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anomalies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8780">
                <a:tc>
                  <a:txBody>
                    <a:bodyPr/>
                    <a:lstStyle/>
                    <a:p>
                      <a:pPr marL="2997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ureter,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urinary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bladder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urethra.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anomalies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ureters,</a:t>
                      </a:r>
                      <a:r>
                        <a:rPr sz="11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urinary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bladdar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urethra.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5. 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Gross,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Excretory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histological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ureter,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urinary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bladder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urethera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ureters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urinary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bladder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neurovascular supply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lymphatic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drainage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c.	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structure,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parts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location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female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urethra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6.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abnormal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constituents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urine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8780">
                <a:tc>
                  <a:txBody>
                    <a:bodyPr/>
                    <a:lstStyle/>
                    <a:p>
                      <a:pPr marL="2997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Detect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abnormal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constituents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76884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Estimate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urea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given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sample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  <a:tabLst>
                          <a:tab pos="52832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c.	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Estimate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Creatinine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the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given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sample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Estimate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Uric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acid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given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sample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7.</a:t>
                      </a:r>
                      <a:r>
                        <a:rPr sz="1100" b="1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Hematuria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hematuria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hematuria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19"/>
                        </a:spcBef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Name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relevant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hematuria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hematuria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635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Nephrology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  <a:tabLst>
                          <a:tab pos="332105" algn="l"/>
                        </a:tabLst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8.	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failure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dialysis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2370"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290"/>
                        </a:lnSpc>
                        <a:buAutoNum type="alphaLcPeriod" startAt="5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dialysis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alphaLcPeriod" startAt="5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symptoms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dialysis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19"/>
                        </a:spcBef>
                        <a:buAutoNum type="alphaLcPeriod" startAt="5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possible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indications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dialysis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86995" indent="-228600">
                        <a:lnSpc>
                          <a:spcPct val="117300"/>
                        </a:lnSpc>
                        <a:buAutoNum type="alphaLcPeriod" startAt="5"/>
                        <a:tabLst>
                          <a:tab pos="528955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dialysis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case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AutoNum type="alphaLcPeriod" startAt="5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dialysis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9.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Imaging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urinary</a:t>
                      </a:r>
                      <a:r>
                        <a:rPr sz="110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tract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2565">
                <a:tc>
                  <a:txBody>
                    <a:bodyPr/>
                    <a:lstStyle/>
                    <a:p>
                      <a:pPr marL="2997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a.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radiographs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imaging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techniques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Radiology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3420</Words>
  <Application>Microsoft Office PowerPoint</Application>
  <PresentationFormat>Custom</PresentationFormat>
  <Paragraphs>713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8</cp:revision>
  <dcterms:created xsi:type="dcterms:W3CDTF">2019-06-10T13:37:40Z</dcterms:created>
  <dcterms:modified xsi:type="dcterms:W3CDTF">2019-06-13T14:49:46Z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2019-05-25T00:00:00Z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2019-06-10T00:00:00Z</vt:filetime>
  </property>
</Properties>
</file>