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172" y="-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E0452-3DA0-4E2C-9A66-2A0147916B77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0AC5-F31C-4BD6-8FDB-B02481FEB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20AC5-F31C-4BD6-8FDB-B02481FEBC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33450" y="914400"/>
            <a:ext cx="2711330" cy="2765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381250" y="4844034"/>
            <a:ext cx="3028950" cy="2733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97280" y="6565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jpeg"/><Relationship Id="rId5" Type="http://schemas.openxmlformats.org/officeDocument/2006/relationships/image" Target="../media/image8.png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051427" y="1300225"/>
            <a:ext cx="3169285" cy="6508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R="1270" algn="r">
              <a:lnSpc>
                <a:spcPts val="2540"/>
              </a:lnSpc>
            </a:pPr>
            <a:r>
              <a:rPr sz="2200" b="1" spc="-300" dirty="0">
                <a:solidFill>
                  <a:srgbClr val="006FC0"/>
                </a:solidFill>
                <a:latin typeface="Arial"/>
                <a:cs typeface="Arial"/>
              </a:rPr>
              <a:t>RESPIRATORY</a:t>
            </a:r>
            <a:r>
              <a:rPr sz="2200" b="1" spc="-17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200" b="1" spc="-229" dirty="0">
                <a:solidFill>
                  <a:srgbClr val="006FC0"/>
                </a:solidFill>
                <a:latin typeface="Arial"/>
                <a:cs typeface="Arial"/>
              </a:rPr>
              <a:t>SYSTEM-I</a:t>
            </a:r>
            <a:endParaRPr sz="2200">
              <a:latin typeface="Arial"/>
              <a:cs typeface="Arial"/>
            </a:endParaRPr>
          </a:p>
          <a:p>
            <a:pPr marR="2540" algn="r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006FC0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006FC0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006FC0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200" b="1" spc="-400" dirty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1427" y="2129282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17575">
              <a:lnSpc>
                <a:spcPts val="2760"/>
              </a:lnSpc>
            </a:pPr>
            <a:r>
              <a:rPr sz="2400" b="1" spc="-305" dirty="0">
                <a:solidFill>
                  <a:srgbClr val="CE1FB5"/>
                </a:solidFill>
                <a:latin typeface="Arial"/>
                <a:cs typeface="Arial"/>
              </a:rPr>
              <a:t>FIRST  </a:t>
            </a:r>
            <a:r>
              <a:rPr sz="2400" b="1" spc="-365">
                <a:solidFill>
                  <a:srgbClr val="CE1FB5"/>
                </a:solidFill>
                <a:latin typeface="Arial"/>
                <a:cs typeface="Arial"/>
              </a:rPr>
              <a:t>YEAR</a:t>
            </a:r>
            <a:r>
              <a:rPr sz="2400" b="1" spc="-375">
                <a:solidFill>
                  <a:srgbClr val="CE1FB5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CE1FB5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2544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334"/>
              </a:spcBef>
            </a:pPr>
            <a:r>
              <a:rPr spc="-350" dirty="0"/>
              <a:t>STUDY</a:t>
            </a:r>
            <a:r>
              <a:rPr spc="-175" dirty="0"/>
              <a:t> </a:t>
            </a:r>
            <a:r>
              <a:rPr spc="-285" dirty="0"/>
              <a:t>GUIDE</a:t>
            </a:r>
          </a:p>
        </p:txBody>
      </p:sp>
      <p:pic>
        <p:nvPicPr>
          <p:cNvPr id="13" name="Picture 12" descr="download.png"/>
          <p:cNvPicPr>
            <a:picLocks noChangeAspect="1"/>
          </p:cNvPicPr>
          <p:nvPr/>
        </p:nvPicPr>
        <p:blipFill>
          <a:blip r:embed="rId2"/>
          <a:srcRect t="32222" b="32222"/>
          <a:stretch>
            <a:fillRect/>
          </a:stretch>
        </p:blipFill>
        <p:spPr>
          <a:xfrm>
            <a:off x="457200" y="8610600"/>
            <a:ext cx="2819400" cy="914400"/>
          </a:xfrm>
          <a:prstGeom prst="rect">
            <a:avLst/>
          </a:prstGeom>
        </p:spPr>
      </p:pic>
      <p:pic>
        <p:nvPicPr>
          <p:cNvPr id="14" name="Picture 13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8305800"/>
            <a:ext cx="1238250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457200"/>
            <a:ext cx="182880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355715" cy="8512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0300"/>
                <a:gridCol w="2685415"/>
              </a:tblGrid>
              <a:tr h="5147310">
                <a:tc>
                  <a:txBody>
                    <a:bodyPr/>
                    <a:lstStyle/>
                    <a:p>
                      <a:pPr marL="528320" marR="662305" indent="-228600">
                        <a:lnSpc>
                          <a:spcPct val="1018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parietal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visceral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innervation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46685" indent="-228600">
                        <a:lnSpc>
                          <a:spcPct val="1014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arrangement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lines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orientation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(mid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sternal,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mid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clavicular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axillary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apex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surfaces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borders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lungs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hilum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lungs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fissures 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lobes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lungs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bronchial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tree.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3304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bronchopulmonary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segmentation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Outline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surface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lungs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120" marR="269240">
                        <a:lnSpc>
                          <a:spcPct val="101800"/>
                        </a:lnSpc>
                      </a:pP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VASCULATURE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LUNGS,BRONCHIAL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VESSELS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LYMPHATICS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THORAX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78155" indent="-228600" algn="just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termination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bronchial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vessels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territory 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930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termination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vessels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2037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different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groups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thorax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5095" indent="-228600">
                        <a:lnSpc>
                          <a:spcPct val="102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deep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well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superficial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lymphatics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thorax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3591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lymphatics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thorax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629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MEDIASTINUM,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SUPERIOR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ANTERIOR</a:t>
                      </a:r>
                      <a:r>
                        <a:rPr sz="1100" b="1" u="sng" spc="-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extent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extent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termination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00965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intrathoracic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part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aorta,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748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tributaries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vena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cava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within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nerves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within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4984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viscera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present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superior  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154940" indent="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anterior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 </a:t>
                      </a:r>
                      <a:r>
                        <a:rPr sz="1100" u="sng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MEDIASTINUM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(THORACIC 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AORTA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ESOPHAGUS)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posterior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437986" y="6606440"/>
            <a:ext cx="619168" cy="431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8353" y="8262215"/>
            <a:ext cx="753961" cy="448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36931" y="1973305"/>
            <a:ext cx="770907" cy="439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10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57200"/>
            <a:ext cx="17221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90600"/>
          <a:ext cx="6355715" cy="8549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0300"/>
                <a:gridCol w="2685415"/>
              </a:tblGrid>
              <a:tr h="5137722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contents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posterior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72720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extent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position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posterior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aorta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7056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length,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extent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9179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venous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lymphatics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72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constrictions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esophagus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41910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POSTERIOR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MEDIASTINUM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SYMPATHETIC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TRUNK,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DUCT,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PHRENIC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VAGUS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NERVE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17830" indent="-228600">
                        <a:lnSpc>
                          <a:spcPct val="1018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part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symphathetic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chain,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ganglia,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branches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0960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origin, intrathoracic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course and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branches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vagus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phrenic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nerves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97840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origin, extent,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tributaries,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territory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termination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duct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AZYGOS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20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VEINS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6105" lvl="1" indent="-22796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86105" algn="l"/>
                          <a:tab pos="58674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Azygos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veins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6105" marR="76835" lvl="1" indent="-227965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86105" algn="l"/>
                          <a:tab pos="5867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formation,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course,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relations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tributaries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azygos,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hemi-azygos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accessory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hemi- 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azygos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veins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6105" lvl="1" indent="-22796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86105" algn="l"/>
                          <a:tab pos="58674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variations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origin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azygos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vein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86105" marR="193675" lvl="1" indent="-227965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86105" algn="l"/>
                          <a:tab pos="58674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azygos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veins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u="sng" spc="-1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CROSS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SECTIONAL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510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mediastinal great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vessels,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lymph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nodes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cross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sectional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images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different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398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change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T4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vertebral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level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angle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Louis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1785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 OF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EPITHELIUM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VARIATIONS </a:t>
                      </a:r>
                      <a:r>
                        <a:rPr sz="1100" b="1" u="sng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b="1" u="sng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CONDUCTING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epithelium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microscope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epithelium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component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cells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epithelium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23189" indent="-228600">
                        <a:lnSpc>
                          <a:spcPct val="1165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variations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epithelium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conducting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tracts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 OF </a:t>
                      </a: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TRACHEA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LUNG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94945" indent="-228600">
                        <a:lnSpc>
                          <a:spcPct val="117300"/>
                        </a:lnSpc>
                        <a:spcBef>
                          <a:spcPts val="5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histological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layers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trachea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bronchial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41935" indent="-228600">
                        <a:lnSpc>
                          <a:spcPct val="1172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variation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bronchial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alveoli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inter-alveolar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376312" y="4016862"/>
            <a:ext cx="771498" cy="439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9532" y="7519570"/>
            <a:ext cx="621718" cy="431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44066" y="8521693"/>
            <a:ext cx="611692" cy="295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50840" y="6275704"/>
            <a:ext cx="478154" cy="6286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11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57200"/>
            <a:ext cx="17221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9898" y="5093588"/>
            <a:ext cx="11544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25" dirty="0">
                <a:latin typeface="Arial"/>
                <a:cs typeface="Arial"/>
              </a:rPr>
              <a:t>B</a:t>
            </a:r>
            <a:r>
              <a:rPr sz="1400" b="1" spc="-120" dirty="0">
                <a:latin typeface="Arial"/>
                <a:cs typeface="Arial"/>
              </a:rPr>
              <a:t>IOCHE</a:t>
            </a:r>
            <a:r>
              <a:rPr sz="1400" b="1" spc="-160" dirty="0">
                <a:latin typeface="Arial"/>
                <a:cs typeface="Arial"/>
              </a:rPr>
              <a:t>M</a:t>
            </a:r>
            <a:r>
              <a:rPr sz="1400" b="1" spc="-85" dirty="0">
                <a:latin typeface="Arial"/>
                <a:cs typeface="Arial"/>
              </a:rPr>
              <a:t>I</a:t>
            </a:r>
            <a:r>
              <a:rPr sz="1400" b="1" spc="-215" dirty="0">
                <a:latin typeface="Arial"/>
                <a:cs typeface="Arial"/>
              </a:rPr>
              <a:t>S</a:t>
            </a:r>
            <a:r>
              <a:rPr sz="1400" b="1" spc="-175" dirty="0">
                <a:latin typeface="Arial"/>
                <a:cs typeface="Arial"/>
              </a:rPr>
              <a:t>T</a:t>
            </a:r>
            <a:r>
              <a:rPr sz="1400" b="1" spc="-215" dirty="0">
                <a:latin typeface="Arial"/>
                <a:cs typeface="Arial"/>
              </a:rPr>
              <a:t>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9652" y="5491860"/>
          <a:ext cx="6355714" cy="237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4579"/>
                <a:gridCol w="2731135"/>
              </a:tblGrid>
              <a:tr h="347345">
                <a:tc>
                  <a:txBody>
                    <a:bodyPr/>
                    <a:lstStyle/>
                    <a:p>
                      <a:pPr marL="6985" algn="ctr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7865">
                        <a:lnSpc>
                          <a:spcPts val="141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25650">
                <a:tc>
                  <a:txBody>
                    <a:bodyPr/>
                    <a:lstStyle/>
                    <a:p>
                      <a:pPr marL="65976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659765" algn="l"/>
                          <a:tab pos="66040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chemical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phospholipids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97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biochemical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ARDS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9765" marR="123189" indent="-228600">
                        <a:lnSpc>
                          <a:spcPts val="154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659765" algn="l"/>
                          <a:tab pos="66040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ABGs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ranges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anion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gap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biochemical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97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significance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9765" marR="613410" indent="-228600">
                        <a:lnSpc>
                          <a:spcPct val="109100"/>
                        </a:lnSpc>
                        <a:spcBef>
                          <a:spcPts val="165"/>
                        </a:spcBef>
                        <a:buFont typeface="Symbol"/>
                        <a:buChar char=""/>
                        <a:tabLst>
                          <a:tab pos="691515" algn="l"/>
                          <a:tab pos="6921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pH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disturbances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ABGs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correlation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59765" marR="662305" indent="-228600">
                        <a:lnSpc>
                          <a:spcPct val="1020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659765" algn="l"/>
                          <a:tab pos="66040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metabolic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pH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disturbances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ABGs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correlation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186810" y="8065769"/>
            <a:ext cx="18002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0" dirty="0">
                <a:latin typeface="Arial"/>
                <a:cs typeface="Arial"/>
              </a:rPr>
              <a:t>COMMUNITY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125" dirty="0">
                <a:latin typeface="Arial"/>
                <a:cs typeface="Arial"/>
              </a:rPr>
              <a:t>MEDICINE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79652" y="8305546"/>
          <a:ext cx="6356349" cy="828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8070"/>
                <a:gridCol w="2748279"/>
              </a:tblGrid>
              <a:tr h="34734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675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droplet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14400" y="914400"/>
          <a:ext cx="6355715" cy="4110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0300"/>
                <a:gridCol w="2685415"/>
              </a:tblGrid>
              <a:tr h="1134110"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septum.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11809" indent="-228600">
                        <a:lnSpc>
                          <a:spcPct val="1163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cells,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forming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alveolar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84810" indent="-228600">
                        <a:lnSpc>
                          <a:spcPct val="1173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-air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barrier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338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RESPIRATORY SYSTEM</a:t>
                      </a: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(EMBRYO)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intra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embryonic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mesoderm 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lateral plate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mesoderm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0002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Cephalocaudal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transverse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foldings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embryonic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97840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Pleuropericardial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Pleuroperitoneal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membranes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30810" indent="-228600">
                        <a:lnSpc>
                          <a:spcPct val="101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composite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embryonic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derivatives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0035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formation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Laryngo-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tracheal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groove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respiratory diverticulum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Bud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branching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primitive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bronchi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479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stages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maturation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Lungs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969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Name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 (Tracheoesophagal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fistula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etc)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448711" y="6567420"/>
            <a:ext cx="907853" cy="442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71638" y="3026272"/>
            <a:ext cx="627243" cy="43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  <p:sp>
        <p:nvSpPr>
          <p:cNvPr id="13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lang="en-US" sz="1100" b="1" i="1" spc="-170" dirty="0" smtClean="0">
                <a:latin typeface="Arial"/>
                <a:cs typeface="Arial"/>
              </a:rPr>
              <a:t> </a:t>
            </a:r>
            <a:r>
              <a:rPr sz="1100" b="1" i="1" spc="-165" smtClean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457200"/>
            <a:ext cx="17983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762000"/>
          <a:ext cx="6356349" cy="6240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8070"/>
                <a:gridCol w="2748279"/>
              </a:tblGrid>
              <a:tr h="6240145">
                <a:tc>
                  <a:txBody>
                    <a:bodyPr/>
                    <a:lstStyle/>
                    <a:p>
                      <a:pPr marL="5283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prevalent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88925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PNEUMOCONIOSIS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43434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pneumoconiosis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4102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epidemiology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silicosis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prevalence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TUBERCULOSIS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26924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tuberculosis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public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problem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worldwide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ASTHMA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u="sng" spc="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338455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Symbol"/>
                        <a:buChar char=""/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CHICKEN </a:t>
                      </a: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POX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338455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chicken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pox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INFLUENZA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PREVENTION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190500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briefly 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influenza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TRAVEL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367030" indent="-228600">
                        <a:lnSpc>
                          <a:spcPct val="1018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occurring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travelers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pathogenic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organisms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prevention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4154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travelers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international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regulations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612007" y="7048881"/>
            <a:ext cx="95059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5" dirty="0">
                <a:latin typeface="Arial"/>
                <a:cs typeface="Arial"/>
              </a:rPr>
              <a:t>PATHOLOGY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0200" y="1600200"/>
            <a:ext cx="907853" cy="442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79652" y="7449058"/>
          <a:ext cx="6355715" cy="1768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165"/>
                <a:gridCol w="2749550"/>
              </a:tblGrid>
              <a:tr h="347345">
                <a:tc>
                  <a:txBody>
                    <a:bodyPr/>
                    <a:lstStyle/>
                    <a:p>
                      <a:pPr marL="698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41414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COPD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emphysema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bronchitis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emphysema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3114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emphysema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bronchitis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Asthma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Bronchiectasis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405662" y="8187007"/>
            <a:ext cx="527802" cy="636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62600" y="3810000"/>
            <a:ext cx="628518" cy="431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80" y="426211"/>
            <a:ext cx="6306820" cy="58229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85"/>
              </a:spcBef>
              <a:tabLst>
                <a:tab pos="273431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AVICENNJA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15"/>
              </a:spcBef>
            </a:pPr>
            <a:r>
              <a:rPr sz="1100" spc="-55" dirty="0">
                <a:latin typeface="Arial"/>
                <a:cs typeface="Arial"/>
              </a:rPr>
              <a:t>Asthma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Bronchiectasis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80" dirty="0">
                <a:latin typeface="Arial"/>
                <a:cs typeface="Arial"/>
              </a:rPr>
              <a:t>Acute Respiratory </a:t>
            </a:r>
            <a:r>
              <a:rPr sz="1100" b="1" spc="-95" dirty="0">
                <a:latin typeface="Arial"/>
                <a:cs typeface="Arial"/>
              </a:rPr>
              <a:t>Distress Syndrome </a:t>
            </a:r>
            <a:r>
              <a:rPr sz="1100" b="1" spc="-75" dirty="0">
                <a:latin typeface="Arial"/>
                <a:cs typeface="Arial"/>
              </a:rPr>
              <a:t>(ARDS)/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Atelectasis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580" y="983336"/>
            <a:ext cx="3455035" cy="82118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Define </a:t>
            </a:r>
            <a:r>
              <a:rPr sz="1100" spc="-45" dirty="0">
                <a:latin typeface="Arial"/>
                <a:cs typeface="Arial"/>
              </a:rPr>
              <a:t>atelectasis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65" dirty="0">
                <a:latin typeface="Arial"/>
                <a:cs typeface="Arial"/>
              </a:rPr>
              <a:t>ARDS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70" dirty="0">
                <a:latin typeface="Arial"/>
                <a:cs typeface="Arial"/>
              </a:rPr>
              <a:t>Classify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atelectasis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pathogenesis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types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atelectasis</a:t>
            </a:r>
            <a:endParaRPr sz="1100">
              <a:latin typeface="Arial"/>
              <a:cs typeface="Arial"/>
            </a:endParaRPr>
          </a:p>
          <a:p>
            <a:pPr marL="469265" marR="5080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30" dirty="0">
                <a:latin typeface="Arial"/>
                <a:cs typeface="Arial"/>
              </a:rPr>
              <a:t>etiology </a:t>
            </a:r>
            <a:r>
              <a:rPr sz="1100" spc="-55" dirty="0">
                <a:latin typeface="Arial"/>
                <a:cs typeface="Arial"/>
              </a:rPr>
              <a:t>pathogenesis </a:t>
            </a:r>
            <a:r>
              <a:rPr sz="1100" spc="-60" dirty="0">
                <a:latin typeface="Arial"/>
                <a:cs typeface="Arial"/>
              </a:rPr>
              <a:t>associated </a:t>
            </a:r>
            <a:r>
              <a:rPr sz="1100" spc="-35" dirty="0">
                <a:latin typeface="Arial"/>
                <a:cs typeface="Arial"/>
              </a:rPr>
              <a:t>factors 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morphology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110" dirty="0">
                <a:latin typeface="Arial"/>
                <a:cs typeface="Arial"/>
              </a:rPr>
              <a:t>Common </a:t>
            </a:r>
            <a:r>
              <a:rPr sz="1100" b="1" spc="-90" dirty="0">
                <a:latin typeface="Arial"/>
                <a:cs typeface="Arial"/>
              </a:rPr>
              <a:t>pathogens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0" dirty="0">
                <a:latin typeface="Arial"/>
                <a:cs typeface="Arial"/>
              </a:rPr>
              <a:t>community acquired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pneumonias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Define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marR="402590" indent="-227965">
              <a:lnSpc>
                <a:spcPct val="101400"/>
              </a:lnSpc>
              <a:spcBef>
                <a:spcPts val="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List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bacteria </a:t>
            </a:r>
            <a:r>
              <a:rPr sz="1100" spc="-55" dirty="0">
                <a:latin typeface="Arial"/>
                <a:cs typeface="Arial"/>
              </a:rPr>
              <a:t>and viruses</a:t>
            </a:r>
            <a:r>
              <a:rPr sz="1100" spc="-1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causing  </a:t>
            </a:r>
            <a:r>
              <a:rPr sz="1100" spc="-40" dirty="0">
                <a:latin typeface="Arial"/>
                <a:cs typeface="Arial"/>
              </a:rPr>
              <a:t>pneumonia </a:t>
            </a:r>
            <a:r>
              <a:rPr sz="1100" spc="-50" dirty="0">
                <a:latin typeface="Arial"/>
                <a:cs typeface="Arial"/>
              </a:rPr>
              <a:t>along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general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characteristic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features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85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75" dirty="0">
                <a:latin typeface="Arial"/>
                <a:cs typeface="Arial"/>
              </a:rPr>
              <a:t>Classify </a:t>
            </a:r>
            <a:r>
              <a:rPr sz="1100" spc="-45" dirty="0">
                <a:latin typeface="Arial"/>
                <a:cs typeface="Arial"/>
              </a:rPr>
              <a:t>various types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30" dirty="0">
                <a:latin typeface="Arial"/>
                <a:cs typeface="Arial"/>
              </a:rPr>
              <a:t>etiology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pathogenesis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marR="129539" indent="-227965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morphological </a:t>
            </a:r>
            <a:r>
              <a:rPr sz="1100" spc="-65" dirty="0">
                <a:latin typeface="Arial"/>
                <a:cs typeface="Arial"/>
              </a:rPr>
              <a:t>aspects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pneumonia  </a:t>
            </a:r>
            <a:r>
              <a:rPr sz="1100" spc="-35" dirty="0">
                <a:latin typeface="Arial"/>
                <a:cs typeface="Arial"/>
              </a:rPr>
              <a:t>(including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stages)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List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complications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marR="81915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morphological features </a:t>
            </a:r>
            <a:r>
              <a:rPr sz="1100" spc="-55" dirty="0">
                <a:latin typeface="Arial"/>
                <a:cs typeface="Arial"/>
              </a:rPr>
              <a:t>associated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  </a:t>
            </a:r>
            <a:r>
              <a:rPr sz="1100" spc="-25" dirty="0">
                <a:latin typeface="Arial"/>
                <a:cs typeface="Arial"/>
              </a:rPr>
              <a:t>viral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pneumonia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Define </a:t>
            </a:r>
            <a:r>
              <a:rPr sz="1100" spc="-30" dirty="0">
                <a:latin typeface="Arial"/>
                <a:cs typeface="Arial"/>
              </a:rPr>
              <a:t>aspiration </a:t>
            </a:r>
            <a:r>
              <a:rPr sz="1100" spc="-45" dirty="0">
                <a:latin typeface="Arial"/>
                <a:cs typeface="Arial"/>
              </a:rPr>
              <a:t>pneumonia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lung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abscess</a:t>
            </a:r>
            <a:endParaRPr sz="1100">
              <a:latin typeface="Arial"/>
              <a:cs typeface="Arial"/>
            </a:endParaRPr>
          </a:p>
          <a:p>
            <a:pPr marL="469265" marR="360680" indent="-227965">
              <a:lnSpc>
                <a:spcPct val="101800"/>
              </a:lnSpc>
              <a:spcBef>
                <a:spcPts val="5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pathogenesis and </a:t>
            </a:r>
            <a:r>
              <a:rPr sz="1100" spc="-35" dirty="0">
                <a:latin typeface="Arial"/>
                <a:cs typeface="Arial"/>
              </a:rPr>
              <a:t>morphology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0" dirty="0">
                <a:latin typeface="Arial"/>
                <a:cs typeface="Arial"/>
              </a:rPr>
              <a:t>aspiration </a:t>
            </a:r>
            <a:r>
              <a:rPr sz="1100" spc="-40" dirty="0">
                <a:latin typeface="Arial"/>
                <a:cs typeface="Arial"/>
              </a:rPr>
              <a:t>pneumonia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lung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abscess</a:t>
            </a:r>
            <a:endParaRPr sz="1100">
              <a:latin typeface="Arial"/>
              <a:cs typeface="Arial"/>
            </a:endParaRPr>
          </a:p>
          <a:p>
            <a:pPr marL="469265" marR="163195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40" dirty="0">
                <a:latin typeface="Arial"/>
                <a:cs typeface="Arial"/>
              </a:rPr>
              <a:t>chronic </a:t>
            </a:r>
            <a:r>
              <a:rPr sz="1100" spc="-45" dirty="0">
                <a:latin typeface="Arial"/>
                <a:cs typeface="Arial"/>
              </a:rPr>
              <a:t>pneumonia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45" dirty="0">
                <a:latin typeface="Arial"/>
                <a:cs typeface="Arial"/>
              </a:rPr>
              <a:t>respect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  </a:t>
            </a:r>
            <a:r>
              <a:rPr sz="1100" spc="-30" dirty="0">
                <a:latin typeface="Arial"/>
                <a:cs typeface="Arial"/>
              </a:rPr>
              <a:t>etiological </a:t>
            </a:r>
            <a:r>
              <a:rPr sz="1100" spc="-20" dirty="0">
                <a:latin typeface="Arial"/>
                <a:cs typeface="Arial"/>
              </a:rPr>
              <a:t>factor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morphology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b="1" spc="-85" dirty="0">
                <a:latin typeface="Arial"/>
                <a:cs typeface="Arial"/>
              </a:rPr>
              <a:t>Pulmonary </a:t>
            </a:r>
            <a:r>
              <a:rPr sz="1100" b="1" spc="-95" dirty="0">
                <a:latin typeface="Arial"/>
                <a:cs typeface="Arial"/>
              </a:rPr>
              <a:t>vascular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diseases</a:t>
            </a:r>
            <a:endParaRPr sz="1100">
              <a:latin typeface="Arial"/>
              <a:cs typeface="Arial"/>
            </a:endParaRPr>
          </a:p>
          <a:p>
            <a:pPr marL="469265" marR="297180" indent="-227965">
              <a:lnSpc>
                <a:spcPct val="101400"/>
              </a:lnSpc>
              <a:spcBef>
                <a:spcPts val="6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Define </a:t>
            </a:r>
            <a:r>
              <a:rPr sz="1100" spc="-35" dirty="0">
                <a:latin typeface="Arial"/>
                <a:cs typeface="Arial"/>
              </a:rPr>
              <a:t>pulmonary </a:t>
            </a:r>
            <a:r>
              <a:rPr sz="1100" spc="-40" dirty="0">
                <a:latin typeface="Arial"/>
                <a:cs typeface="Arial"/>
              </a:rPr>
              <a:t>embolism, </a:t>
            </a:r>
            <a:r>
              <a:rPr sz="1100" spc="-35" dirty="0">
                <a:latin typeface="Arial"/>
                <a:cs typeface="Arial"/>
              </a:rPr>
              <a:t>pulmonary  hypertension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30" dirty="0">
                <a:latin typeface="Arial"/>
                <a:cs typeface="Arial"/>
              </a:rPr>
              <a:t>diffuse </a:t>
            </a:r>
            <a:r>
              <a:rPr sz="1100" spc="-35" dirty="0">
                <a:latin typeface="Arial"/>
                <a:cs typeface="Arial"/>
              </a:rPr>
              <a:t>pulmonary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hemorrhage  </a:t>
            </a:r>
            <a:r>
              <a:rPr sz="1100" spc="-50" dirty="0">
                <a:latin typeface="Arial"/>
                <a:cs typeface="Arial"/>
              </a:rPr>
              <a:t>syndrome</a:t>
            </a:r>
            <a:endParaRPr sz="1100">
              <a:latin typeface="Arial"/>
              <a:cs typeface="Arial"/>
            </a:endParaRPr>
          </a:p>
          <a:p>
            <a:pPr marL="469265" marR="29845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etiology, </a:t>
            </a:r>
            <a:r>
              <a:rPr sz="1100" spc="-55" dirty="0">
                <a:latin typeface="Arial"/>
                <a:cs typeface="Arial"/>
              </a:rPr>
              <a:t>pathogenesis, </a:t>
            </a:r>
            <a:r>
              <a:rPr sz="1100" spc="-35" dirty="0">
                <a:latin typeface="Arial"/>
                <a:cs typeface="Arial"/>
              </a:rPr>
              <a:t>morphology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course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pulmonary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embolism</a:t>
            </a:r>
            <a:endParaRPr sz="1100">
              <a:latin typeface="Arial"/>
              <a:cs typeface="Arial"/>
            </a:endParaRPr>
          </a:p>
          <a:p>
            <a:pPr marL="469265" marR="330200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80" dirty="0">
                <a:latin typeface="Arial"/>
                <a:cs typeface="Arial"/>
              </a:rPr>
              <a:t>causes, </a:t>
            </a:r>
            <a:r>
              <a:rPr sz="1100" spc="-55" dirty="0">
                <a:latin typeface="Arial"/>
                <a:cs typeface="Arial"/>
              </a:rPr>
              <a:t>pathogenesis, </a:t>
            </a:r>
            <a:r>
              <a:rPr sz="1100" spc="-35" dirty="0">
                <a:latin typeface="Arial"/>
                <a:cs typeface="Arial"/>
              </a:rPr>
              <a:t>morphology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course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pulmonary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hypertension</a:t>
            </a:r>
            <a:endParaRPr sz="1100">
              <a:latin typeface="Arial"/>
              <a:cs typeface="Arial"/>
            </a:endParaRPr>
          </a:p>
          <a:p>
            <a:pPr marL="469265" marR="247015" indent="-227965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pathogenesis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features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30" dirty="0">
                <a:latin typeface="Arial"/>
                <a:cs typeface="Arial"/>
              </a:rPr>
              <a:t>diffuse </a:t>
            </a:r>
            <a:r>
              <a:rPr sz="1100" spc="-35" dirty="0">
                <a:latin typeface="Arial"/>
                <a:cs typeface="Arial"/>
              </a:rPr>
              <a:t>pulmonary </a:t>
            </a:r>
            <a:r>
              <a:rPr sz="1100" spc="-45" dirty="0">
                <a:latin typeface="Arial"/>
                <a:cs typeface="Arial"/>
              </a:rPr>
              <a:t>hemorrhage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syndrome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Describe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etiology, </a:t>
            </a:r>
            <a:r>
              <a:rPr sz="1100" spc="-50" dirty="0">
                <a:latin typeface="Arial"/>
                <a:cs typeface="Arial"/>
              </a:rPr>
              <a:t>pathogenesis, </a:t>
            </a:r>
            <a:r>
              <a:rPr sz="1100" spc="-35" dirty="0">
                <a:latin typeface="Arial"/>
                <a:cs typeface="Arial"/>
              </a:rPr>
              <a:t>morphology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of: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98500" algn="l"/>
              </a:tabLst>
            </a:pPr>
            <a:r>
              <a:rPr sz="1100" spc="-50" dirty="0">
                <a:latin typeface="Arial"/>
                <a:cs typeface="Arial"/>
              </a:rPr>
              <a:t>Goodpasture’s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syndrome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698500" algn="l"/>
              </a:tabLst>
            </a:pPr>
            <a:r>
              <a:rPr sz="1100" spc="-30" dirty="0">
                <a:latin typeface="Arial"/>
                <a:cs typeface="Arial"/>
              </a:rPr>
              <a:t>Idiopathic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Hemosiderosis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30"/>
              </a:spcBef>
              <a:buAutoNum type="arabicPeriod"/>
              <a:tabLst>
                <a:tab pos="698500" algn="l"/>
              </a:tabLst>
            </a:pPr>
            <a:r>
              <a:rPr sz="1100" spc="-45" dirty="0">
                <a:latin typeface="Arial"/>
                <a:cs typeface="Arial"/>
              </a:rPr>
              <a:t>Polyangitis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Granulomatosis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70" dirty="0">
                <a:latin typeface="Arial"/>
                <a:cs typeface="Arial"/>
              </a:rPr>
              <a:t>Mycobacterium </a:t>
            </a:r>
            <a:r>
              <a:rPr sz="1100" b="1" spc="-95" dirty="0">
                <a:latin typeface="Arial"/>
                <a:cs typeface="Arial"/>
              </a:rPr>
              <a:t>Tuberculosis</a:t>
            </a:r>
            <a:endParaRPr sz="1100">
              <a:latin typeface="Arial"/>
              <a:cs typeface="Arial"/>
            </a:endParaRPr>
          </a:p>
          <a:p>
            <a:pPr marL="469265" marR="101600" indent="-227965">
              <a:lnSpc>
                <a:spcPct val="101400"/>
              </a:lnSpc>
              <a:spcBef>
                <a:spcPts val="7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general </a:t>
            </a:r>
            <a:r>
              <a:rPr sz="1100" spc="-40" dirty="0">
                <a:latin typeface="Arial"/>
                <a:cs typeface="Arial"/>
              </a:rPr>
              <a:t>characteristics, </a:t>
            </a:r>
            <a:r>
              <a:rPr sz="1100" spc="-15" dirty="0">
                <a:latin typeface="Arial"/>
                <a:cs typeface="Arial"/>
              </a:rPr>
              <a:t>virulent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factors  </a:t>
            </a:r>
            <a:r>
              <a:rPr sz="1100" spc="-55" dirty="0">
                <a:latin typeface="Arial"/>
                <a:cs typeface="Arial"/>
              </a:rPr>
              <a:t>and pathogenesis </a:t>
            </a:r>
            <a:r>
              <a:rPr sz="1100" spc="-25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Mycobacterium  </a:t>
            </a:r>
            <a:r>
              <a:rPr sz="1100" spc="-55" dirty="0">
                <a:latin typeface="Arial"/>
                <a:cs typeface="Arial"/>
              </a:rPr>
              <a:t>Tuberculosis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50" dirty="0">
                <a:latin typeface="Arial"/>
                <a:cs typeface="Arial"/>
              </a:rPr>
              <a:t>acid </a:t>
            </a:r>
            <a:r>
              <a:rPr sz="1100" spc="-35" dirty="0">
                <a:latin typeface="Arial"/>
                <a:cs typeface="Arial"/>
              </a:rPr>
              <a:t>fast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staining</a:t>
            </a:r>
            <a:endParaRPr sz="1100">
              <a:latin typeface="Arial"/>
              <a:cs typeface="Arial"/>
            </a:endParaRPr>
          </a:p>
          <a:p>
            <a:pPr marL="469265" marR="54610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Explain </a:t>
            </a:r>
            <a:r>
              <a:rPr sz="1100" spc="-25" dirty="0">
                <a:latin typeface="Arial"/>
                <a:cs typeface="Arial"/>
              </a:rPr>
              <a:t>laboratory </a:t>
            </a:r>
            <a:r>
              <a:rPr sz="1100" spc="-60" dirty="0">
                <a:latin typeface="Arial"/>
                <a:cs typeface="Arial"/>
              </a:rPr>
              <a:t>diagnosis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Mycobacterium  </a:t>
            </a:r>
            <a:r>
              <a:rPr sz="1100" spc="-40" dirty="0">
                <a:latin typeface="Arial"/>
                <a:cs typeface="Arial"/>
              </a:rPr>
              <a:t>tuberculosis, </a:t>
            </a:r>
            <a:r>
              <a:rPr sz="1100" spc="-20" dirty="0">
                <a:latin typeface="Arial"/>
                <a:cs typeface="Arial"/>
              </a:rPr>
              <a:t>culture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other </a:t>
            </a:r>
            <a:r>
              <a:rPr sz="1100" spc="-40" dirty="0">
                <a:latin typeface="Arial"/>
                <a:cs typeface="Arial"/>
              </a:rPr>
              <a:t>techniques useful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5" dirty="0">
                <a:latin typeface="Arial"/>
                <a:cs typeface="Arial"/>
              </a:rPr>
              <a:t>diagnosis.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20" dirty="0">
                <a:latin typeface="Arial"/>
                <a:cs typeface="Arial"/>
              </a:rPr>
              <a:t>breifly </a:t>
            </a:r>
            <a:r>
              <a:rPr sz="1100" spc="-70" dirty="0">
                <a:latin typeface="Arial"/>
                <a:cs typeface="Arial"/>
              </a:rPr>
              <a:t>gene </a:t>
            </a:r>
            <a:r>
              <a:rPr sz="1100" spc="-30" dirty="0">
                <a:latin typeface="Arial"/>
                <a:cs typeface="Arial"/>
              </a:rPr>
              <a:t>expert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techniques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100" b="1" spc="-95" dirty="0">
                <a:latin typeface="Arial"/>
                <a:cs typeface="Arial"/>
              </a:rPr>
              <a:t>Tuberculosis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5748" y="661416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>
                <a:moveTo>
                  <a:pt x="0" y="0"/>
                </a:moveTo>
                <a:lnTo>
                  <a:pt x="360032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2116" y="661416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45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700" y="658368"/>
            <a:ext cx="0" cy="8535670"/>
          </a:xfrm>
          <a:custGeom>
            <a:avLst/>
            <a:gdLst/>
            <a:ahLst/>
            <a:cxnLst/>
            <a:rect l="l" t="t" r="r" b="b"/>
            <a:pathLst>
              <a:path h="8535670">
                <a:moveTo>
                  <a:pt x="0" y="0"/>
                </a:moveTo>
                <a:lnTo>
                  <a:pt x="0" y="853561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9652" y="919398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9652" y="919398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5748" y="9197035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>
                <a:moveTo>
                  <a:pt x="0" y="0"/>
                </a:moveTo>
                <a:lnTo>
                  <a:pt x="360032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89069" y="658368"/>
            <a:ext cx="0" cy="8535670"/>
          </a:xfrm>
          <a:custGeom>
            <a:avLst/>
            <a:gdLst/>
            <a:ahLst/>
            <a:cxnLst/>
            <a:rect l="l" t="t" r="r" b="b"/>
            <a:pathLst>
              <a:path h="8535670">
                <a:moveTo>
                  <a:pt x="0" y="0"/>
                </a:moveTo>
                <a:lnTo>
                  <a:pt x="0" y="853561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86021" y="919398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92116" y="9197035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45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38745" y="658368"/>
            <a:ext cx="0" cy="8535670"/>
          </a:xfrm>
          <a:custGeom>
            <a:avLst/>
            <a:gdLst/>
            <a:ahLst/>
            <a:cxnLst/>
            <a:rect l="l" t="t" r="r" b="b"/>
            <a:pathLst>
              <a:path h="8535670">
                <a:moveTo>
                  <a:pt x="0" y="0"/>
                </a:moveTo>
                <a:lnTo>
                  <a:pt x="0" y="8535619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35697" y="919398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35697" y="919398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10200" y="2895600"/>
            <a:ext cx="906672" cy="439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6477000"/>
            <a:ext cx="668020" cy="628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sp>
        <p:nvSpPr>
          <p:cNvPr id="20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6148070" cy="20002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257556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7603" y="2563113"/>
            <a:ext cx="13201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5" dirty="0">
                <a:latin typeface="Arial"/>
                <a:cs typeface="Arial"/>
              </a:rPr>
              <a:t>PHARMACOLOGY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2895600"/>
          <a:ext cx="6356349" cy="632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6504"/>
                <a:gridCol w="2569845"/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1658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97725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used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Asthma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u="sng" spc="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COPD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action,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pharmacokinetic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properties,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side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β agonists.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26745" indent="-228600">
                        <a:lnSpc>
                          <a:spcPct val="116399"/>
                        </a:lnSpc>
                        <a:spcBef>
                          <a:spcPts val="16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Mention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pharmacology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anti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cholinergic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methylxanthines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asthma.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673735" indent="-228600">
                        <a:lnSpc>
                          <a:spcPct val="117300"/>
                        </a:lnSpc>
                        <a:spcBef>
                          <a:spcPts val="3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side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leukotriene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modifiers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28320" marR="174625" indent="-228600">
                        <a:lnSpc>
                          <a:spcPct val="116399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mast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cell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stabilizers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corticosteroids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asthma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6200" indent="-228600">
                        <a:lnSpc>
                          <a:spcPct val="1091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aerosol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inhalers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nebulizers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used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acquired pneumonia</a:t>
                      </a:r>
                      <a:r>
                        <a:rPr sz="1100" b="1" u="sng" spc="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(Penicillins)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528320" marR="37782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acquired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penicillins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pharmacokinetics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penicillins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used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acquired</a:t>
                      </a:r>
                      <a:r>
                        <a:rPr sz="110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0495" indent="-228600">
                        <a:lnSpc>
                          <a:spcPct val="116399"/>
                        </a:lnSpc>
                        <a:spcBef>
                          <a:spcPts val="3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acquired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Pneumonia.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Anti-Tuberculosis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anti-tuberculosis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dynamics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anti-tuberrculous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60705" indent="-26098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rationale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ATT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Tuberculosis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2700" y="656590"/>
            <a:ext cx="3606800" cy="141351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25145" indent="-22796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40" dirty="0">
                <a:latin typeface="Arial"/>
                <a:cs typeface="Arial"/>
              </a:rPr>
              <a:t>Define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tuberculosis</a:t>
            </a:r>
            <a:endParaRPr sz="1100">
              <a:latin typeface="Arial"/>
              <a:cs typeface="Arial"/>
            </a:endParaRPr>
          </a:p>
          <a:p>
            <a:pPr marL="525145" marR="93980" indent="-227965">
              <a:lnSpc>
                <a:spcPct val="102000"/>
              </a:lnSpc>
              <a:spcBef>
                <a:spcPts val="55"/>
              </a:spcBef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85" dirty="0">
                <a:latin typeface="Arial"/>
                <a:cs typeface="Arial"/>
              </a:rPr>
              <a:t>Discuss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55" dirty="0">
                <a:latin typeface="Arial"/>
                <a:cs typeface="Arial"/>
              </a:rPr>
              <a:t>pathogenesis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45" dirty="0">
                <a:latin typeface="Arial"/>
                <a:cs typeface="Arial"/>
              </a:rPr>
              <a:t>respect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immune  </a:t>
            </a:r>
            <a:r>
              <a:rPr sz="1100" spc="-55" dirty="0">
                <a:latin typeface="Arial"/>
                <a:cs typeface="Arial"/>
              </a:rPr>
              <a:t>mechanism</a:t>
            </a:r>
            <a:endParaRPr sz="1100">
              <a:latin typeface="Arial"/>
              <a:cs typeface="Arial"/>
            </a:endParaRPr>
          </a:p>
          <a:p>
            <a:pPr marL="525145" indent="-227965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60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formation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morphology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granuloma</a:t>
            </a:r>
            <a:endParaRPr sz="1100">
              <a:latin typeface="Arial"/>
              <a:cs typeface="Arial"/>
            </a:endParaRPr>
          </a:p>
          <a:p>
            <a:pPr marL="525145" marR="105410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35" dirty="0">
                <a:latin typeface="Arial"/>
                <a:cs typeface="Arial"/>
              </a:rPr>
              <a:t>radiological features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tuberculosis  </a:t>
            </a:r>
            <a:r>
              <a:rPr sz="1100" spc="-35" dirty="0">
                <a:latin typeface="Arial"/>
                <a:cs typeface="Arial"/>
              </a:rPr>
              <a:t>supported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5" dirty="0">
                <a:latin typeface="Arial"/>
                <a:cs typeface="Arial"/>
              </a:rPr>
              <a:t>laboratory </a:t>
            </a:r>
            <a:r>
              <a:rPr sz="1100" spc="-40" dirty="0">
                <a:latin typeface="Arial"/>
                <a:cs typeface="Arial"/>
              </a:rPr>
              <a:t>data </a:t>
            </a:r>
            <a:r>
              <a:rPr sz="1100" spc="-35" dirty="0">
                <a:latin typeface="Arial"/>
                <a:cs typeface="Arial"/>
              </a:rPr>
              <a:t>(including </a:t>
            </a:r>
            <a:r>
              <a:rPr sz="1100" spc="-65" dirty="0">
                <a:latin typeface="Arial"/>
                <a:cs typeface="Arial"/>
              </a:rPr>
              <a:t>gene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expert  </a:t>
            </a:r>
            <a:r>
              <a:rPr sz="1100" spc="-35" dirty="0">
                <a:latin typeface="Arial"/>
                <a:cs typeface="Arial"/>
              </a:rPr>
              <a:t>technique, </a:t>
            </a:r>
            <a:r>
              <a:rPr sz="1100" spc="-190" dirty="0">
                <a:latin typeface="Arial"/>
                <a:cs typeface="Arial"/>
              </a:rPr>
              <a:t>PCR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etc.)</a:t>
            </a:r>
            <a:endParaRPr sz="1100">
              <a:latin typeface="Arial"/>
              <a:cs typeface="Arial"/>
            </a:endParaRPr>
          </a:p>
          <a:p>
            <a:pPr marL="52514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65" dirty="0">
                <a:latin typeface="Arial"/>
                <a:cs typeface="Arial"/>
              </a:rPr>
              <a:t>Explain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principle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Montoux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test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5748" y="661416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>
                <a:moveTo>
                  <a:pt x="0" y="0"/>
                </a:moveTo>
                <a:lnTo>
                  <a:pt x="360032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92116" y="661416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45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85748" y="2069845"/>
            <a:ext cx="3600450" cy="0"/>
          </a:xfrm>
          <a:custGeom>
            <a:avLst/>
            <a:gdLst/>
            <a:ahLst/>
            <a:cxnLst/>
            <a:rect l="l" t="t" r="r" b="b"/>
            <a:pathLst>
              <a:path w="3600450">
                <a:moveTo>
                  <a:pt x="0" y="0"/>
                </a:moveTo>
                <a:lnTo>
                  <a:pt x="360032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89069" y="658368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526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92116" y="2069845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45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38745" y="658368"/>
            <a:ext cx="0" cy="1414780"/>
          </a:xfrm>
          <a:custGeom>
            <a:avLst/>
            <a:gdLst/>
            <a:ahLst/>
            <a:cxnLst/>
            <a:rect l="l" t="t" r="r" b="b"/>
            <a:pathLst>
              <a:path h="1414780">
                <a:moveTo>
                  <a:pt x="0" y="0"/>
                </a:moveTo>
                <a:lnTo>
                  <a:pt x="0" y="1414526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20563" y="3730491"/>
            <a:ext cx="530351" cy="4252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29337" y="5509785"/>
            <a:ext cx="887554" cy="3482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16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6148070" cy="20002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257556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2700" y="658145"/>
            <a:ext cx="3786504" cy="67754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315"/>
              </a:lnSpc>
            </a:pPr>
            <a:r>
              <a:rPr sz="1100" b="1" u="sng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Anti-Tussives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525145" indent="-227965">
              <a:lnSpc>
                <a:spcPct val="100000"/>
              </a:lnSpc>
              <a:spcBef>
                <a:spcPts val="5"/>
              </a:spcBef>
              <a:buSzPct val="109090"/>
              <a:buFont typeface="Symbol"/>
              <a:buChar char=""/>
              <a:tabLst>
                <a:tab pos="525145" algn="l"/>
                <a:tab pos="525780" algn="l"/>
              </a:tabLst>
            </a:pPr>
            <a:r>
              <a:rPr sz="1100" spc="-65" dirty="0">
                <a:latin typeface="Arial"/>
                <a:cs typeface="Arial"/>
              </a:rPr>
              <a:t>Explain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role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mucolytics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treatment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cough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5748" y="661416"/>
            <a:ext cx="3780154" cy="0"/>
          </a:xfrm>
          <a:custGeom>
            <a:avLst/>
            <a:gdLst/>
            <a:ahLst/>
            <a:cxnLst/>
            <a:rect l="l" t="t" r="r" b="b"/>
            <a:pathLst>
              <a:path w="3780154">
                <a:moveTo>
                  <a:pt x="0" y="0"/>
                </a:moveTo>
                <a:lnTo>
                  <a:pt x="378015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71948" y="661416"/>
            <a:ext cx="2564130" cy="0"/>
          </a:xfrm>
          <a:custGeom>
            <a:avLst/>
            <a:gdLst/>
            <a:ahLst/>
            <a:cxnLst/>
            <a:rect l="l" t="t" r="r" b="b"/>
            <a:pathLst>
              <a:path w="2564129">
                <a:moveTo>
                  <a:pt x="0" y="0"/>
                </a:moveTo>
                <a:lnTo>
                  <a:pt x="256362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5748" y="1335277"/>
            <a:ext cx="3780154" cy="0"/>
          </a:xfrm>
          <a:custGeom>
            <a:avLst/>
            <a:gdLst/>
            <a:ahLst/>
            <a:cxnLst/>
            <a:rect l="l" t="t" r="r" b="b"/>
            <a:pathLst>
              <a:path w="3780154">
                <a:moveTo>
                  <a:pt x="0" y="0"/>
                </a:moveTo>
                <a:lnTo>
                  <a:pt x="378015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8901" y="658368"/>
            <a:ext cx="0" cy="680085"/>
          </a:xfrm>
          <a:custGeom>
            <a:avLst/>
            <a:gdLst/>
            <a:ahLst/>
            <a:cxnLst/>
            <a:rect l="l" t="t" r="r" b="b"/>
            <a:pathLst>
              <a:path h="680085">
                <a:moveTo>
                  <a:pt x="0" y="0"/>
                </a:moveTo>
                <a:lnTo>
                  <a:pt x="0" y="67995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1948" y="1335277"/>
            <a:ext cx="2564130" cy="0"/>
          </a:xfrm>
          <a:custGeom>
            <a:avLst/>
            <a:gdLst/>
            <a:ahLst/>
            <a:cxnLst/>
            <a:rect l="l" t="t" r="r" b="b"/>
            <a:pathLst>
              <a:path w="2564129">
                <a:moveTo>
                  <a:pt x="0" y="0"/>
                </a:moveTo>
                <a:lnTo>
                  <a:pt x="256362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38745" y="658368"/>
            <a:ext cx="0" cy="680085"/>
          </a:xfrm>
          <a:custGeom>
            <a:avLst/>
            <a:gdLst/>
            <a:ahLst/>
            <a:cxnLst/>
            <a:rect l="l" t="t" r="r" b="b"/>
            <a:pathLst>
              <a:path h="680085">
                <a:moveTo>
                  <a:pt x="0" y="0"/>
                </a:moveTo>
                <a:lnTo>
                  <a:pt x="0" y="679957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98290" y="1692910"/>
            <a:ext cx="9785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80" dirty="0">
                <a:latin typeface="Arial"/>
                <a:cs typeface="Arial"/>
              </a:rPr>
              <a:t>PHYSIOLOGY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14400" y="2057400"/>
          <a:ext cx="6355715" cy="7128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165"/>
                <a:gridCol w="2749550"/>
              </a:tblGrid>
              <a:tr h="347345">
                <a:tc>
                  <a:txBody>
                    <a:bodyPr/>
                    <a:lstStyle/>
                    <a:p>
                      <a:pPr marL="698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675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76592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Mechanics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passages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68910" indent="-228600">
                        <a:lnSpc>
                          <a:spcPct val="1102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ventilation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reference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cage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85725" indent="-228600">
                        <a:lnSpc>
                          <a:spcPct val="1091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alveolar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pleural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pressure,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alveolar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ventilation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85115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transpulmonary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changes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dead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space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spc="-135" dirty="0">
                          <a:latin typeface="Arial"/>
                          <a:cs typeface="Arial"/>
                        </a:rPr>
                        <a:t>Lung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compliance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82245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lung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compliance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affecting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compliance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92430" indent="-228600">
                        <a:lnSpc>
                          <a:spcPct val="11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surfactant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maintain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compliance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36550" indent="-228600">
                        <a:lnSpc>
                          <a:spcPct val="1092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compliance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work,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tissue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resistance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airway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resistance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work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volumes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capacities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73025" indent="-228600">
                        <a:lnSpc>
                          <a:spcPct val="1091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pul.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vol&amp;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capacity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values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test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56235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Determine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functional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residual capacity,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residual  volume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capacity,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helium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dilution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method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circulation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V/Q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relationship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1765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circulation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flow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three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zones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lung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(1,2,3)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capillary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dynamics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45745" indent="-228600">
                        <a:lnSpc>
                          <a:spcPct val="1100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edema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ventilation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/perfusion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Ratio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mismatching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ratio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Diffusion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30" dirty="0">
                          <a:latin typeface="Arial"/>
                          <a:cs typeface="Arial"/>
                        </a:rPr>
                        <a:t>gases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unit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membrane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25425" indent="-228600">
                        <a:lnSpc>
                          <a:spcPct val="1091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mechanics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diffusion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across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membrane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effecting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diffusion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15290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partial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pressure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gases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atmosphere,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humidified,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alveolar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expired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air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diffusing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capacity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O2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5550679" y="3591333"/>
            <a:ext cx="628518" cy="431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63310" y="5512573"/>
            <a:ext cx="535179" cy="372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68815" y="6668114"/>
            <a:ext cx="804553" cy="4395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sp>
        <p:nvSpPr>
          <p:cNvPr id="1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457200"/>
            <a:ext cx="18745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14400"/>
          <a:ext cx="6355715" cy="5401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165"/>
                <a:gridCol w="2749550"/>
              </a:tblGrid>
              <a:tr h="4716145">
                <a:tc>
                  <a:txBody>
                    <a:bodyPr/>
                    <a:lstStyle/>
                    <a:p>
                      <a:pPr marR="23018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35" dirty="0">
                          <a:latin typeface="Arial"/>
                          <a:cs typeface="Arial"/>
                        </a:rPr>
                        <a:t>CO2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O2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O2Hb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85" dirty="0">
                          <a:latin typeface="Arial"/>
                          <a:cs typeface="Arial"/>
                        </a:rPr>
                        <a:t>curve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O2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lungs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body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tissues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Briefly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Hb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O2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45745" indent="-228600">
                        <a:lnSpc>
                          <a:spcPct val="110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oxy-Hb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dissociation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curve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factors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shift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this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curve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Bohr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Co2 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relation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physiology.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carriage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(chloride</a:t>
                      </a:r>
                      <a:r>
                        <a:rPr sz="11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shift)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82270" indent="-228600">
                        <a:lnSpc>
                          <a:spcPct val="11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CO2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O2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transport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(Haldane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exchange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ratio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240029">
                        <a:lnSpc>
                          <a:spcPts val="1450"/>
                        </a:lnSpc>
                        <a:spcBef>
                          <a:spcPts val="60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adjustment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exercise, </a:t>
                      </a:r>
                      <a:r>
                        <a:rPr sz="1100" b="1" spc="-90" dirty="0">
                          <a:latin typeface="Arial"/>
                          <a:cs typeface="Arial"/>
                        </a:rPr>
                        <a:t>high 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altitude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deep 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sea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resp.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adjustments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exercise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acclimatization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deep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sea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diving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85" dirty="0">
                          <a:latin typeface="Arial"/>
                          <a:cs typeface="Arial"/>
                        </a:rPr>
                        <a:t>Hypoxia </a:t>
                      </a:r>
                      <a:r>
                        <a:rPr sz="1100" b="1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type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hypoxia 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18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coughing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sneezing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reflex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74675" indent="-228600">
                        <a:lnSpc>
                          <a:spcPct val="1091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centers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effect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regulation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18110" indent="-228600">
                        <a:lnSpc>
                          <a:spcPct val="1102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chemical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control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(chemo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receptors)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528320" marR="1117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70" dirty="0">
                          <a:latin typeface="Arial"/>
                          <a:cs typeface="Arial"/>
                        </a:rPr>
                        <a:t>Perform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experiments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power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respect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05200" y="6477000"/>
            <a:ext cx="12122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5" dirty="0">
                <a:latin typeface="Arial"/>
                <a:cs typeface="Arial"/>
              </a:rPr>
              <a:t>MICROBIOLOGY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14400" y="6934200"/>
          <a:ext cx="6356349" cy="155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7754"/>
                <a:gridCol w="2728595"/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596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5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stages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pneumonia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4861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Enumerate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pathogens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causing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CAP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(typical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atypical)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528320" marR="146685" indent="-228600">
                        <a:lnSpc>
                          <a:spcPct val="100899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5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pathogenic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Mycobacterium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TB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579408" y="5607860"/>
            <a:ext cx="662977" cy="216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7029" y="7417589"/>
            <a:ext cx="628518" cy="431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34659" y="2384298"/>
            <a:ext cx="668020" cy="628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42800" y="7048617"/>
            <a:ext cx="663804" cy="218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13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" y="426211"/>
            <a:ext cx="6148070" cy="45021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5"/>
              </a:spcBef>
              <a:tabLst>
                <a:tab pos="257556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 marL="1687195">
              <a:lnSpc>
                <a:spcPct val="100000"/>
              </a:lnSpc>
              <a:spcBef>
                <a:spcPts val="254"/>
              </a:spcBef>
            </a:pPr>
            <a:r>
              <a:rPr sz="1400" b="1" spc="-155" dirty="0">
                <a:latin typeface="Arial"/>
                <a:cs typeface="Arial"/>
              </a:rPr>
              <a:t>PULMONOLOGY </a:t>
            </a:r>
            <a:r>
              <a:rPr sz="1400" b="1" spc="-190" dirty="0">
                <a:latin typeface="Arial"/>
                <a:cs typeface="Arial"/>
              </a:rPr>
              <a:t>(CHEST</a:t>
            </a:r>
            <a:r>
              <a:rPr sz="1400" b="1" spc="-24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MEDICINE)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9652" y="1035050"/>
          <a:ext cx="6356349" cy="1526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7754"/>
                <a:gridCol w="2728595"/>
              </a:tblGrid>
              <a:tr h="347345">
                <a:tc>
                  <a:txBody>
                    <a:bodyPr/>
                    <a:lstStyle/>
                    <a:p>
                      <a:pPr marL="635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596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1791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GASEOUS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TRANSPORT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ABG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results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4859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pulmonary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630295" y="2922777"/>
            <a:ext cx="9156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0" dirty="0">
                <a:latin typeface="Arial"/>
                <a:cs typeface="Arial"/>
              </a:rPr>
              <a:t>RADIOLOGY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79652" y="3321431"/>
          <a:ext cx="6355715" cy="1095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8545"/>
                <a:gridCol w="2757170"/>
              </a:tblGrid>
              <a:tr h="34734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83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4803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50" dirty="0">
                          <a:latin typeface="Arial"/>
                          <a:cs typeface="Arial"/>
                        </a:rPr>
                        <a:t>Identify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radiology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chest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X-ray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086226" y="4777866"/>
            <a:ext cx="20002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25" dirty="0">
                <a:latin typeface="Arial"/>
                <a:cs typeface="Arial"/>
              </a:rPr>
              <a:t>RESEARCH </a:t>
            </a:r>
            <a:r>
              <a:rPr sz="1400" b="1" spc="-125" dirty="0">
                <a:latin typeface="Arial"/>
                <a:cs typeface="Arial"/>
              </a:rPr>
              <a:t>AND </a:t>
            </a:r>
            <a:r>
              <a:rPr sz="1400" b="1" spc="-229" dirty="0">
                <a:latin typeface="Arial"/>
                <a:cs typeface="Arial"/>
              </a:rPr>
              <a:t>SKILLS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220" dirty="0">
                <a:latin typeface="Arial"/>
                <a:cs typeface="Arial"/>
              </a:rPr>
              <a:t>LAB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79652" y="5176138"/>
          <a:ext cx="6355715" cy="1246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2200"/>
                <a:gridCol w="2723515"/>
              </a:tblGrid>
              <a:tr h="347345"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469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497963" y="6600825"/>
            <a:ext cx="3176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5" dirty="0">
                <a:latin typeface="Arial"/>
                <a:cs typeface="Arial"/>
              </a:rPr>
              <a:t>BIOCHEMISTRY </a:t>
            </a:r>
            <a:r>
              <a:rPr sz="1400" b="1" spc="-150" dirty="0">
                <a:latin typeface="Arial"/>
                <a:cs typeface="Arial"/>
              </a:rPr>
              <a:t>DIAGNOSTIC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200" dirty="0">
                <a:latin typeface="Arial"/>
                <a:cs typeface="Arial"/>
              </a:rPr>
              <a:t>LABORATORY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879652" y="6999097"/>
          <a:ext cx="6355714" cy="888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4579"/>
                <a:gridCol w="2731135"/>
              </a:tblGrid>
              <a:tr h="347345">
                <a:tc>
                  <a:txBody>
                    <a:bodyPr/>
                    <a:lstStyle/>
                    <a:p>
                      <a:pPr marL="698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786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b="1" spc="-9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ABG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analysis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interpretation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468557" y="1474540"/>
            <a:ext cx="512364" cy="446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3473" y="5583864"/>
            <a:ext cx="871255" cy="8221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8928" y="3834493"/>
            <a:ext cx="627243" cy="4212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98134" y="1909317"/>
            <a:ext cx="671829" cy="6267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11725" y="7435449"/>
            <a:ext cx="512163" cy="439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1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638047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999997"/>
          <a:ext cx="6202679" cy="774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191770">
                <a:tc>
                  <a:txBody>
                    <a:bodyPr/>
                    <a:lstStyle/>
                    <a:p>
                      <a:pPr marL="5080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indent="-208915">
                        <a:lnSpc>
                          <a:spcPts val="1250"/>
                        </a:lnSpc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B. Young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J.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W.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Wheather’s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Functional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Histology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0035" indent="-2089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0670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7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100" b="1" spc="-12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Harper’s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Lehninger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Biochemistry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Biochemistry by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Devlin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024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PATHOLOGY/MICROBIOLOGY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lvl="1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81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26415" indent="-226695">
                        <a:lnSpc>
                          <a:spcPts val="125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http://library.med.utah.edu/WebPath/webpath.html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  <a:hlinkClick r:id="rId4"/>
                        </a:rPr>
                        <a:t>http://www.pathologyatlas.ro/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65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94665" lvl="1" indent="-227329">
                        <a:lnSpc>
                          <a:spcPct val="100000"/>
                        </a:lnSpc>
                        <a:spcBef>
                          <a:spcPts val="85"/>
                        </a:spcBef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2284" lvl="1" indent="-23495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02284" algn="l"/>
                          <a:tab pos="50292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3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31140" indent="-230504">
                        <a:lnSpc>
                          <a:spcPts val="1250"/>
                        </a:lnSpc>
                        <a:buAutoNum type="alphaUcPeriod"/>
                        <a:tabLst>
                          <a:tab pos="231775" algn="l"/>
                        </a:tabLst>
                      </a:pPr>
                      <a:r>
                        <a:rPr sz="1100" b="1" u="heavy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TEXTBOOKS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Ganong 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Human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Lauralee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Sherwood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Berne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Levy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Best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Taylor Physiological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Practice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13995" indent="-21336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14629" algn="l"/>
                        </a:tabLst>
                      </a:pPr>
                      <a:r>
                        <a:rPr sz="1100" b="1" u="heavy" spc="-1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u="heavy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Physiological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Essentials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Jaypee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Textbook 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InduKhurana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Short Textbook 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Mrthur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lvl="1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NMS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8486" y="1316482"/>
            <a:ext cx="5581015" cy="1559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2000" b="1" u="heavy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2000" b="1" u="heavy" spc="-2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2000" b="1" u="heavy" spc="-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RESPIRATORY </a:t>
            </a:r>
            <a:r>
              <a:rPr sz="2000" b="1" u="heavy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</a:t>
            </a:r>
            <a:r>
              <a:rPr sz="2000" b="1" u="heavy" spc="-3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60960" algn="ctr">
              <a:lnSpc>
                <a:spcPts val="2165"/>
              </a:lnSpc>
              <a:spcBef>
                <a:spcPts val="5"/>
              </a:spcBef>
            </a:pPr>
            <a:r>
              <a:rPr sz="2000" b="1" i="1" spc="-140" dirty="0">
                <a:latin typeface="Arial"/>
                <a:cs typeface="Arial"/>
              </a:rPr>
              <a:t>Credit </a:t>
            </a:r>
            <a:r>
              <a:rPr sz="2000" b="1" i="1" spc="-175" dirty="0">
                <a:latin typeface="Arial"/>
                <a:cs typeface="Arial"/>
              </a:rPr>
              <a:t>hours: </a:t>
            </a:r>
            <a:r>
              <a:rPr sz="2000" b="1" spc="-100" dirty="0">
                <a:latin typeface="Arial"/>
                <a:cs typeface="Arial"/>
              </a:rPr>
              <a:t>3 </a:t>
            </a:r>
            <a:r>
              <a:rPr sz="2000" b="1" spc="-110" dirty="0">
                <a:latin typeface="Arial"/>
                <a:cs typeface="Arial"/>
              </a:rPr>
              <a:t>credit </a:t>
            </a:r>
            <a:r>
              <a:rPr sz="2000" b="1" spc="-170" dirty="0">
                <a:latin typeface="Arial"/>
                <a:cs typeface="Arial"/>
              </a:rPr>
              <a:t>hours </a:t>
            </a:r>
            <a:r>
              <a:rPr sz="2000" b="1" spc="-114" dirty="0">
                <a:latin typeface="Arial"/>
                <a:cs typeface="Arial"/>
              </a:rPr>
              <a:t>in</a:t>
            </a:r>
            <a:r>
              <a:rPr sz="2000" b="1" spc="65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theory</a:t>
            </a:r>
            <a:endParaRPr sz="2000">
              <a:latin typeface="Arial"/>
              <a:cs typeface="Arial"/>
            </a:endParaRPr>
          </a:p>
          <a:p>
            <a:pPr marL="1416050">
              <a:lnSpc>
                <a:spcPts val="2165"/>
              </a:lnSpc>
            </a:pPr>
            <a:r>
              <a:rPr sz="2000" b="1" spc="-80" dirty="0">
                <a:latin typeface="Arial"/>
                <a:cs typeface="Arial"/>
              </a:rPr>
              <a:t>1.5 </a:t>
            </a:r>
            <a:r>
              <a:rPr sz="2000" b="1" spc="-110" dirty="0">
                <a:latin typeface="Arial"/>
                <a:cs typeface="Arial"/>
              </a:rPr>
              <a:t>credit </a:t>
            </a:r>
            <a:r>
              <a:rPr sz="2000" b="1" spc="-170" dirty="0">
                <a:latin typeface="Arial"/>
                <a:cs typeface="Arial"/>
              </a:rPr>
              <a:t>hours </a:t>
            </a:r>
            <a:r>
              <a:rPr sz="2000" b="1" spc="-114" dirty="0">
                <a:latin typeface="Arial"/>
                <a:cs typeface="Arial"/>
              </a:rPr>
              <a:t>in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130" dirty="0">
                <a:latin typeface="Arial"/>
                <a:cs typeface="Arial"/>
              </a:rPr>
              <a:t>practical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77544" y="3612514"/>
          <a:ext cx="6225539" cy="2894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1350"/>
                <a:gridCol w="4968875"/>
                <a:gridCol w="615314"/>
              </a:tblGrid>
              <a:tr h="44005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b="1" spc="-170" dirty="0">
                          <a:latin typeface="Arial"/>
                          <a:cs typeface="Arial"/>
                        </a:rPr>
                        <a:t>S.</a:t>
                      </a:r>
                      <a:r>
                        <a:rPr sz="16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No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600" b="1" spc="-200" dirty="0">
                          <a:latin typeface="Arial"/>
                          <a:cs typeface="Arial"/>
                        </a:rPr>
                        <a:t>CONTENT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55"/>
                        </a:lnSpc>
                      </a:pPr>
                      <a:r>
                        <a:rPr sz="1600" b="1" spc="-160" dirty="0">
                          <a:latin typeface="Arial"/>
                          <a:cs typeface="Arial"/>
                        </a:rPr>
                        <a:t>Page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810"/>
                        </a:lnSpc>
                      </a:pPr>
                      <a:r>
                        <a:rPr sz="1600" b="1" spc="-114" dirty="0">
                          <a:latin typeface="Arial"/>
                          <a:cs typeface="Arial"/>
                        </a:rPr>
                        <a:t>No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600" spc="-8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Integrated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Committee</a:t>
                      </a:r>
                      <a:r>
                        <a:rPr sz="1600" spc="-2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members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600" spc="-9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6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Guide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Methodologies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600" spc="-4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600" spc="-55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6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System-I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ts val="1650"/>
                        </a:lnSpc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Importance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664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64"/>
                        </a:lnSpc>
                      </a:pPr>
                      <a:r>
                        <a:rPr sz="1600" spc="-75" dirty="0">
                          <a:latin typeface="Arial"/>
                          <a:cs typeface="Arial"/>
                        </a:rPr>
                        <a:t>Objectives and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Strategies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664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09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50"/>
                        </a:lnSpc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6.1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Resources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19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6.2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600" spc="-110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Methods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664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600" spc="-10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 Regulations </a:t>
                      </a:r>
                      <a:r>
                        <a:rPr sz="1600" spc="-1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6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spc="-185" baseline="0" dirty="0" smtClean="0">
                          <a:latin typeface="Arial"/>
                          <a:cs typeface="Arial"/>
                        </a:rPr>
                        <a:t> UHS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3025">
                        <a:lnSpc>
                          <a:spcPts val="1664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64"/>
                        </a:lnSpc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600" spc="-8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600" spc="-15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5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600" spc="-125" dirty="0" smtClean="0">
                          <a:latin typeface="Arial"/>
                          <a:cs typeface="Arial"/>
                        </a:rPr>
                        <a:t>AVMC)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3025">
                        <a:lnSpc>
                          <a:spcPts val="16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650"/>
                        </a:lnSpc>
                      </a:pPr>
                      <a:r>
                        <a:rPr sz="1600" spc="-105" dirty="0">
                          <a:latin typeface="Arial"/>
                          <a:cs typeface="Arial"/>
                        </a:rPr>
                        <a:t>Schedule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5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26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20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3360" y="638047"/>
            <a:ext cx="2292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8336" y="1038097"/>
          <a:ext cx="6202679" cy="3943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understanding.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67335" algn="l"/>
                          <a:tab pos="26797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helps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Video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6294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2700"/>
                        </a:lnSpc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increases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should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utilize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1100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resources 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is scheduled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search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8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21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767588"/>
            <a:ext cx="6238240" cy="230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88620" marR="5080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388620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388620" marR="448309" indent="-228600">
              <a:lnSpc>
                <a:spcPct val="150000"/>
              </a:lnSpc>
              <a:spcBef>
                <a:spcPts val="105"/>
              </a:spcBef>
              <a:buChar char=""/>
              <a:tabLst>
                <a:tab pos="388620" algn="l"/>
                <a:tab pos="389255" algn="l"/>
              </a:tabLst>
            </a:pPr>
            <a:r>
              <a:rPr sz="1100" spc="-35" dirty="0">
                <a:latin typeface="Symbol"/>
                <a:cs typeface="Symbol"/>
              </a:rPr>
              <a:t></a:t>
            </a:r>
            <a:r>
              <a:rPr sz="1100" spc="-35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after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g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statement/scenario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l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85" dirty="0">
                <a:latin typeface="Arial"/>
                <a:cs typeface="Arial"/>
              </a:rPr>
              <a:t> c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O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195" dirty="0">
                <a:latin typeface="Arial"/>
                <a:cs typeface="Arial"/>
              </a:rPr>
              <a:t>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appropriate 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2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b="1" spc="-80" dirty="0">
                <a:latin typeface="Arial"/>
                <a:cs typeface="Arial"/>
              </a:rPr>
              <a:t>Correct 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85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388620" indent="-228600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388620" algn="l"/>
                <a:tab pos="3892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5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112" y="3223996"/>
            <a:ext cx="1155700" cy="4311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100" b="1" spc="-95" dirty="0">
                <a:latin typeface="Arial"/>
                <a:cs typeface="Arial"/>
              </a:rPr>
              <a:t>EMQs:</a:t>
            </a:r>
            <a:endParaRPr sz="1100">
              <a:latin typeface="Arial"/>
              <a:cs typeface="Arial"/>
            </a:endParaRPr>
          </a:p>
          <a:p>
            <a:pPr marL="405765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05765" algn="l"/>
                <a:tab pos="406400" algn="l"/>
              </a:tabLst>
            </a:pP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95" dirty="0">
                <a:latin typeface="Arial"/>
                <a:cs typeface="Arial"/>
              </a:rPr>
              <a:t>EMQ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6626" y="3569944"/>
            <a:ext cx="5266690" cy="7937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An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5-15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nerve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supply,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functions,</a:t>
            </a:r>
            <a:r>
              <a:rPr sz="1100" spc="-60" dirty="0">
                <a:latin typeface="Arial"/>
                <a:cs typeface="Arial"/>
              </a:rPr>
              <a:t> diagnosis,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85" dirty="0">
                <a:latin typeface="Arial"/>
                <a:cs typeface="Arial"/>
              </a:rPr>
              <a:t>Lead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–Statement/Question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Two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85" dirty="0">
                <a:latin typeface="Arial"/>
                <a:cs typeface="Arial"/>
              </a:rPr>
              <a:t>Stems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Scenarios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104" y="4344136"/>
            <a:ext cx="6142355" cy="489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27940" indent="-227965">
              <a:lnSpc>
                <a:spcPct val="152700"/>
              </a:lnSpc>
              <a:spcBef>
                <a:spcPts val="1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stem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scenario,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should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choose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option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list.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once,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5" dirty="0">
                <a:latin typeface="Arial"/>
                <a:cs typeface="Arial"/>
              </a:rPr>
              <a:t>Correct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carries one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incorrect </a:t>
            </a:r>
            <a:r>
              <a:rPr sz="1100" spc="-35" dirty="0">
                <a:latin typeface="Arial"/>
                <a:cs typeface="Arial"/>
              </a:rPr>
              <a:t>‘zero </a:t>
            </a:r>
            <a:r>
              <a:rPr sz="1100" spc="-30" dirty="0">
                <a:latin typeface="Arial"/>
                <a:cs typeface="Arial"/>
              </a:rPr>
              <a:t>mark’.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40" dirty="0">
                <a:latin typeface="Arial"/>
                <a:cs typeface="Arial"/>
              </a:rPr>
              <a:t>Student 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65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469265" marR="161925" indent="-227965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0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lvl="1" indent="-228600">
              <a:lnSpc>
                <a:spcPct val="100000"/>
              </a:lnSpc>
              <a:spcBef>
                <a:spcPts val="1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75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by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examiners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structured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viva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tasks.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55" dirty="0">
                <a:latin typeface="Arial"/>
                <a:cs typeface="Arial"/>
              </a:rPr>
              <a:t>Unobserved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marR="5080" lvl="1" indent="-228600">
              <a:lnSpc>
                <a:spcPct val="150000"/>
              </a:lnSpc>
              <a:spcBef>
                <a:spcPts val="1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provided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copy.</a:t>
            </a:r>
            <a:endParaRPr sz="11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endParaRPr sz="1100">
              <a:latin typeface="Arial"/>
              <a:cs typeface="Arial"/>
            </a:endParaRPr>
          </a:p>
          <a:p>
            <a:pPr marL="926465" marR="6985" lvl="1" indent="-228600">
              <a:lnSpc>
                <a:spcPct val="116399"/>
              </a:lnSpc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30" dirty="0">
                <a:latin typeface="Arial"/>
                <a:cs typeface="Arial"/>
              </a:rPr>
              <a:t>I </a:t>
            </a:r>
            <a:r>
              <a:rPr sz="1100" spc="60" dirty="0">
                <a:latin typeface="Arial"/>
                <a:cs typeface="Arial"/>
              </a:rPr>
              <a:t>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5" dirty="0">
                <a:latin typeface="Arial"/>
                <a:cs typeface="Arial"/>
              </a:rPr>
              <a:t>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381000"/>
            <a:ext cx="18745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8304" y="6032500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59" h="2268220">
                <a:moveTo>
                  <a:pt x="2449830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4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49" y="2268220"/>
                </a:lnTo>
                <a:lnTo>
                  <a:pt x="1749424" y="1640839"/>
                </a:lnTo>
                <a:lnTo>
                  <a:pt x="1079500" y="1849755"/>
                </a:lnTo>
                <a:lnTo>
                  <a:pt x="1285239" y="1463039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39"/>
                </a:lnTo>
                <a:lnTo>
                  <a:pt x="1049020" y="799464"/>
                </a:lnTo>
                <a:lnTo>
                  <a:pt x="83819" y="240664"/>
                </a:lnTo>
                <a:lnTo>
                  <a:pt x="1658620" y="663575"/>
                </a:lnTo>
                <a:lnTo>
                  <a:pt x="1894205" y="240664"/>
                </a:lnTo>
                <a:lnTo>
                  <a:pt x="2449830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4329" y="6948805"/>
            <a:ext cx="2371724" cy="59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4884" y="886713"/>
            <a:ext cx="6055995" cy="2113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0" dirty="0" smtClean="0">
                <a:latin typeface="Arial"/>
                <a:cs typeface="Arial"/>
              </a:rPr>
              <a:t>AVMC </a:t>
            </a:r>
            <a:r>
              <a:rPr sz="1100" b="1" spc="-110" smtClean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Internal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95" dirty="0"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24485" indent="-227965">
              <a:lnSpc>
                <a:spcPct val="100000"/>
              </a:lnSpc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324485" marR="46355" indent="-227965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examination 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45" dirty="0">
                <a:latin typeface="Arial"/>
                <a:cs typeface="Arial"/>
              </a:rPr>
              <a:t>BCQs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324485" marR="5080" indent="-227965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policy,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sz="1100" spc="-125" smtClean="0">
                <a:latin typeface="Arial"/>
                <a:cs typeface="Arial"/>
              </a:rPr>
              <a:t>J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125" smtClean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22</a:t>
            </a:fld>
            <a:endParaRPr spc="-55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9860" y="3287902"/>
          <a:ext cx="6188074" cy="111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120" dirty="0">
                          <a:latin typeface="Arial"/>
                          <a:cs typeface="Arial"/>
                        </a:rPr>
                        <a:t>JSMU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9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0029" marR="231140" indent="635" algn="ctr">
                        <a:lnSpc>
                          <a:spcPct val="101499"/>
                        </a:lnSpc>
                        <a:spcBef>
                          <a:spcPts val="3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(Task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 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84884" y="4546829"/>
            <a:ext cx="5997575" cy="8064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100"/>
              </a:lnSpc>
              <a:spcBef>
                <a:spcPts val="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119" y="6860514"/>
            <a:ext cx="2188845" cy="612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4884" y="426211"/>
            <a:ext cx="6160135" cy="6134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  <a:tabLst>
                <a:tab pos="258826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1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84884" y="1077823"/>
            <a:ext cx="5955665" cy="4182171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46926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469265" marR="4572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 marR="212725">
              <a:lnSpc>
                <a:spcPct val="117600"/>
              </a:lnSpc>
              <a:spcBef>
                <a:spcPts val="720"/>
              </a:spcBef>
            </a:pPr>
            <a:endParaRPr sz="12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7280" y="381001"/>
            <a:ext cx="1874520" cy="245110"/>
          </a:xfrm>
          <a:custGeom>
            <a:avLst/>
            <a:gdLst/>
            <a:ahLst/>
            <a:cxnLst/>
            <a:rect l="l" t="t" r="r" b="b"/>
            <a:pathLst>
              <a:path w="2373629" h="172084">
                <a:moveTo>
                  <a:pt x="0" y="172084"/>
                </a:moveTo>
                <a:lnTo>
                  <a:pt x="2373630" y="172084"/>
                </a:lnTo>
                <a:lnTo>
                  <a:pt x="2373630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565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60775" y="426211"/>
            <a:ext cx="3584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MBBS, </a:t>
            </a:r>
            <a:r>
              <a:rPr sz="1100" b="1" i="1" spc="-170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2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24</a:t>
            </a:fld>
            <a:endParaRPr spc="-55" dirty="0"/>
          </a:p>
        </p:txBody>
      </p:sp>
      <p:sp>
        <p:nvSpPr>
          <p:cNvPr id="5" name="object 5"/>
          <p:cNvSpPr txBox="1"/>
          <p:nvPr/>
        </p:nvSpPr>
        <p:spPr>
          <a:xfrm>
            <a:off x="1066801" y="381000"/>
            <a:ext cx="18288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4884" y="639572"/>
            <a:ext cx="5915660" cy="4307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80" dirty="0">
                <a:latin typeface="Arial"/>
                <a:cs typeface="Arial"/>
              </a:rPr>
              <a:t>Examination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Protocols: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marR="33655" indent="-228600" algn="just">
              <a:lnSpc>
                <a:spcPct val="116799"/>
              </a:lnSpc>
              <a:spcBef>
                <a:spcPts val="5"/>
              </a:spcBef>
              <a:buFont typeface="Symbol"/>
              <a:buChar char=""/>
              <a:tabLst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each </a:t>
            </a:r>
            <a:r>
              <a:rPr sz="1100" spc="25" dirty="0">
                <a:latin typeface="Arial"/>
                <a:cs typeface="Arial"/>
              </a:rPr>
              <a:t>semester 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50" dirty="0">
                <a:latin typeface="Arial"/>
                <a:cs typeface="Arial"/>
              </a:rPr>
              <a:t>will </a:t>
            </a:r>
            <a:r>
              <a:rPr sz="1100" spc="-1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5" dirty="0">
                <a:latin typeface="Arial"/>
                <a:cs typeface="Arial"/>
              </a:rPr>
              <a:t>theory </a:t>
            </a:r>
            <a:r>
              <a:rPr sz="1100" spc="20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com </a:t>
            </a:r>
            <a:r>
              <a:rPr sz="1100" spc="35" dirty="0">
                <a:latin typeface="Arial"/>
                <a:cs typeface="Arial"/>
              </a:rPr>
              <a:t>prising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EMQs.  </a:t>
            </a:r>
            <a:r>
              <a:rPr sz="1100" spc="-65" dirty="0">
                <a:latin typeface="Arial"/>
                <a:cs typeface="Arial"/>
              </a:rPr>
              <a:t>For </a:t>
            </a:r>
            <a:r>
              <a:rPr sz="1100" spc="-55" dirty="0">
                <a:latin typeface="Arial"/>
                <a:cs typeface="Arial"/>
              </a:rPr>
              <a:t>example semester 8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separate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b="1" spc="-155" dirty="0">
                <a:latin typeface="Arial"/>
                <a:cs typeface="Arial"/>
              </a:rPr>
              <a:t>EYE</a:t>
            </a:r>
            <a:r>
              <a:rPr sz="1100" spc="-155" dirty="0">
                <a:latin typeface="Arial"/>
                <a:cs typeface="Arial"/>
              </a:rPr>
              <a:t>, </a:t>
            </a:r>
            <a:r>
              <a:rPr sz="1100" spc="-40" dirty="0">
                <a:latin typeface="Arial"/>
                <a:cs typeface="Arial"/>
              </a:rPr>
              <a:t>Dermatology, </a:t>
            </a:r>
            <a:r>
              <a:rPr sz="1100" spc="-60" dirty="0">
                <a:latin typeface="Arial"/>
                <a:cs typeface="Arial"/>
              </a:rPr>
              <a:t>Plastic </a:t>
            </a:r>
            <a:r>
              <a:rPr sz="1100" spc="-65" dirty="0">
                <a:latin typeface="Arial"/>
                <a:cs typeface="Arial"/>
              </a:rPr>
              <a:t>Surgery </a:t>
            </a:r>
            <a:r>
              <a:rPr sz="1100" spc="15" dirty="0">
                <a:latin typeface="Arial"/>
                <a:cs typeface="Arial"/>
              </a:rPr>
              <a:t>&amp;  </a:t>
            </a:r>
            <a:r>
              <a:rPr sz="1100" spc="-60" dirty="0">
                <a:latin typeface="Arial"/>
                <a:cs typeface="Arial"/>
              </a:rPr>
              <a:t>Burns, Neuro-Sciences-II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Psychiatry, </a:t>
            </a:r>
            <a:r>
              <a:rPr sz="1100" spc="-60" dirty="0">
                <a:latin typeface="Arial"/>
                <a:cs typeface="Arial"/>
              </a:rPr>
              <a:t>Genetics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Rehabilitation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 marL="446405" marR="6985" indent="-228600">
              <a:lnSpc>
                <a:spcPct val="117300"/>
              </a:lnSpc>
              <a:spcBef>
                <a:spcPts val="6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</a:t>
            </a:r>
            <a:r>
              <a:rPr sz="1100" spc="-75" dirty="0">
                <a:latin typeface="Arial"/>
                <a:cs typeface="Arial"/>
              </a:rPr>
              <a:t>Examination)/OSCE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Examinations)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three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seven.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1300" algn="l"/>
              </a:tabLst>
            </a:pPr>
            <a:r>
              <a:rPr sz="1100" b="1" spc="-80" dirty="0"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80 </a:t>
            </a:r>
            <a:r>
              <a:rPr sz="1100" spc="-45" dirty="0">
                <a:latin typeface="Arial"/>
                <a:cs typeface="Arial"/>
              </a:rPr>
              <a:t>one best </a:t>
            </a:r>
            <a:r>
              <a:rPr sz="1100" spc="-30" dirty="0">
                <a:latin typeface="Arial"/>
                <a:cs typeface="Arial"/>
              </a:rPr>
              <a:t>type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20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duration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theory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paper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120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469265" marR="5080" lvl="1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>
                <a:latin typeface="Arial"/>
                <a:cs typeface="Arial"/>
              </a:rPr>
              <a:t>on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45" smtClean="0">
                <a:latin typeface="Arial"/>
                <a:cs typeface="Arial"/>
              </a:rPr>
              <a:t>pecified </a:t>
            </a:r>
            <a:r>
              <a:rPr sz="1100" spc="-60" dirty="0">
                <a:latin typeface="Arial"/>
                <a:cs typeface="Arial"/>
              </a:rPr>
              <a:t>response sheets </a:t>
            </a:r>
            <a:r>
              <a:rPr sz="1100" spc="-10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0" dirty="0">
                <a:latin typeface="Arial"/>
                <a:cs typeface="Arial"/>
              </a:rPr>
              <a:t>computer  software.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80%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theory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Semester.</a:t>
            </a:r>
            <a:endParaRPr sz="1100">
              <a:latin typeface="Arial"/>
              <a:cs typeface="Arial"/>
            </a:endParaRPr>
          </a:p>
          <a:p>
            <a:pPr marL="446405" lvl="1" indent="-2286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100" b="1" spc="-135" dirty="0">
                <a:latin typeface="Arial"/>
                <a:cs typeface="Arial"/>
              </a:rPr>
              <a:t>OSPE/OSCE: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900">
              <a:latin typeface="Times New Roman"/>
              <a:cs typeface="Times New Roman"/>
            </a:endParaRPr>
          </a:p>
          <a:p>
            <a:pPr marL="464820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50" dirty="0">
                <a:latin typeface="Arial"/>
                <a:cs typeface="Arial"/>
              </a:rPr>
              <a:t> comprise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between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12-</a:t>
            </a:r>
            <a:r>
              <a:rPr sz="1100" spc="-60" dirty="0">
                <a:latin typeface="Arial"/>
                <a:cs typeface="Arial"/>
              </a:rPr>
              <a:t> 25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marks.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303530" indent="-227329">
              <a:lnSpc>
                <a:spcPct val="100000"/>
              </a:lnSpc>
              <a:buAutoNum type="arabicPeriod"/>
              <a:tabLst>
                <a:tab pos="304165" algn="l"/>
              </a:tabLst>
            </a:pPr>
            <a:r>
              <a:rPr lang="en-US" sz="1100" b="1" spc="-135" dirty="0" smtClean="0">
                <a:latin typeface="Arial"/>
                <a:cs typeface="Arial"/>
              </a:rPr>
              <a:t>UHS</a:t>
            </a:r>
            <a:r>
              <a:rPr sz="1100" b="1" spc="-135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28955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28955" algn="l"/>
                <a:tab pos="52959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83868" y="5037455"/>
          <a:ext cx="6082665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30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77441" y="8271509"/>
            <a:ext cx="451675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36220" indent="-223520">
              <a:lnSpc>
                <a:spcPct val="100000"/>
              </a:lnSpc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8745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714604"/>
            <a:ext cx="5950585" cy="5553764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7804" indent="-141605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18440" algn="l"/>
              </a:tabLst>
            </a:pPr>
            <a:r>
              <a:rPr sz="1100" b="1" spc="-75">
                <a:latin typeface="Arial"/>
                <a:cs typeface="Arial"/>
              </a:rPr>
              <a:t>Retake</a:t>
            </a:r>
            <a:r>
              <a:rPr sz="1100" b="1" spc="-70">
                <a:latin typeface="Arial"/>
                <a:cs typeface="Arial"/>
              </a:rPr>
              <a:t> </a:t>
            </a:r>
            <a:r>
              <a:rPr lang="en-US" sz="1100" b="1" spc="-80" dirty="0" smtClean="0">
                <a:latin typeface="Arial"/>
                <a:cs typeface="Arial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560705" marR="60960" lvl="1" indent="-228600" algn="just">
              <a:lnSpc>
                <a:spcPct val="152300"/>
              </a:lnSpc>
              <a:spcBef>
                <a:spcPts val="5"/>
              </a:spcBef>
              <a:buFont typeface="Symbol"/>
              <a:buChar char=""/>
              <a:tabLst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 </a:t>
            </a:r>
            <a:r>
              <a:rPr sz="1100" spc="-45" dirty="0">
                <a:latin typeface="Arial"/>
                <a:cs typeface="Arial"/>
              </a:rPr>
              <a:t>examinations 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those students </a:t>
            </a:r>
            <a:r>
              <a:rPr sz="1100" spc="-30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in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those </a:t>
            </a:r>
            <a:r>
              <a:rPr sz="1100" spc="-30" dirty="0">
                <a:latin typeface="Arial"/>
                <a:cs typeface="Arial"/>
              </a:rPr>
              <a:t>who 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80" dirty="0">
                <a:latin typeface="Arial"/>
                <a:cs typeface="Arial"/>
              </a:rPr>
              <a:t>passed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30" dirty="0">
                <a:latin typeface="Arial"/>
                <a:cs typeface="Arial"/>
              </a:rPr>
              <a:t>than </a:t>
            </a:r>
            <a:r>
              <a:rPr sz="1100" spc="-45" dirty="0">
                <a:latin typeface="Arial"/>
                <a:cs typeface="Arial"/>
              </a:rPr>
              <a:t>3.0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reappear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35" dirty="0">
                <a:latin typeface="Arial"/>
                <a:cs typeface="Arial"/>
              </a:rPr>
              <a:t>retake  examination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improve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835"/>
              </a:spcBef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retake examination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exactly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5" dirty="0">
                <a:latin typeface="Arial"/>
                <a:cs typeface="Arial"/>
              </a:rPr>
              <a:t>same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650">
              <a:latin typeface="Times New Roman"/>
              <a:cs typeface="Times New Roman"/>
            </a:endParaRPr>
          </a:p>
          <a:p>
            <a:pPr marL="697865" lvl="2" indent="-228600">
              <a:lnSpc>
                <a:spcPct val="100000"/>
              </a:lnSpc>
              <a:buSzPct val="77272"/>
              <a:buFont typeface="Symbol"/>
              <a:buChar char=""/>
              <a:tabLst>
                <a:tab pos="697865" algn="l"/>
                <a:tab pos="698500" algn="l"/>
              </a:tabLst>
            </a:pPr>
            <a:r>
              <a:rPr sz="1100" spc="-70" dirty="0">
                <a:latin typeface="Arial"/>
                <a:cs typeface="Arial"/>
              </a:rPr>
              <a:t>Retake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conducted</a:t>
            </a:r>
            <a:r>
              <a:rPr sz="1100" spc="-55" dirty="0">
                <a:latin typeface="Arial"/>
                <a:cs typeface="Arial"/>
              </a:rPr>
              <a:t> 3</a:t>
            </a:r>
            <a:r>
              <a:rPr sz="1100" spc="-65" dirty="0">
                <a:latin typeface="Arial"/>
                <a:cs typeface="Arial"/>
              </a:rPr>
              <a:t> weeks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declaration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results.</a:t>
            </a:r>
            <a:endParaRPr sz="11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5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buAutoNum type="arabicPeriod" startAt="4"/>
              <a:tabLst>
                <a:tab pos="238760" algn="l"/>
              </a:tabLst>
            </a:pPr>
            <a:r>
              <a:rPr sz="1100" b="1" spc="-75" dirty="0">
                <a:latin typeface="Arial"/>
                <a:cs typeface="Arial"/>
              </a:rPr>
              <a:t>Promotion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0" dirty="0">
                <a:latin typeface="Arial"/>
                <a:cs typeface="Arial"/>
              </a:rPr>
              <a:t>next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class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 startAt="4"/>
            </a:pPr>
            <a:endParaRPr sz="11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pass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second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6350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the </a:t>
            </a:r>
            <a:r>
              <a:rPr sz="1100" spc="-130" dirty="0">
                <a:latin typeface="Arial"/>
                <a:cs typeface="Arial"/>
              </a:rPr>
              <a:t>MBBS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0" dirty="0">
                <a:latin typeface="Arial"/>
                <a:cs typeface="Arial"/>
              </a:rPr>
              <a:t>retake examination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second 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508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b="1" spc="-110" dirty="0">
                <a:latin typeface="Arial"/>
                <a:cs typeface="Arial"/>
              </a:rPr>
              <a:t>second </a:t>
            </a:r>
            <a:r>
              <a:rPr sz="1100" b="1" spc="-70" dirty="0">
                <a:latin typeface="Arial"/>
                <a:cs typeface="Arial"/>
              </a:rPr>
              <a:t>year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third </a:t>
            </a:r>
            <a:r>
              <a:rPr sz="1100" b="1" spc="-65" dirty="0">
                <a:latin typeface="Arial"/>
                <a:cs typeface="Arial"/>
              </a:rPr>
              <a:t>year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onward </a:t>
            </a:r>
            <a:r>
              <a:rPr sz="1100" b="1" spc="-80" dirty="0">
                <a:latin typeface="Arial"/>
                <a:cs typeface="Arial"/>
              </a:rPr>
              <a:t>only </a:t>
            </a:r>
            <a:r>
              <a:rPr sz="1100" spc="15" dirty="0">
                <a:latin typeface="Arial"/>
                <a:cs typeface="Arial"/>
              </a:rPr>
              <a:t>if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passed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4445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15" dirty="0">
                <a:latin typeface="Arial"/>
                <a:cs typeface="Arial"/>
              </a:rPr>
              <a:t>promotion from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5" dirty="0">
                <a:latin typeface="Arial"/>
                <a:cs typeface="Arial"/>
              </a:rPr>
              <a:t>year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90" dirty="0">
                <a:latin typeface="Arial"/>
                <a:cs typeface="Arial"/>
              </a:rPr>
              <a:t>(as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rules).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5397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failing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(1+3)  </a:t>
            </a:r>
            <a:r>
              <a:rPr sz="1100" spc="-25" dirty="0">
                <a:latin typeface="Arial"/>
                <a:cs typeface="Arial"/>
              </a:rPr>
              <a:t>attempts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NOT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further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education.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2545" lvl="1" indent="-228600">
              <a:lnSpc>
                <a:spcPct val="1018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semester/s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promotion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50" dirty="0">
                <a:latin typeface="Arial"/>
                <a:cs typeface="Arial"/>
              </a:rPr>
              <a:t>year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onward.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10" name="object 3"/>
          <p:cNvSpPr txBox="1"/>
          <p:nvPr/>
        </p:nvSpPr>
        <p:spPr>
          <a:xfrm>
            <a:off x="1066800" y="457200"/>
            <a:ext cx="1874520" cy="17208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148892" y="1134620"/>
            <a:ext cx="5934710" cy="13206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96720" algn="l"/>
                <a:tab pos="3068320" algn="l"/>
              </a:tabLst>
            </a:pPr>
            <a:r>
              <a:rPr sz="1200" i="1" spc="-85" smtClean="0">
                <a:latin typeface="Trebuchet MS"/>
                <a:cs typeface="Trebuchet MS"/>
              </a:rPr>
              <a:t>Year</a:t>
            </a:r>
            <a:r>
              <a:rPr sz="1200" i="1" spc="-85" dirty="0">
                <a:latin typeface="Trebuchet MS"/>
                <a:cs typeface="Trebuchet MS"/>
              </a:rPr>
              <a:t>:</a:t>
            </a:r>
            <a:r>
              <a:rPr sz="1200" i="1" spc="-80" dirty="0">
                <a:latin typeface="Trebuchet MS"/>
                <a:cs typeface="Trebuchet MS"/>
              </a:rPr>
              <a:t> </a:t>
            </a:r>
            <a:r>
              <a:rPr sz="1200" b="1" i="1" spc="-105" dirty="0">
                <a:latin typeface="Arial"/>
                <a:cs typeface="Arial"/>
              </a:rPr>
              <a:t>One	</a:t>
            </a:r>
            <a:r>
              <a:rPr sz="1200" i="1" spc="-65" dirty="0">
                <a:latin typeface="Trebuchet MS"/>
                <a:cs typeface="Trebuchet MS"/>
              </a:rPr>
              <a:t>Duration: </a:t>
            </a:r>
            <a:r>
              <a:rPr sz="1200" b="1" i="1" spc="-60" dirty="0">
                <a:latin typeface="Arial"/>
                <a:cs typeface="Arial"/>
              </a:rPr>
              <a:t>4 </a:t>
            </a:r>
            <a:r>
              <a:rPr sz="1200" b="1" i="1" spc="-100">
                <a:latin typeface="Arial"/>
                <a:cs typeface="Arial"/>
              </a:rPr>
              <a:t>weeks 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ct val="117500"/>
              </a:lnSpc>
            </a:pPr>
            <a:r>
              <a:rPr sz="1200" i="1" spc="-80" dirty="0">
                <a:latin typeface="Trebuchet MS"/>
                <a:cs typeface="Trebuchet MS"/>
              </a:rPr>
              <a:t>Timetable </a:t>
            </a:r>
            <a:r>
              <a:rPr sz="1200" i="1" spc="-65" dirty="0">
                <a:latin typeface="Trebuchet MS"/>
                <a:cs typeface="Trebuchet MS"/>
              </a:rPr>
              <a:t>hours: </a:t>
            </a:r>
            <a:r>
              <a:rPr sz="1200" b="1" spc="-100" dirty="0">
                <a:latin typeface="Arial"/>
                <a:cs typeface="Arial"/>
              </a:rPr>
              <a:t>Lectures, </a:t>
            </a:r>
            <a:r>
              <a:rPr sz="1200" b="1" spc="-125" dirty="0">
                <a:latin typeface="Arial"/>
                <a:cs typeface="Arial"/>
              </a:rPr>
              <a:t>Case-Based </a:t>
            </a:r>
            <a:r>
              <a:rPr sz="1200" b="1" spc="-100" dirty="0">
                <a:latin typeface="Arial"/>
                <a:cs typeface="Arial"/>
              </a:rPr>
              <a:t>Learning </a:t>
            </a:r>
            <a:r>
              <a:rPr sz="1200" b="1" spc="-130" dirty="0">
                <a:latin typeface="Arial"/>
                <a:cs typeface="Arial"/>
              </a:rPr>
              <a:t>(CBL), </a:t>
            </a:r>
            <a:r>
              <a:rPr sz="1200" b="1" spc="-90" dirty="0">
                <a:latin typeface="Arial"/>
                <a:cs typeface="Arial"/>
              </a:rPr>
              <a:t>Team </a:t>
            </a:r>
            <a:r>
              <a:rPr sz="1200" b="1" spc="-95" dirty="0">
                <a:latin typeface="Arial"/>
                <a:cs typeface="Arial"/>
              </a:rPr>
              <a:t>based </a:t>
            </a:r>
            <a:r>
              <a:rPr sz="1200" b="1" spc="-90" dirty="0">
                <a:latin typeface="Arial"/>
                <a:cs typeface="Arial"/>
              </a:rPr>
              <a:t>Learning </a:t>
            </a:r>
            <a:r>
              <a:rPr sz="1200" b="1" spc="-100" dirty="0">
                <a:latin typeface="Arial"/>
                <a:cs typeface="Arial"/>
              </a:rPr>
              <a:t>(TBL), </a:t>
            </a:r>
            <a:r>
              <a:rPr sz="1200" b="1" spc="-85" dirty="0">
                <a:latin typeface="Arial"/>
                <a:cs typeface="Arial"/>
              </a:rPr>
              <a:t>Self-Study,  </a:t>
            </a:r>
            <a:r>
              <a:rPr sz="1200" b="1" spc="-80" dirty="0">
                <a:latin typeface="Arial"/>
                <a:cs typeface="Arial"/>
              </a:rPr>
              <a:t>Practical, </a:t>
            </a:r>
            <a:r>
              <a:rPr sz="1200" b="1" spc="-95" dirty="0">
                <a:latin typeface="Arial"/>
                <a:cs typeface="Arial"/>
              </a:rPr>
              <a:t>Skills, </a:t>
            </a:r>
            <a:r>
              <a:rPr sz="1200" b="1" spc="-80" dirty="0">
                <a:latin typeface="Arial"/>
                <a:cs typeface="Arial"/>
              </a:rPr>
              <a:t>Demonstrations, </a:t>
            </a:r>
            <a:r>
              <a:rPr sz="1200" b="1" spc="-85" dirty="0">
                <a:latin typeface="Arial"/>
                <a:cs typeface="Arial"/>
              </a:rPr>
              <a:t>Field </a:t>
            </a:r>
            <a:r>
              <a:rPr sz="1200" b="1" spc="-80" dirty="0">
                <a:latin typeface="Arial"/>
                <a:cs typeface="Arial"/>
              </a:rPr>
              <a:t>Visits, </a:t>
            </a:r>
            <a:r>
              <a:rPr sz="1200" b="1" spc="-70" dirty="0">
                <a:latin typeface="Arial"/>
                <a:cs typeface="Arial"/>
              </a:rPr>
              <a:t>Visit </a:t>
            </a:r>
            <a:r>
              <a:rPr sz="1200" b="1" spc="-40" dirty="0">
                <a:latin typeface="Arial"/>
                <a:cs typeface="Arial"/>
              </a:rPr>
              <a:t>to </a:t>
            </a:r>
            <a:r>
              <a:rPr sz="1200" b="1" spc="-80" dirty="0">
                <a:latin typeface="Arial"/>
                <a:cs typeface="Arial"/>
              </a:rPr>
              <a:t>Wards&amp;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Laboratory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742439">
              <a:lnSpc>
                <a:spcPct val="100000"/>
              </a:lnSpc>
              <a:spcBef>
                <a:spcPts val="1080"/>
              </a:spcBef>
            </a:pPr>
            <a:r>
              <a:rPr sz="1300" b="1" spc="-135" dirty="0">
                <a:latin typeface="Arial"/>
                <a:cs typeface="Arial"/>
              </a:rPr>
              <a:t>MODULE </a:t>
            </a:r>
            <a:r>
              <a:rPr sz="1300" b="1" spc="-160" dirty="0">
                <a:latin typeface="Arial"/>
                <a:cs typeface="Arial"/>
              </a:rPr>
              <a:t>INTEGRATED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25" dirty="0">
                <a:latin typeface="Arial"/>
                <a:cs typeface="Arial"/>
              </a:rPr>
              <a:t>COMMITTEE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145538" y="3930270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0" dirty="0">
                <a:latin typeface="Arial"/>
                <a:cs typeface="Arial"/>
              </a:rPr>
              <a:t>DEPARTMENTS’&amp;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229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6"/>
          <p:cNvGraphicFramePr>
            <a:graphicFrameLocks noGrp="1"/>
          </p:cNvGraphicFramePr>
          <p:nvPr/>
        </p:nvGraphicFramePr>
        <p:xfrm>
          <a:off x="1010716" y="3025141"/>
          <a:ext cx="5958840" cy="633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015"/>
                <a:gridCol w="2917825"/>
              </a:tblGrid>
              <a:tr h="237490">
                <a:tc>
                  <a:txBody>
                    <a:bodyPr/>
                    <a:lstStyle/>
                    <a:p>
                      <a:pPr marL="71120">
                        <a:lnSpc>
                          <a:spcPts val="128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MODULECOORDINATOR: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0" marR="0" indent="-216535" defTabSz="91440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  <a:defRPr/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r>
                        <a:rPr sz="1100" spc="-40" smtClean="0">
                          <a:latin typeface="Arial"/>
                          <a:cs typeface="Arial"/>
                        </a:rPr>
                        <a:t>(Biochemistry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71120">
                        <a:lnSpc>
                          <a:spcPts val="1225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r>
                        <a:rPr sz="1100" spc="18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(Pathology)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0850" indent="-216535">
                        <a:lnSpc>
                          <a:spcPct val="100000"/>
                        </a:lnSpc>
                        <a:spcBef>
                          <a:spcPts val="195"/>
                        </a:spcBef>
                        <a:buSzPct val="109090"/>
                        <a:buFont typeface="Symbol"/>
                        <a:buChar char=""/>
                        <a:tabLst>
                          <a:tab pos="450850" algn="l"/>
                          <a:tab pos="451484" algn="l"/>
                        </a:tabLst>
                      </a:pP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(Anatomy)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7"/>
          <p:cNvGraphicFramePr>
            <a:graphicFrameLocks noGrp="1"/>
          </p:cNvGraphicFramePr>
          <p:nvPr/>
        </p:nvGraphicFramePr>
        <p:xfrm>
          <a:off x="1010716" y="4352926"/>
          <a:ext cx="5970904" cy="509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4500"/>
                <a:gridCol w="2986404"/>
              </a:tblGrid>
              <a:tr h="176530">
                <a:tc>
                  <a:txBody>
                    <a:bodyPr/>
                    <a:lstStyle/>
                    <a:p>
                      <a:pPr marL="790575">
                        <a:lnSpc>
                          <a:spcPts val="127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27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Dr.Rehana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260"/>
                        </a:lnSpc>
                      </a:pPr>
                      <a:r>
                        <a:rPr sz="1200" b="1" i="1" spc="-120" dirty="0">
                          <a:latin typeface="Arial"/>
                          <a:cs typeface="Arial"/>
                        </a:rPr>
                        <a:t>FAMILY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Dr. Muhammad 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Luqman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7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BIOCHEMISTRY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27329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Zubair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405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4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100" spc="-40" baseline="0" dirty="0" smtClean="0">
                          <a:latin typeface="Arial"/>
                          <a:cs typeface="Arial"/>
                        </a:rPr>
                        <a:t>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86740">
                <a:tc>
                  <a:txBody>
                    <a:bodyPr/>
                    <a:lstStyle/>
                    <a:p>
                      <a:pPr marL="71120">
                        <a:lnSpc>
                          <a:spcPts val="1260"/>
                        </a:lnSpc>
                      </a:pPr>
                      <a:r>
                        <a:rPr sz="1200" b="1" i="1" spc="-85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200" b="1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5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2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MEDICINE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Muhammad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Usman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Amir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81915">
                        <a:lnSpc>
                          <a:spcPts val="1270"/>
                        </a:lnSpc>
                      </a:pPr>
                      <a:r>
                        <a:rPr sz="1200" b="1" i="1" spc="-16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7050" indent="-292735">
                        <a:lnSpc>
                          <a:spcPct val="100000"/>
                        </a:lnSpc>
                        <a:spcBef>
                          <a:spcPts val="170"/>
                        </a:spcBef>
                        <a:buSzPct val="109090"/>
                        <a:buFont typeface="Symbol"/>
                        <a:buChar char=""/>
                        <a:tabLst>
                          <a:tab pos="527050" algn="l"/>
                          <a:tab pos="527685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Rubina</a:t>
                      </a:r>
                      <a:r>
                        <a:rPr lang="en-US" sz="1100" spc="-7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0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sz="1200" b="1" i="1" spc="-135" dirty="0">
                          <a:latin typeface="Arial"/>
                          <a:cs typeface="Arial"/>
                        </a:rPr>
                        <a:t>HEMATOOGY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lang="en-US" sz="1100" spc="-5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Syeda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Ijlal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Zehra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Zaidi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109090"/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00" baseline="0" dirty="0" smtClean="0">
                          <a:latin typeface="Arial"/>
                          <a:cs typeface="Arial"/>
                        </a:rPr>
                        <a:t> Dr. Binyamin Ahmad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76200">
                        <a:lnSpc>
                          <a:spcPts val="1275"/>
                        </a:lnSpc>
                      </a:pPr>
                      <a:r>
                        <a:rPr sz="1200" b="1" i="1" spc="-15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ts val="1310"/>
                        </a:lnSpc>
                        <a:buFont typeface="Symbol"/>
                        <a:buChar char=""/>
                        <a:tabLst>
                          <a:tab pos="462915" algn="l"/>
                          <a:tab pos="463550" algn="l"/>
                        </a:tabLst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55" baseline="0" dirty="0" smtClean="0">
                          <a:latin typeface="Arial"/>
                          <a:cs typeface="Arial"/>
                        </a:rPr>
                        <a:t> Tariq </a:t>
                      </a:r>
                      <a:r>
                        <a:rPr lang="en-US" sz="1100" spc="-55" baseline="0" dirty="0" err="1" smtClean="0">
                          <a:latin typeface="Arial"/>
                          <a:cs typeface="Arial"/>
                        </a:rPr>
                        <a:t>Mehmood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SzPct val="109090"/>
                        <a:buFont typeface="Symbol"/>
                        <a:buNone/>
                        <a:tabLst>
                          <a:tab pos="462915" algn="l"/>
                          <a:tab pos="463550" algn="l"/>
                        </a:tabLst>
                      </a:pP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5335">
                <a:tc gridSpan="2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200" b="1" i="1" spc="-6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spc="-5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Dr.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100" spc="-13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13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100" spc="-3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Principal</a:t>
                      </a:r>
                      <a:r>
                        <a:rPr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90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lang="en-US" sz="1100" spc="-45" dirty="0" smtClean="0">
                          <a:latin typeface="Arial"/>
                          <a:cs typeface="Arial"/>
                        </a:rPr>
                        <a:t>Brig.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100" spc="-8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e </a:t>
                      </a:r>
                      <a:r>
                        <a:rPr lang="en-US" sz="1100" spc="-80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100" spc="-8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25">
                          <a:latin typeface="Arial"/>
                          <a:cs typeface="Arial"/>
                        </a:rPr>
                        <a:t>Director </a:t>
                      </a:r>
                      <a:r>
                        <a:rPr lang="en-US" sz="1100" spc="-75" dirty="0" smtClean="0">
                          <a:latin typeface="Arial"/>
                          <a:cs typeface="Arial"/>
                        </a:rPr>
                        <a:t>AVMC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022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764540"/>
            <a:ext cx="6082030" cy="8014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550545" marR="508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203325" indent="-228600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50" dirty="0">
                <a:latin typeface="Arial"/>
                <a:cs typeface="Arial"/>
              </a:rPr>
              <a:t> 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difficulty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 expected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learning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2700"/>
              </a:lnSpc>
              <a:spcBef>
                <a:spcPts val="5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60" dirty="0">
                <a:latin typeface="Trebuchet MS"/>
                <a:cs typeface="Trebuchet MS"/>
              </a:rPr>
              <a:t>integrated </a:t>
            </a:r>
            <a:r>
              <a:rPr sz="1100" i="1" spc="-70" dirty="0">
                <a:latin typeface="Trebuchet MS"/>
                <a:cs typeface="Trebuchet MS"/>
              </a:rPr>
              <a:t>curriculum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1</a:t>
            </a:r>
            <a:r>
              <a:rPr sz="1050" spc="-44" baseline="31746" dirty="0">
                <a:latin typeface="Arial"/>
                <a:cs typeface="Arial"/>
              </a:rPr>
              <a:t>st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2</a:t>
            </a:r>
            <a:r>
              <a:rPr sz="1050" spc="-60" baseline="31746" dirty="0">
                <a:latin typeface="Arial"/>
                <a:cs typeface="Arial"/>
              </a:rPr>
              <a:t>nd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93345" marR="65405">
              <a:lnSpc>
                <a:spcPct val="152700"/>
              </a:lnSpc>
              <a:spcBef>
                <a:spcPts val="71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5" dirty="0">
                <a:latin typeface="Arial"/>
                <a:cs typeface="Arial"/>
              </a:rPr>
              <a:t>Locomotor </a:t>
            </a:r>
            <a:r>
              <a:rPr sz="1100" spc="-70" dirty="0">
                <a:latin typeface="Arial"/>
                <a:cs typeface="Arial"/>
              </a:rPr>
              <a:t>system, </a:t>
            </a:r>
            <a:r>
              <a:rPr sz="1100" spc="-60" dirty="0">
                <a:latin typeface="Arial"/>
                <a:cs typeface="Arial"/>
              </a:rPr>
              <a:t>Respiratory  </a:t>
            </a:r>
            <a:r>
              <a:rPr sz="1100" spc="-90" dirty="0">
                <a:latin typeface="Arial"/>
                <a:cs typeface="Arial"/>
              </a:rPr>
              <a:t>System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75" dirty="0">
                <a:latin typeface="Arial"/>
                <a:cs typeface="Arial"/>
              </a:rPr>
              <a:t>Cardiovascular </a:t>
            </a:r>
            <a:r>
              <a:rPr sz="1100" spc="-70" dirty="0">
                <a:latin typeface="Arial"/>
                <a:cs typeface="Arial"/>
              </a:rPr>
              <a:t>system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links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0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understanding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sciences</a:t>
            </a:r>
            <a:r>
              <a:rPr sz="1100" spc="-40" dirty="0">
                <a:latin typeface="Arial"/>
                <a:cs typeface="Arial"/>
              </a:rPr>
              <a:t> when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26034">
              <a:lnSpc>
                <a:spcPct val="152700"/>
              </a:lnSpc>
              <a:spcBef>
                <a:spcPts val="5"/>
              </a:spcBef>
            </a:pPr>
            <a:r>
              <a:rPr sz="1100" spc="-90" dirty="0">
                <a:latin typeface="Arial"/>
                <a:cs typeface="Arial"/>
              </a:rPr>
              <a:t>Case-based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computer-based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early </a:t>
            </a:r>
            <a:r>
              <a:rPr sz="1100" spc="-60" dirty="0">
                <a:latin typeface="Arial"/>
                <a:cs typeface="Arial"/>
              </a:rPr>
              <a:t>exposure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skills 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40" dirty="0">
                <a:latin typeface="Arial"/>
                <a:cs typeface="Arial"/>
              </a:rPr>
              <a:t>lab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physiotherapy </a:t>
            </a:r>
            <a:r>
              <a:rPr sz="1100" spc="-30" dirty="0">
                <a:latin typeface="Arial"/>
                <a:cs typeface="Arial"/>
              </a:rPr>
              <a:t>department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45" dirty="0">
                <a:latin typeface="Arial"/>
                <a:cs typeface="Arial"/>
              </a:rPr>
              <a:t>characteristics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97280" y="457200"/>
            <a:ext cx="1798320" cy="1689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0415" y="1351280"/>
            <a:ext cx="6391275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  <p:sp>
        <p:nvSpPr>
          <p:cNvPr id="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457200"/>
            <a:ext cx="1874520" cy="166712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0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639571"/>
            <a:ext cx="4968240" cy="53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0" dirty="0">
                <a:latin typeface="Arial"/>
                <a:cs typeface="Arial"/>
              </a:rPr>
              <a:t> learning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54556" y="1341374"/>
          <a:ext cx="5924550" cy="7141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5605"/>
                <a:gridCol w="2988945"/>
              </a:tblGrid>
              <a:tr h="347345">
                <a:tc>
                  <a:txBody>
                    <a:bodyPr/>
                    <a:lstStyle/>
                    <a:p>
                      <a:pPr marL="7239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Teaching/Learning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Technique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Icons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1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Hospital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Clinic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visits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8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Group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Sessions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0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105" dirty="0">
                          <a:latin typeface="Arial"/>
                          <a:cs typeface="Arial"/>
                        </a:rPr>
                        <a:t>Case-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8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Practicals </a:t>
                      </a:r>
                      <a:r>
                        <a:rPr sz="1100" spc="12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session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00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Study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878704" y="2523489"/>
            <a:ext cx="1543050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2758" y="3734265"/>
            <a:ext cx="1195320" cy="10185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57800" y="7495285"/>
            <a:ext cx="988060" cy="857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47848" y="6481407"/>
            <a:ext cx="905752" cy="5223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65547" y="1782259"/>
            <a:ext cx="670164" cy="5712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5327" y="4986429"/>
            <a:ext cx="1107920" cy="8490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14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457200"/>
            <a:ext cx="1874520" cy="168910"/>
          </a:xfrm>
          <a:custGeom>
            <a:avLst/>
            <a:gdLst/>
            <a:ahLst/>
            <a:cxnLst/>
            <a:rect l="l" t="t" r="r" b="b"/>
            <a:pathLst>
              <a:path w="2373629" h="172084">
                <a:moveTo>
                  <a:pt x="0" y="172084"/>
                </a:moveTo>
                <a:lnTo>
                  <a:pt x="2373630" y="172084"/>
                </a:lnTo>
                <a:lnTo>
                  <a:pt x="2373630" y="0"/>
                </a:lnTo>
                <a:lnTo>
                  <a:pt x="0" y="0"/>
                </a:lnTo>
                <a:lnTo>
                  <a:pt x="0" y="172084"/>
                </a:lnTo>
                <a:close/>
              </a:path>
            </a:pathLst>
          </a:custGeom>
          <a:solidFill>
            <a:srgbClr val="C5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7280" y="6565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60775" y="426211"/>
            <a:ext cx="35845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MBBS, </a:t>
            </a:r>
            <a:r>
              <a:rPr sz="1100" b="1" i="1" spc="-170" dirty="0">
                <a:latin typeface="Arial"/>
                <a:cs typeface="Arial"/>
              </a:rPr>
              <a:t>SEMESTER </a:t>
            </a:r>
            <a:r>
              <a:rPr sz="1100" b="1" i="1" spc="-55" dirty="0">
                <a:latin typeface="Arial"/>
                <a:cs typeface="Arial"/>
              </a:rPr>
              <a:t>2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5" name="object 5"/>
          <p:cNvSpPr txBox="1"/>
          <p:nvPr/>
        </p:nvSpPr>
        <p:spPr>
          <a:xfrm>
            <a:off x="1084885" y="457200"/>
            <a:ext cx="1810716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4112" y="639572"/>
            <a:ext cx="6092825" cy="6592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algn="just">
              <a:lnSpc>
                <a:spcPct val="100000"/>
              </a:lnSpc>
              <a:spcBef>
                <a:spcPts val="100"/>
              </a:spcBef>
            </a:pPr>
            <a:r>
              <a:rPr sz="1100" b="1" spc="-125" dirty="0">
                <a:latin typeface="Arial"/>
                <a:cs typeface="Arial"/>
              </a:rPr>
              <a:t>INTERACTIVE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8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93345" marR="14604" algn="just">
              <a:lnSpc>
                <a:spcPct val="153200"/>
              </a:lnSpc>
              <a:spcBef>
                <a:spcPts val="980"/>
              </a:spcBef>
            </a:pP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0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 </a:t>
            </a:r>
            <a:r>
              <a:rPr sz="1100" spc="-30" dirty="0">
                <a:latin typeface="Arial"/>
                <a:cs typeface="Arial"/>
              </a:rPr>
              <a:t>interviews,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0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are  </a:t>
            </a:r>
            <a:r>
              <a:rPr sz="1100" spc="-35" dirty="0">
                <a:latin typeface="Arial"/>
                <a:cs typeface="Arial"/>
              </a:rPr>
              <a:t>actively </a:t>
            </a:r>
            <a:r>
              <a:rPr sz="1100" spc="-40" dirty="0">
                <a:latin typeface="Arial"/>
                <a:cs typeface="Arial"/>
              </a:rPr>
              <a:t>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  <a:p>
            <a:pPr marL="93345" marR="17780" algn="just">
              <a:lnSpc>
                <a:spcPct val="153200"/>
              </a:lnSpc>
              <a:spcBef>
                <a:spcPts val="970"/>
              </a:spcBef>
            </a:pPr>
            <a:r>
              <a:rPr sz="1100" b="1" spc="-135" dirty="0">
                <a:latin typeface="Arial"/>
                <a:cs typeface="Arial"/>
              </a:rPr>
              <a:t>HOSPITAL </a:t>
            </a:r>
            <a:r>
              <a:rPr sz="1100" b="1" spc="-110" dirty="0">
                <a:latin typeface="Arial"/>
                <a:cs typeface="Arial"/>
              </a:rPr>
              <a:t>VISITS: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small </a:t>
            </a:r>
            <a:r>
              <a:rPr sz="1100" spc="-50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symptoms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settings.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relevant  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 marR="15240" algn="just">
              <a:lnSpc>
                <a:spcPct val="152800"/>
              </a:lnSpc>
              <a:spcBef>
                <a:spcPts val="844"/>
              </a:spcBef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40" dirty="0">
                <a:latin typeface="Arial"/>
                <a:cs typeface="Arial"/>
              </a:rPr>
              <a:t>GROUP </a:t>
            </a:r>
            <a:r>
              <a:rPr sz="1100" b="1" spc="-155" dirty="0">
                <a:latin typeface="Arial"/>
                <a:cs typeface="Arial"/>
              </a:rPr>
              <a:t>SESSION </a:t>
            </a:r>
            <a:r>
              <a:rPr sz="1100" b="1" spc="-114" dirty="0">
                <a:latin typeface="Arial"/>
                <a:cs typeface="Arial"/>
              </a:rPr>
              <a:t>(SGS):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5" dirty="0">
                <a:latin typeface="Arial"/>
                <a:cs typeface="Arial"/>
              </a:rPr>
              <a:t>concepts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20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40" dirty="0">
                <a:latin typeface="Arial"/>
                <a:cs typeface="Arial"/>
              </a:rPr>
              <a:t>self study.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facilitator </a:t>
            </a:r>
            <a:r>
              <a:rPr sz="1100" spc="-30" dirty="0">
                <a:latin typeface="Arial"/>
                <a:cs typeface="Arial"/>
              </a:rPr>
              <a:t>role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ask </a:t>
            </a:r>
            <a:r>
              <a:rPr sz="1100" spc="-35" dirty="0">
                <a:latin typeface="Arial"/>
                <a:cs typeface="Arial"/>
              </a:rPr>
              <a:t>probing </a:t>
            </a:r>
            <a:r>
              <a:rPr sz="1100" spc="-45" dirty="0">
                <a:latin typeface="Arial"/>
                <a:cs typeface="Arial"/>
              </a:rPr>
              <a:t>questions, </a:t>
            </a:r>
            <a:r>
              <a:rPr sz="1100" spc="-55" dirty="0">
                <a:latin typeface="Arial"/>
                <a:cs typeface="Arial"/>
              </a:rPr>
              <a:t>summarize,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  <a:p>
            <a:pPr marL="93345" marR="17145" algn="just">
              <a:lnSpc>
                <a:spcPct val="152700"/>
              </a:lnSpc>
              <a:spcBef>
                <a:spcPts val="985"/>
              </a:spcBef>
            </a:pPr>
            <a:r>
              <a:rPr sz="1100" b="1" spc="-160" dirty="0">
                <a:latin typeface="Arial"/>
                <a:cs typeface="Arial"/>
              </a:rPr>
              <a:t>CASE-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125" dirty="0">
                <a:latin typeface="Arial"/>
                <a:cs typeface="Arial"/>
              </a:rPr>
              <a:t>LEARNING: </a:t>
            </a: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</a:t>
            </a:r>
            <a:r>
              <a:rPr sz="1100" spc="-40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0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questions applying </a:t>
            </a:r>
            <a:r>
              <a:rPr sz="1100" spc="-35" dirty="0">
                <a:latin typeface="Arial"/>
                <a:cs typeface="Arial"/>
              </a:rPr>
              <a:t>relevant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93345" marR="20320" algn="just">
              <a:lnSpc>
                <a:spcPct val="1520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0" dirty="0">
                <a:latin typeface="Arial"/>
                <a:cs typeface="Arial"/>
              </a:rPr>
              <a:t>practicals </a:t>
            </a:r>
            <a:r>
              <a:rPr sz="1100" spc="-30" dirty="0">
                <a:latin typeface="Arial"/>
                <a:cs typeface="Arial"/>
              </a:rPr>
              <a:t>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anatomy,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pathology, </a:t>
            </a:r>
            <a:r>
              <a:rPr sz="1100" spc="-55" dirty="0">
                <a:latin typeface="Arial"/>
                <a:cs typeface="Arial"/>
              </a:rPr>
              <a:t>pharmacology and  </a:t>
            </a:r>
            <a:r>
              <a:rPr sz="1100" spc="-50" dirty="0">
                <a:latin typeface="Arial"/>
                <a:cs typeface="Arial"/>
              </a:rPr>
              <a:t>physiology are </a:t>
            </a:r>
            <a:r>
              <a:rPr sz="1100" spc="-60" dirty="0">
                <a:latin typeface="Arial"/>
                <a:cs typeface="Arial"/>
              </a:rPr>
              <a:t>scheduled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93345" marR="16510" algn="just">
              <a:lnSpc>
                <a:spcPct val="152700"/>
              </a:lnSpc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laboratory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35" dirty="0">
                <a:latin typeface="Arial"/>
                <a:cs typeface="Arial"/>
              </a:rPr>
              <a:t>Department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Physiotherapy.</a:t>
            </a:r>
            <a:endParaRPr sz="1100">
              <a:latin typeface="Arial"/>
              <a:cs typeface="Arial"/>
            </a:endParaRPr>
          </a:p>
          <a:p>
            <a:pPr marL="93345" marR="5080" algn="just">
              <a:lnSpc>
                <a:spcPct val="152700"/>
              </a:lnSpc>
              <a:spcBef>
                <a:spcPts val="985"/>
              </a:spcBef>
            </a:pPr>
            <a:r>
              <a:rPr sz="1100" b="1" spc="-200" dirty="0">
                <a:latin typeface="Arial"/>
                <a:cs typeface="Arial"/>
              </a:rPr>
              <a:t>SELF </a:t>
            </a:r>
            <a:r>
              <a:rPr sz="1100" b="1" spc="-125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 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55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resource 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25" dirty="0">
                <a:latin typeface="Arial"/>
                <a:cs typeface="Arial"/>
              </a:rPr>
              <a:t>utilize </a:t>
            </a:r>
            <a:r>
              <a:rPr sz="1100" spc="-10" dirty="0">
                <a:latin typeface="Arial"/>
                <a:cs typeface="Arial"/>
              </a:rPr>
              <a:t>the 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scheduled 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80" y="426211"/>
            <a:ext cx="6306820" cy="51180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85"/>
              </a:spcBef>
              <a:tabLst>
                <a:tab pos="273431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2: </a:t>
            </a: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RESPIRATORY</a:t>
            </a:r>
            <a:r>
              <a:rPr sz="1200" b="1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580" y="1217422"/>
            <a:ext cx="6299835" cy="477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14" dirty="0">
                <a:latin typeface="Arial"/>
                <a:cs typeface="Arial"/>
              </a:rPr>
              <a:t>IMPORTANCE </a:t>
            </a:r>
            <a:r>
              <a:rPr sz="1100" b="1" spc="-140" dirty="0">
                <a:latin typeface="Arial"/>
                <a:cs typeface="Arial"/>
              </a:rPr>
              <a:t>OF </a:t>
            </a:r>
            <a:r>
              <a:rPr sz="1100" b="1" spc="-150" dirty="0">
                <a:latin typeface="Arial"/>
                <a:cs typeface="Arial"/>
              </a:rPr>
              <a:t>RESPIRATORY</a:t>
            </a:r>
            <a:r>
              <a:rPr sz="1100" b="1" spc="-110" dirty="0">
                <a:latin typeface="Arial"/>
                <a:cs typeface="Arial"/>
              </a:rPr>
              <a:t> </a:t>
            </a:r>
            <a:r>
              <a:rPr sz="1100" b="1" spc="-150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69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5" dirty="0">
                <a:latin typeface="Arial"/>
                <a:cs typeface="Arial"/>
              </a:rPr>
              <a:t>integrating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25" dirty="0">
                <a:latin typeface="Arial"/>
                <a:cs typeface="Arial"/>
              </a:rPr>
              <a:t>health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0" dirty="0">
                <a:latin typeface="Arial"/>
                <a:cs typeface="Arial"/>
              </a:rPr>
              <a:t>medicine. </a:t>
            </a: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taught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combination 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lectures, </a:t>
            </a:r>
            <a:r>
              <a:rPr sz="1100" spc="-20" dirty="0">
                <a:latin typeface="Arial"/>
                <a:cs typeface="Arial"/>
              </a:rPr>
              <a:t>tutorials,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5" dirty="0">
                <a:latin typeface="Arial"/>
                <a:cs typeface="Arial"/>
              </a:rPr>
              <a:t>learning </a:t>
            </a:r>
            <a:r>
              <a:rPr sz="1100" spc="-75" dirty="0">
                <a:latin typeface="Arial"/>
                <a:cs typeface="Arial"/>
              </a:rPr>
              <a:t>sessions, </a:t>
            </a:r>
            <a:r>
              <a:rPr sz="1100" spc="-35" dirty="0">
                <a:latin typeface="Arial"/>
                <a:cs typeface="Arial"/>
              </a:rPr>
              <a:t>practical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85" dirty="0">
                <a:latin typeface="Arial"/>
                <a:cs typeface="Arial"/>
              </a:rPr>
              <a:t>classes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possibly </a:t>
            </a:r>
            <a:r>
              <a:rPr sz="1100" spc="-40" dirty="0">
                <a:latin typeface="Arial"/>
                <a:cs typeface="Arial"/>
              </a:rPr>
              <a:t>visits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clinics </a:t>
            </a:r>
            <a:r>
              <a:rPr sz="1100" spc="120" dirty="0">
                <a:latin typeface="Arial"/>
                <a:cs typeface="Arial"/>
              </a:rPr>
              <a:t>/  </a:t>
            </a:r>
            <a:r>
              <a:rPr sz="1100" spc="-45" dirty="0">
                <a:latin typeface="Arial"/>
                <a:cs typeface="Arial"/>
              </a:rPr>
              <a:t>wards.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0" dirty="0">
                <a:latin typeface="Arial"/>
                <a:cs typeface="Arial"/>
              </a:rPr>
              <a:t>explore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normal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well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abnormal </a:t>
            </a:r>
            <a:r>
              <a:rPr sz="1100" spc="-50" dirty="0">
                <a:latin typeface="Arial"/>
                <a:cs typeface="Arial"/>
              </a:rPr>
              <a:t>physiology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respiratory </a:t>
            </a:r>
            <a:r>
              <a:rPr sz="1100" spc="-60" dirty="0">
                <a:latin typeface="Arial"/>
                <a:cs typeface="Arial"/>
              </a:rPr>
              <a:t>system.  </a:t>
            </a: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introduced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pathologies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facilitate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how </a:t>
            </a:r>
            <a:r>
              <a:rPr sz="1100" spc="-15" dirty="0">
                <a:latin typeface="Arial"/>
                <a:cs typeface="Arial"/>
              </a:rPr>
              <a:t>the  </a:t>
            </a:r>
            <a:r>
              <a:rPr sz="1100" spc="-25" dirty="0">
                <a:latin typeface="Arial"/>
                <a:cs typeface="Arial"/>
              </a:rPr>
              <a:t>respiratory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0" dirty="0">
                <a:latin typeface="Arial"/>
                <a:cs typeface="Arial"/>
              </a:rPr>
              <a:t>impacted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65" dirty="0">
                <a:latin typeface="Arial"/>
                <a:cs typeface="Arial"/>
              </a:rPr>
              <a:t>disease. </a:t>
            </a: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5" dirty="0">
                <a:latin typeface="Arial"/>
                <a:cs typeface="Arial"/>
              </a:rPr>
              <a:t>give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broad overview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system.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also  </a:t>
            </a:r>
            <a:r>
              <a:rPr sz="1100" spc="-65" dirty="0">
                <a:latin typeface="Arial"/>
                <a:cs typeface="Arial"/>
              </a:rPr>
              <a:t>address </a:t>
            </a:r>
            <a:r>
              <a:rPr sz="1100" spc="-30" dirty="0">
                <a:latin typeface="Arial"/>
                <a:cs typeface="Arial"/>
              </a:rPr>
              <a:t>respiratory </a:t>
            </a:r>
            <a:r>
              <a:rPr sz="1100" spc="-35" dirty="0">
                <a:latin typeface="Arial"/>
                <a:cs typeface="Arial"/>
              </a:rPr>
              <a:t>adaptations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exercise </a:t>
            </a: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well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50" dirty="0">
                <a:latin typeface="Arial"/>
                <a:cs typeface="Arial"/>
              </a:rPr>
              <a:t>examining </a:t>
            </a:r>
            <a:r>
              <a:rPr sz="1100" spc="-15" dirty="0">
                <a:latin typeface="Arial"/>
                <a:cs typeface="Arial"/>
              </a:rPr>
              <a:t>its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different </a:t>
            </a:r>
            <a:r>
              <a:rPr sz="1100" spc="-35" dirty="0">
                <a:latin typeface="Arial"/>
                <a:cs typeface="Arial"/>
              </a:rPr>
              <a:t>environments </a:t>
            </a:r>
            <a:r>
              <a:rPr sz="1100" spc="-30" dirty="0">
                <a:latin typeface="Arial"/>
                <a:cs typeface="Arial"/>
              </a:rPr>
              <a:t>like  </a:t>
            </a:r>
            <a:r>
              <a:rPr sz="1100" spc="-40" dirty="0">
                <a:latin typeface="Arial"/>
                <a:cs typeface="Arial"/>
              </a:rPr>
              <a:t>high </a:t>
            </a:r>
            <a:r>
              <a:rPr sz="1100" spc="-25" dirty="0">
                <a:latin typeface="Arial"/>
                <a:cs typeface="Arial"/>
              </a:rPr>
              <a:t>altitudes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deep </a:t>
            </a:r>
            <a:r>
              <a:rPr sz="1100" spc="-95" dirty="0">
                <a:latin typeface="Arial"/>
                <a:cs typeface="Arial"/>
              </a:rPr>
              <a:t>sea </a:t>
            </a:r>
            <a:r>
              <a:rPr sz="1100" spc="-35" dirty="0">
                <a:latin typeface="Arial"/>
                <a:cs typeface="Arial"/>
              </a:rPr>
              <a:t>diving.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35" dirty="0">
                <a:latin typeface="Arial"/>
                <a:cs typeface="Arial"/>
              </a:rPr>
              <a:t>extend </a:t>
            </a:r>
            <a:r>
              <a:rPr sz="1100" spc="-30" dirty="0">
                <a:latin typeface="Arial"/>
                <a:cs typeface="Arial"/>
              </a:rPr>
              <a:t>students’ </a:t>
            </a:r>
            <a:r>
              <a:rPr sz="1100" spc="-25" dirty="0">
                <a:latin typeface="Arial"/>
                <a:cs typeface="Arial"/>
              </a:rPr>
              <a:t>integrative abilities. </a:t>
            </a:r>
            <a:r>
              <a:rPr sz="1100" spc="-50" dirty="0">
                <a:latin typeface="Arial"/>
                <a:cs typeface="Arial"/>
              </a:rPr>
              <a:t>Video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hands – </a:t>
            </a:r>
            <a:r>
              <a:rPr sz="1100" spc="-30" dirty="0">
                <a:latin typeface="Arial"/>
                <a:cs typeface="Arial"/>
              </a:rPr>
              <a:t>on  </a:t>
            </a:r>
            <a:r>
              <a:rPr sz="1100" spc="-80" dirty="0">
                <a:latin typeface="Arial"/>
                <a:cs typeface="Arial"/>
              </a:rPr>
              <a:t>sessions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coping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emergencies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useful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introduction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skill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development.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75" dirty="0">
                <a:latin typeface="Arial"/>
                <a:cs typeface="Arial"/>
              </a:rPr>
              <a:t>AIMS </a:t>
            </a:r>
            <a:r>
              <a:rPr sz="1100" b="1" spc="-140" dirty="0">
                <a:latin typeface="Arial"/>
                <a:cs typeface="Arial"/>
              </a:rPr>
              <a:t>OF </a:t>
            </a:r>
            <a:r>
              <a:rPr sz="1100" b="1" spc="-114" dirty="0">
                <a:latin typeface="Arial"/>
                <a:cs typeface="Arial"/>
              </a:rPr>
              <a:t>THIS</a:t>
            </a:r>
            <a:r>
              <a:rPr sz="1100" b="1" spc="-15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MODULE: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0" dirty="0">
                <a:latin typeface="Arial"/>
                <a:cs typeface="Arial"/>
              </a:rPr>
              <a:t>aims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provide: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6350" indent="31750" algn="just">
              <a:lnSpc>
                <a:spcPct val="117300"/>
              </a:lnSpc>
              <a:buChar char="•"/>
              <a:tabLst>
                <a:tab pos="182245" algn="l"/>
              </a:tabLst>
            </a:pPr>
            <a:r>
              <a:rPr sz="1100" spc="-55" dirty="0">
                <a:latin typeface="Arial"/>
                <a:cs typeface="Arial"/>
              </a:rPr>
              <a:t>Knowledge and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structures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functions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respiratory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how </a:t>
            </a:r>
            <a:r>
              <a:rPr sz="1100" spc="25" dirty="0">
                <a:latin typeface="Arial"/>
                <a:cs typeface="Arial"/>
              </a:rPr>
              <a:t>it  </a:t>
            </a:r>
            <a:r>
              <a:rPr sz="1100" spc="-55" dirty="0">
                <a:latin typeface="Arial"/>
                <a:cs typeface="Arial"/>
              </a:rPr>
              <a:t>responds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changing </a:t>
            </a:r>
            <a:r>
              <a:rPr sz="1100" spc="-30" dirty="0">
                <a:latin typeface="Arial"/>
                <a:cs typeface="Arial"/>
              </a:rPr>
              <a:t>metabolic </a:t>
            </a:r>
            <a:r>
              <a:rPr sz="1100" spc="-65" dirty="0">
                <a:latin typeface="Arial"/>
                <a:cs typeface="Arial"/>
              </a:rPr>
              <a:t>needs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body, </a:t>
            </a:r>
            <a:r>
              <a:rPr sz="1100" spc="-65" dirty="0">
                <a:latin typeface="Arial"/>
                <a:cs typeface="Arial"/>
              </a:rPr>
              <a:t>organs </a:t>
            </a:r>
            <a:r>
              <a:rPr sz="1100" spc="-55" dirty="0">
                <a:latin typeface="Arial"/>
                <a:cs typeface="Arial"/>
              </a:rPr>
              <a:t>and tissues, </a:t>
            </a:r>
            <a:r>
              <a:rPr sz="1100" spc="-45" dirty="0">
                <a:latin typeface="Arial"/>
                <a:cs typeface="Arial"/>
              </a:rPr>
              <a:t>revealing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relevance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5" dirty="0">
                <a:latin typeface="Arial"/>
                <a:cs typeface="Arial"/>
              </a:rPr>
              <a:t>such 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practice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050">
              <a:latin typeface="Times New Roman"/>
              <a:cs typeface="Times New Roman"/>
            </a:endParaRPr>
          </a:p>
          <a:p>
            <a:pPr marL="155575" indent="-142875" algn="just">
              <a:lnSpc>
                <a:spcPct val="100000"/>
              </a:lnSpc>
              <a:buChar char="•"/>
              <a:tabLst>
                <a:tab pos="156210" algn="l"/>
              </a:tabLst>
            </a:pPr>
            <a:r>
              <a:rPr sz="1100" spc="-55" dirty="0">
                <a:latin typeface="Arial"/>
                <a:cs typeface="Arial"/>
              </a:rPr>
              <a:t>Knowledge and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origin </a:t>
            </a:r>
            <a:r>
              <a:rPr sz="1100" spc="-60" dirty="0">
                <a:latin typeface="Arial"/>
                <a:cs typeface="Arial"/>
              </a:rPr>
              <a:t>and associated </a:t>
            </a:r>
            <a:r>
              <a:rPr sz="1100" spc="-35" dirty="0">
                <a:latin typeface="Arial"/>
                <a:cs typeface="Arial"/>
              </a:rPr>
              <a:t>risk factors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75" dirty="0">
                <a:latin typeface="Arial"/>
                <a:cs typeface="Arial"/>
              </a:rPr>
              <a:t>diseases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1100" spc="-25" dirty="0">
                <a:latin typeface="Arial"/>
                <a:cs typeface="Arial"/>
              </a:rPr>
              <a:t>respiratory</a:t>
            </a:r>
            <a:r>
              <a:rPr sz="1100" spc="-60" dirty="0">
                <a:latin typeface="Arial"/>
                <a:cs typeface="Arial"/>
              </a:rPr>
              <a:t> 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0" indent="-114300" algn="just">
              <a:lnSpc>
                <a:spcPct val="100000"/>
              </a:lnSpc>
              <a:buFont typeface="Symbol"/>
              <a:buChar char=""/>
              <a:tabLst>
                <a:tab pos="127000" algn="l"/>
              </a:tabLst>
            </a:pPr>
            <a:r>
              <a:rPr sz="1100" spc="-55" dirty="0">
                <a:latin typeface="Arial"/>
                <a:cs typeface="Arial"/>
              </a:rPr>
              <a:t>Knowledge and </a:t>
            </a:r>
            <a:r>
              <a:rPr sz="1100" spc="-25" dirty="0">
                <a:latin typeface="Arial"/>
                <a:cs typeface="Arial"/>
              </a:rPr>
              <a:t>prevention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infectious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diseases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associated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respiratory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diseases</a:t>
            </a:r>
            <a:endParaRPr sz="1100">
              <a:latin typeface="Arial"/>
              <a:cs typeface="Arial"/>
            </a:endParaRPr>
          </a:p>
          <a:p>
            <a:pPr marL="114300" indent="-101600" algn="just">
              <a:lnSpc>
                <a:spcPct val="100000"/>
              </a:lnSpc>
              <a:spcBef>
                <a:spcPts val="935"/>
              </a:spcBef>
              <a:buChar char="•"/>
              <a:tabLst>
                <a:tab pos="114935" algn="l"/>
              </a:tabLst>
            </a:pPr>
            <a:r>
              <a:rPr sz="1100" spc="-50" dirty="0">
                <a:latin typeface="Arial"/>
                <a:cs typeface="Arial"/>
              </a:rPr>
              <a:t>Practice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basic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used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testing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function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this</a:t>
            </a:r>
            <a:r>
              <a:rPr sz="1100" spc="-60" dirty="0">
                <a:latin typeface="Arial"/>
                <a:cs typeface="Arial"/>
              </a:rPr>
              <a:t> system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simulated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setting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050">
              <a:latin typeface="Times New Roman"/>
              <a:cs typeface="Times New Roman"/>
            </a:endParaRPr>
          </a:p>
          <a:p>
            <a:pPr marL="114300" indent="-101600" algn="just">
              <a:lnSpc>
                <a:spcPct val="100000"/>
              </a:lnSpc>
              <a:buChar char="•"/>
              <a:tabLst>
                <a:tab pos="114935" algn="l"/>
              </a:tabLst>
            </a:pPr>
            <a:r>
              <a:rPr sz="1100" spc="-55" dirty="0">
                <a:latin typeface="Arial"/>
                <a:cs typeface="Arial"/>
              </a:rPr>
              <a:t>Knowledge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drugs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treat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respiratory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diseases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2668" y="6189512"/>
            <a:ext cx="2206112" cy="2572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7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580" y="426211"/>
            <a:ext cx="6306820" cy="60642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2349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85"/>
              </a:spcBef>
              <a:tabLst>
                <a:tab pos="2734310" algn="l"/>
              </a:tabLst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r>
              <a:rPr sz="1100" b="1" spc="-190">
                <a:latin typeface="Arial"/>
                <a:cs typeface="Arial"/>
              </a:rPr>
              <a:t>	</a:t>
            </a:r>
            <a:r>
              <a:rPr sz="1650" b="1" i="1" spc="-142" baseline="5050" smtClean="0">
                <a:latin typeface="Arial"/>
                <a:cs typeface="Arial"/>
              </a:rPr>
              <a:t>1</a:t>
            </a:r>
            <a:endParaRPr sz="1650" baseline="50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TEACHING</a:t>
            </a:r>
            <a:r>
              <a:rPr sz="1200" b="1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8580" y="1132078"/>
            <a:ext cx="3557270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400" b="1" spc="-125" dirty="0">
                <a:latin typeface="Arial"/>
                <a:cs typeface="Arial"/>
              </a:rPr>
              <a:t>ANATOMY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79652" y="1792414"/>
          <a:ext cx="6355715" cy="74387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0300"/>
                <a:gridCol w="2685415"/>
              </a:tblGrid>
              <a:tr h="347345">
                <a:tc>
                  <a:txBody>
                    <a:bodyPr/>
                    <a:lstStyle/>
                    <a:p>
                      <a:pPr marL="6985" algn="ctr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TOPIC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7500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704685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THORAX,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RIBS,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THROACIC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111125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sz="1100" b="1" u="sng" spc="-1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VERTEBRA,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STERNUM,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b="1" u="sng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CAGE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(MUSCLES,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JOINTS)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48704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cage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boundaries,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Inlet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outlet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93775" indent="-22860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intercostals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muscles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neurovasculature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101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suprapleural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membrane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endothoracic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fascia.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attachments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0800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nerve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supply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4305" indent="-228600">
                        <a:lnSpc>
                          <a:spcPct val="1018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openings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present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respective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levels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158115" indent="-228600">
                        <a:lnSpc>
                          <a:spcPct val="102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structures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passing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openings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piercing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diaphragm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caused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phrenic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nerve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50355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location,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shape,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Sternum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feature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vertebral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column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Curvature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adults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general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thoracic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vertebrae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Differentiate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typical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atypical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vertebrae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752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Desribe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vertebral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column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(scoliosis,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prolapse)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ribs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ribs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305435" indent="-22860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joints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attachments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(muscles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ligaments)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ribs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9271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60705" algn="l"/>
                          <a:tab pos="56134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features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conditions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cervical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rib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rib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fracture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511175">
                        <a:lnSpc>
                          <a:spcPct val="101800"/>
                        </a:lnSpc>
                      </a:pP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TO </a:t>
                      </a:r>
                      <a:r>
                        <a:rPr sz="1100" b="1" u="sng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b="1" u="sng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TRACT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u="sng" spc="-1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PLEURA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u="sng" spc="-1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3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LUNG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86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parts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marR="26543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(upper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tract)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anatomical (conducting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respiratory)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divisions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respiratory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tracts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537429" y="4540404"/>
            <a:ext cx="677388" cy="431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97838" y="6413000"/>
            <a:ext cx="711946" cy="442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9" name="object 2"/>
          <p:cNvSpPr txBox="1"/>
          <p:nvPr/>
        </p:nvSpPr>
        <p:spPr>
          <a:xfrm>
            <a:off x="3660775" y="426211"/>
            <a:ext cx="358457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95" dirty="0">
                <a:latin typeface="Arial"/>
                <a:cs typeface="Arial"/>
              </a:rPr>
              <a:t>1</a:t>
            </a:r>
            <a:r>
              <a:rPr sz="1050" b="1" i="1" spc="-142" baseline="31746" dirty="0">
                <a:latin typeface="Arial"/>
                <a:cs typeface="Arial"/>
              </a:rPr>
              <a:t>ST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20" dirty="0">
                <a:latin typeface="Arial"/>
                <a:cs typeface="Arial"/>
              </a:rPr>
              <a:t>MBBS</a:t>
            </a:r>
            <a:r>
              <a:rPr sz="1100" b="1" i="1" spc="-120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65" dirty="0">
                <a:latin typeface="Arial"/>
                <a:cs typeface="Arial"/>
              </a:rPr>
              <a:t>RESPIRATORY </a:t>
            </a:r>
            <a:r>
              <a:rPr sz="1100" b="1" i="1" spc="-130" dirty="0">
                <a:latin typeface="Arial"/>
                <a:cs typeface="Arial"/>
              </a:rPr>
              <a:t>SYSTEM-I</a:t>
            </a:r>
            <a:r>
              <a:rPr sz="1100" b="1" i="1" spc="-120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4867</Words>
  <Application>Microsoft Office PowerPoint</Application>
  <PresentationFormat>Custom</PresentationFormat>
  <Paragraphs>769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10</cp:revision>
  <dcterms:created xsi:type="dcterms:W3CDTF">2019-06-10T13:27:30Z</dcterms:created>
  <dcterms:modified xsi:type="dcterms:W3CDTF">2019-06-13T14:46:43Z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