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172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9288" y="4599432"/>
            <a:ext cx="2800350" cy="337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22320" y="4599432"/>
            <a:ext cx="4021074" cy="3333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14537" y="638175"/>
            <a:ext cx="2656362" cy="3842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2019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7280" y="65659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16304" y="9268155"/>
            <a:ext cx="3365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athologyatlas.ro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mbasedlearning.org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051427" y="1300225"/>
            <a:ext cx="3169285" cy="6508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R="1270" algn="r">
              <a:lnSpc>
                <a:spcPts val="2540"/>
              </a:lnSpc>
            </a:pPr>
            <a:r>
              <a:rPr sz="2200" b="1" spc="-254" dirty="0">
                <a:solidFill>
                  <a:srgbClr val="30849B"/>
                </a:solidFill>
                <a:latin typeface="Arial"/>
                <a:cs typeface="Arial"/>
              </a:rPr>
              <a:t>LOCOMOTOR</a:t>
            </a:r>
            <a:r>
              <a:rPr sz="2200" b="1" spc="-150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2200" b="1" spc="-295" dirty="0">
                <a:solidFill>
                  <a:srgbClr val="30849B"/>
                </a:solidFill>
                <a:latin typeface="Arial"/>
                <a:cs typeface="Arial"/>
              </a:rPr>
              <a:t>SYSTEM</a:t>
            </a:r>
            <a:endParaRPr sz="2200">
              <a:latin typeface="Arial"/>
              <a:cs typeface="Arial"/>
            </a:endParaRPr>
          </a:p>
          <a:p>
            <a:pPr marR="2540" algn="r">
              <a:lnSpc>
                <a:spcPts val="2535"/>
              </a:lnSpc>
              <a:spcBef>
                <a:spcPts val="45"/>
              </a:spcBef>
            </a:pPr>
            <a:r>
              <a:rPr sz="2200" b="1" spc="-125" dirty="0">
                <a:solidFill>
                  <a:srgbClr val="30849B"/>
                </a:solidFill>
                <a:latin typeface="Arial"/>
                <a:cs typeface="Arial"/>
              </a:rPr>
              <a:t>MO</a:t>
            </a:r>
            <a:r>
              <a:rPr sz="2200" b="1" spc="-100" dirty="0">
                <a:solidFill>
                  <a:srgbClr val="30849B"/>
                </a:solidFill>
                <a:latin typeface="Arial"/>
                <a:cs typeface="Arial"/>
              </a:rPr>
              <a:t>D</a:t>
            </a:r>
            <a:r>
              <a:rPr sz="2200" b="1" spc="-310" dirty="0">
                <a:solidFill>
                  <a:srgbClr val="30849B"/>
                </a:solidFill>
                <a:latin typeface="Arial"/>
                <a:cs typeface="Arial"/>
              </a:rPr>
              <a:t>U</a:t>
            </a:r>
            <a:r>
              <a:rPr sz="2200" b="1" spc="-280" dirty="0">
                <a:solidFill>
                  <a:srgbClr val="30849B"/>
                </a:solidFill>
                <a:latin typeface="Arial"/>
                <a:cs typeface="Arial"/>
              </a:rPr>
              <a:t>L</a:t>
            </a:r>
            <a:r>
              <a:rPr sz="2200" b="1" spc="-400" dirty="0">
                <a:solidFill>
                  <a:srgbClr val="30849B"/>
                </a:solidFill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1427" y="2315210"/>
            <a:ext cx="3169285" cy="62484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7575">
              <a:lnSpc>
                <a:spcPts val="2760"/>
              </a:lnSpc>
            </a:pPr>
            <a:r>
              <a:rPr sz="2400" b="1" spc="-305" dirty="0">
                <a:solidFill>
                  <a:srgbClr val="933634"/>
                </a:solidFill>
                <a:latin typeface="Arial"/>
                <a:cs typeface="Arial"/>
              </a:rPr>
              <a:t>FIRST </a:t>
            </a:r>
            <a:r>
              <a:rPr sz="2400" b="1" spc="-365" dirty="0">
                <a:solidFill>
                  <a:srgbClr val="933634"/>
                </a:solidFill>
                <a:latin typeface="Arial"/>
                <a:cs typeface="Arial"/>
              </a:rPr>
              <a:t>YEAR</a:t>
            </a:r>
            <a:r>
              <a:rPr sz="2400" b="1" spc="-370" dirty="0">
                <a:solidFill>
                  <a:srgbClr val="933634"/>
                </a:solidFill>
                <a:latin typeface="Arial"/>
                <a:cs typeface="Arial"/>
              </a:rPr>
              <a:t> </a:t>
            </a:r>
            <a:r>
              <a:rPr sz="2400" b="1" spc="-295" dirty="0">
                <a:solidFill>
                  <a:srgbClr val="933634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2"/>
          <a:srcRect t="32222" b="32222"/>
          <a:stretch>
            <a:fillRect/>
          </a:stretch>
        </p:blipFill>
        <p:spPr>
          <a:xfrm>
            <a:off x="457200" y="8610600"/>
            <a:ext cx="2667000" cy="990600"/>
          </a:xfrm>
          <a:prstGeom prst="rect">
            <a:avLst/>
          </a:prstGeom>
        </p:spPr>
      </p:pic>
      <p:pic>
        <p:nvPicPr>
          <p:cNvPr id="14" name="Picture 13" descr="logo_hospi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82000"/>
            <a:ext cx="12382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914400"/>
          <a:ext cx="6080124" cy="793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(11)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Histology,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883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bones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microscope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histogenesis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Endochondral 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Intramembranous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Ossification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ossification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(12)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Axilla,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contents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axillary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artery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vein: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883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position,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shape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axilla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forming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axilla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formation,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course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axillary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arrangement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groups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axillary lymph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nodes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(13)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limbs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anomalies: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938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site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appearance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bud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apical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ectodermal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ridge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(AER)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5844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mesenchymal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proliferation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under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influence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AER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differentiation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cartilaginous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models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future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source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mesoderm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limb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muscles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plate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rays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resulting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digits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rotation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limb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Discus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congenital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anomalies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limbs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(14)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Brachial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Plexus </a:t>
                      </a:r>
                      <a:r>
                        <a:rPr sz="1100" b="1" spc="16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Brachial plexus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injuries</a:t>
                      </a:r>
                      <a:r>
                        <a:rPr sz="11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299720" marR="13017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brachial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plexus,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root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value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divisions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(roots,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trunk,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division,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cords)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99695" indent="-228600">
                        <a:lnSpc>
                          <a:spcPct val="1018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relation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brachial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plexus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connection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clavicle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(Supra,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retro,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infra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clavicular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parts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branches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arising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cords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Illustrate 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brachial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supplied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branches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brachial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plexus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resultant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deformities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(15)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arm,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supply: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3761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muscles,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nerves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supply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9278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musculocutaneous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branches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distribution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Relate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lesions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914400"/>
          <a:ext cx="6080124" cy="794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(16)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arm,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supply: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499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862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compartments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arm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48590" indent="-228600">
                        <a:lnSpc>
                          <a:spcPct val="100899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performed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muscles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1082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present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correlation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(17)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Breast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Development,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Histology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Gross: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33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breast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relation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breast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pectoral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lymphatic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drainage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breast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relation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breast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disease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axilla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breast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histological 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breast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(18)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Histology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59180">
                <a:tc>
                  <a:txBody>
                    <a:bodyPr/>
                    <a:lstStyle/>
                    <a:p>
                      <a:pPr marL="299720" marR="14478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Distinguish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three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electron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microscope  levels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distinctive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each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fiber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structural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striations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structural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elements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contraction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organization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connective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tissue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muscles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(19)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Radius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attachments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Muscle: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661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forearm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hand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Determine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(20)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Ulna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Attachment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Muscles: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523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Determine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surfaces,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borders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ends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landmarks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914400"/>
          <a:ext cx="6080124" cy="8059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(21)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forearm,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neurovascular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supply: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41195">
                <a:tc>
                  <a:txBody>
                    <a:bodyPr/>
                    <a:lstStyle/>
                    <a:p>
                      <a:pPr marL="299720" marR="23749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compartments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forearm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compartments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forearm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division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layer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performed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supply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0256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course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present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flexor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retinaculum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2105" indent="-26098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correlation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(22)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Elbow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Joint: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883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acting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elbow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carrying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angle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applied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aspect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(23)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Cubital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fossa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Anastomosis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around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elbow: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37615">
                <a:tc>
                  <a:txBody>
                    <a:bodyPr/>
                    <a:lstStyle/>
                    <a:p>
                      <a:pPr marL="299720" marR="252729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contents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relationship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cubital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surface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anastomosis 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collateral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circulation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anastomosis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around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elbow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(24)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forearm,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supply: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Enlist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forearm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division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layer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forearm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60350" indent="-228600">
                        <a:lnSpc>
                          <a:spcPct val="1008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structures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correlation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(25)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Lymphatic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limb: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80744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drainage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each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lymph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nodes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4292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commencement,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 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termination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lymphatic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2105" indent="-26098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lymphatic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channels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limb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838200"/>
          <a:ext cx="6080124" cy="809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(26)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veins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limb: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  <a:spcBef>
                          <a:spcPts val="68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883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deep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major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applied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veins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(27)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hand: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bony arrangement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(28)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Spaces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Hand: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105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Locate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spaces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both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palmar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dorsal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aspects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spaces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spaces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(29)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vessels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nerves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hand: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369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arterial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radial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ulnar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arteries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branches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radial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ulnar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arteries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3304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deep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palmar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arch,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veins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tributaries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nerves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(30)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Wrist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joint,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Radioulnar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hand: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wrist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wrist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radioulnar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occurring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correlations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intercarpal,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metacarpal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interphalangeal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(31)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Surface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limb: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 marL="299720" marR="139065" indent="-228600">
                        <a:lnSpc>
                          <a:spcPct val="1016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surface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markings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axillary folds,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brachial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artery,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cubital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median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cubital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vein,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flexor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retinaculum, radial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ulnar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pulse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,anatomical snuffbox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cephalic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Basilic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veins,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dorsal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venous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arch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deep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palmar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arches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(32)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Cutaneous supply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limb: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detail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cutaneous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dermatomes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7376" y="981455"/>
          <a:ext cx="5932170" cy="716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33)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Hip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Attachment: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  <a:spcBef>
                          <a:spcPts val="80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hip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determination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detail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osteology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each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hip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attachments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hip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ligamentous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correlation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(34)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Femur Osteology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Attachment: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17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Determine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position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bony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landmarks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ligaments attached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fractures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(35)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Deep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fascia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thigh,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modification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Inguinal</a:t>
                      </a:r>
                      <a:r>
                        <a:rPr sz="11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ligament: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91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arrangement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deep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fascia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location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saphenous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opening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inguinal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ligament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5306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associated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deep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fascia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inguinal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ligament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49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(36)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thigh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femoral triangle,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femoral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sheath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Neuro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vascular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supply: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897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arrangement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compartments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28905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respective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5595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innervation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anterior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569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Femoral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triangle,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56920" lvl="1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ourier New"/>
                        <a:buChar char="o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Femoral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sheath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8702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associated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thigh, femoral triangle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femoral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sheath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838200"/>
          <a:ext cx="6080124" cy="688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(37)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Injuries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lumbosacral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plexus: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  <a:spcBef>
                          <a:spcPts val="9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lumbar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branches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lumber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plexus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root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values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relation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nerves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psoas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major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supplied by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lumbar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sacral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composition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relationship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sacral plexus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branches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cutaneous 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injuries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lumbosacral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(38)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Muscles, nerves and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vessels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medial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thigh: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arrangement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compartments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0447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respective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728345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innervation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medial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4097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associated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(39)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Gluteal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Region: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523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location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ligaments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respective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entering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leaving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conditions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(40)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thigh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supply: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arrangement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compartments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respective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3848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innervations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  compartment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greater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cruciate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anastomosis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back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thigh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conditions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221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838200"/>
          <a:ext cx="6080124" cy="7467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(41)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Hip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movements,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anastomosis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around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hip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joint: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  <a:spcBef>
                          <a:spcPts val="75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48814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hip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articular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surfaces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hip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joint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capsule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ligaments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stabilizing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6230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performed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innervations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arterial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anastomosis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around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hip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conditions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(42)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Tibia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attachment: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703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Determine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position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bony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landmarks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ligaments attached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95250" indent="-228600">
                        <a:lnSpc>
                          <a:spcPct val="1008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ossification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tibia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primary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secondary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ossification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centers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fractures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(43)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Knee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joint,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genicular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anastomosis, locking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unlocking: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6301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articular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surfaces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joint,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capsule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11150" indent="-228600">
                        <a:lnSpc>
                          <a:spcPct val="100899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movement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performed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responsible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 that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movement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locking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unlocking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knee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(44)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Popliteal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Fossa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content: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9283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relationship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popliteal artery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palpated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popliteal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like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Baker’s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cyst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17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685800"/>
          <a:ext cx="6080124" cy="838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(45)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Fibula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attachment: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499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0708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determination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Mark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ligaments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Elaborate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it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(46)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veins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lower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limb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(Small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great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Saphenous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vein):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242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course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great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saphenous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connections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deep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veins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 like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venous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thrombosis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(47)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foot: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bones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architecture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foot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 these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like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flat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foot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club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foot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48)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Lateral 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leg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(Muscles,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nerves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vessels):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1661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fascial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compartments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866775" indent="-228600">
                        <a:lnSpc>
                          <a:spcPct val="100899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lateral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like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(49)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compartment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leg: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muscles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(50)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Sole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foot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nerves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vessels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foot: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architecture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layers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2105" indent="-26098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2105" indent="-26098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(51)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Arches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foot: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80490">
                <a:tc>
                  <a:txBody>
                    <a:bodyPr/>
                    <a:lstStyle/>
                    <a:p>
                      <a:pPr marL="299720" marR="15049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architecture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arches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foot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responsible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maintenance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Elaborate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arches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ligaments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hold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arches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arches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foot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Plantar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Fasciitis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relevant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advices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regarding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rehabilitation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plantar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fasciitis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18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457200"/>
            <a:ext cx="1874519" cy="166712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838200"/>
          <a:ext cx="6080124" cy="7865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(52)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Ankle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joint,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superior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Interior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tibiofibular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joint: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  <a:spcBef>
                          <a:spcPts val="72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54455">
                <a:tc>
                  <a:txBody>
                    <a:bodyPr/>
                    <a:lstStyle/>
                    <a:p>
                      <a:pPr marL="299720" marR="49466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ankle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Joint,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type,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articular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surface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capsule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6037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Superior 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Inferior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Tibio-Fibular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Joints,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Sub-talar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Joint,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transverse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tarsal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mid-tarsal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35255" indent="-228600">
                        <a:lnSpc>
                          <a:spcPct val="1018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performed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(53)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injuries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limb: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360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root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value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sites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caused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fracture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bones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limb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lower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ankle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Pott’s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fracture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Sprain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ankle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(54)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Vertebral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column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back: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22705">
                <a:tc>
                  <a:txBody>
                    <a:bodyPr/>
                    <a:lstStyle/>
                    <a:p>
                      <a:pPr marL="299720" marR="551180" indent="-228600">
                        <a:lnSpc>
                          <a:spcPct val="100899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distinguishing characteristics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vertebrae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vertebral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regions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1242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curves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vertebral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column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change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birth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4734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ligaments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provide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vertebral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column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back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(55)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Surface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lower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limb: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29995">
                <a:tc>
                  <a:txBody>
                    <a:bodyPr/>
                    <a:lstStyle/>
                    <a:p>
                      <a:pPr marL="299720" marR="290195" indent="-228600">
                        <a:lnSpc>
                          <a:spcPct val="100899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Mark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inguinal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ligament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femoral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triangle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,patellar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tendon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popliteal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fossa.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Mark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limb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e.g.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(Great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saphenous)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0955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Palpate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pulsation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vessels(Femoral,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popliteal,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tibial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dorsalis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pedis</a:t>
                      </a:r>
                      <a:r>
                        <a:rPr sz="11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arteries)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22909" indent="-228600">
                        <a:lnSpc>
                          <a:spcPct val="102000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Mark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course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important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nerves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limb(e.g.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Sciatic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nerve,  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peroneal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fibular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head)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(56)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X-Rays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Upper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limbs: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limbs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hands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feet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rays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appearance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space.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epiphyseal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plate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19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838200"/>
          <a:ext cx="6080124" cy="8028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68935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545"/>
                        </a:lnSpc>
                      </a:pPr>
                      <a:r>
                        <a:rPr sz="1300" b="1" spc="-150" dirty="0">
                          <a:latin typeface="Arial"/>
                          <a:cs typeface="Arial"/>
                        </a:rPr>
                        <a:t>BIOCHEMISTRY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(1)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Extracellular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matrix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 marR="107314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structure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chemical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composition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extracellular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matrix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e.g.  Glycosaminoglycans,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Collagen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Elastin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6845" marR="140970" indent="-3810" algn="ctr">
                        <a:lnSpc>
                          <a:spcPct val="116900"/>
                        </a:lnSpc>
                        <a:spcBef>
                          <a:spcPts val="75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Lecture/Small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(2)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Vitamin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10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299720" marR="281305" indent="-228600">
                        <a:lnSpc>
                          <a:spcPct val="100899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vitamin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respect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Collagen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ECM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(3)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Parathyroid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Hormone: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Calcium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PO4-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Metabolism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99720" marR="52324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relationship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D,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PTH,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calcium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Phosphate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relation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metabolism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deficiency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excess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Calcium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400"/>
                        </a:spcBef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hypocalcemia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hypercalcemia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Estimate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serum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Calcium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Phosphate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Estimate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serum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Alkaline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Phosphatase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(4)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Reaction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Amino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Acid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405"/>
                        </a:lnSpc>
                        <a:buSzPct val="91666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Deamination,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Transamination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other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reactions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Amino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Acid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6845" marR="140970" indent="-3810" algn="ctr">
                        <a:lnSpc>
                          <a:spcPct val="116799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(5)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Ammonia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Metabolism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Ammonia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metabolism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detoxification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(6)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Urea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Cycle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metabolic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pathway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Urea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abnormalities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(7)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Metabolism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Phenylalanine,Tyrosin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metabolism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Phenylalanine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Tyrosine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(8)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Metabolism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Disorder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Tryptophan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metabolism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tryptophan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(9)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Metabolism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Sulphur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Containing Amino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Acids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metabolism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Sulphur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containing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amino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acids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2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4247" y="891286"/>
            <a:ext cx="358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LOCOMOTOR</a:t>
            </a:r>
            <a:r>
              <a:rPr sz="16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665985"/>
          <a:ext cx="6225540" cy="2670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10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05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3: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Locomotor</a:t>
                      </a:r>
                      <a:r>
                        <a:rPr sz="1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71120">
                        <a:lnSpc>
                          <a:spcPts val="161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4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Importance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2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6.1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6.2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5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20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990600"/>
          <a:ext cx="6080124" cy="2407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264795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  <a:tabLst>
                          <a:tab pos="528320" algn="l"/>
                        </a:tabLst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(10)	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Metabolism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Branched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Chain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Amino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Acids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6845" marR="140970" indent="-3810" algn="ctr">
                        <a:lnSpc>
                          <a:spcPct val="116799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metabolism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branched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chain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amino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acids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(11)	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Catabolism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Carbon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Skeleton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Amino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Acids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catabolism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skeleton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amino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acids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95" dirty="0">
                          <a:latin typeface="Arial"/>
                          <a:cs typeface="Arial"/>
                        </a:rPr>
                        <a:t>Practicals: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chromatography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HPLC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paper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chromatography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90600" y="3886200"/>
          <a:ext cx="5932170" cy="2279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65760">
                <a:tc gridSpan="2"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</a:pPr>
                      <a:r>
                        <a:rPr sz="1300" b="1" spc="-9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3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14" dirty="0">
                          <a:latin typeface="Arial"/>
                          <a:cs typeface="Arial"/>
                        </a:rPr>
                        <a:t>MEDICINE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(1)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road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accidents/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injuries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prevention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5062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global,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regional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statistics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Road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traffic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accidents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road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accidents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road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traffic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injuries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Hayden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matrix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Legislations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road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safety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7376" y="6650101"/>
          <a:ext cx="5932170" cy="152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65760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520"/>
                        </a:lnSpc>
                      </a:pPr>
                      <a:r>
                        <a:rPr sz="1300" b="1" spc="-170" dirty="0">
                          <a:latin typeface="Arial"/>
                          <a:cs typeface="Arial"/>
                        </a:rPr>
                        <a:t>ORTHOPEDICS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3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(1)</a:t>
                      </a:r>
                      <a:r>
                        <a:rPr sz="12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Fractures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fractures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dislocations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upper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limb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221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7376" y="981455"/>
          <a:ext cx="5932170" cy="1856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65760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520"/>
                        </a:lnSpc>
                      </a:pPr>
                      <a:r>
                        <a:rPr sz="1300" b="1" spc="-170" dirty="0">
                          <a:latin typeface="Arial"/>
                          <a:cs typeface="Arial"/>
                        </a:rPr>
                        <a:t>PATHOLOGY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(2)</a:t>
                      </a:r>
                      <a:r>
                        <a:rPr sz="12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Osteoporosis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Osteoporosis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(3)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Repair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repair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fractures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7376" y="3492119"/>
          <a:ext cx="5932170" cy="4123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65125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530"/>
                        </a:lnSpc>
                      </a:pPr>
                      <a:r>
                        <a:rPr sz="1300" b="1" spc="-165" dirty="0">
                          <a:latin typeface="Arial"/>
                          <a:cs typeface="Arial"/>
                        </a:rPr>
                        <a:t>PHARMACOLOGY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3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(1)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Treat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Osteoporosis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osteoporosis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8415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etiology,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risk factors,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manifestations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osteoporosis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3114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osteoporosis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51790" marR="308610" indent="-29209">
                        <a:lnSpc>
                          <a:spcPct val="117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Based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(2)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Pain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joint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pain: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9725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etiology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joint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the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basics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NSAIDS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Opioid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analgesics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Opioids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1790" marR="308610" indent="-29209">
                        <a:lnSpc>
                          <a:spcPct val="117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-Bas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ed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(3)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2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Relaxant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acting on skeletal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muscles.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0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6800" y="762000"/>
          <a:ext cx="5931532" cy="813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1235"/>
                <a:gridCol w="669290"/>
                <a:gridCol w="180975"/>
                <a:gridCol w="464819"/>
                <a:gridCol w="720090"/>
                <a:gridCol w="278764"/>
                <a:gridCol w="527685"/>
                <a:gridCol w="431800"/>
                <a:gridCol w="375285"/>
                <a:gridCol w="1291589"/>
              </a:tblGrid>
              <a:tr h="382270">
                <a:tc gridSpan="10">
                  <a:txBody>
                    <a:bodyPr/>
                    <a:lstStyle/>
                    <a:p>
                      <a:pPr marL="5080" algn="ctr">
                        <a:lnSpc>
                          <a:spcPts val="1639"/>
                        </a:lnSpc>
                      </a:pPr>
                      <a:r>
                        <a:rPr sz="1400" b="1" spc="-180" dirty="0">
                          <a:latin typeface="Arial"/>
                          <a:cs typeface="Arial"/>
                        </a:rPr>
                        <a:t>PHYSIOLOGY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340">
                <a:tc gridSpan="9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141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2893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(1)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Membrane</a:t>
                      </a:r>
                      <a:r>
                        <a:rPr sz="12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Potential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37235">
                <a:tc gridSpan="9"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Nernst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Potential,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Nernst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equation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Nernst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potential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origin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resting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membrane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potential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 marR="140335" indent="-1905" algn="ctr">
                        <a:lnSpc>
                          <a:spcPct val="1173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9"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(2)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20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lab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8640">
                <a:tc gridSpan="9">
                  <a:txBody>
                    <a:bodyPr/>
                    <a:lstStyle/>
                    <a:p>
                      <a:pPr marL="299720" indent="-228600">
                        <a:lnSpc>
                          <a:spcPts val="1405"/>
                        </a:lnSpc>
                        <a:buSzPct val="91666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parts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power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application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in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experiments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(3)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Action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Potential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(phases,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generation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propagation)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906780">
                <a:tc gridSpan="9"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different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phases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potential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Given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graph,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identify different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phases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potential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0767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following: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generation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propagation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potential,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threshold potentials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none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law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40335" indent="-3810" algn="ctr">
                        <a:lnSpc>
                          <a:spcPct val="116799"/>
                        </a:lnSpc>
                        <a:spcBef>
                          <a:spcPts val="4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Lecture/Small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(4)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Conduction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Velocity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36550">
                <a:tc gridSpan="9"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Determine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conduction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velocity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human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(5)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Physiological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properties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Muscle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02995">
                <a:tc gridSpan="9">
                  <a:txBody>
                    <a:bodyPr/>
                    <a:lstStyle/>
                    <a:p>
                      <a:pPr marL="299720" marR="48831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contractility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(isometric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isotonic)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excitability,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fatigue,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summation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(spatial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temporal)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unit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tetanization,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tetanus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tetany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briefly 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staircase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phenomenon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(treppe)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8115" marR="140335" indent="-3810" algn="ctr">
                        <a:lnSpc>
                          <a:spcPct val="1173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77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(6)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skeletal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contraction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7870">
                <a:tc gridSpan="9"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briefly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Sarcomere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sliding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filament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stroke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troponin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tropomyosin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complex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544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(7)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Electromyogram</a:t>
                      </a:r>
                      <a:r>
                        <a:rPr sz="12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(EMG)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480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recording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contraction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changes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during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EMG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23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8745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838200"/>
          <a:ext cx="6080124" cy="837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430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(8)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Simple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twitch(SMT)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summation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405"/>
                        </a:lnSpc>
                        <a:buSzPct val="91666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Define simple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twitch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summation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0"/>
                        </a:spcBef>
                        <a:buSzPct val="91666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graphs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SMT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summation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(9)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Neuromuscular</a:t>
                      </a:r>
                      <a:r>
                        <a:rPr sz="120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junction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components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neuromuscular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junction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sequence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events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transmission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plate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potential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excitation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contraction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coupling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briefly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Sarcoplasmic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reticulum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6845" marR="140970" indent="-3810" algn="ctr">
                        <a:lnSpc>
                          <a:spcPct val="116799"/>
                        </a:lnSpc>
                        <a:spcBef>
                          <a:spcPts val="88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  <a:tabLst>
                          <a:tab pos="528320" algn="l"/>
                        </a:tabLst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(10)	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neuromuscular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junction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299720" marR="1682114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neuromuscular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junction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(Myasthenia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Gravis,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Lambert-Eaton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syndrome)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  <a:tabLst>
                          <a:tab pos="528320" algn="l"/>
                        </a:tabLst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(11)	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adaptation 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exercise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067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fibers (type I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II)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Determine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effect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exercise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muscular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flow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1115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Briefly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effect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training,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endurance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resistance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fibers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  <a:tabLst>
                          <a:tab pos="528320" algn="l"/>
                        </a:tabLst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(12)	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Tetanization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Fatigue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290"/>
                        </a:lnSpc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tetanization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fatigue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25"/>
                        </a:spcBef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graphs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tetanization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fatigue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  <a:tabLst>
                          <a:tab pos="528320" algn="l"/>
                        </a:tabLst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(13)	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Parathyroid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Calcitonin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hormones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secretion,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 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calcitonin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hormone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Calcium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6845" marR="140970" indent="-3810" algn="ctr">
                        <a:lnSpc>
                          <a:spcPct val="1169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  <a:tabLst>
                          <a:tab pos="528320" algn="l"/>
                        </a:tabLst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(14)	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remodelling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300"/>
                        </a:lnSpc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modeling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15"/>
                        </a:spcBef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steps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remodeling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  <a:tabLst>
                          <a:tab pos="528320" algn="l"/>
                        </a:tabLst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(15)	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Memory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21995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290"/>
                        </a:lnSpc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memory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7150" indent="-228600">
                        <a:lnSpc>
                          <a:spcPct val="117300"/>
                        </a:lnSpc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myonuclei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during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encoding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storage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retrieval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memory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  <a:tabLst>
                          <a:tab pos="528320" algn="l"/>
                        </a:tabLst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(16)	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Energy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Expenditure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exercise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290"/>
                        </a:lnSpc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aerobic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anaerobic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exercise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energy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24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762000"/>
          <a:ext cx="6080124" cy="944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430"/>
                        </a:lnSpc>
                        <a:tabLst>
                          <a:tab pos="528320" algn="l"/>
                        </a:tabLst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(17)	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Deep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tendon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reflexes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(DTR)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290"/>
                        </a:lnSpc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root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values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DTR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25"/>
                        </a:spcBef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Elicit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DTR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845" marR="140970" indent="-1905" algn="ctr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7376" y="1929638"/>
          <a:ext cx="5932170" cy="2012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65760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530"/>
                        </a:lnSpc>
                      </a:pPr>
                      <a:r>
                        <a:rPr sz="1300" b="1" spc="-155" dirty="0">
                          <a:latin typeface="Arial"/>
                          <a:cs typeface="Arial"/>
                        </a:rPr>
                        <a:t>RADIOLOGY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405"/>
                        </a:lnSpc>
                        <a:buAutoNum type="arabicPeriod"/>
                        <a:tabLst>
                          <a:tab pos="300355" algn="l"/>
                        </a:tabLst>
                      </a:pPr>
                      <a:r>
                        <a:rPr sz="1200" b="1" spc="-125" dirty="0">
                          <a:latin typeface="Arial"/>
                          <a:cs typeface="Arial"/>
                        </a:rPr>
                        <a:t>X-Rays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limb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300355" algn="l"/>
                        </a:tabLst>
                      </a:pPr>
                      <a:r>
                        <a:rPr sz="1200" b="1" spc="-125" dirty="0">
                          <a:latin typeface="Arial"/>
                          <a:cs typeface="Arial"/>
                        </a:rPr>
                        <a:t>X-Rays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limb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hands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feet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rays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plain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X-ray,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 the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56920" lvl="1" indent="-29527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both the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limbs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56920" lvl="1" indent="-32766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756920" algn="l"/>
                          <a:tab pos="7575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Joints 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 marR="286385" indent="-52069">
                        <a:lnSpc>
                          <a:spcPct val="116399"/>
                        </a:lnSpc>
                        <a:spcBef>
                          <a:spcPts val="459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7376" y="4272407"/>
          <a:ext cx="593217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82270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635"/>
                        </a:lnSpc>
                      </a:pPr>
                      <a:r>
                        <a:rPr sz="1400" b="1" spc="-229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20" dirty="0">
                          <a:latin typeface="Arial"/>
                          <a:cs typeface="Arial"/>
                        </a:rPr>
                        <a:t>LAB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(1)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2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Aid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bandaging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open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wounds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Give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first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aid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case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amputated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digit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splinting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fractures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83185" indent="-11430">
                        <a:lnSpc>
                          <a:spcPct val="117300"/>
                        </a:lnSpc>
                        <a:spcBef>
                          <a:spcPts val="65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Hands-On</a:t>
                      </a:r>
                      <a:r>
                        <a:rPr sz="11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7376" y="6523609"/>
          <a:ext cx="5932170" cy="1492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82270"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1635"/>
                        </a:lnSpc>
                      </a:pPr>
                      <a:r>
                        <a:rPr sz="1400" b="1" spc="-21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10" dirty="0">
                          <a:latin typeface="Arial"/>
                          <a:cs typeface="Arial"/>
                        </a:rPr>
                        <a:t>SURGEY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3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(2)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Breast</a:t>
                      </a:r>
                      <a:r>
                        <a:rPr sz="12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Diseases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breast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25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304" y="823976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96060" y="1185925"/>
          <a:ext cx="6202679" cy="774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191770">
                <a:tc>
                  <a:txBody>
                    <a:bodyPr/>
                    <a:lstStyle/>
                    <a:p>
                      <a:pPr marL="5080" algn="ctr">
                        <a:lnSpc>
                          <a:spcPts val="1380"/>
                        </a:lnSpc>
                      </a:pPr>
                      <a:r>
                        <a:rPr sz="1200" b="1" i="1" spc="-204" dirty="0">
                          <a:latin typeface="Arial"/>
                          <a:cs typeface="Arial"/>
                        </a:rPr>
                        <a:t>SUBJECT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0"/>
                        </a:lnSpc>
                      </a:pPr>
                      <a:r>
                        <a:rPr sz="1200" b="1" i="1" spc="-200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 indent="-208915">
                        <a:lnSpc>
                          <a:spcPts val="1250"/>
                        </a:lnSpc>
                        <a:buAutoNum type="alphaUcPeriod"/>
                        <a:tabLst>
                          <a:tab pos="280670" algn="l"/>
                        </a:tabLst>
                      </a:pPr>
                      <a:r>
                        <a:rPr sz="1100" b="1" u="heavy" spc="-1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GROSS</a:t>
                      </a:r>
                      <a:r>
                        <a:rPr sz="1100" b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K.L.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Clinically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Neuro Anatomy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Richard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Snell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4480" indent="-21336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85115" algn="l"/>
                        </a:tabLst>
                      </a:pPr>
                      <a:r>
                        <a:rPr sz="1100" b="1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HISTOLOGY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B. Young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J.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W.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Wheather’s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Functional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Histology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0035" indent="-20891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80670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Keith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Moore.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Human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Langman’s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634">
                        <a:lnSpc>
                          <a:spcPct val="100000"/>
                        </a:lnSpc>
                      </a:pPr>
                      <a:r>
                        <a:rPr sz="1100" b="1" spc="-12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5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Harper’s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Lehninger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Principle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Biochemistry by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Devlin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5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50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Parikh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Illyas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i="1" spc="-65" dirty="0">
                          <a:latin typeface="Trebuchet MS"/>
                          <a:cs typeface="Trebuchet MS"/>
                        </a:rPr>
                        <a:t>Statistics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Sciences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Jan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Kuzma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9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spc="-120" dirty="0">
                          <a:latin typeface="Arial"/>
                          <a:cs typeface="Arial"/>
                        </a:rPr>
                        <a:t>PATHOLOGY/MICROBIOLOGY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6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6565" lvl="1" indent="-227329">
                        <a:lnSpc>
                          <a:spcPct val="100000"/>
                        </a:lnSpc>
                        <a:buAutoNum type="arabicPeriod"/>
                        <a:tabLst>
                          <a:tab pos="45720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Robbins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Cotran, Pathologic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9th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edition.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6565" lvl="1" indent="-227329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45720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Rapid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Pathology,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4th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  <a:hlinkClick r:id="rId2"/>
                        </a:rPr>
                        <a:t>Edward </a:t>
                      </a:r>
                      <a:r>
                        <a:rPr sz="1100" spc="-100" dirty="0">
                          <a:latin typeface="Arial"/>
                          <a:cs typeface="Arial"/>
                          <a:hlinkClick r:id="rId2"/>
                        </a:rPr>
                        <a:t>F. </a:t>
                      </a:r>
                      <a:r>
                        <a:rPr sz="1100" spc="-55" dirty="0">
                          <a:latin typeface="Arial"/>
                          <a:cs typeface="Arial"/>
                          <a:hlinkClick r:id="rId2"/>
                        </a:rPr>
                        <a:t>Goljan</a:t>
                      </a:r>
                      <a:r>
                        <a:rPr sz="1100" spc="-95" dirty="0"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  <a:hlinkClick r:id="rId2"/>
                        </a:rPr>
                        <a:t>MD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26415" indent="-226695">
                        <a:lnSpc>
                          <a:spcPts val="125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  <a:hlinkClick r:id="rId3"/>
                        </a:rPr>
                        <a:t>http://library.med.utah.edu/WebPath/webpath.html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  <a:hlinkClick r:id="rId4"/>
                        </a:rPr>
                        <a:t>http://www.pathologyatlas.ro/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933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6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4665" lvl="1" indent="-227329">
                        <a:lnSpc>
                          <a:spcPct val="100000"/>
                        </a:lnSpc>
                        <a:spcBef>
                          <a:spcPts val="80"/>
                        </a:spcBef>
                        <a:buAutoNum type="arabicPeriod"/>
                        <a:tabLst>
                          <a:tab pos="49530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Lippincot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2284" lvl="1" indent="-23495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02284" algn="l"/>
                          <a:tab pos="50292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Katzung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3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77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50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Guyton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Ganong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‘ 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Human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Lauralee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Sherwood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Berne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Best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Taylor Physiological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13995" indent="-21336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14629" algn="l"/>
                        </a:tabLst>
                      </a:pPr>
                      <a:r>
                        <a:rPr sz="1100" b="1" u="heavy" spc="-1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Guyton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Hall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Physiological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Essentials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Jaypee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InduKhurana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Short Textbook 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Mrthur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NMS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1084" y="831850"/>
            <a:ext cx="194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96060" y="1230122"/>
          <a:ext cx="6202679" cy="415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53467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marR="113030">
                        <a:lnSpc>
                          <a:spcPts val="1330"/>
                        </a:lnSpc>
                        <a:spcBef>
                          <a:spcPts val="1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link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locomotor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module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enhance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Utilize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specimens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models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available.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00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provides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simulated learning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experience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335915">
                        <a:lnSpc>
                          <a:spcPts val="2020"/>
                        </a:lnSpc>
                        <a:spcBef>
                          <a:spcPts val="16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skills 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helps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Video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familiarize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protocols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assist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659765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Computer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212090" algn="ctr">
                        <a:lnSpc>
                          <a:spcPct val="152700"/>
                        </a:lnSpc>
                      </a:pP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Lab/CDs/DVDs/Internet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should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utilize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resources and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CDs/DVDs.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advantage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Self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Self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scheduled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search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solve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cases,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read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peers and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faculty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clarify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concepts.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755395"/>
            <a:ext cx="6319520" cy="8330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b="1" spc="-70" dirty="0">
                <a:latin typeface="Arial"/>
                <a:cs typeface="Arial"/>
              </a:rPr>
              <a:t>Theory</a:t>
            </a:r>
            <a:r>
              <a:rPr sz="1100" spc="-7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469265" marR="5080" indent="-227965">
              <a:lnSpc>
                <a:spcPct val="116399"/>
              </a:lnSpc>
              <a:spcBef>
                <a:spcPts val="10"/>
              </a:spcBef>
              <a:buFont typeface="Wingdings"/>
              <a:buChar char=""/>
              <a:tabLst>
                <a:tab pos="469900" algn="l"/>
              </a:tabLst>
            </a:pPr>
            <a:r>
              <a:rPr sz="1100" b="1" spc="-105" dirty="0">
                <a:latin typeface="Arial"/>
                <a:cs typeface="Arial"/>
              </a:rPr>
              <a:t>Best </a:t>
            </a:r>
            <a:r>
              <a:rPr sz="1100" b="1" spc="-110" dirty="0">
                <a:latin typeface="Arial"/>
                <a:cs typeface="Arial"/>
              </a:rPr>
              <a:t>Choice </a:t>
            </a:r>
            <a:r>
              <a:rPr sz="1100" b="1" spc="-95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10" dirty="0">
                <a:latin typeface="Arial"/>
                <a:cs typeface="Arial"/>
              </a:rPr>
              <a:t>assess 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100">
              <a:latin typeface="Times New Roman"/>
              <a:cs typeface="Times New Roman"/>
            </a:endParaRPr>
          </a:p>
          <a:p>
            <a:pPr marL="550545" lvl="1" indent="-2286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answer).</a:t>
            </a:r>
            <a:endParaRPr sz="1100">
              <a:latin typeface="Arial"/>
              <a:cs typeface="Arial"/>
            </a:endParaRPr>
          </a:p>
          <a:p>
            <a:pPr marL="550545" marR="192405" lvl="1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4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</a:t>
            </a:r>
            <a:r>
              <a:rPr sz="1100" spc="-65" dirty="0">
                <a:latin typeface="Arial"/>
                <a:cs typeface="Arial"/>
              </a:rPr>
              <a:t>response 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5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8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computer-based/OMR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>
                <a:latin typeface="Arial"/>
                <a:cs typeface="Arial"/>
              </a:rPr>
              <a:t>designed</a:t>
            </a:r>
            <a:r>
              <a:rPr sz="1100" spc="-55">
                <a:latin typeface="Arial"/>
                <a:cs typeface="Arial"/>
              </a:rPr>
              <a:t> </a:t>
            </a:r>
            <a:r>
              <a:rPr lang="en-US" sz="1100" spc="-55" dirty="0" smtClean="0">
                <a:latin typeface="Arial"/>
                <a:cs typeface="Arial"/>
              </a:rPr>
              <a:t> for AVMC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30" dirty="0">
                <a:latin typeface="Arial"/>
                <a:cs typeface="Arial"/>
              </a:rPr>
              <a:t>OSPE/OSCE: </a:t>
            </a:r>
            <a:r>
              <a:rPr sz="1100" b="1" spc="-65" dirty="0">
                <a:latin typeface="Arial"/>
                <a:cs typeface="Arial"/>
              </a:rPr>
              <a:t>Objective </a:t>
            </a:r>
            <a:r>
              <a:rPr sz="1100" b="1" spc="-70" dirty="0">
                <a:latin typeface="Arial"/>
                <a:cs typeface="Arial"/>
              </a:rPr>
              <a:t>Structured </a:t>
            </a:r>
            <a:r>
              <a:rPr sz="1100" b="1" spc="-65" dirty="0">
                <a:latin typeface="Arial"/>
                <a:cs typeface="Arial"/>
              </a:rPr>
              <a:t>Practical/Clinical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45465" lvl="1" indent="-190500">
              <a:lnSpc>
                <a:spcPct val="100000"/>
              </a:lnSpc>
              <a:spcBef>
                <a:spcPts val="86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12-25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83565" marR="264795" lvl="1" indent="-228600">
              <a:lnSpc>
                <a:spcPct val="101800"/>
              </a:lnSpc>
              <a:spcBef>
                <a:spcPts val="6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variety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65" dirty="0">
                <a:latin typeface="Arial"/>
                <a:cs typeface="Arial"/>
              </a:rPr>
              <a:t>tasks,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65" dirty="0">
                <a:latin typeface="Arial"/>
                <a:cs typeface="Arial"/>
              </a:rPr>
              <a:t>tasks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5" dirty="0">
                <a:latin typeface="Arial"/>
                <a:cs typeface="Arial"/>
              </a:rPr>
              <a:t>include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spc="-35" dirty="0">
                <a:latin typeface="Arial"/>
                <a:cs typeface="Arial"/>
              </a:rPr>
              <a:t>taking, </a:t>
            </a:r>
            <a:r>
              <a:rPr sz="1100" spc="-55" dirty="0">
                <a:latin typeface="Arial"/>
                <a:cs typeface="Arial"/>
              </a:rPr>
              <a:t>physical 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50" dirty="0">
                <a:latin typeface="Arial"/>
                <a:cs typeface="Arial"/>
              </a:rPr>
              <a:t>skills and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skills and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Stations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internal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external </a:t>
            </a:r>
            <a:r>
              <a:rPr sz="1100" spc="-55" dirty="0">
                <a:latin typeface="Arial"/>
                <a:cs typeface="Arial"/>
              </a:rPr>
              <a:t>examiners.</a:t>
            </a:r>
            <a:endParaRPr sz="1100">
              <a:latin typeface="Arial"/>
              <a:cs typeface="Arial"/>
            </a:endParaRPr>
          </a:p>
          <a:p>
            <a:pPr marL="583565" marR="180975" lvl="1" indent="-228600">
              <a:lnSpc>
                <a:spcPct val="150000"/>
              </a:lnSpc>
              <a:spcBef>
                <a:spcPts val="530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55" dirty="0">
                <a:latin typeface="Arial"/>
                <a:cs typeface="Arial"/>
              </a:rPr>
              <a:t>Unobserved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there </a:t>
            </a:r>
            <a:r>
              <a:rPr sz="1100" spc="-70" dirty="0">
                <a:latin typeface="Arial"/>
                <a:cs typeface="Arial"/>
              </a:rPr>
              <a:t>may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70" dirty="0">
                <a:latin typeface="Arial"/>
                <a:cs typeface="Arial"/>
              </a:rPr>
              <a:t>X-ray, </a:t>
            </a:r>
            <a:r>
              <a:rPr sz="1100" spc="-110" dirty="0">
                <a:latin typeface="Arial"/>
                <a:cs typeface="Arial"/>
              </a:rPr>
              <a:t>Labs </a:t>
            </a:r>
            <a:r>
              <a:rPr sz="1100" spc="-35" dirty="0">
                <a:latin typeface="Arial"/>
                <a:cs typeface="Arial"/>
              </a:rPr>
              <a:t>reports, </a:t>
            </a:r>
            <a:r>
              <a:rPr sz="1100" spc="-45" dirty="0">
                <a:latin typeface="Arial"/>
                <a:cs typeface="Arial"/>
              </a:rPr>
              <a:t>pictures, clinical  </a:t>
            </a:r>
            <a:r>
              <a:rPr sz="1100" spc="-70" dirty="0">
                <a:latin typeface="Arial"/>
                <a:cs typeface="Arial"/>
              </a:rPr>
              <a:t>scenarios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related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questions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answer.</a:t>
            </a:r>
            <a:endParaRPr sz="1100">
              <a:latin typeface="Arial"/>
              <a:cs typeface="Arial"/>
            </a:endParaRPr>
          </a:p>
          <a:p>
            <a:pPr marL="583565" marR="184785" lvl="1" indent="-228600">
              <a:lnSpc>
                <a:spcPct val="116399"/>
              </a:lnSpc>
              <a:spcBef>
                <a:spcPts val="515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80" dirty="0">
                <a:latin typeface="Arial"/>
                <a:cs typeface="Arial"/>
              </a:rPr>
              <a:t>Rest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15" dirty="0">
                <a:latin typeface="Arial"/>
                <a:cs typeface="Arial"/>
              </a:rPr>
              <a:t>there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no </a:t>
            </a:r>
            <a:r>
              <a:rPr sz="1100" spc="-55" dirty="0">
                <a:latin typeface="Arial"/>
                <a:cs typeface="Arial"/>
              </a:rPr>
              <a:t>task given and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55" dirty="0">
                <a:latin typeface="Arial"/>
                <a:cs typeface="Arial"/>
              </a:rPr>
              <a:t>organize 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100" b="1" spc="-50" dirty="0">
                <a:latin typeface="Arial"/>
                <a:cs typeface="Arial"/>
              </a:rPr>
              <a:t>Internal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achievement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697865" marR="9525" lvl="1" indent="-228600">
              <a:lnSpc>
                <a:spcPct val="152400"/>
              </a:lnSpc>
              <a:spcBef>
                <a:spcPts val="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150" dirty="0">
                <a:latin typeface="Arial"/>
                <a:cs typeface="Arial"/>
              </a:rPr>
              <a:t>BCQs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  </a:t>
            </a:r>
            <a:r>
              <a:rPr sz="1100" spc="-45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 marL="697865" marR="15875" lvl="1" indent="-228600">
              <a:lnSpc>
                <a:spcPct val="152700"/>
              </a:lnSpc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b="1" spc="-85" dirty="0">
                <a:latin typeface="Arial"/>
                <a:cs typeface="Arial"/>
              </a:rPr>
              <a:t>Graded </a:t>
            </a:r>
            <a:r>
              <a:rPr sz="1100" b="1" spc="-114" dirty="0">
                <a:latin typeface="Arial"/>
                <a:cs typeface="Arial"/>
              </a:rPr>
              <a:t>Assessment </a:t>
            </a:r>
            <a:r>
              <a:rPr sz="1100" b="1" spc="-55" dirty="0">
                <a:latin typeface="Arial"/>
                <a:cs typeface="Arial"/>
              </a:rPr>
              <a:t>of </a:t>
            </a:r>
            <a:r>
              <a:rPr sz="1100" b="1" spc="-85" dirty="0">
                <a:latin typeface="Arial"/>
                <a:cs typeface="Arial"/>
              </a:rPr>
              <a:t>students by </a:t>
            </a:r>
            <a:r>
              <a:rPr sz="1100" b="1" spc="-65" dirty="0">
                <a:latin typeface="Arial"/>
                <a:cs typeface="Arial"/>
              </a:rPr>
              <a:t>Individual </a:t>
            </a:r>
            <a:r>
              <a:rPr sz="1100" b="1" spc="-55" dirty="0">
                <a:latin typeface="Arial"/>
                <a:cs typeface="Arial"/>
              </a:rPr>
              <a:t>Department</a:t>
            </a:r>
            <a:r>
              <a:rPr sz="1100" spc="-55" dirty="0">
                <a:latin typeface="Arial"/>
                <a:cs typeface="Arial"/>
              </a:rPr>
              <a:t>: </a:t>
            </a:r>
            <a:r>
              <a:rPr sz="1100" spc="-60" dirty="0">
                <a:latin typeface="Arial"/>
                <a:cs typeface="Arial"/>
              </a:rPr>
              <a:t>Quiz, </a:t>
            </a:r>
            <a:r>
              <a:rPr sz="1100" spc="-45" dirty="0">
                <a:latin typeface="Arial"/>
                <a:cs typeface="Arial"/>
              </a:rPr>
              <a:t>viva, </a:t>
            </a:r>
            <a:r>
              <a:rPr sz="1100" spc="-35" dirty="0">
                <a:latin typeface="Arial"/>
                <a:cs typeface="Arial"/>
              </a:rPr>
              <a:t>practical, </a:t>
            </a:r>
            <a:r>
              <a:rPr sz="1100" spc="-50" dirty="0">
                <a:latin typeface="Arial"/>
                <a:cs typeface="Arial"/>
              </a:rPr>
              <a:t>assignment, small 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35" dirty="0">
                <a:latin typeface="Arial"/>
                <a:cs typeface="Arial"/>
              </a:rPr>
              <a:t>CBL, </a:t>
            </a:r>
            <a:r>
              <a:rPr sz="1100" spc="-114" dirty="0">
                <a:latin typeface="Arial"/>
                <a:cs typeface="Arial"/>
              </a:rPr>
              <a:t>TBL, TOL, </a:t>
            </a:r>
            <a:r>
              <a:rPr sz="1100" spc="-25" dirty="0">
                <a:latin typeface="Arial"/>
                <a:cs typeface="Arial"/>
              </a:rPr>
              <a:t>online </a:t>
            </a:r>
            <a:r>
              <a:rPr sz="1100" spc="-70" dirty="0">
                <a:latin typeface="Arial"/>
                <a:cs typeface="Arial"/>
              </a:rPr>
              <a:t>assessment, </a:t>
            </a:r>
            <a:r>
              <a:rPr sz="1100" spc="-30" dirty="0">
                <a:latin typeface="Arial"/>
                <a:cs typeface="Arial"/>
              </a:rPr>
              <a:t>ward activities,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log  </a:t>
            </a:r>
            <a:r>
              <a:rPr sz="1100" spc="-35" dirty="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45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modular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graded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constitute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20%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weightage.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>
                <a:latin typeface="Arial"/>
                <a:cs typeface="Arial"/>
              </a:rPr>
              <a:t>per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125" smtClean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policy,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45">
                <a:latin typeface="Arial"/>
                <a:cs typeface="Arial"/>
              </a:rPr>
              <a:t>by </a:t>
            </a:r>
            <a:r>
              <a:rPr lang="en-US" sz="1100" spc="-125" dirty="0" err="1" smtClean="0">
                <a:latin typeface="Arial"/>
                <a:cs typeface="Arial"/>
              </a:rPr>
              <a:t>tUHS</a:t>
            </a:r>
            <a:r>
              <a:rPr lang="en-US" sz="1100" spc="-125" dirty="0" smtClean="0">
                <a:latin typeface="Arial"/>
                <a:cs typeface="Arial"/>
              </a:rPr>
              <a:t> </a:t>
            </a:r>
            <a:r>
              <a:rPr sz="1100" spc="10" smtClean="0">
                <a:latin typeface="Arial"/>
                <a:cs typeface="Arial"/>
              </a:rPr>
              <a:t>o </a:t>
            </a:r>
            <a:r>
              <a:rPr sz="1100" spc="-50" dirty="0">
                <a:latin typeface="Arial"/>
                <a:cs typeface="Arial"/>
              </a:rPr>
              <a:t>Annual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7975" y="3428365"/>
            <a:ext cx="4899660" cy="2268220"/>
          </a:xfrm>
          <a:custGeom>
            <a:avLst/>
            <a:gdLst/>
            <a:ahLst/>
            <a:cxnLst/>
            <a:rect l="l" t="t" r="r" b="b"/>
            <a:pathLst>
              <a:path w="4899660" h="2268220">
                <a:moveTo>
                  <a:pt x="2449829" y="608964"/>
                </a:moveTo>
                <a:lnTo>
                  <a:pt x="3293745" y="0"/>
                </a:lnTo>
                <a:lnTo>
                  <a:pt x="3210560" y="558799"/>
                </a:lnTo>
                <a:lnTo>
                  <a:pt x="4168775" y="467994"/>
                </a:lnTo>
                <a:lnTo>
                  <a:pt x="3788410" y="767714"/>
                </a:lnTo>
                <a:lnTo>
                  <a:pt x="4785360" y="854074"/>
                </a:lnTo>
                <a:lnTo>
                  <a:pt x="3993515" y="1099819"/>
                </a:lnTo>
                <a:lnTo>
                  <a:pt x="4899660" y="1395094"/>
                </a:lnTo>
                <a:lnTo>
                  <a:pt x="3818890" y="1358899"/>
                </a:lnTo>
                <a:lnTo>
                  <a:pt x="4115435" y="1899919"/>
                </a:lnTo>
                <a:lnTo>
                  <a:pt x="3180079" y="1517649"/>
                </a:lnTo>
                <a:lnTo>
                  <a:pt x="3004820" y="2072639"/>
                </a:lnTo>
                <a:lnTo>
                  <a:pt x="2388870" y="1567814"/>
                </a:lnTo>
                <a:lnTo>
                  <a:pt x="1924050" y="2268219"/>
                </a:lnTo>
                <a:lnTo>
                  <a:pt x="1749425" y="1640839"/>
                </a:lnTo>
                <a:lnTo>
                  <a:pt x="1079500" y="1849754"/>
                </a:lnTo>
                <a:lnTo>
                  <a:pt x="1285239" y="1463039"/>
                </a:lnTo>
                <a:lnTo>
                  <a:pt x="30480" y="1531619"/>
                </a:lnTo>
                <a:lnTo>
                  <a:pt x="843914" y="1236344"/>
                </a:lnTo>
                <a:lnTo>
                  <a:pt x="0" y="904239"/>
                </a:lnTo>
                <a:lnTo>
                  <a:pt x="1049020" y="799464"/>
                </a:lnTo>
                <a:lnTo>
                  <a:pt x="83819" y="240664"/>
                </a:lnTo>
                <a:lnTo>
                  <a:pt x="1658620" y="663574"/>
                </a:lnTo>
                <a:lnTo>
                  <a:pt x="1894204" y="240664"/>
                </a:lnTo>
                <a:lnTo>
                  <a:pt x="2449829" y="6089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3364" y="4343400"/>
            <a:ext cx="2372994" cy="591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9860" y="1109725"/>
          <a:ext cx="6188074" cy="963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Final Theory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05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b="1" spc="-75" dirty="0">
                          <a:latin typeface="Arial"/>
                          <a:cs typeface="Arial"/>
                        </a:rPr>
                        <a:t>Final Theory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10" dirty="0">
                          <a:latin typeface="Arial"/>
                          <a:cs typeface="Arial"/>
                        </a:rPr>
                        <a:t>Exam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365125" indent="-100965">
                        <a:lnSpc>
                          <a:spcPct val="102000"/>
                        </a:lnSpc>
                        <a:spcBef>
                          <a:spcPts val="560"/>
                        </a:spcBef>
                      </a:pPr>
                      <a:r>
                        <a:rPr sz="1000" b="1" spc="-85" dirty="0">
                          <a:latin typeface="Arial"/>
                          <a:cs typeface="Arial"/>
                        </a:rPr>
                        <a:t>Final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 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-110" dirty="0">
                          <a:latin typeface="Arial"/>
                          <a:cs typeface="Arial"/>
                        </a:rPr>
                        <a:t>(Class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Assignments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sz="1000" b="1" spc="-1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Exam)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28</a:t>
            </a:fld>
            <a:endParaRPr spc="-55" dirty="0"/>
          </a:p>
        </p:txBody>
      </p:sp>
      <p:sp>
        <p:nvSpPr>
          <p:cNvPr id="7" name="object 7"/>
          <p:cNvSpPr txBox="1"/>
          <p:nvPr/>
        </p:nvSpPr>
        <p:spPr>
          <a:xfrm>
            <a:off x="1084884" y="2219299"/>
            <a:ext cx="5997575" cy="8077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5" dirty="0">
                <a:latin typeface="Arial"/>
                <a:cs typeface="Arial"/>
              </a:rPr>
              <a:t>short </a:t>
            </a:r>
            <a:r>
              <a:rPr sz="1100" spc="-60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5" dirty="0">
                <a:latin typeface="Arial"/>
                <a:cs typeface="Arial"/>
              </a:rPr>
              <a:t>their 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4119" y="4238980"/>
            <a:ext cx="2188845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105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75" dirty="0">
                <a:latin typeface="Arial"/>
                <a:cs typeface="Arial"/>
              </a:rPr>
              <a:t>needed 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70" dirty="0">
                <a:latin typeface="Arial"/>
                <a:cs typeface="Arial"/>
              </a:rPr>
              <a:t>modular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50" dirty="0">
                <a:latin typeface="Arial"/>
                <a:cs typeface="Arial"/>
              </a:rPr>
              <a:t>final 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6211"/>
            <a:ext cx="5774690" cy="60593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3513454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82" baseline="5050" dirty="0">
                <a:latin typeface="Arial"/>
                <a:cs typeface="Arial"/>
              </a:rPr>
              <a:t>1</a:t>
            </a:r>
            <a:r>
              <a:rPr sz="1050" b="1" i="1" spc="-82" baseline="39682" dirty="0">
                <a:latin typeface="Arial"/>
                <a:cs typeface="Arial"/>
              </a:rPr>
              <a:t>st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9" baseline="5050" dirty="0">
                <a:latin typeface="Arial"/>
                <a:cs typeface="Arial"/>
              </a:rPr>
              <a:t>MBBS, </a:t>
            </a:r>
            <a:r>
              <a:rPr sz="1650" b="1" i="1" spc="-195" baseline="5050" dirty="0">
                <a:latin typeface="Arial"/>
                <a:cs typeface="Arial"/>
              </a:rPr>
              <a:t>LOCOMOTOR</a:t>
            </a:r>
            <a:r>
              <a:rPr sz="1650" b="1" i="1" spc="-104" baseline="5050" dirty="0">
                <a:latin typeface="Arial"/>
                <a:cs typeface="Arial"/>
              </a:rPr>
              <a:t> </a:t>
            </a:r>
            <a:r>
              <a:rPr sz="1650" b="1" i="1" spc="-172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04112" y="1062583"/>
            <a:ext cx="6036310" cy="45225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50545" indent="-228600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550545" marR="762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550545" marR="13335" indent="-228600">
              <a:lnSpc>
                <a:spcPct val="151100"/>
              </a:lnSpc>
              <a:spcBef>
                <a:spcPts val="6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 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10" dirty="0">
                <a:latin typeface="Arial"/>
                <a:cs typeface="Arial"/>
              </a:rPr>
              <a:t>their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550545" marR="762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 dirty="0">
                <a:latin typeface="Arial"/>
                <a:cs typeface="Arial"/>
              </a:rPr>
              <a:t>Card</a:t>
            </a:r>
            <a:r>
              <a:rPr sz="1100" spc="-75">
                <a:latin typeface="Arial"/>
                <a:cs typeface="Arial"/>
              </a:rPr>
              <a:t>, </a:t>
            </a:r>
            <a:r>
              <a:rPr lang="en-US" sz="1100" spc="-110" dirty="0" smtClean="0">
                <a:latin typeface="Arial"/>
                <a:cs typeface="Arial"/>
              </a:rPr>
              <a:t>AVMC </a:t>
            </a:r>
            <a:r>
              <a:rPr sz="1100" spc="-65" smtClean="0">
                <a:latin typeface="Arial"/>
                <a:cs typeface="Arial"/>
              </a:rPr>
              <a:t>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5" dirty="0">
                <a:latin typeface="Arial"/>
                <a:cs typeface="Arial"/>
              </a:rPr>
              <a:t>Card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550545" marR="5080" indent="-228600">
              <a:lnSpc>
                <a:spcPct val="151800"/>
              </a:lnSpc>
              <a:spcBef>
                <a:spcPts val="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550545" marR="45720" indent="-228600">
              <a:lnSpc>
                <a:spcPct val="150900"/>
              </a:lnSpc>
              <a:spcBef>
                <a:spcPts val="10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100" b="1" spc="-130" dirty="0" smtClean="0">
                <a:latin typeface="Arial"/>
                <a:cs typeface="Arial"/>
              </a:rPr>
              <a:t>UHS </a:t>
            </a:r>
            <a:r>
              <a:rPr sz="1100" b="1" spc="-90" smtClean="0">
                <a:latin typeface="Arial"/>
                <a:cs typeface="Arial"/>
              </a:rPr>
              <a:t>Grading</a:t>
            </a:r>
            <a:r>
              <a:rPr sz="1100" b="1" spc="-155" smtClean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609600" lvl="1" indent="-224154">
              <a:lnSpc>
                <a:spcPct val="100000"/>
              </a:lnSpc>
              <a:buFont typeface="Symbol"/>
              <a:buChar char=""/>
              <a:tabLst>
                <a:tab pos="609600" algn="l"/>
                <a:tab pos="610235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83868" y="5664072"/>
          <a:ext cx="6082665" cy="305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30225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2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ts val="125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5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77441" y="8852713"/>
            <a:ext cx="4516755" cy="382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obtaining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2.00 </a:t>
            </a:r>
            <a:r>
              <a:rPr sz="1100" spc="-80" dirty="0">
                <a:latin typeface="Arial"/>
                <a:cs typeface="Arial"/>
              </a:rPr>
              <a:t>(50%)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declared </a:t>
            </a:r>
            <a:r>
              <a:rPr sz="1100" spc="-50" dirty="0">
                <a:latin typeface="Arial"/>
                <a:cs typeface="Arial"/>
              </a:rPr>
              <a:t>un-graded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(fail).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Cumulative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transcript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issued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clearance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58316" y="7008241"/>
            <a:ext cx="1986280" cy="108585"/>
          </a:xfrm>
          <a:custGeom>
            <a:avLst/>
            <a:gdLst/>
            <a:ahLst/>
            <a:cxnLst/>
            <a:rect l="l" t="t" r="r" b="b"/>
            <a:pathLst>
              <a:path w="1986280" h="108584">
                <a:moveTo>
                  <a:pt x="0" y="108203"/>
                </a:moveTo>
                <a:lnTo>
                  <a:pt x="1986026" y="108203"/>
                </a:lnTo>
                <a:lnTo>
                  <a:pt x="1986026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316" y="6840601"/>
            <a:ext cx="1986280" cy="167640"/>
          </a:xfrm>
          <a:custGeom>
            <a:avLst/>
            <a:gdLst/>
            <a:ahLst/>
            <a:cxnLst/>
            <a:rect l="l" t="t" r="r" b="b"/>
            <a:pathLst>
              <a:path w="1986280" h="167640">
                <a:moveTo>
                  <a:pt x="0" y="167640"/>
                </a:moveTo>
                <a:lnTo>
                  <a:pt x="1986026" y="167640"/>
                </a:lnTo>
                <a:lnTo>
                  <a:pt x="1986026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4419" y="7008241"/>
            <a:ext cx="1989455" cy="108585"/>
          </a:xfrm>
          <a:custGeom>
            <a:avLst/>
            <a:gdLst/>
            <a:ahLst/>
            <a:cxnLst/>
            <a:rect l="l" t="t" r="r" b="b"/>
            <a:pathLst>
              <a:path w="1989454" h="108584">
                <a:moveTo>
                  <a:pt x="0" y="108203"/>
                </a:moveTo>
                <a:lnTo>
                  <a:pt x="1989074" y="108203"/>
                </a:lnTo>
                <a:lnTo>
                  <a:pt x="1989074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4419" y="6840601"/>
            <a:ext cx="1989455" cy="167640"/>
          </a:xfrm>
          <a:custGeom>
            <a:avLst/>
            <a:gdLst/>
            <a:ahLst/>
            <a:cxnLst/>
            <a:rect l="l" t="t" r="r" b="b"/>
            <a:pathLst>
              <a:path w="1989454" h="167640">
                <a:moveTo>
                  <a:pt x="0" y="167640"/>
                </a:moveTo>
                <a:lnTo>
                  <a:pt x="1989074" y="167640"/>
                </a:lnTo>
                <a:lnTo>
                  <a:pt x="198907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3492" y="7008241"/>
            <a:ext cx="1987550" cy="108585"/>
          </a:xfrm>
          <a:custGeom>
            <a:avLst/>
            <a:gdLst/>
            <a:ahLst/>
            <a:cxnLst/>
            <a:rect l="l" t="t" r="r" b="b"/>
            <a:pathLst>
              <a:path w="1987550" h="108584">
                <a:moveTo>
                  <a:pt x="0" y="108203"/>
                </a:moveTo>
                <a:lnTo>
                  <a:pt x="1987549" y="108203"/>
                </a:lnTo>
                <a:lnTo>
                  <a:pt x="1987549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3492" y="6840601"/>
            <a:ext cx="1987550" cy="167640"/>
          </a:xfrm>
          <a:custGeom>
            <a:avLst/>
            <a:gdLst/>
            <a:ahLst/>
            <a:cxnLst/>
            <a:rect l="l" t="t" r="r" b="b"/>
            <a:pathLst>
              <a:path w="1987550" h="167640">
                <a:moveTo>
                  <a:pt x="0" y="167640"/>
                </a:moveTo>
                <a:lnTo>
                  <a:pt x="1987549" y="167640"/>
                </a:lnTo>
                <a:lnTo>
                  <a:pt x="1987549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3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1148892" y="1134620"/>
            <a:ext cx="5934710" cy="1320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96720" algn="l"/>
                <a:tab pos="3068320" algn="l"/>
              </a:tabLst>
            </a:pPr>
            <a:r>
              <a:rPr sz="1200" i="1" spc="-85" smtClean="0">
                <a:latin typeface="Trebuchet MS"/>
                <a:cs typeface="Trebuchet MS"/>
              </a:rPr>
              <a:t>Year</a:t>
            </a:r>
            <a:r>
              <a:rPr sz="1200" i="1" spc="-85" dirty="0">
                <a:latin typeface="Trebuchet MS"/>
                <a:cs typeface="Trebuchet MS"/>
              </a:rPr>
              <a:t>: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b="1" i="1" spc="-105" dirty="0">
                <a:latin typeface="Arial"/>
                <a:cs typeface="Arial"/>
              </a:rPr>
              <a:t>One	</a:t>
            </a:r>
            <a:r>
              <a:rPr sz="1200" i="1" spc="-65" dirty="0">
                <a:latin typeface="Trebuchet MS"/>
                <a:cs typeface="Trebuchet MS"/>
              </a:rPr>
              <a:t>Duration: </a:t>
            </a:r>
            <a:r>
              <a:rPr sz="1200" b="1" i="1" spc="-60" dirty="0">
                <a:latin typeface="Arial"/>
                <a:cs typeface="Arial"/>
              </a:rPr>
              <a:t>4 </a:t>
            </a:r>
            <a:r>
              <a:rPr sz="1200" b="1" i="1" spc="-100">
                <a:latin typeface="Arial"/>
                <a:cs typeface="Arial"/>
              </a:rPr>
              <a:t>weeks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17500"/>
              </a:lnSpc>
            </a:pPr>
            <a:r>
              <a:rPr sz="1200" i="1" spc="-80" dirty="0">
                <a:latin typeface="Trebuchet MS"/>
                <a:cs typeface="Trebuchet MS"/>
              </a:rPr>
              <a:t>Timetable </a:t>
            </a:r>
            <a:r>
              <a:rPr sz="1200" i="1" spc="-65" dirty="0">
                <a:latin typeface="Trebuchet MS"/>
                <a:cs typeface="Trebuchet MS"/>
              </a:rPr>
              <a:t>hours: </a:t>
            </a:r>
            <a:r>
              <a:rPr sz="1200" b="1" spc="-100" dirty="0">
                <a:latin typeface="Arial"/>
                <a:cs typeface="Arial"/>
              </a:rPr>
              <a:t>Lectures, </a:t>
            </a:r>
            <a:r>
              <a:rPr sz="1200" b="1" spc="-125" dirty="0">
                <a:latin typeface="Arial"/>
                <a:cs typeface="Arial"/>
              </a:rPr>
              <a:t>Case-Based </a:t>
            </a:r>
            <a:r>
              <a:rPr sz="1200" b="1" spc="-100" dirty="0">
                <a:latin typeface="Arial"/>
                <a:cs typeface="Arial"/>
              </a:rPr>
              <a:t>Learning </a:t>
            </a:r>
            <a:r>
              <a:rPr sz="1200" b="1" spc="-130" dirty="0">
                <a:latin typeface="Arial"/>
                <a:cs typeface="Arial"/>
              </a:rPr>
              <a:t>(CBL), </a:t>
            </a:r>
            <a:r>
              <a:rPr sz="1200" b="1" spc="-90" dirty="0">
                <a:latin typeface="Arial"/>
                <a:cs typeface="Arial"/>
              </a:rPr>
              <a:t>Team </a:t>
            </a:r>
            <a:r>
              <a:rPr sz="1200" b="1" spc="-95" dirty="0">
                <a:latin typeface="Arial"/>
                <a:cs typeface="Arial"/>
              </a:rPr>
              <a:t>based </a:t>
            </a:r>
            <a:r>
              <a:rPr sz="1200" b="1" spc="-90" dirty="0">
                <a:latin typeface="Arial"/>
                <a:cs typeface="Arial"/>
              </a:rPr>
              <a:t>Learning </a:t>
            </a:r>
            <a:r>
              <a:rPr sz="1200" b="1" spc="-100" dirty="0">
                <a:latin typeface="Arial"/>
                <a:cs typeface="Arial"/>
              </a:rPr>
              <a:t>(TBL), </a:t>
            </a:r>
            <a:r>
              <a:rPr sz="1200" b="1" spc="-85" dirty="0">
                <a:latin typeface="Arial"/>
                <a:cs typeface="Arial"/>
              </a:rPr>
              <a:t>Self-Study,  </a:t>
            </a:r>
            <a:r>
              <a:rPr sz="1200" b="1" spc="-80" dirty="0">
                <a:latin typeface="Arial"/>
                <a:cs typeface="Arial"/>
              </a:rPr>
              <a:t>Practical, </a:t>
            </a:r>
            <a:r>
              <a:rPr sz="1200" b="1" spc="-95" dirty="0">
                <a:latin typeface="Arial"/>
                <a:cs typeface="Arial"/>
              </a:rPr>
              <a:t>Skills, </a:t>
            </a:r>
            <a:r>
              <a:rPr sz="1200" b="1" spc="-80" dirty="0">
                <a:latin typeface="Arial"/>
                <a:cs typeface="Arial"/>
              </a:rPr>
              <a:t>Demonstrations, </a:t>
            </a:r>
            <a:r>
              <a:rPr sz="1200" b="1" spc="-85" dirty="0">
                <a:latin typeface="Arial"/>
                <a:cs typeface="Arial"/>
              </a:rPr>
              <a:t>Field </a:t>
            </a:r>
            <a:r>
              <a:rPr sz="1200" b="1" spc="-80" dirty="0">
                <a:latin typeface="Arial"/>
                <a:cs typeface="Arial"/>
              </a:rPr>
              <a:t>Visits, </a:t>
            </a:r>
            <a:r>
              <a:rPr sz="1200" b="1" spc="-70" dirty="0">
                <a:latin typeface="Arial"/>
                <a:cs typeface="Arial"/>
              </a:rPr>
              <a:t>Visit </a:t>
            </a:r>
            <a:r>
              <a:rPr sz="1200" b="1" spc="-40" dirty="0">
                <a:latin typeface="Arial"/>
                <a:cs typeface="Arial"/>
              </a:rPr>
              <a:t>to </a:t>
            </a:r>
            <a:r>
              <a:rPr sz="1200" b="1" spc="-80" dirty="0">
                <a:latin typeface="Arial"/>
                <a:cs typeface="Arial"/>
              </a:rPr>
              <a:t>Wards&amp;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Laboratory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742439">
              <a:lnSpc>
                <a:spcPct val="100000"/>
              </a:lnSpc>
              <a:spcBef>
                <a:spcPts val="1080"/>
              </a:spcBef>
            </a:pPr>
            <a:r>
              <a:rPr sz="1300" b="1" spc="-135" dirty="0">
                <a:latin typeface="Arial"/>
                <a:cs typeface="Arial"/>
              </a:rPr>
              <a:t>MODULE </a:t>
            </a:r>
            <a:r>
              <a:rPr sz="1300" b="1" spc="-160" dirty="0">
                <a:latin typeface="Arial"/>
                <a:cs typeface="Arial"/>
              </a:rPr>
              <a:t>INTEGRATED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25" dirty="0">
                <a:latin typeface="Arial"/>
                <a:cs typeface="Arial"/>
              </a:rPr>
              <a:t>COMMITTEE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2145538" y="393027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6"/>
          <p:cNvGraphicFramePr>
            <a:graphicFrameLocks noGrp="1"/>
          </p:cNvGraphicFramePr>
          <p:nvPr/>
        </p:nvGraphicFramePr>
        <p:xfrm>
          <a:off x="1010716" y="3025141"/>
          <a:ext cx="5958840" cy="63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MODULECOORDINATOR: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indent="-216535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  <a:defRPr/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r>
                        <a:rPr sz="1100" spc="-40" smtClean="0">
                          <a:latin typeface="Arial"/>
                          <a:cs typeface="Arial"/>
                        </a:rPr>
                        <a:t>(Biochemistry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7"/>
          <p:cNvGraphicFramePr>
            <a:graphicFrameLocks noGrp="1"/>
          </p:cNvGraphicFramePr>
          <p:nvPr/>
        </p:nvGraphicFramePr>
        <p:xfrm>
          <a:off x="1010716" y="4352926"/>
          <a:ext cx="5970904" cy="50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76530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4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HEMATOOGY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Syeda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Ijlal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Zehra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Zaidi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2" name="object 2"/>
          <p:cNvSpPr txBox="1"/>
          <p:nvPr/>
        </p:nvSpPr>
        <p:spPr>
          <a:xfrm>
            <a:off x="4586096" y="457200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4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616" y="825500"/>
            <a:ext cx="6238875" cy="776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4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0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550545" marR="1324610" indent="-228600">
              <a:lnSpc>
                <a:spcPct val="153000"/>
              </a:lnSpc>
              <a:spcBef>
                <a:spcPts val="3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50" dirty="0">
                <a:latin typeface="Arial"/>
                <a:cs typeface="Arial"/>
              </a:rPr>
              <a:t> 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550545" marR="6350" indent="-228600" algn="just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5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5" dirty="0">
                <a:latin typeface="Arial"/>
                <a:cs typeface="Arial"/>
              </a:rPr>
              <a:t>skills,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5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0" dirty="0">
                <a:latin typeface="Arial"/>
                <a:cs typeface="Arial"/>
              </a:rPr>
              <a:t>to  </a:t>
            </a:r>
            <a:r>
              <a:rPr sz="1100" spc="-55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marR="508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55" dirty="0">
                <a:latin typeface="Arial"/>
                <a:cs typeface="Arial"/>
              </a:rPr>
              <a:t>books, </a:t>
            </a:r>
            <a:r>
              <a:rPr sz="1100" spc="-30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</a:t>
            </a:r>
            <a:r>
              <a:rPr sz="1100" spc="-35" dirty="0">
                <a:latin typeface="Arial"/>
                <a:cs typeface="Arial"/>
              </a:rPr>
              <a:t>web- 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10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550545" marR="1090295" indent="-228600">
              <a:lnSpc>
                <a:spcPct val="1520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550545" marR="209550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60"/>
              </a:spcBef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</a:t>
            </a:r>
            <a:r>
              <a:rPr sz="1100" i="1" spc="-190" dirty="0">
                <a:latin typeface="Trebuchet MS"/>
                <a:cs typeface="Trebuchet MS"/>
              </a:rPr>
              <a:t> </a:t>
            </a:r>
            <a:r>
              <a:rPr sz="1100" i="1" spc="-65" dirty="0">
                <a:latin typeface="Trebuchet MS"/>
                <a:cs typeface="Trebuchet MS"/>
              </a:rPr>
              <a:t>curriculum</a:t>
            </a:r>
            <a:r>
              <a:rPr sz="1100" spc="-6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 marR="151130">
              <a:lnSpc>
                <a:spcPct val="152800"/>
              </a:lnSpc>
              <a:spcBef>
                <a:spcPts val="825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45" dirty="0">
                <a:latin typeface="Arial"/>
                <a:cs typeface="Arial"/>
              </a:rPr>
              <a:t>modules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55" dirty="0">
                <a:latin typeface="Arial"/>
                <a:cs typeface="Arial"/>
              </a:rPr>
              <a:t>Locomotor, </a:t>
            </a:r>
            <a:r>
              <a:rPr sz="1100" spc="-60" dirty="0">
                <a:latin typeface="Arial"/>
                <a:cs typeface="Arial"/>
              </a:rPr>
              <a:t>Respiratory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95" dirty="0">
                <a:latin typeface="Arial"/>
                <a:cs typeface="Arial"/>
              </a:rPr>
              <a:t>CVS  </a:t>
            </a:r>
            <a:r>
              <a:rPr sz="1100" spc="-60" dirty="0">
                <a:latin typeface="Arial"/>
                <a:cs typeface="Arial"/>
              </a:rPr>
              <a:t>modules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links </a:t>
            </a:r>
            <a:r>
              <a:rPr sz="1100" spc="-70" dirty="0">
                <a:latin typeface="Arial"/>
                <a:cs typeface="Arial"/>
              </a:rPr>
              <a:t>basic 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problems.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dirty="0">
                <a:latin typeface="Arial"/>
                <a:cs typeface="Arial"/>
              </a:rPr>
              <a:t>that  </a:t>
            </a:r>
            <a:r>
              <a:rPr sz="1100" spc="-5" dirty="0">
                <a:latin typeface="Arial"/>
                <a:cs typeface="Arial"/>
              </a:rPr>
              <a:t>subjects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dirty="0">
                <a:latin typeface="Arial"/>
                <a:cs typeface="Arial"/>
              </a:rPr>
              <a:t>presented </a:t>
            </a:r>
            <a:r>
              <a:rPr sz="1100" spc="-80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20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spc="5" dirty="0">
                <a:latin typeface="Arial"/>
                <a:cs typeface="Arial"/>
              </a:rPr>
              <a:t>able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better </a:t>
            </a:r>
            <a:r>
              <a:rPr sz="1100" spc="-45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65" dirty="0">
                <a:latin typeface="Arial"/>
                <a:cs typeface="Arial"/>
              </a:rPr>
              <a:t>basic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sciences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when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they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repeatedly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learn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relation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 marL="93345" marR="182880">
              <a:lnSpc>
                <a:spcPct val="152700"/>
              </a:lnSpc>
            </a:pPr>
            <a:r>
              <a:rPr sz="1100" spc="-90" dirty="0">
                <a:latin typeface="Arial"/>
                <a:cs typeface="Arial"/>
              </a:rPr>
              <a:t>Case-based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45" dirty="0">
                <a:latin typeface="Arial"/>
                <a:cs typeface="Arial"/>
              </a:rPr>
              <a:t>computer-based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early </a:t>
            </a:r>
            <a:r>
              <a:rPr sz="1100" spc="-60" dirty="0">
                <a:latin typeface="Arial"/>
                <a:cs typeface="Arial"/>
              </a:rPr>
              <a:t>exposure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clinics, wards,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skills  </a:t>
            </a:r>
            <a:r>
              <a:rPr sz="1100" spc="-35" dirty="0">
                <a:latin typeface="Arial"/>
                <a:cs typeface="Arial"/>
              </a:rPr>
              <a:t>acquisition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40" dirty="0">
                <a:latin typeface="Arial"/>
                <a:cs typeface="Arial"/>
              </a:rPr>
              <a:t>lab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physiotherapy </a:t>
            </a:r>
            <a:r>
              <a:rPr sz="1100" spc="-30" dirty="0">
                <a:latin typeface="Arial"/>
                <a:cs typeface="Arial"/>
              </a:rPr>
              <a:t>department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characteristics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program.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476" y="4883022"/>
            <a:ext cx="6217285" cy="426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55" dirty="0">
                <a:latin typeface="Arial"/>
                <a:cs typeface="Arial"/>
              </a:rPr>
              <a:t> are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38862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40" dirty="0">
                <a:latin typeface="Arial"/>
                <a:cs typeface="Arial"/>
              </a:rPr>
              <a:t>Hospital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Clinic </a:t>
            </a:r>
            <a:r>
              <a:rPr sz="1100" spc="-40" dirty="0">
                <a:latin typeface="Arial"/>
                <a:cs typeface="Arial"/>
              </a:rPr>
              <a:t>visits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65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55" dirty="0">
                <a:latin typeface="Arial"/>
                <a:cs typeface="Arial"/>
              </a:rPr>
              <a:t>Practicals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70" dirty="0">
                <a:latin typeface="Arial"/>
                <a:cs typeface="Arial"/>
              </a:rPr>
              <a:t>E-Learning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50" dirty="0">
                <a:latin typeface="Arial"/>
                <a:cs typeface="Arial"/>
              </a:rPr>
              <a:t>Self-Directed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145" dirty="0">
                <a:latin typeface="Arial"/>
                <a:cs typeface="Arial"/>
              </a:rPr>
              <a:t>TBL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125" dirty="0">
                <a:latin typeface="Arial"/>
                <a:cs typeface="Arial"/>
              </a:rPr>
              <a:t>INTERACTIVE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8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ts val="2020"/>
              </a:lnSpc>
              <a:spcBef>
                <a:spcPts val="165"/>
              </a:spcBef>
            </a:pP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5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Interactive </a:t>
            </a:r>
            <a:r>
              <a:rPr sz="1100" spc="-40" dirty="0">
                <a:latin typeface="Arial"/>
                <a:cs typeface="Arial"/>
              </a:rPr>
              <a:t>Lecturer 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5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explains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underlying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0" dirty="0">
                <a:latin typeface="Arial"/>
                <a:cs typeface="Arial"/>
              </a:rPr>
              <a:t>questions, 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  </a:t>
            </a:r>
            <a:r>
              <a:rPr sz="1100" spc="-30" dirty="0">
                <a:latin typeface="Arial"/>
                <a:cs typeface="Arial"/>
              </a:rPr>
              <a:t>interviews,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40" dirty="0">
                <a:latin typeface="Arial"/>
                <a:cs typeface="Arial"/>
              </a:rPr>
              <a:t>etc. 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actively </a:t>
            </a:r>
            <a:r>
              <a:rPr sz="1100" spc="-35" dirty="0">
                <a:latin typeface="Arial"/>
                <a:cs typeface="Arial"/>
              </a:rPr>
              <a:t>involved </a:t>
            </a:r>
            <a:r>
              <a:rPr sz="1100" spc="-15" dirty="0">
                <a:latin typeface="Arial"/>
                <a:cs typeface="Arial"/>
              </a:rPr>
              <a:t>in the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12700" marR="7620" algn="just">
              <a:lnSpc>
                <a:spcPct val="153200"/>
              </a:lnSpc>
              <a:spcBef>
                <a:spcPts val="790"/>
              </a:spcBef>
            </a:pPr>
            <a:r>
              <a:rPr sz="1100" b="1" spc="-135" dirty="0">
                <a:latin typeface="Arial"/>
                <a:cs typeface="Arial"/>
              </a:rPr>
              <a:t>HOSPITAL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10" dirty="0">
                <a:latin typeface="Arial"/>
                <a:cs typeface="Arial"/>
              </a:rPr>
              <a:t>VISITS: 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symptoms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15" dirty="0">
                <a:latin typeface="Arial"/>
                <a:cs typeface="Arial"/>
              </a:rPr>
              <a:t>or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settings.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60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relate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relevant  </a:t>
            </a:r>
            <a:r>
              <a:rPr sz="1100" spc="-30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2525" y="853613"/>
            <a:ext cx="5543042" cy="381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5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6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088" y="943712"/>
            <a:ext cx="6273800" cy="599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3000"/>
              </a:lnSpc>
              <a:spcBef>
                <a:spcPts val="95"/>
              </a:spcBef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35" dirty="0">
                <a:latin typeface="Arial"/>
                <a:cs typeface="Arial"/>
              </a:rPr>
              <a:t>GROUP DISCUSSION </a:t>
            </a:r>
            <a:r>
              <a:rPr sz="1100" b="1" spc="-100" dirty="0">
                <a:latin typeface="Arial"/>
                <a:cs typeface="Arial"/>
              </a:rPr>
              <a:t>(SGD):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0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5" dirty="0">
                <a:latin typeface="Arial"/>
                <a:cs typeface="Arial"/>
              </a:rPr>
              <a:t>concepts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20" dirty="0">
                <a:latin typeface="Arial"/>
                <a:cs typeface="Arial"/>
              </a:rPr>
              <a:t>attitudes.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patient </a:t>
            </a:r>
            <a:r>
              <a:rPr sz="1100" spc="-85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exchange </a:t>
            </a:r>
            <a:r>
              <a:rPr sz="1100" spc="-35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30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Lectures,  </a:t>
            </a:r>
            <a:r>
              <a:rPr sz="1100" spc="-15" dirty="0">
                <a:latin typeface="Arial"/>
                <a:cs typeface="Arial"/>
              </a:rPr>
              <a:t>tutorials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self study. </a:t>
            </a:r>
            <a:r>
              <a:rPr sz="1100" spc="-8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facilitator </a:t>
            </a:r>
            <a:r>
              <a:rPr sz="1100" spc="-20" dirty="0">
                <a:latin typeface="Arial"/>
                <a:cs typeface="Arial"/>
              </a:rPr>
              <a:t>role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85" dirty="0">
                <a:latin typeface="Arial"/>
                <a:cs typeface="Arial"/>
              </a:rPr>
              <a:t>ask </a:t>
            </a:r>
            <a:r>
              <a:rPr sz="1100" spc="-35" dirty="0">
                <a:latin typeface="Arial"/>
                <a:cs typeface="Arial"/>
              </a:rPr>
              <a:t>probing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60" dirty="0">
                <a:latin typeface="Arial"/>
                <a:cs typeface="Arial"/>
              </a:rPr>
              <a:t>summarize,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30" dirty="0">
                <a:latin typeface="Arial"/>
                <a:cs typeface="Arial"/>
              </a:rPr>
              <a:t>clarify 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52300"/>
              </a:lnSpc>
            </a:pPr>
            <a:r>
              <a:rPr sz="1100" b="1" spc="-160" dirty="0">
                <a:latin typeface="Arial"/>
                <a:cs typeface="Arial"/>
              </a:rPr>
              <a:t>CASE-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BASED </a:t>
            </a:r>
            <a:r>
              <a:rPr sz="1100" b="1" spc="-125" dirty="0">
                <a:latin typeface="Arial"/>
                <a:cs typeface="Arial"/>
              </a:rPr>
              <a:t>LEARNING: </a:t>
            </a: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</a:t>
            </a:r>
            <a:r>
              <a:rPr sz="1100" spc="-40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4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0" dirty="0">
                <a:latin typeface="Arial"/>
                <a:cs typeface="Arial"/>
              </a:rPr>
              <a:t>discuss </a:t>
            </a:r>
            <a:r>
              <a:rPr sz="1100" spc="-55" dirty="0">
                <a:latin typeface="Arial"/>
                <a:cs typeface="Arial"/>
              </a:rPr>
              <a:t>and answer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questions </a:t>
            </a:r>
            <a:r>
              <a:rPr sz="1100" spc="-45" dirty="0">
                <a:latin typeface="Arial"/>
                <a:cs typeface="Arial"/>
              </a:rPr>
              <a:t>applying </a:t>
            </a:r>
            <a:r>
              <a:rPr sz="1100" spc="-35" dirty="0">
                <a:latin typeface="Arial"/>
                <a:cs typeface="Arial"/>
              </a:rPr>
              <a:t>relevant 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80" dirty="0">
                <a:latin typeface="Arial"/>
                <a:cs typeface="Arial"/>
              </a:rPr>
              <a:t>sciences </a:t>
            </a:r>
            <a:r>
              <a:rPr sz="1100" spc="-30" dirty="0">
                <a:latin typeface="Arial"/>
                <a:cs typeface="Arial"/>
              </a:rPr>
              <a:t>during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2065" algn="just">
              <a:lnSpc>
                <a:spcPct val="152700"/>
              </a:lnSpc>
              <a:spcBef>
                <a:spcPts val="5"/>
              </a:spcBef>
            </a:pPr>
            <a:r>
              <a:rPr sz="1100" b="1" spc="-145" dirty="0">
                <a:latin typeface="Arial"/>
                <a:cs typeface="Arial"/>
              </a:rPr>
              <a:t>PRACTICAL: </a:t>
            </a:r>
            <a:r>
              <a:rPr sz="1100" spc="-90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5" dirty="0">
                <a:latin typeface="Arial"/>
                <a:cs typeface="Arial"/>
              </a:rPr>
              <a:t>practicals </a:t>
            </a:r>
            <a:r>
              <a:rPr sz="1100" spc="-30" dirty="0">
                <a:latin typeface="Arial"/>
                <a:cs typeface="Arial"/>
              </a:rPr>
              <a:t>related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anatomy, </a:t>
            </a:r>
            <a:r>
              <a:rPr sz="1100" spc="-35" dirty="0">
                <a:latin typeface="Arial"/>
                <a:cs typeface="Arial"/>
              </a:rPr>
              <a:t>biochemistry, </a:t>
            </a:r>
            <a:r>
              <a:rPr sz="1100" spc="-40" dirty="0">
                <a:latin typeface="Arial"/>
                <a:cs typeface="Arial"/>
              </a:rPr>
              <a:t>pathology, </a:t>
            </a:r>
            <a:r>
              <a:rPr sz="1100" spc="-55" dirty="0">
                <a:latin typeface="Arial"/>
                <a:cs typeface="Arial"/>
              </a:rPr>
              <a:t>pharmacology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physiology are </a:t>
            </a:r>
            <a:r>
              <a:rPr sz="1100" spc="-60" dirty="0">
                <a:latin typeface="Arial"/>
                <a:cs typeface="Arial"/>
              </a:rPr>
              <a:t>scheduled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12700" marR="6350" algn="just">
              <a:lnSpc>
                <a:spcPct val="152700"/>
              </a:lnSpc>
              <a:spcBef>
                <a:spcPts val="985"/>
              </a:spcBef>
            </a:pPr>
            <a:r>
              <a:rPr sz="1100" b="1" spc="-175" dirty="0">
                <a:latin typeface="Arial"/>
                <a:cs typeface="Arial"/>
              </a:rPr>
              <a:t>SKILLS </a:t>
            </a:r>
            <a:r>
              <a:rPr sz="1100" b="1" spc="-140" dirty="0">
                <a:latin typeface="Arial"/>
                <a:cs typeface="Arial"/>
              </a:rPr>
              <a:t>SESSION: </a:t>
            </a: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 </a:t>
            </a:r>
            <a:r>
              <a:rPr sz="1100" spc="-30" dirty="0">
                <a:latin typeface="Arial"/>
                <a:cs typeface="Arial"/>
              </a:rPr>
              <a:t>laboratory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5" dirty="0">
                <a:latin typeface="Arial"/>
                <a:cs typeface="Arial"/>
              </a:rPr>
              <a:t>Department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Physiotherapy.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800"/>
              </a:lnSpc>
            </a:pPr>
            <a:r>
              <a:rPr sz="1100" b="1" spc="-200" dirty="0">
                <a:latin typeface="Arial"/>
                <a:cs typeface="Arial"/>
              </a:rPr>
              <a:t>SELF </a:t>
            </a:r>
            <a:r>
              <a:rPr sz="1100" b="1" spc="-145" dirty="0">
                <a:latin typeface="Arial"/>
                <a:cs typeface="Arial"/>
              </a:rPr>
              <a:t>DIRECTED </a:t>
            </a:r>
            <a:r>
              <a:rPr sz="1100" b="1" spc="-135" dirty="0">
                <a:latin typeface="Arial"/>
                <a:cs typeface="Arial"/>
              </a:rPr>
              <a:t>LEARNING: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15" dirty="0">
                <a:latin typeface="Arial"/>
                <a:cs typeface="Arial"/>
              </a:rPr>
              <a:t>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resource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college.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25" dirty="0">
                <a:latin typeface="Arial"/>
                <a:cs typeface="Arial"/>
              </a:rPr>
              <a:t>utilize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 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  <a:p>
            <a:pPr marL="12700" marR="5715" algn="just">
              <a:lnSpc>
                <a:spcPct val="152500"/>
              </a:lnSpc>
              <a:spcBef>
                <a:spcPts val="685"/>
              </a:spcBef>
            </a:pPr>
            <a:r>
              <a:rPr sz="1100" b="1" spc="-114" dirty="0">
                <a:latin typeface="Arial"/>
                <a:cs typeface="Arial"/>
              </a:rPr>
              <a:t>TEAM </a:t>
            </a:r>
            <a:r>
              <a:rPr sz="1100" b="1" spc="-175" dirty="0">
                <a:latin typeface="Arial"/>
                <a:cs typeface="Arial"/>
              </a:rPr>
              <a:t>BASED </a:t>
            </a:r>
            <a:r>
              <a:rPr sz="1100" b="1" spc="-135" dirty="0">
                <a:latin typeface="Arial"/>
                <a:cs typeface="Arial"/>
              </a:rPr>
              <a:t>LEARNING:  </a:t>
            </a:r>
            <a:r>
              <a:rPr sz="1100" spc="-70" dirty="0">
                <a:latin typeface="Arial"/>
                <a:cs typeface="Arial"/>
                <a:hlinkClick r:id="rId2"/>
              </a:rPr>
              <a:t>Team-based </a:t>
            </a:r>
            <a:r>
              <a:rPr sz="1100" spc="-35" dirty="0">
                <a:latin typeface="Arial"/>
                <a:cs typeface="Arial"/>
                <a:hlinkClick r:id="rId2"/>
              </a:rPr>
              <a:t>learning </a:t>
            </a:r>
            <a:r>
              <a:rPr sz="1100" spc="-105" dirty="0">
                <a:latin typeface="Arial"/>
                <a:cs typeface="Arial"/>
              </a:rPr>
              <a:t>(TBL)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-10" dirty="0">
                <a:latin typeface="Arial"/>
                <a:cs typeface="Arial"/>
              </a:rPr>
              <a:t>form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small-group learning </a:t>
            </a:r>
            <a:r>
              <a:rPr sz="1100" spc="-5" dirty="0">
                <a:latin typeface="Arial"/>
                <a:cs typeface="Arial"/>
              </a:rPr>
              <a:t>that  </a:t>
            </a:r>
            <a:r>
              <a:rPr sz="1100" spc="-70" dirty="0">
                <a:latin typeface="Arial"/>
                <a:cs typeface="Arial"/>
              </a:rPr>
              <a:t>emphasizes </a:t>
            </a:r>
            <a:r>
              <a:rPr sz="1100" spc="-25" dirty="0">
                <a:latin typeface="Arial"/>
                <a:cs typeface="Arial"/>
              </a:rPr>
              <a:t>student preparation </a:t>
            </a:r>
            <a:r>
              <a:rPr sz="1100" dirty="0">
                <a:latin typeface="Arial"/>
                <a:cs typeface="Arial"/>
              </a:rPr>
              <a:t>out of </a:t>
            </a:r>
            <a:r>
              <a:rPr sz="1100" spc="-80" dirty="0">
                <a:latin typeface="Arial"/>
                <a:cs typeface="Arial"/>
              </a:rPr>
              <a:t>class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5" dirty="0">
                <a:latin typeface="Arial"/>
                <a:cs typeface="Arial"/>
              </a:rPr>
              <a:t>class.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organized  </a:t>
            </a:r>
            <a:r>
              <a:rPr sz="1100" spc="-35" dirty="0">
                <a:latin typeface="Arial"/>
                <a:cs typeface="Arial"/>
              </a:rPr>
              <a:t>strategically </a:t>
            </a:r>
            <a:r>
              <a:rPr sz="1100" spc="-5" dirty="0">
                <a:latin typeface="Arial"/>
                <a:cs typeface="Arial"/>
              </a:rPr>
              <a:t>into </a:t>
            </a:r>
            <a:r>
              <a:rPr sz="1100" spc="-45" dirty="0">
                <a:latin typeface="Arial"/>
                <a:cs typeface="Arial"/>
              </a:rPr>
              <a:t>diverse </a:t>
            </a:r>
            <a:r>
              <a:rPr sz="1100" spc="-50" dirty="0">
                <a:latin typeface="Arial"/>
                <a:cs typeface="Arial"/>
              </a:rPr>
              <a:t>teams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5-7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20" dirty="0">
                <a:latin typeface="Arial"/>
                <a:cs typeface="Arial"/>
              </a:rPr>
              <a:t>work together throughout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class. </a:t>
            </a:r>
            <a:r>
              <a:rPr sz="1100" spc="-45" dirty="0">
                <a:latin typeface="Arial"/>
                <a:cs typeface="Arial"/>
              </a:rPr>
              <a:t>Before </a:t>
            </a:r>
            <a:r>
              <a:rPr sz="1100" spc="-70" dirty="0">
                <a:latin typeface="Arial"/>
                <a:cs typeface="Arial"/>
              </a:rPr>
              <a:t>each  </a:t>
            </a:r>
            <a:r>
              <a:rPr sz="1100" spc="-60" dirty="0">
                <a:latin typeface="Arial"/>
                <a:cs typeface="Arial"/>
              </a:rPr>
              <a:t>session/class, </a:t>
            </a:r>
            <a:r>
              <a:rPr sz="1100" spc="-40" dirty="0">
                <a:latin typeface="Arial"/>
                <a:cs typeface="Arial"/>
              </a:rPr>
              <a:t>students prepare </a:t>
            </a:r>
            <a:r>
              <a:rPr sz="1100" spc="-45" dirty="0">
                <a:latin typeface="Arial"/>
                <a:cs typeface="Arial"/>
              </a:rPr>
              <a:t>by reading </a:t>
            </a:r>
            <a:r>
              <a:rPr sz="1100" spc="-5" dirty="0">
                <a:latin typeface="Arial"/>
                <a:cs typeface="Arial"/>
              </a:rPr>
              <a:t>prior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75" dirty="0">
                <a:latin typeface="Arial"/>
                <a:cs typeface="Arial"/>
              </a:rPr>
              <a:t>class.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80" dirty="0">
                <a:latin typeface="Arial"/>
                <a:cs typeface="Arial"/>
              </a:rPr>
              <a:t>class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5" dirty="0">
                <a:latin typeface="Arial"/>
                <a:cs typeface="Arial"/>
              </a:rPr>
              <a:t>different </a:t>
            </a:r>
            <a:r>
              <a:rPr sz="1100" spc="-70" dirty="0">
                <a:latin typeface="Arial"/>
                <a:cs typeface="Arial"/>
              </a:rPr>
              <a:t>tasks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0" dirty="0">
                <a:latin typeface="Arial"/>
                <a:cs typeface="Arial"/>
              </a:rPr>
              <a:t>test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20" dirty="0">
                <a:latin typeface="Arial"/>
                <a:cs typeface="Arial"/>
              </a:rPr>
              <a:t>work </a:t>
            </a:r>
            <a:r>
              <a:rPr sz="1100" spc="-105" dirty="0">
                <a:latin typeface="Arial"/>
                <a:cs typeface="Arial"/>
              </a:rPr>
              <a:t>as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team.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304" y="892809"/>
            <a:ext cx="5858510" cy="371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837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LOCOMOTOR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14" dirty="0">
                <a:latin typeface="Arial"/>
                <a:cs typeface="Arial"/>
              </a:rPr>
              <a:t>IMPORTANCE </a:t>
            </a:r>
            <a:r>
              <a:rPr sz="1100" b="1" spc="-140" dirty="0">
                <a:latin typeface="Arial"/>
                <a:cs typeface="Arial"/>
              </a:rPr>
              <a:t>OF </a:t>
            </a:r>
            <a:r>
              <a:rPr sz="1100" b="1" spc="-135" dirty="0">
                <a:latin typeface="Arial"/>
                <a:cs typeface="Arial"/>
              </a:rPr>
              <a:t>LOCOMOTOR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150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600"/>
              </a:lnSpc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30" dirty="0">
                <a:latin typeface="Arial"/>
                <a:cs typeface="Arial"/>
              </a:rPr>
              <a:t>likely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50" dirty="0">
                <a:latin typeface="Arial"/>
                <a:cs typeface="Arial"/>
              </a:rPr>
              <a:t>individuals </a:t>
            </a: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65" dirty="0">
                <a:latin typeface="Arial"/>
                <a:cs typeface="Arial"/>
              </a:rPr>
              <a:t>some </a:t>
            </a:r>
            <a:r>
              <a:rPr sz="1100" spc="-15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suffer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problem </a:t>
            </a:r>
            <a:r>
              <a:rPr sz="1100" spc="-25" dirty="0">
                <a:latin typeface="Arial"/>
                <a:cs typeface="Arial"/>
              </a:rPr>
              <a:t>related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musculoskeletal </a:t>
            </a:r>
            <a:r>
              <a:rPr sz="1100" spc="-60" dirty="0">
                <a:latin typeface="Arial"/>
                <a:cs typeface="Arial"/>
              </a:rPr>
              <a:t>system,  </a:t>
            </a:r>
            <a:r>
              <a:rPr sz="1100" spc="-50" dirty="0">
                <a:latin typeface="Arial"/>
                <a:cs typeface="Arial"/>
              </a:rPr>
              <a:t>ranging </a:t>
            </a:r>
            <a:r>
              <a:rPr sz="1100" spc="-65" dirty="0">
                <a:latin typeface="Arial"/>
                <a:cs typeface="Arial"/>
              </a:rPr>
              <a:t>from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very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0" dirty="0">
                <a:latin typeface="Arial"/>
                <a:cs typeface="Arial"/>
              </a:rPr>
              <a:t>problem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25" dirty="0">
                <a:latin typeface="Arial"/>
                <a:cs typeface="Arial"/>
              </a:rPr>
              <a:t>osteoarthritis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70" dirty="0">
                <a:latin typeface="Arial"/>
                <a:cs typeface="Arial"/>
              </a:rPr>
              <a:t>back </a:t>
            </a:r>
            <a:r>
              <a:rPr sz="1100" spc="-40" dirty="0">
                <a:latin typeface="Arial"/>
                <a:cs typeface="Arial"/>
              </a:rPr>
              <a:t>pain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severely </a:t>
            </a:r>
            <a:r>
              <a:rPr sz="1100" spc="-45" dirty="0">
                <a:latin typeface="Arial"/>
                <a:cs typeface="Arial"/>
              </a:rPr>
              <a:t>disabling </a:t>
            </a:r>
            <a:r>
              <a:rPr sz="1100" spc="-20" dirty="0">
                <a:latin typeface="Arial"/>
                <a:cs typeface="Arial"/>
              </a:rPr>
              <a:t>limb  </a:t>
            </a:r>
            <a:r>
              <a:rPr sz="1100" spc="-25" dirty="0">
                <a:latin typeface="Arial"/>
                <a:cs typeface="Arial"/>
              </a:rPr>
              <a:t>trauma </a:t>
            </a:r>
            <a:r>
              <a:rPr sz="1100" spc="5" dirty="0">
                <a:latin typeface="Arial"/>
                <a:cs typeface="Arial"/>
              </a:rPr>
              <a:t>or rheumatoid </a:t>
            </a:r>
            <a:r>
              <a:rPr sz="1100" spc="20" dirty="0">
                <a:latin typeface="Arial"/>
                <a:cs typeface="Arial"/>
              </a:rPr>
              <a:t>arthritis. </a:t>
            </a:r>
            <a:r>
              <a:rPr sz="1100" spc="-45" dirty="0">
                <a:latin typeface="Arial"/>
                <a:cs typeface="Arial"/>
              </a:rPr>
              <a:t>Many </a:t>
            </a:r>
            <a:r>
              <a:rPr sz="1100" spc="-15" dirty="0">
                <a:latin typeface="Arial"/>
                <a:cs typeface="Arial"/>
              </a:rPr>
              <a:t>musculoskeletal </a:t>
            </a:r>
            <a:r>
              <a:rPr sz="1100" spc="-10" dirty="0">
                <a:latin typeface="Arial"/>
                <a:cs typeface="Arial"/>
              </a:rPr>
              <a:t>problems </a:t>
            </a:r>
            <a:r>
              <a:rPr sz="1100" spc="-20" dirty="0">
                <a:latin typeface="Arial"/>
                <a:cs typeface="Arial"/>
              </a:rPr>
              <a:t>are </a:t>
            </a:r>
            <a:r>
              <a:rPr sz="1100" spc="-15" dirty="0">
                <a:latin typeface="Arial"/>
                <a:cs typeface="Arial"/>
              </a:rPr>
              <a:t>chronic </a:t>
            </a:r>
            <a:r>
              <a:rPr sz="1100" spc="5" dirty="0">
                <a:latin typeface="Arial"/>
                <a:cs typeface="Arial"/>
              </a:rPr>
              <a:t>conditions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well.  </a:t>
            </a:r>
            <a:r>
              <a:rPr sz="1100" spc="-8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most </a:t>
            </a:r>
            <a:r>
              <a:rPr sz="1100" spc="-45" dirty="0">
                <a:latin typeface="Arial"/>
                <a:cs typeface="Arial"/>
              </a:rPr>
              <a:t>common </a:t>
            </a:r>
            <a:r>
              <a:rPr sz="1100" spc="-55" dirty="0">
                <a:latin typeface="Arial"/>
                <a:cs typeface="Arial"/>
              </a:rPr>
              <a:t>symptoms </a:t>
            </a:r>
            <a:r>
              <a:rPr sz="1100" spc="-130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pain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disability,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30" dirty="0">
                <a:latin typeface="Arial"/>
                <a:cs typeface="Arial"/>
              </a:rPr>
              <a:t>impact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30" dirty="0">
                <a:latin typeface="Arial"/>
                <a:cs typeface="Arial"/>
              </a:rPr>
              <a:t>only </a:t>
            </a:r>
            <a:r>
              <a:rPr sz="1100" spc="-40" dirty="0">
                <a:latin typeface="Arial"/>
                <a:cs typeface="Arial"/>
              </a:rPr>
              <a:t>on </a:t>
            </a:r>
            <a:r>
              <a:rPr sz="1100" spc="-35" dirty="0">
                <a:latin typeface="Arial"/>
                <a:cs typeface="Arial"/>
              </a:rPr>
              <a:t>individuals’ </a:t>
            </a:r>
            <a:r>
              <a:rPr sz="1100" spc="-25" dirty="0">
                <a:latin typeface="Arial"/>
                <a:cs typeface="Arial"/>
              </a:rPr>
              <a:t>quality 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life </a:t>
            </a:r>
            <a:r>
              <a:rPr sz="1100" spc="-5" dirty="0">
                <a:latin typeface="Arial"/>
                <a:cs typeface="Arial"/>
              </a:rPr>
              <a:t>but </a:t>
            </a:r>
            <a:r>
              <a:rPr sz="1100" spc="-55" dirty="0">
                <a:latin typeface="Arial"/>
                <a:cs typeface="Arial"/>
              </a:rPr>
              <a:t>also, </a:t>
            </a:r>
            <a:r>
              <a:rPr sz="1100" spc="-20" dirty="0">
                <a:latin typeface="Arial"/>
                <a:cs typeface="Arial"/>
              </a:rPr>
              <a:t>importantly,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5" dirty="0">
                <a:latin typeface="Arial"/>
                <a:cs typeface="Arial"/>
              </a:rPr>
              <a:t>people’s </a:t>
            </a:r>
            <a:r>
              <a:rPr sz="1100" spc="-20" dirty="0">
                <a:latin typeface="Arial"/>
                <a:cs typeface="Arial"/>
              </a:rPr>
              <a:t>ability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earn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living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independent. </a:t>
            </a: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80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 </a:t>
            </a:r>
            <a:r>
              <a:rPr sz="1100" spc="-35" dirty="0">
                <a:latin typeface="Arial"/>
                <a:cs typeface="Arial"/>
              </a:rPr>
              <a:t>estimated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0" dirty="0">
                <a:latin typeface="Arial"/>
                <a:cs typeface="Arial"/>
              </a:rPr>
              <a:t>one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40" dirty="0">
                <a:latin typeface="Arial"/>
                <a:cs typeface="Arial"/>
              </a:rPr>
              <a:t>consultations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primary </a:t>
            </a:r>
            <a:r>
              <a:rPr sz="1100" spc="-60" dirty="0">
                <a:latin typeface="Arial"/>
                <a:cs typeface="Arial"/>
              </a:rPr>
              <a:t>care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140" dirty="0">
                <a:latin typeface="Arial"/>
                <a:cs typeface="Arial"/>
              </a:rPr>
              <a:t>caused </a:t>
            </a:r>
            <a:r>
              <a:rPr sz="1100" spc="-45" dirty="0">
                <a:latin typeface="Arial"/>
                <a:cs typeface="Arial"/>
              </a:rPr>
              <a:t>by problems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 </a:t>
            </a:r>
            <a:r>
              <a:rPr sz="1100" spc="-45" dirty="0">
                <a:latin typeface="Arial"/>
                <a:cs typeface="Arial"/>
              </a:rPr>
              <a:t>musculoskeletal </a:t>
            </a:r>
            <a:r>
              <a:rPr sz="1100" spc="-60" dirty="0">
                <a:latin typeface="Arial"/>
                <a:cs typeface="Arial"/>
              </a:rPr>
              <a:t>system. </a:t>
            </a:r>
            <a:r>
              <a:rPr sz="1100" spc="-45" dirty="0">
                <a:latin typeface="Arial"/>
                <a:cs typeface="Arial"/>
              </a:rPr>
              <a:t>Healthy </a:t>
            </a:r>
            <a:r>
              <a:rPr sz="1100" spc="-25" dirty="0">
                <a:latin typeface="Arial"/>
                <a:cs typeface="Arial"/>
              </a:rPr>
              <a:t>lifestyle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exercise and </a:t>
            </a:r>
            <a:r>
              <a:rPr sz="1100" spc="-10" dirty="0">
                <a:latin typeface="Arial"/>
                <a:cs typeface="Arial"/>
              </a:rPr>
              <a:t>diet </a:t>
            </a:r>
            <a:r>
              <a:rPr sz="1100" spc="-45" dirty="0">
                <a:latin typeface="Arial"/>
                <a:cs typeface="Arial"/>
              </a:rPr>
              <a:t>recommended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35" dirty="0">
                <a:latin typeface="Arial"/>
                <a:cs typeface="Arial"/>
              </a:rPr>
              <a:t>maintaining  </a:t>
            </a:r>
            <a:r>
              <a:rPr sz="1100" spc="-45" dirty="0">
                <a:latin typeface="Arial"/>
                <a:cs typeface="Arial"/>
              </a:rPr>
              <a:t>good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health.</a:t>
            </a:r>
            <a:endParaRPr sz="1100">
              <a:latin typeface="Arial"/>
              <a:cs typeface="Arial"/>
            </a:endParaRPr>
          </a:p>
          <a:p>
            <a:pPr marL="12700" marR="24765">
              <a:lnSpc>
                <a:spcPct val="152700"/>
              </a:lnSpc>
            </a:pPr>
            <a:r>
              <a:rPr sz="1100" spc="-50" dirty="0">
                <a:latin typeface="Arial"/>
                <a:cs typeface="Arial"/>
              </a:rPr>
              <a:t>Throughout </a:t>
            </a:r>
            <a:r>
              <a:rPr sz="1100" spc="-35" dirty="0">
                <a:latin typeface="Arial"/>
                <a:cs typeface="Arial"/>
              </a:rPr>
              <a:t>this </a:t>
            </a:r>
            <a:r>
              <a:rPr sz="1100" spc="-45" dirty="0">
                <a:latin typeface="Arial"/>
                <a:cs typeface="Arial"/>
              </a:rPr>
              <a:t>module,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will </a:t>
            </a:r>
            <a:r>
              <a:rPr sz="1100" spc="-70" dirty="0">
                <a:latin typeface="Arial"/>
                <a:cs typeface="Arial"/>
              </a:rPr>
              <a:t>have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opportunity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link </a:t>
            </a:r>
            <a:r>
              <a:rPr sz="1100" spc="-75" dirty="0">
                <a:latin typeface="Arial"/>
                <a:cs typeface="Arial"/>
              </a:rPr>
              <a:t>basic science </a:t>
            </a:r>
            <a:r>
              <a:rPr sz="1100" spc="-55" dirty="0">
                <a:latin typeface="Arial"/>
                <a:cs typeface="Arial"/>
              </a:rPr>
              <a:t>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clinical  </a:t>
            </a:r>
            <a:r>
              <a:rPr sz="1100" spc="-50" dirty="0">
                <a:latin typeface="Arial"/>
                <a:cs typeface="Arial"/>
              </a:rPr>
              <a:t>problems.</a:t>
            </a:r>
            <a:r>
              <a:rPr sz="1100" spc="-80" dirty="0">
                <a:latin typeface="Arial"/>
                <a:cs typeface="Arial"/>
              </a:rPr>
              <a:t> Teaching </a:t>
            </a:r>
            <a:r>
              <a:rPr sz="1100" spc="-40" dirty="0">
                <a:latin typeface="Arial"/>
                <a:cs typeface="Arial"/>
              </a:rPr>
              <a:t>relevant</a:t>
            </a:r>
            <a:r>
              <a:rPr sz="1100" spc="-75" dirty="0">
                <a:latin typeface="Arial"/>
                <a:cs typeface="Arial"/>
              </a:rPr>
              <a:t> basic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sciences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examples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you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make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connections</a:t>
            </a:r>
            <a:r>
              <a:rPr sz="1100" spc="-70" dirty="0">
                <a:latin typeface="Arial"/>
                <a:cs typeface="Arial"/>
              </a:rPr>
              <a:t> among  </a:t>
            </a:r>
            <a:r>
              <a:rPr sz="1100" spc="-60" dirty="0">
                <a:latin typeface="Arial"/>
                <a:cs typeface="Arial"/>
              </a:rPr>
              <a:t>concepts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retain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information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later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clinical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education.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0079" y="5017008"/>
            <a:ext cx="3077210" cy="3618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221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4216" y="821182"/>
            <a:ext cx="311340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TOPICS, </a:t>
            </a:r>
            <a:r>
              <a:rPr sz="14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4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400" b="1" u="heavy" spc="-2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latin typeface="Arial"/>
                <a:cs typeface="Arial"/>
              </a:rPr>
              <a:t>By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end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module</a:t>
            </a:r>
            <a:r>
              <a:rPr sz="1200" spc="-45" dirty="0">
                <a:latin typeface="Arial"/>
                <a:cs typeface="Arial"/>
              </a:rPr>
              <a:t> students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be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able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7376" y="1559305"/>
          <a:ext cx="5932170" cy="6948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</a:tblGrid>
              <a:tr h="347345">
                <a:tc gridSpan="2">
                  <a:txBody>
                    <a:bodyPr/>
                    <a:lstStyle/>
                    <a:p>
                      <a:pPr marL="5080" algn="ctr">
                        <a:lnSpc>
                          <a:spcPts val="1405"/>
                        </a:lnSpc>
                      </a:pPr>
                      <a:r>
                        <a:rPr sz="1200" b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3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(1)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Musculoskeletal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system: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55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division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axial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appendicular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skeleton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pectoral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pelvic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girdle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division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curvature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vertebral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column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vertebrae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found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adults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(2)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Clavicle Osteology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Attachment: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2310">
                <a:tc>
                  <a:txBody>
                    <a:bodyPr/>
                    <a:lstStyle/>
                    <a:p>
                      <a:pPr marL="299720" marR="6413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like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borders,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surfaces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determination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attachments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(3)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Histology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Cartilage: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99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properties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cartilage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cartilage,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properties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locations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growth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cartilage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(4)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Sternoclavicular and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Acromioclavicular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Joints: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acting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(5)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Scapula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Attachment: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91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sites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8288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landmarks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like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borders,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surfaces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land mark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determination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scapula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586096" y="426211"/>
            <a:ext cx="2273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1</a:t>
            </a:r>
            <a:r>
              <a:rPr sz="1050" b="1" i="1" spc="-82" baseline="31746" dirty="0">
                <a:latin typeface="Arial"/>
                <a:cs typeface="Arial"/>
              </a:rPr>
              <a:t>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MBBS, </a:t>
            </a:r>
            <a:r>
              <a:rPr sz="1100" b="1" i="1" spc="-130" dirty="0">
                <a:latin typeface="Arial"/>
                <a:cs typeface="Arial"/>
              </a:rPr>
              <a:t>LOCOMOTOR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914400"/>
          <a:ext cx="6080124" cy="811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215"/>
                <a:gridCol w="1290955"/>
                <a:gridCol w="147954"/>
              </a:tblGrid>
              <a:tr h="350520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000" b="1" spc="-35" dirty="0">
                          <a:latin typeface="Arial"/>
                          <a:cs typeface="Arial"/>
                        </a:rPr>
                        <a:t>(6)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Embryology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Paraxial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Mesoderm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&amp;muscles: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 marR="116205" indent="-1270" algn="ctr">
                        <a:lnSpc>
                          <a:spcPct val="101800"/>
                        </a:lnSpc>
                        <a:spcBef>
                          <a:spcPts val="79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epiblast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hypoblast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chorionic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cavity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mesoderm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paraxial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mesoderm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differentiation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trilaminar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germ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myogenesis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skeletomuscular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(7)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Osteology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Humerus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Attachment: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591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site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82880" indent="-228600">
                        <a:lnSpc>
                          <a:spcPct val="102000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landmarks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like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borders,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surfaces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land mark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determination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attachment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attachments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muscles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(08)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Pectoral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Region: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849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pectoral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girdle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876935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attachments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pectoral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girdle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1369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muscles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pectoral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stabilizing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pectoral  girdle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clavi-pectoral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fascia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triangle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auscultation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nerves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(09)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Shoulder: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shoulder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cartilage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shoulder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2105" indent="-26098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2105" indent="-26098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shoulder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2105" indent="-26098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correlates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shoulder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(10)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Shoulder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joint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Movements: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shoulder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shoulder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joint/rotator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cuff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range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mobility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shoulder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6349</Words>
  <Application>Microsoft Office PowerPoint</Application>
  <PresentationFormat>Custom</PresentationFormat>
  <Paragraphs>1215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7</cp:revision>
  <dcterms:created xsi:type="dcterms:W3CDTF">2019-06-10T13:26:50Z</dcterms:created>
  <dcterms:modified xsi:type="dcterms:W3CDTF">2019-06-13T14:45:44Z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2019-05-02T00:00:00Z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2019-06-10T00:00:00Z</vt:filetime>
  </property>
</Properties>
</file>