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16672" y="1078931"/>
            <a:ext cx="3541198" cy="257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34612" y="4001642"/>
            <a:ext cx="5602242" cy="4439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7280" y="65659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464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962400" y="1283969"/>
            <a:ext cx="3345815" cy="681355"/>
          </a:xfrm>
          <a:custGeom>
            <a:avLst/>
            <a:gdLst/>
            <a:ahLst/>
            <a:cxnLst/>
            <a:rect l="l" t="t" r="r" b="b"/>
            <a:pathLst>
              <a:path w="3345815" h="681355">
                <a:moveTo>
                  <a:pt x="0" y="681354"/>
                </a:moveTo>
                <a:lnTo>
                  <a:pt x="3345815" y="681354"/>
                </a:lnTo>
                <a:lnTo>
                  <a:pt x="3345815" y="0"/>
                </a:lnTo>
                <a:lnTo>
                  <a:pt x="0" y="0"/>
                </a:lnTo>
                <a:lnTo>
                  <a:pt x="0" y="68135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1427" y="1454150"/>
            <a:ext cx="3169285" cy="4972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34340">
              <a:lnSpc>
                <a:spcPts val="2540"/>
              </a:lnSpc>
            </a:pPr>
            <a:r>
              <a:rPr sz="2200" b="1" spc="-200" dirty="0">
                <a:solidFill>
                  <a:srgbClr val="365F91"/>
                </a:solidFill>
                <a:latin typeface="Arial"/>
                <a:cs typeface="Arial"/>
              </a:rPr>
              <a:t>FOUNDATION</a:t>
            </a:r>
            <a:r>
              <a:rPr sz="2200" b="1" spc="-160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b="1" spc="-220" dirty="0">
                <a:solidFill>
                  <a:srgbClr val="365F91"/>
                </a:solidFill>
                <a:latin typeface="Arial"/>
                <a:cs typeface="Arial"/>
              </a:rPr>
              <a:t>MODULE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0" y="2047875"/>
            <a:ext cx="3345815" cy="908050"/>
          </a:xfrm>
          <a:custGeom>
            <a:avLst/>
            <a:gdLst/>
            <a:ahLst/>
            <a:cxnLst/>
            <a:rect l="l" t="t" r="r" b="b"/>
            <a:pathLst>
              <a:path w="3345815" h="908050">
                <a:moveTo>
                  <a:pt x="0" y="908050"/>
                </a:moveTo>
                <a:lnTo>
                  <a:pt x="3345815" y="908050"/>
                </a:lnTo>
                <a:lnTo>
                  <a:pt x="334581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51427" y="2129282"/>
            <a:ext cx="3169285" cy="7284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7575">
              <a:lnSpc>
                <a:spcPts val="2760"/>
              </a:lnSpc>
            </a:pPr>
            <a:r>
              <a:rPr sz="2400" b="1" spc="-305" dirty="0">
                <a:solidFill>
                  <a:srgbClr val="974705"/>
                </a:solidFill>
                <a:latin typeface="Arial"/>
                <a:cs typeface="Arial"/>
              </a:rPr>
              <a:t>FIRST  </a:t>
            </a:r>
            <a:r>
              <a:rPr sz="2400" b="1" spc="-365" dirty="0">
                <a:solidFill>
                  <a:srgbClr val="974705"/>
                </a:solidFill>
                <a:latin typeface="Arial"/>
                <a:cs typeface="Arial"/>
              </a:rPr>
              <a:t>YEAR</a:t>
            </a:r>
            <a:r>
              <a:rPr sz="2400" b="1" spc="-375" dirty="0">
                <a:solidFill>
                  <a:srgbClr val="974705"/>
                </a:solidFill>
                <a:latin typeface="Arial"/>
                <a:cs typeface="Arial"/>
              </a:rPr>
              <a:t> </a:t>
            </a:r>
            <a:r>
              <a:rPr sz="2400" b="1" spc="-295" dirty="0">
                <a:solidFill>
                  <a:srgbClr val="974705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  <a:p>
            <a:pPr marL="1612265"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2400" y="527050"/>
            <a:ext cx="3345815" cy="680720"/>
          </a:xfrm>
          <a:custGeom>
            <a:avLst/>
            <a:gdLst/>
            <a:ahLst/>
            <a:cxnLst/>
            <a:rect l="l" t="t" r="r" b="b"/>
            <a:pathLst>
              <a:path w="3345815" h="680719">
                <a:moveTo>
                  <a:pt x="0" y="680720"/>
                </a:moveTo>
                <a:lnTo>
                  <a:pt x="3345815" y="680720"/>
                </a:lnTo>
                <a:lnTo>
                  <a:pt x="3345815" y="0"/>
                </a:lnTo>
                <a:lnTo>
                  <a:pt x="0" y="0"/>
                </a:lnTo>
                <a:lnTo>
                  <a:pt x="0" y="68072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6336" y="776731"/>
            <a:ext cx="930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EMBRYOLOGY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3941" y="5349620"/>
            <a:ext cx="85407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sz="1200" b="1" u="sng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200" b="1" u="sng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1200" b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200" b="1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200" b="1" u="sng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</a:t>
            </a:r>
            <a:r>
              <a:rPr sz="1200" b="1" u="sng" spc="-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LL</a:t>
            </a:r>
            <a:r>
              <a:rPr sz="1200" b="1" u="sng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Picture 17" descr="download.png"/>
          <p:cNvPicPr>
            <a:picLocks noChangeAspect="1"/>
          </p:cNvPicPr>
          <p:nvPr/>
        </p:nvPicPr>
        <p:blipFill>
          <a:blip r:embed="rId2"/>
          <a:srcRect t="28667" b="32222"/>
          <a:stretch>
            <a:fillRect/>
          </a:stretch>
        </p:blipFill>
        <p:spPr>
          <a:xfrm>
            <a:off x="457200" y="8610600"/>
            <a:ext cx="2819400" cy="990600"/>
          </a:xfrm>
          <a:prstGeom prst="rect">
            <a:avLst/>
          </a:prstGeom>
        </p:spPr>
      </p:pic>
      <p:pic>
        <p:nvPicPr>
          <p:cNvPr id="19" name="Picture 18" descr="logo_hospi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820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838200"/>
          <a:ext cx="6345555" cy="7242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0295"/>
                <a:gridCol w="1445260"/>
              </a:tblGrid>
              <a:tr h="452436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results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implantation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abnormal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 marR="127000" indent="7620">
                        <a:lnSpc>
                          <a:spcPct val="1018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935">
                <a:tc>
                  <a:txBody>
                    <a:bodyPr/>
                    <a:lstStyle/>
                    <a:p>
                      <a:pPr marL="73025" marR="76200">
                        <a:lnSpc>
                          <a:spcPts val="1340"/>
                        </a:lnSpc>
                        <a:spcBef>
                          <a:spcPts val="40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events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second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amniotic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cavity, amnion,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bilaminar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embryonic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disc,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yolk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sac,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chorionic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sac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primary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chorionic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villi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6065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events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third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70"/>
                        </a:spcBef>
                        <a:buAutoNum type="romanLcPeriod"/>
                        <a:tabLst>
                          <a:tab pos="692785" algn="l"/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primitive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streak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notochord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692785" algn="l"/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Gastrulation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neural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tube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romanLcPeriod"/>
                        <a:tabLst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somites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692785" algn="l"/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intra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embryonic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coelom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vessels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785" lvl="1" indent="-22796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69342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Formation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secondary 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tertiary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chorionic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villi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folding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embryo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results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derivatives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germ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layers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crest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 marR="141605" indent="211454">
                        <a:lnSpc>
                          <a:spcPts val="1550"/>
                        </a:lnSpc>
                        <a:spcBef>
                          <a:spcPts val="6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/Tutorial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73025" marR="490855">
                        <a:lnSpc>
                          <a:spcPts val="1340"/>
                        </a:lnSpc>
                        <a:spcBef>
                          <a:spcPts val="4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placenta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fetal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membranes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weeks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gestation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8270" marR="99695" algn="ctr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Discussion/Tutorial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73025" marR="181610">
                        <a:lnSpc>
                          <a:spcPts val="1340"/>
                        </a:lnSpc>
                        <a:spcBef>
                          <a:spcPts val="40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important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events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embryonic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period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4th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8th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week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during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organo-genetic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events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fetal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period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twin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multiple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pregnancies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209" marR="1905" indent="635" algn="ctr">
                        <a:lnSpc>
                          <a:spcPct val="1018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Case-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087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teratogenesis.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70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teratogens.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teratogenesis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83185" algn="ctr">
                        <a:lnSpc>
                          <a:spcPts val="1550"/>
                        </a:lnSpc>
                        <a:spcBef>
                          <a:spcPts val="6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Learning/Small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marL="73025" marR="283845">
                        <a:lnSpc>
                          <a:spcPts val="1340"/>
                        </a:lnSpc>
                        <a:spcBef>
                          <a:spcPts val="40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Calculate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expected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date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delivery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(EDD)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assess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fetal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wellbeing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 marR="141605" indent="211454">
                        <a:lnSpc>
                          <a:spcPts val="1550"/>
                        </a:lnSpc>
                        <a:spcBef>
                          <a:spcPts val="5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/Tutorial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73025" marR="210185">
                        <a:lnSpc>
                          <a:spcPts val="1340"/>
                        </a:lnSpc>
                        <a:spcBef>
                          <a:spcPts val="40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placenta,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membranes,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umbilical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cord,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germ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layers,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stages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fertilization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given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model, photograph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specimen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000" y="990600"/>
          <a:ext cx="6344919" cy="769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6805"/>
                <a:gridCol w="1428114"/>
              </a:tblGrid>
              <a:tr h="194945"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783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history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BDBDBD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branches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state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application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fields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91795" marR="384175" indent="-52069">
                        <a:lnSpc>
                          <a:spcPct val="1165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181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techniques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living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such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19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Plain 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contrast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radiographs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Radio-opaque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Special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X-ray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techniques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like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Barium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Angiography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Ultrasonography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175" dirty="0">
                          <a:latin typeface="Arial"/>
                          <a:cs typeface="Arial"/>
                        </a:rPr>
                        <a:t>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MRI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95275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Endoscopy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integration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body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arrangement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levels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organization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position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relation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position: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Anterior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Posterior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Ventral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Dorsal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eriod"/>
                        <a:tabLst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Superior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Inferior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eriod"/>
                        <a:tabLst>
                          <a:tab pos="9861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Caudal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Rostral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Medial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Lateral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00"/>
                        </a:spcBef>
                        <a:buSzPct val="109090"/>
                        <a:buFont typeface="Times New Roman"/>
                        <a:buAutoNum type="romanLcPeriod"/>
                        <a:tabLst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Proximal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Distal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109090"/>
                        <a:buFont typeface="Times New Roman"/>
                        <a:buAutoNum type="romanLcPeriod"/>
                        <a:tabLst>
                          <a:tab pos="9861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Palmar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plantar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16025" lvl="1" indent="-457200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109090"/>
                        <a:buFont typeface="Times New Roman"/>
                        <a:buAutoNum type="romanLcPeriod"/>
                        <a:tabLst>
                          <a:tab pos="1216025" algn="l"/>
                          <a:tab pos="121666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Superficial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/Deep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different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planes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3230">
                <a:tc>
                  <a:txBody>
                    <a:bodyPr/>
                    <a:lstStyle/>
                    <a:p>
                      <a:pPr marL="350520" indent="-28511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10285" lvl="1" indent="-251460">
                        <a:lnSpc>
                          <a:spcPct val="100000"/>
                        </a:lnSpc>
                        <a:spcBef>
                          <a:spcPts val="225"/>
                        </a:spcBef>
                        <a:buAutoNum type="romanLcPeriod"/>
                        <a:tabLst>
                          <a:tab pos="1010285" algn="l"/>
                          <a:tab pos="1010919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Flexion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Extension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19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Abduction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Adduction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9805" lvl="1" indent="-220979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eriod"/>
                        <a:tabLst>
                          <a:tab pos="98044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Lateral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rotation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Medialrotation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19175" lvl="1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AutoNum type="romanLcPeriod"/>
                        <a:tabLst>
                          <a:tab pos="101981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Pronation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Supination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Plantar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flexion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Dorsal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flexion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10285" lvl="1" indent="-25146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romanLcPeriod"/>
                        <a:tabLst>
                          <a:tab pos="1010919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Circumduction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20444" lvl="1" indent="-261620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eriod"/>
                        <a:tabLst>
                          <a:tab pos="102108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Eversion </a:t>
                      </a:r>
                      <a:r>
                        <a:rPr sz="1100" spc="12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Inversion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000" y="838200"/>
          <a:ext cx="6344919" cy="828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6805"/>
                <a:gridCol w="1428114"/>
              </a:tblGrid>
              <a:tr h="209105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Skeletal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(Bones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Joints)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9805" indent="-28956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appendicular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axial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skeleton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9805" indent="-28956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9805" marR="405765" indent="-289560">
                        <a:lnSpc>
                          <a:spcPts val="1340"/>
                        </a:lnSpc>
                        <a:spcBef>
                          <a:spcPts val="40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bones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shape,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development, region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79805" indent="-289560">
                        <a:lnSpc>
                          <a:spcPts val="1300"/>
                        </a:lnSpc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concepts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ossification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32575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young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bone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35814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long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39179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joint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regions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functions.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viii.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marR="236854" indent="-355600">
                        <a:lnSpc>
                          <a:spcPct val="101800"/>
                        </a:lnSpc>
                        <a:tabLst>
                          <a:tab pos="985519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ix.	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synovial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joints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movement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x.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dislocation,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sprain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inflammation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26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Muscular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System: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29400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muscles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indent="-32575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spasm,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paralysis,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atrophy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regeneration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6080">
                <a:tc>
                  <a:txBody>
                    <a:bodyPr/>
                    <a:lstStyle/>
                    <a:p>
                      <a:pPr marL="299720" indent="-23431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terms: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21385" algn="l"/>
                          <a:tab pos="922019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Ossification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21385" algn="l"/>
                          <a:tab pos="922019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Ligament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ts val="1300"/>
                        </a:lnSpc>
                        <a:spcBef>
                          <a:spcPts val="70"/>
                        </a:spcBef>
                        <a:buAutoNum type="romanLcPeriod"/>
                        <a:tabLst>
                          <a:tab pos="922019" algn="l"/>
                        </a:tabLst>
                      </a:pPr>
                      <a:r>
                        <a:rPr sz="1650" spc="-82" baseline="2525" dirty="0">
                          <a:latin typeface="Arial"/>
                          <a:cs typeface="Arial"/>
                        </a:rPr>
                        <a:t>Aponeurosis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ts val="1300"/>
                        </a:lnSpc>
                        <a:buAutoNum type="romanLcPeriod"/>
                        <a:tabLst>
                          <a:tab pos="922019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Raphe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21385" algn="l"/>
                          <a:tab pos="922019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Fascia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ts val="1300"/>
                        </a:lnSpc>
                        <a:spcBef>
                          <a:spcPts val="85"/>
                        </a:spcBef>
                        <a:buAutoNum type="romanLcPeriod"/>
                        <a:tabLst>
                          <a:tab pos="922019" algn="l"/>
                        </a:tabLst>
                      </a:pPr>
                      <a:r>
                        <a:rPr sz="1650" spc="-82" baseline="2525" dirty="0">
                          <a:latin typeface="Arial"/>
                          <a:cs typeface="Arial"/>
                        </a:rPr>
                        <a:t>Tendon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ts val="1300"/>
                        </a:lnSpc>
                        <a:buAutoNum type="romanLcPeriod"/>
                        <a:tabLst>
                          <a:tab pos="922019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Synovial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sheath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21385" lvl="1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922019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Bursa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1795" marR="384175" indent="-52069">
                        <a:lnSpc>
                          <a:spcPct val="117400"/>
                        </a:lnSpc>
                        <a:spcBef>
                          <a:spcPts val="844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Arteries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Arterioles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Capillaries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Veins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Venules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Anastomosis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35685" lvl="1" indent="-3429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romanLcPeriod"/>
                        <a:tabLst>
                          <a:tab pos="1035685" algn="l"/>
                          <a:tab pos="1036319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Lymphatics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6155">
                <a:tc>
                  <a:txBody>
                    <a:bodyPr/>
                    <a:lstStyle/>
                    <a:p>
                      <a:pPr marL="73025">
                        <a:lnSpc>
                          <a:spcPts val="1265"/>
                        </a:lnSpc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Nervous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System: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0520" indent="-28511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Symbol"/>
                        <a:buChar char="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organization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nervous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0520" indent="-28511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nervous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0520" indent="-285115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109090"/>
                        <a:buFont typeface="Symbol"/>
                        <a:buChar char="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organization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Autonomic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Nervous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reflex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arc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components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vascular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Integrate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defence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lymph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nodes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lymphatics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Appreciate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protection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using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general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skin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fascias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990600"/>
          <a:ext cx="6529070" cy="8162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20979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spc="-135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660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1020">
                <a:tc>
                  <a:txBody>
                    <a:bodyPr/>
                    <a:lstStyle/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role,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applications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204" dirty="0">
                          <a:latin typeface="Arial"/>
                          <a:cs typeface="Arial"/>
                        </a:rPr>
                        <a:t>CELL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0385">
                <a:tc>
                  <a:txBody>
                    <a:bodyPr/>
                    <a:lstStyle/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organelles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composition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membrane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10565">
                <a:tc>
                  <a:txBody>
                    <a:bodyPr/>
                    <a:lstStyle/>
                    <a:p>
                      <a:pPr marL="243840" marR="446405" indent="-230504">
                        <a:lnSpc>
                          <a:spcPct val="102000"/>
                        </a:lnSpc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physicochemical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properties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eg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surface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tension,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viscosity,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adsorption)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dissociation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maintenance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pH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Buffers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acid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base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balance.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CHEMISTRY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CARBOHYDRATES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243840" indent="-230504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Carbohydrates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3840" marR="243204" indent="-230504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43204" algn="l"/>
                          <a:tab pos="24384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disease)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monosaccharides, disaccharides, oligosaccharides 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polysaccharides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CHEMISTRY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LIPIDS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3761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Lipids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Lipids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chemistry,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fatty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acids.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31140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properties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biological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simple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lipids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(TAG)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compound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lipids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(PL)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104139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sterols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(Cholesterol),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chemistry,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CHEMISTRY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PROTEINS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9448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Proteins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biochemical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62890" indent="-228600">
                        <a:lnSpc>
                          <a:spcPct val="1018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Amino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Acids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properties,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nutritional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biological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peptides,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polypeptides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biomedical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peptides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polypeptides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proteins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215900" indent="-228600">
                        <a:lnSpc>
                          <a:spcPct val="1020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protein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physiochemical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properties, functions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chemical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reactions;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recognize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balanced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diet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primary,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secondary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tertiary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protein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ENZYMES: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7447">
                <a:tc>
                  <a:txBody>
                    <a:bodyPr/>
                    <a:lstStyle/>
                    <a:p>
                      <a:pPr marL="299720" marR="555625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kinetics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co-enzymes,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co-factors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isoenzymes.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Classificationandproperties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Enzyme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activity.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Factors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inhibitors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Enzyme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activity.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enzymology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529070" cy="2362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0701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315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CHEMISTRY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NUCLEIC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ACIDS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258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nucleotide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chemistry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biomedical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DNA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RNA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Interactive Lectures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50" dirty="0">
                          <a:latin typeface="Arial"/>
                          <a:cs typeface="Arial"/>
                        </a:rPr>
                        <a:t>PRACTICALS: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862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Protocols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Hazards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Safety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measures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while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working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Prepare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solutions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concentrations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marR="84455" indent="-228600">
                        <a:lnSpc>
                          <a:spcPct val="1018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Detect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Carbohydrates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(Scheme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Polysaccharides),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Carbohydrates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(Mono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Disaccharides),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Lipid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(Solubility,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Emulsification,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Saponification), Proteins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(Scheme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General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Tests),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Amino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acid,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Individual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Proteins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(Albumin, Globulin,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Casein)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given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solution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flame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photometry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qualitative test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salivary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amylase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3670" marR="140970" indent="292100">
                        <a:lnSpc>
                          <a:spcPct val="116399"/>
                        </a:lnSpc>
                        <a:spcBef>
                          <a:spcPts val="63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Skil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3276600"/>
          <a:ext cx="6529070" cy="12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19075">
                <a:tc gridSpan="2"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spc="-145" dirty="0">
                          <a:latin typeface="Arial"/>
                          <a:cs typeface="Arial"/>
                        </a:rPr>
                        <a:t>BIOETHICS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325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desirable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attitudes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professional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 marR="227329" indent="-228600">
                        <a:lnSpc>
                          <a:spcPts val="133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Recognize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respectful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behaviour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teachers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staff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and  colleagues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 marR="344170" indent="-228600">
                        <a:lnSpc>
                          <a:spcPts val="132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Apply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integrity,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honesty,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truth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telling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trustworthiness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academic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situations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15570" algn="ctr">
                        <a:lnSpc>
                          <a:spcPct val="116799"/>
                        </a:lnSpc>
                        <a:spcBef>
                          <a:spcPts val="82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79652" y="4831714"/>
          <a:ext cx="6529070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19075">
                <a:tc gridSpan="2"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SKILLS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325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elements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skills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ts val="1410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Recognize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impact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effective</a:t>
                      </a:r>
                      <a:r>
                        <a:rPr sz="12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communication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79652" y="6195949"/>
          <a:ext cx="6529070" cy="62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2034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405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R="2223770" algn="r">
                        <a:lnSpc>
                          <a:spcPts val="129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OBJE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27965" marR="2213610" indent="-227965" algn="r">
                        <a:lnSpc>
                          <a:spcPts val="1355"/>
                        </a:lnSpc>
                        <a:buFont typeface="Symbol"/>
                        <a:buChar char=""/>
                        <a:tabLst>
                          <a:tab pos="227965" algn="l"/>
                          <a:tab pos="3003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concept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diseases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400" y="8458200"/>
          <a:ext cx="6529070" cy="624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19075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9720" indent="-228600">
                        <a:lnSpc>
                          <a:spcPts val="1355"/>
                        </a:lnSpc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and pathogenesis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edema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79652" y="7230744"/>
          <a:ext cx="6529070" cy="1017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20979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b="1" spc="-160" dirty="0">
                          <a:latin typeface="Arial"/>
                          <a:cs typeface="Arial"/>
                        </a:rPr>
                        <a:t>HEALTH  </a:t>
                      </a:r>
                      <a:r>
                        <a:rPr sz="1200" b="1" spc="-20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LNMC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exams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Relate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LNMC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policies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8153400"/>
          <a:ext cx="652907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02565">
                <a:tc gridSpan="2">
                  <a:txBody>
                    <a:bodyPr/>
                    <a:lstStyle/>
                    <a:p>
                      <a:pPr marL="5080" algn="ctr">
                        <a:lnSpc>
                          <a:spcPts val="1300"/>
                        </a:lnSpc>
                      </a:pPr>
                      <a:r>
                        <a:rPr sz="1100" b="1" spc="-175" dirty="0">
                          <a:latin typeface="Arial"/>
                          <a:cs typeface="Arial"/>
                        </a:rPr>
                        <a:t>RESEARCH 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180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STRATEGY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HAND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WASHING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275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washing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protocols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washing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sequential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manner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2000" y="914400"/>
          <a:ext cx="6529070" cy="714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/>
                <a:gridCol w="1372235"/>
              </a:tblGrid>
              <a:tr h="220345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405"/>
                        </a:lnSpc>
                      </a:pPr>
                      <a:r>
                        <a:rPr sz="1200" b="1" spc="-155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STRATEGY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FUNCTIONAL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ORGANIZATION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100" b="1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BODY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Recognize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modern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70" dirty="0">
                          <a:latin typeface="Arial"/>
                          <a:cs typeface="Arial"/>
                        </a:rPr>
                        <a:t>EXTRACELLULAR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FLUID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ENVIRONMENT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372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functional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organization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human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body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fluid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compartments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HOMEOSTASIS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CONTROL SYSTEM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BODY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Recognize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physiochemical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aspects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maintenance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homeostasis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FUNCTIONAL IMPORTANCE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210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MEMBRANE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5630">
                <a:tc>
                  <a:txBody>
                    <a:bodyPr/>
                    <a:lstStyle/>
                    <a:p>
                      <a:pPr marL="299720" marR="107314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composition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membrane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functional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importance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adaptation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3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204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 ORGANELLES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372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organelles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1100" b="1" spc="-180" dirty="0">
                          <a:latin typeface="Arial"/>
                          <a:cs typeface="Arial"/>
                        </a:rPr>
                        <a:t>ACROSS </a:t>
                      </a:r>
                      <a:r>
                        <a:rPr sz="1100" b="1" spc="-210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MEMBRANE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(ACTIVE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PASSIVE)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membrane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BULK 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TRANSPORT, ENDOCYTOSIS,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EXOCYTOSIS,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TRANSCYTOSIS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563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membrane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diffusion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ct val="117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204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SIGNALLING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MECHANISM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8345">
                <a:tc>
                  <a:txBody>
                    <a:bodyPr/>
                    <a:lstStyle/>
                    <a:p>
                      <a:pPr marL="299720" marR="210820" indent="-228600">
                        <a:lnSpc>
                          <a:spcPct val="100899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chemistry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signals,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receptors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lipid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proteins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membranes.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growth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repair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Lecture/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39090" marR="327660" algn="ctr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osmotic variations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ECF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3360" y="816356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8336" y="1178305"/>
          <a:ext cx="6202679" cy="498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191770">
                <a:tc>
                  <a:txBody>
                    <a:bodyPr/>
                    <a:lstStyle/>
                    <a:p>
                      <a:pPr marL="5080" algn="ctr">
                        <a:lnSpc>
                          <a:spcPts val="1380"/>
                        </a:lnSpc>
                      </a:pPr>
                      <a:r>
                        <a:rPr sz="1200" b="1" i="1" spc="-204" dirty="0">
                          <a:latin typeface="Arial"/>
                          <a:cs typeface="Arial"/>
                        </a:rPr>
                        <a:t>SUBJECT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0"/>
                        </a:lnSpc>
                      </a:pPr>
                      <a:r>
                        <a:rPr sz="1200" b="1" i="1" spc="-200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70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 indent="-208915">
                        <a:lnSpc>
                          <a:spcPts val="1250"/>
                        </a:lnSpc>
                        <a:buAutoNum type="alphaUcPeriod"/>
                        <a:tabLst>
                          <a:tab pos="280670" algn="l"/>
                        </a:tabLst>
                      </a:pPr>
                      <a:r>
                        <a:rPr sz="1100" b="1" u="heavy" spc="-1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GROSS</a:t>
                      </a:r>
                      <a:r>
                        <a:rPr sz="1100" b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K.L.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Clinically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Neuro Anatomy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Richard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Snell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4480" indent="-21336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lphaUcPeriod"/>
                        <a:tabLst>
                          <a:tab pos="285115" algn="l"/>
                        </a:tabLst>
                      </a:pPr>
                      <a:r>
                        <a:rPr sz="1100" b="1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B. Young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J.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W.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Wheather’s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Functional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0035" indent="-20891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80670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Keith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Moore.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Human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Langman’s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b="1" spc="-12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Harper’s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Lehninger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Biochemistry by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Devlin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3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50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Ganong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‘ 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Human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Lauralee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Sherwood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Berne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Best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Taylor Physiological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13995" indent="-21336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14629" algn="l"/>
                        </a:tabLst>
                      </a:pPr>
                      <a:r>
                        <a:rPr sz="1100" b="1" u="heavy" spc="-1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Hall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Physiological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Essentials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Jaypee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InduKhurana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Short Textbook 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Mrthur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NMS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3360" y="638047"/>
            <a:ext cx="194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8336" y="1038097"/>
          <a:ext cx="6202679" cy="3943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foundation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Utilize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specimens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models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available.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provides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simulators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learn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procedures.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helps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familiarize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protocols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assist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36294">
                <a:tc>
                  <a:txBody>
                    <a:bodyPr/>
                    <a:lstStyle/>
                    <a:p>
                      <a:pPr marL="659765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12090" algn="ctr">
                        <a:lnSpc>
                          <a:spcPct val="152700"/>
                        </a:lnSpc>
                      </a:pP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Lab/CDs/DVDs/Internet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should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utilize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resources 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CDs/DVDs.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advantage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8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Self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Self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scheduled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search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solve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cases,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peers and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faculty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clarify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concepts.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3195" y="426211"/>
            <a:ext cx="3089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MBBS, </a:t>
            </a:r>
            <a:r>
              <a:rPr sz="1100" b="1" i="1" spc="-170" dirty="0">
                <a:latin typeface="Arial"/>
                <a:cs typeface="Arial"/>
              </a:rPr>
              <a:t>SEMESTER </a:t>
            </a:r>
            <a:r>
              <a:rPr sz="1100" b="1" i="1" spc="-55" dirty="0">
                <a:latin typeface="Arial"/>
                <a:cs typeface="Arial"/>
              </a:rPr>
              <a:t>1 </a:t>
            </a:r>
            <a:r>
              <a:rPr sz="1100" b="1" i="1" spc="-110" dirty="0">
                <a:latin typeface="Arial"/>
                <a:cs typeface="Arial"/>
              </a:rPr>
              <a:t>FOUNDATION</a:t>
            </a:r>
            <a:r>
              <a:rPr sz="1100" b="1" i="1" spc="-215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755395"/>
            <a:ext cx="6035675" cy="862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1010"/>
              </a:spcBef>
            </a:pPr>
            <a:r>
              <a:rPr sz="1100" b="1" spc="-80" dirty="0">
                <a:latin typeface="Arial"/>
                <a:cs typeface="Arial"/>
              </a:rPr>
              <a:t>Theory </a:t>
            </a:r>
            <a:r>
              <a:rPr sz="1100" b="1" spc="-60" dirty="0">
                <a:latin typeface="Arial"/>
                <a:cs typeface="Arial"/>
              </a:rPr>
              <a:t>(knowledge)</a:t>
            </a:r>
            <a:r>
              <a:rPr sz="1100" spc="-60" dirty="0">
                <a:latin typeface="Arial"/>
                <a:cs typeface="Arial"/>
              </a:rPr>
              <a:t>: </a:t>
            </a:r>
            <a:r>
              <a:rPr sz="1100" b="1" spc="-100" dirty="0">
                <a:latin typeface="Arial"/>
                <a:cs typeface="Arial"/>
              </a:rPr>
              <a:t>Best </a:t>
            </a:r>
            <a:r>
              <a:rPr sz="1100" b="1" spc="-105" dirty="0">
                <a:latin typeface="Arial"/>
                <a:cs typeface="Arial"/>
              </a:rPr>
              <a:t>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 </a:t>
            </a:r>
            <a:r>
              <a:rPr sz="1100" spc="-45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45" dirty="0">
                <a:latin typeface="Arial"/>
                <a:cs typeface="Arial"/>
              </a:rPr>
              <a:t>BCQs: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answers).</a:t>
            </a:r>
            <a:endParaRPr sz="1100">
              <a:latin typeface="Arial"/>
              <a:cs typeface="Arial"/>
            </a:endParaRPr>
          </a:p>
          <a:p>
            <a:pPr marL="469265" marR="29209" indent="-227965">
              <a:lnSpc>
                <a:spcPct val="150900"/>
              </a:lnSpc>
              <a:spcBef>
                <a:spcPts val="8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40" dirty="0">
                <a:latin typeface="Arial"/>
                <a:cs typeface="Arial"/>
              </a:rPr>
              <a:t>student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45" dirty="0">
                <a:latin typeface="Arial"/>
                <a:cs typeface="Arial"/>
              </a:rPr>
              <a:t>answer/response 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80">
                <a:latin typeface="Arial"/>
                <a:cs typeface="Arial"/>
              </a:rPr>
              <a:t> </a:t>
            </a:r>
            <a:r>
              <a:rPr lang="en-US" sz="1100" spc="-95" dirty="0" smtClean="0">
                <a:latin typeface="Arial"/>
                <a:cs typeface="Arial"/>
              </a:rPr>
              <a:t> AVMC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88620" indent="-228600">
              <a:lnSpc>
                <a:spcPct val="100000"/>
              </a:lnSpc>
              <a:spcBef>
                <a:spcPts val="1105"/>
              </a:spcBef>
              <a:buFont typeface="Courier New"/>
              <a:buChar char="o"/>
              <a:tabLst>
                <a:tab pos="388620" algn="l"/>
                <a:tab pos="389255" algn="l"/>
              </a:tabLst>
            </a:pPr>
            <a:r>
              <a:rPr sz="1100" b="1" spc="-95" dirty="0">
                <a:latin typeface="Arial"/>
                <a:cs typeface="Arial"/>
              </a:rPr>
              <a:t>Sample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50" dirty="0">
                <a:latin typeface="Arial"/>
                <a:cs typeface="Arial"/>
              </a:rPr>
              <a:t>BCQs:</a:t>
            </a:r>
            <a:endParaRPr sz="1100">
              <a:latin typeface="Arial"/>
              <a:cs typeface="Arial"/>
            </a:endParaRPr>
          </a:p>
          <a:p>
            <a:pPr marL="241300" marR="127635">
              <a:lnSpc>
                <a:spcPct val="152700"/>
              </a:lnSpc>
              <a:spcBef>
                <a:spcPts val="660"/>
              </a:spcBef>
            </a:pP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25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year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old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patient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presented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complain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productive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cough,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breathlessness</a:t>
            </a:r>
            <a:r>
              <a:rPr sz="1100" spc="-65" dirty="0">
                <a:latin typeface="Arial"/>
                <a:cs typeface="Arial"/>
              </a:rPr>
              <a:t> and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wheezing.  </a:t>
            </a:r>
            <a:r>
              <a:rPr sz="1100" spc="-95" dirty="0">
                <a:latin typeface="Arial"/>
                <a:cs typeface="Arial"/>
              </a:rPr>
              <a:t>He </a:t>
            </a:r>
            <a:r>
              <a:rPr sz="1100" spc="-90" dirty="0">
                <a:latin typeface="Arial"/>
                <a:cs typeface="Arial"/>
              </a:rPr>
              <a:t>has </a:t>
            </a:r>
            <a:r>
              <a:rPr sz="1100" spc="-60" dirty="0">
                <a:latin typeface="Arial"/>
                <a:cs typeface="Arial"/>
              </a:rPr>
              <a:t>been </a:t>
            </a:r>
            <a:r>
              <a:rPr sz="1100" spc="-65" dirty="0">
                <a:latin typeface="Arial"/>
                <a:cs typeface="Arial"/>
              </a:rPr>
              <a:t>diagnosed </a:t>
            </a:r>
            <a:r>
              <a:rPr sz="1100" dirty="0">
                <a:latin typeface="Arial"/>
                <a:cs typeface="Arial"/>
              </a:rPr>
              <a:t>with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chronic </a:t>
            </a:r>
            <a:r>
              <a:rPr sz="1100" spc="-40" dirty="0">
                <a:latin typeface="Arial"/>
                <a:cs typeface="Arial"/>
              </a:rPr>
              <a:t>obstructive </a:t>
            </a:r>
            <a:r>
              <a:rPr sz="1100" spc="-45" dirty="0">
                <a:latin typeface="Arial"/>
                <a:cs typeface="Arial"/>
              </a:rPr>
              <a:t>pulmonary </a:t>
            </a:r>
            <a:r>
              <a:rPr sz="1100" spc="-75" dirty="0">
                <a:latin typeface="Arial"/>
                <a:cs typeface="Arial"/>
              </a:rPr>
              <a:t>disease.</a:t>
            </a:r>
            <a:endParaRPr sz="11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95"/>
              </a:spcBef>
            </a:pPr>
            <a:r>
              <a:rPr sz="1100" spc="-90" dirty="0">
                <a:latin typeface="Arial"/>
                <a:cs typeface="Arial"/>
              </a:rPr>
              <a:t>The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most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common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risk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factor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80" dirty="0">
                <a:latin typeface="Arial"/>
                <a:cs typeface="Arial"/>
              </a:rPr>
              <a:t> disease </a:t>
            </a:r>
            <a:r>
              <a:rPr sz="1100" spc="-50" dirty="0"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  <a:p>
            <a:pPr marL="922019" lvl="1" indent="-228600">
              <a:lnSpc>
                <a:spcPct val="100000"/>
              </a:lnSpc>
              <a:spcBef>
                <a:spcPts val="700"/>
              </a:spcBef>
              <a:buAutoNum type="alphaLcParenR"/>
              <a:tabLst>
                <a:tab pos="922655" algn="l"/>
              </a:tabLst>
            </a:pPr>
            <a:r>
              <a:rPr sz="1100" spc="-35" dirty="0">
                <a:latin typeface="Arial"/>
                <a:cs typeface="Arial"/>
              </a:rPr>
              <a:t>Air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pollution</a:t>
            </a:r>
            <a:endParaRPr sz="1100">
              <a:latin typeface="Arial"/>
              <a:cs typeface="Arial"/>
            </a:endParaRPr>
          </a:p>
          <a:p>
            <a:pPr marL="922019" lvl="1" indent="-228600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922655" algn="l"/>
              </a:tabLst>
            </a:pPr>
            <a:r>
              <a:rPr sz="1100" spc="-90" dirty="0">
                <a:latin typeface="Arial"/>
                <a:cs typeface="Arial"/>
              </a:rPr>
              <a:t>Coal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mining</a:t>
            </a:r>
            <a:endParaRPr sz="1100">
              <a:latin typeface="Arial"/>
              <a:cs typeface="Arial"/>
            </a:endParaRPr>
          </a:p>
          <a:p>
            <a:pPr marL="922019" lvl="1" indent="-228600">
              <a:lnSpc>
                <a:spcPct val="100000"/>
              </a:lnSpc>
              <a:spcBef>
                <a:spcPts val="695"/>
              </a:spcBef>
              <a:buAutoNum type="alphaLcParenR"/>
              <a:tabLst>
                <a:tab pos="922019" algn="l"/>
                <a:tab pos="922655" algn="l"/>
              </a:tabLst>
            </a:pPr>
            <a:r>
              <a:rPr sz="1100" spc="-35" dirty="0">
                <a:latin typeface="Arial"/>
                <a:cs typeface="Arial"/>
              </a:rPr>
              <a:t>Infection</a:t>
            </a:r>
            <a:endParaRPr sz="1100">
              <a:latin typeface="Arial"/>
              <a:cs typeface="Arial"/>
            </a:endParaRPr>
          </a:p>
          <a:p>
            <a:pPr marL="922019" lvl="1" indent="-228600">
              <a:lnSpc>
                <a:spcPct val="100000"/>
              </a:lnSpc>
              <a:spcBef>
                <a:spcPts val="700"/>
              </a:spcBef>
              <a:buAutoNum type="alphaLcParenR"/>
              <a:tabLst>
                <a:tab pos="922655" algn="l"/>
              </a:tabLst>
            </a:pPr>
            <a:r>
              <a:rPr sz="1100" b="1" spc="-120" dirty="0">
                <a:latin typeface="Arial"/>
                <a:cs typeface="Arial"/>
              </a:rPr>
              <a:t>Tobacco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10" dirty="0">
                <a:latin typeface="Arial"/>
                <a:cs typeface="Arial"/>
              </a:rPr>
              <a:t>smoke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b="1" spc="-155" dirty="0">
                <a:latin typeface="Arial"/>
                <a:cs typeface="Arial"/>
              </a:rPr>
              <a:t>OSPE: </a:t>
            </a:r>
            <a:r>
              <a:rPr sz="1100" b="1" spc="-70" dirty="0">
                <a:latin typeface="Arial"/>
                <a:cs typeface="Arial"/>
              </a:rPr>
              <a:t>Objective </a:t>
            </a:r>
            <a:r>
              <a:rPr sz="1100" b="1" spc="-80" dirty="0">
                <a:latin typeface="Arial"/>
                <a:cs typeface="Arial"/>
              </a:rPr>
              <a:t>Structured Practical Examination </a:t>
            </a:r>
            <a:r>
              <a:rPr sz="1100" b="1" spc="-95" dirty="0">
                <a:latin typeface="Arial"/>
                <a:cs typeface="Arial"/>
              </a:rPr>
              <a:t>(See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90" dirty="0">
                <a:latin typeface="Arial"/>
                <a:cs typeface="Arial"/>
              </a:rPr>
              <a:t>proposed </a:t>
            </a:r>
            <a:r>
              <a:rPr sz="1100" b="1" spc="-70" dirty="0">
                <a:latin typeface="Arial"/>
                <a:cs typeface="Arial"/>
              </a:rPr>
              <a:t>plan </a:t>
            </a:r>
            <a:r>
              <a:rPr sz="1100" b="1" spc="-55" dirty="0">
                <a:latin typeface="Arial"/>
                <a:cs typeface="Arial"/>
              </a:rPr>
              <a:t>of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45" dirty="0">
                <a:latin typeface="Arial"/>
                <a:cs typeface="Arial"/>
              </a:rPr>
              <a:t>OSPE)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50" dirty="0">
                <a:latin typeface="Arial"/>
                <a:cs typeface="Arial"/>
              </a:rPr>
              <a:t>comprise </a:t>
            </a:r>
            <a:r>
              <a:rPr sz="1100" spc="-35" dirty="0">
                <a:latin typeface="Arial"/>
                <a:cs typeface="Arial"/>
              </a:rPr>
              <a:t>between </a:t>
            </a:r>
            <a:r>
              <a:rPr sz="1100" spc="-55" dirty="0">
                <a:latin typeface="Arial"/>
                <a:cs typeface="Arial"/>
              </a:rPr>
              <a:t>12- </a:t>
            </a:r>
            <a:r>
              <a:rPr sz="1100" spc="-60" dirty="0">
                <a:latin typeface="Arial"/>
                <a:cs typeface="Arial"/>
              </a:rPr>
              <a:t>25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</a:t>
            </a:r>
            <a:r>
              <a:rPr sz="1100" spc="-3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38862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content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110" dirty="0">
                <a:latin typeface="Arial"/>
                <a:cs typeface="Arial"/>
              </a:rPr>
              <a:t>assess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knowledge,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practical </a:t>
            </a:r>
            <a:r>
              <a:rPr sz="1100" spc="-50" dirty="0">
                <a:latin typeface="Arial"/>
                <a:cs typeface="Arial"/>
              </a:rPr>
              <a:t>skills.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55" dirty="0">
                <a:latin typeface="Arial"/>
                <a:cs typeface="Arial"/>
              </a:rPr>
              <a:t> task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define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one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given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station.</a:t>
            </a:r>
            <a:endParaRPr sz="1100">
              <a:latin typeface="Arial"/>
              <a:cs typeface="Arial"/>
            </a:endParaRPr>
          </a:p>
          <a:p>
            <a:pPr marL="388620" marR="260350" indent="-228600">
              <a:lnSpc>
                <a:spcPct val="152700"/>
              </a:lnSpc>
              <a:spcBef>
                <a:spcPts val="6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30" dirty="0">
                <a:latin typeface="Arial"/>
                <a:cs typeface="Arial"/>
              </a:rPr>
              <a:t>All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allocated  </a:t>
            </a:r>
            <a:r>
              <a:rPr sz="1100" spc="-1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b="1" spc="-90" dirty="0">
                <a:latin typeface="Arial"/>
                <a:cs typeface="Arial"/>
              </a:rPr>
              <a:t>Observed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60" dirty="0">
                <a:latin typeface="Arial"/>
                <a:cs typeface="Arial"/>
              </a:rPr>
              <a:t>interactive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stations:</a:t>
            </a:r>
            <a:endParaRPr sz="11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695"/>
              </a:spcBef>
            </a:pPr>
            <a:r>
              <a:rPr sz="1100" spc="-75" dirty="0">
                <a:latin typeface="Arial"/>
                <a:cs typeface="Arial"/>
              </a:rPr>
              <a:t>They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55" dirty="0">
                <a:latin typeface="Arial"/>
                <a:cs typeface="Arial"/>
              </a:rPr>
              <a:t> by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examiners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task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viva.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b="1" spc="-85" dirty="0">
                <a:latin typeface="Arial"/>
                <a:cs typeface="Arial"/>
              </a:rPr>
              <a:t>Unobserved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station:</a:t>
            </a:r>
            <a:endParaRPr sz="1100">
              <a:latin typeface="Arial"/>
              <a:cs typeface="Arial"/>
            </a:endParaRPr>
          </a:p>
          <a:p>
            <a:pPr marL="388620" marR="178435">
              <a:lnSpc>
                <a:spcPts val="2020"/>
              </a:lnSpc>
              <a:spcBef>
                <a:spcPts val="165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25" dirty="0">
                <a:latin typeface="Arial"/>
                <a:cs typeface="Arial"/>
              </a:rPr>
              <a:t>related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0" dirty="0">
                <a:latin typeface="Arial"/>
                <a:cs typeface="Arial"/>
              </a:rPr>
              <a:t>models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65" dirty="0">
                <a:latin typeface="Arial"/>
                <a:cs typeface="Arial"/>
              </a:rPr>
              <a:t>specimens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provided </a:t>
            </a:r>
            <a:r>
              <a:rPr sz="1100" spc="-60" dirty="0">
                <a:latin typeface="Arial"/>
                <a:cs typeface="Arial"/>
              </a:rPr>
              <a:t>response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sheet.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57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b="1" spc="-100" dirty="0">
                <a:latin typeface="Arial"/>
                <a:cs typeface="Arial"/>
              </a:rPr>
              <a:t>Rest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station</a:t>
            </a:r>
            <a:r>
              <a:rPr sz="1100" spc="-6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388620">
              <a:lnSpc>
                <a:spcPct val="100000"/>
              </a:lnSpc>
              <a:spcBef>
                <a:spcPts val="695"/>
              </a:spcBef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where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no</a:t>
            </a:r>
            <a:r>
              <a:rPr sz="1100" spc="-50" dirty="0">
                <a:latin typeface="Arial"/>
                <a:cs typeface="Arial"/>
              </a:rPr>
              <a:t> task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given,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during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organize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1" y="457200"/>
            <a:ext cx="17221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8309" y="981605"/>
            <a:ext cx="5579968" cy="7419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7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4247" y="891286"/>
            <a:ext cx="3630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FOUNDATION</a:t>
            </a:r>
            <a:r>
              <a:rPr sz="16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665985"/>
          <a:ext cx="6225540" cy="267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1: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FOUNDATION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4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2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5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6085" y="6406515"/>
            <a:ext cx="4701540" cy="2208530"/>
          </a:xfrm>
          <a:custGeom>
            <a:avLst/>
            <a:gdLst/>
            <a:ahLst/>
            <a:cxnLst/>
            <a:rect l="l" t="t" r="r" b="b"/>
            <a:pathLst>
              <a:path w="4701540" h="2208529">
                <a:moveTo>
                  <a:pt x="2350769" y="592963"/>
                </a:moveTo>
                <a:lnTo>
                  <a:pt x="3160522" y="0"/>
                </a:lnTo>
                <a:lnTo>
                  <a:pt x="3080766" y="544068"/>
                </a:lnTo>
                <a:lnTo>
                  <a:pt x="4000245" y="455676"/>
                </a:lnTo>
                <a:lnTo>
                  <a:pt x="3635248" y="747522"/>
                </a:lnTo>
                <a:lnTo>
                  <a:pt x="4591812" y="831596"/>
                </a:lnTo>
                <a:lnTo>
                  <a:pt x="3832098" y="1070864"/>
                </a:lnTo>
                <a:lnTo>
                  <a:pt x="4701540" y="1358392"/>
                </a:lnTo>
                <a:lnTo>
                  <a:pt x="3664457" y="1323086"/>
                </a:lnTo>
                <a:lnTo>
                  <a:pt x="3949065" y="1849882"/>
                </a:lnTo>
                <a:lnTo>
                  <a:pt x="3051429" y="1477772"/>
                </a:lnTo>
                <a:lnTo>
                  <a:pt x="2883280" y="2018157"/>
                </a:lnTo>
                <a:lnTo>
                  <a:pt x="2292223" y="1526540"/>
                </a:lnTo>
                <a:lnTo>
                  <a:pt x="1846199" y="2208530"/>
                </a:lnTo>
                <a:lnTo>
                  <a:pt x="1678686" y="1597660"/>
                </a:lnTo>
                <a:lnTo>
                  <a:pt x="1035812" y="1801114"/>
                </a:lnTo>
                <a:lnTo>
                  <a:pt x="1233296" y="1424559"/>
                </a:lnTo>
                <a:lnTo>
                  <a:pt x="29209" y="1491361"/>
                </a:lnTo>
                <a:lnTo>
                  <a:pt x="809751" y="1203833"/>
                </a:lnTo>
                <a:lnTo>
                  <a:pt x="0" y="880491"/>
                </a:lnTo>
                <a:lnTo>
                  <a:pt x="1006601" y="778383"/>
                </a:lnTo>
                <a:lnTo>
                  <a:pt x="80390" y="234314"/>
                </a:lnTo>
                <a:lnTo>
                  <a:pt x="1591564" y="646176"/>
                </a:lnTo>
                <a:lnTo>
                  <a:pt x="1817624" y="234314"/>
                </a:lnTo>
                <a:lnTo>
                  <a:pt x="2350769" y="5929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714604"/>
            <a:ext cx="5838190" cy="264341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50" dirty="0">
                <a:latin typeface="Arial"/>
                <a:cs typeface="Arial"/>
              </a:rPr>
              <a:t>Internal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45" dirty="0">
                <a:latin typeface="Arial"/>
                <a:cs typeface="Arial"/>
              </a:rPr>
              <a:t> achievement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553085" marR="188595" lvl="1" indent="-228600">
              <a:lnSpc>
                <a:spcPct val="152700"/>
              </a:lnSpc>
              <a:buFont typeface="Courier New"/>
              <a:buChar char="o"/>
              <a:tabLst>
                <a:tab pos="553085" algn="l"/>
                <a:tab pos="55372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50" dirty="0">
                <a:latin typeface="Arial"/>
                <a:cs typeface="Arial"/>
              </a:rPr>
              <a:t>BCQs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 </a:t>
            </a:r>
            <a:r>
              <a:rPr sz="1100" spc="-50" dirty="0">
                <a:latin typeface="Arial"/>
                <a:cs typeface="Arial"/>
              </a:rPr>
              <a:t>Practical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553085" marR="7620" lvl="1" indent="-228600" algn="just">
              <a:lnSpc>
                <a:spcPct val="152300"/>
              </a:lnSpc>
              <a:spcBef>
                <a:spcPts val="5"/>
              </a:spcBef>
              <a:buFont typeface="Courier New"/>
              <a:buChar char="o"/>
              <a:tabLst>
                <a:tab pos="55372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  </a:t>
            </a:r>
            <a:r>
              <a:rPr sz="1100" spc="-45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log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35" smtClean="0">
                <a:latin typeface="Arial"/>
                <a:cs typeface="Arial"/>
              </a:rPr>
              <a:t>policy</a:t>
            </a:r>
            <a:r>
              <a:rPr sz="1100" spc="-3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10" smtClean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Semester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9860" y="3710051"/>
          <a:ext cx="6188074" cy="1112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97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40665" indent="-226060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 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0029" marR="231140" indent="-635" algn="ctr">
                        <a:lnSpc>
                          <a:spcPct val="102000"/>
                        </a:lnSpc>
                        <a:spcBef>
                          <a:spcPts val="10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Journals +  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Assignments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Modular 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84884" y="5138394"/>
            <a:ext cx="5795010" cy="8077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0" dirty="0">
                <a:latin typeface="Arial"/>
                <a:cs typeface="Arial"/>
              </a:rPr>
              <a:t>short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10" dirty="0">
                <a:latin typeface="Arial"/>
                <a:cs typeface="Arial"/>
              </a:rPr>
              <a:t>assess 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7167" y="7163409"/>
            <a:ext cx="1980564" cy="613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16900"/>
              </a:lnSpc>
              <a:spcBef>
                <a:spcPts val="95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 </a:t>
            </a:r>
            <a:r>
              <a:rPr sz="1100" b="1" spc="-75" dirty="0">
                <a:latin typeface="Arial"/>
                <a:cs typeface="Arial"/>
              </a:rPr>
              <a:t>needed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5" dirty="0">
                <a:latin typeface="Arial"/>
                <a:cs typeface="Arial"/>
              </a:rPr>
              <a:t>modular</a:t>
            </a:r>
            <a:r>
              <a:rPr sz="1100" b="1" spc="-130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and  </a:t>
            </a:r>
            <a:r>
              <a:rPr sz="1100" b="1" spc="-85" dirty="0">
                <a:latin typeface="Arial"/>
                <a:cs typeface="Arial"/>
              </a:rPr>
              <a:t>semester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2500" y="6704076"/>
            <a:ext cx="2371725" cy="134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20</a:t>
            </a:fld>
            <a:endParaRPr spc="-55" dirty="0"/>
          </a:p>
        </p:txBody>
      </p:sp>
      <p:sp>
        <p:nvSpPr>
          <p:cNvPr id="12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82141"/>
            <a:ext cx="2562860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30" dirty="0" smtClean="0">
                <a:latin typeface="Arial"/>
                <a:cs typeface="Arial"/>
              </a:rPr>
              <a:t>UHS</a:t>
            </a:r>
            <a:r>
              <a:rPr sz="1100" b="1" spc="-130" smtClean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Grading</a:t>
            </a:r>
            <a:r>
              <a:rPr sz="1100" b="1" spc="-155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609600" indent="-224154">
              <a:lnSpc>
                <a:spcPct val="100000"/>
              </a:lnSpc>
              <a:buFont typeface="Symbol"/>
              <a:buChar char=""/>
              <a:tabLst>
                <a:tab pos="609600" algn="l"/>
                <a:tab pos="61023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557782"/>
          <a:ext cx="6082665" cy="2119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30225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2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27985" y="4690745"/>
            <a:ext cx="2185669" cy="3122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21</a:t>
            </a:fld>
            <a:endParaRPr spc="-55" dirty="0"/>
          </a:p>
        </p:txBody>
      </p:sp>
      <p:sp>
        <p:nvSpPr>
          <p:cNvPr id="9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710" y="426211"/>
            <a:ext cx="5977890" cy="60593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290068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>
                <a:latin typeface="Arial"/>
                <a:cs typeface="Arial"/>
              </a:rPr>
              <a:t>	</a:t>
            </a:r>
            <a:r>
              <a:rPr sz="1650" b="1" i="1" spc="-202" baseline="5050" smtClean="0">
                <a:latin typeface="Arial"/>
                <a:cs typeface="Arial"/>
              </a:rPr>
              <a:t>1</a:t>
            </a:r>
            <a:endParaRPr sz="1650" baseline="505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u="heavy" spc="-114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</a:t>
            </a:r>
            <a:r>
              <a:rPr lang="en-US" sz="1100" b="1" u="heavy" spc="-14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AVMC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313433" y="1062583"/>
            <a:ext cx="5727065" cy="36620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1300" marR="762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241300" marR="13335" indent="-228600">
              <a:lnSpc>
                <a:spcPct val="151100"/>
              </a:lnSpc>
              <a:spcBef>
                <a:spcPts val="6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 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1300" marR="762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Card, </a:t>
            </a:r>
            <a:r>
              <a:rPr sz="1100" spc="-110" dirty="0">
                <a:latin typeface="Arial"/>
                <a:cs typeface="Arial"/>
              </a:rPr>
              <a:t>LNMC </a:t>
            </a:r>
            <a:r>
              <a:rPr sz="1100" spc="-65" dirty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5" dirty="0">
                <a:latin typeface="Arial"/>
                <a:cs typeface="Arial"/>
              </a:rPr>
              <a:t>Card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241300" marR="5080" indent="-228600">
              <a:lnSpc>
                <a:spcPct val="151800"/>
              </a:lnSpc>
              <a:spcBef>
                <a:spcPts val="6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241300" marR="45720" indent="-228600">
              <a:lnSpc>
                <a:spcPct val="150900"/>
              </a:lnSpc>
              <a:spcBef>
                <a:spcPts val="10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3</a:t>
            </a:fld>
            <a:endParaRPr spc="-55" dirty="0"/>
          </a:p>
        </p:txBody>
      </p:sp>
      <p:sp>
        <p:nvSpPr>
          <p:cNvPr id="10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48892" y="1134620"/>
            <a:ext cx="5934710" cy="1320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96720" algn="l"/>
                <a:tab pos="3068320" algn="l"/>
              </a:tabLst>
            </a:pPr>
            <a:r>
              <a:rPr sz="1200" i="1" spc="-85" smtClean="0">
                <a:latin typeface="Trebuchet MS"/>
                <a:cs typeface="Trebuchet MS"/>
              </a:rPr>
              <a:t>Year</a:t>
            </a:r>
            <a:r>
              <a:rPr sz="1200" i="1" spc="-85" dirty="0">
                <a:latin typeface="Trebuchet MS"/>
                <a:cs typeface="Trebuchet MS"/>
              </a:rPr>
              <a:t>: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b="1" i="1" spc="-105" dirty="0">
                <a:latin typeface="Arial"/>
                <a:cs typeface="Arial"/>
              </a:rPr>
              <a:t>One	</a:t>
            </a:r>
            <a:r>
              <a:rPr sz="1200" i="1" spc="-65" dirty="0">
                <a:latin typeface="Trebuchet MS"/>
                <a:cs typeface="Trebuchet MS"/>
              </a:rPr>
              <a:t>Duration: </a:t>
            </a:r>
            <a:r>
              <a:rPr sz="1200" b="1" i="1" spc="-60" dirty="0">
                <a:latin typeface="Arial"/>
                <a:cs typeface="Arial"/>
              </a:rPr>
              <a:t>4 </a:t>
            </a:r>
            <a:r>
              <a:rPr sz="1200" b="1" i="1" spc="-100">
                <a:latin typeface="Arial"/>
                <a:cs typeface="Arial"/>
              </a:rPr>
              <a:t>weeks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17500"/>
              </a:lnSpc>
            </a:pPr>
            <a:r>
              <a:rPr sz="1200" i="1" spc="-80" dirty="0">
                <a:latin typeface="Trebuchet MS"/>
                <a:cs typeface="Trebuchet MS"/>
              </a:rPr>
              <a:t>Timetable </a:t>
            </a:r>
            <a:r>
              <a:rPr sz="1200" i="1" spc="-65" dirty="0">
                <a:latin typeface="Trebuchet MS"/>
                <a:cs typeface="Trebuchet MS"/>
              </a:rPr>
              <a:t>hours: </a:t>
            </a:r>
            <a:r>
              <a:rPr sz="1200" b="1" spc="-100" dirty="0">
                <a:latin typeface="Arial"/>
                <a:cs typeface="Arial"/>
              </a:rPr>
              <a:t>Lectures, </a:t>
            </a:r>
            <a:r>
              <a:rPr sz="1200" b="1" spc="-125" dirty="0">
                <a:latin typeface="Arial"/>
                <a:cs typeface="Arial"/>
              </a:rPr>
              <a:t>Case-Based </a:t>
            </a:r>
            <a:r>
              <a:rPr sz="1200" b="1" spc="-100" dirty="0">
                <a:latin typeface="Arial"/>
                <a:cs typeface="Arial"/>
              </a:rPr>
              <a:t>Learning </a:t>
            </a:r>
            <a:r>
              <a:rPr sz="1200" b="1" spc="-130" dirty="0">
                <a:latin typeface="Arial"/>
                <a:cs typeface="Arial"/>
              </a:rPr>
              <a:t>(CBL), </a:t>
            </a:r>
            <a:r>
              <a:rPr sz="1200" b="1" spc="-90" dirty="0">
                <a:latin typeface="Arial"/>
                <a:cs typeface="Arial"/>
              </a:rPr>
              <a:t>Team </a:t>
            </a:r>
            <a:r>
              <a:rPr sz="1200" b="1" spc="-95" dirty="0">
                <a:latin typeface="Arial"/>
                <a:cs typeface="Arial"/>
              </a:rPr>
              <a:t>based </a:t>
            </a:r>
            <a:r>
              <a:rPr sz="1200" b="1" spc="-90" dirty="0">
                <a:latin typeface="Arial"/>
                <a:cs typeface="Arial"/>
              </a:rPr>
              <a:t>Learning </a:t>
            </a:r>
            <a:r>
              <a:rPr sz="1200" b="1" spc="-100" dirty="0">
                <a:latin typeface="Arial"/>
                <a:cs typeface="Arial"/>
              </a:rPr>
              <a:t>(TBL), </a:t>
            </a:r>
            <a:r>
              <a:rPr sz="1200" b="1" spc="-85" dirty="0">
                <a:latin typeface="Arial"/>
                <a:cs typeface="Arial"/>
              </a:rPr>
              <a:t>Self-Study,  </a:t>
            </a:r>
            <a:r>
              <a:rPr sz="1200" b="1" spc="-80" dirty="0">
                <a:latin typeface="Arial"/>
                <a:cs typeface="Arial"/>
              </a:rPr>
              <a:t>Practical, </a:t>
            </a:r>
            <a:r>
              <a:rPr sz="1200" b="1" spc="-95" dirty="0">
                <a:latin typeface="Arial"/>
                <a:cs typeface="Arial"/>
              </a:rPr>
              <a:t>Skills, </a:t>
            </a:r>
            <a:r>
              <a:rPr sz="1200" b="1" spc="-80" dirty="0">
                <a:latin typeface="Arial"/>
                <a:cs typeface="Arial"/>
              </a:rPr>
              <a:t>Demonstrations, </a:t>
            </a:r>
            <a:r>
              <a:rPr sz="1200" b="1" spc="-85" dirty="0">
                <a:latin typeface="Arial"/>
                <a:cs typeface="Arial"/>
              </a:rPr>
              <a:t>Field </a:t>
            </a:r>
            <a:r>
              <a:rPr sz="1200" b="1" spc="-80" dirty="0">
                <a:latin typeface="Arial"/>
                <a:cs typeface="Arial"/>
              </a:rPr>
              <a:t>Visits, </a:t>
            </a:r>
            <a:r>
              <a:rPr sz="1200" b="1" spc="-70" dirty="0">
                <a:latin typeface="Arial"/>
                <a:cs typeface="Arial"/>
              </a:rPr>
              <a:t>Visit </a:t>
            </a:r>
            <a:r>
              <a:rPr sz="1200" b="1" spc="-40" dirty="0">
                <a:latin typeface="Arial"/>
                <a:cs typeface="Arial"/>
              </a:rPr>
              <a:t>to </a:t>
            </a:r>
            <a:r>
              <a:rPr sz="1200" b="1" spc="-80" dirty="0">
                <a:latin typeface="Arial"/>
                <a:cs typeface="Arial"/>
              </a:rPr>
              <a:t>Wards&amp;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Laboratory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742439">
              <a:lnSpc>
                <a:spcPct val="100000"/>
              </a:lnSpc>
              <a:spcBef>
                <a:spcPts val="1080"/>
              </a:spcBef>
            </a:pPr>
            <a:r>
              <a:rPr sz="1300" b="1" spc="-135" dirty="0">
                <a:latin typeface="Arial"/>
                <a:cs typeface="Arial"/>
              </a:rPr>
              <a:t>MODULE </a:t>
            </a:r>
            <a:r>
              <a:rPr sz="1300" b="1" spc="-160" dirty="0">
                <a:latin typeface="Arial"/>
                <a:cs typeface="Arial"/>
              </a:rPr>
              <a:t>INTEGRATED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COMMITTEE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/>
        </p:nvGraphicFramePr>
        <p:xfrm>
          <a:off x="1010716" y="3025141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HEMATOOGY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Syeda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Ijlal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Zehra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Zaidi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639571"/>
            <a:ext cx="6082030" cy="813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550545" marR="5080" indent="-228600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3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550545" marR="1167765" indent="-228600">
              <a:lnSpc>
                <a:spcPct val="152700"/>
              </a:lnSpc>
              <a:spcBef>
                <a:spcPts val="5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550545" marR="8255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marR="635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550545" marR="90805" indent="-228600">
              <a:lnSpc>
                <a:spcPct val="1520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55" dirty="0">
                <a:latin typeface="Arial"/>
                <a:cs typeface="Arial"/>
              </a:rPr>
              <a:t>and 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550545" marR="52069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 </a:t>
            </a:r>
            <a:r>
              <a:rPr sz="1100" i="1" spc="-70" dirty="0">
                <a:latin typeface="Trebuchet MS"/>
                <a:cs typeface="Trebuchet MS"/>
              </a:rPr>
              <a:t>curriculum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1</a:t>
            </a:r>
            <a:r>
              <a:rPr sz="1050" spc="-52" baseline="31746" dirty="0">
                <a:latin typeface="Arial"/>
                <a:cs typeface="Arial"/>
              </a:rPr>
              <a:t>st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2</a:t>
            </a:r>
            <a:r>
              <a:rPr sz="1050" spc="-60" baseline="31746" dirty="0">
                <a:latin typeface="Arial"/>
                <a:cs typeface="Arial"/>
              </a:rPr>
              <a:t>nd </a:t>
            </a:r>
            <a:r>
              <a:rPr sz="1100" spc="-55" dirty="0">
                <a:latin typeface="Arial"/>
                <a:cs typeface="Arial"/>
              </a:rPr>
              <a:t>semesters</a:t>
            </a:r>
            <a:r>
              <a:rPr sz="1100" b="1" spc="-5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93345" marR="66040">
              <a:lnSpc>
                <a:spcPct val="152400"/>
              </a:lnSpc>
              <a:spcBef>
                <a:spcPts val="715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75" dirty="0">
                <a:latin typeface="Arial"/>
                <a:cs typeface="Arial"/>
              </a:rPr>
              <a:t>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25" dirty="0">
                <a:latin typeface="Arial"/>
                <a:cs typeface="Arial"/>
              </a:rPr>
              <a:t>foundation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blood which </a:t>
            </a:r>
            <a:r>
              <a:rPr sz="1100" spc="-45" dirty="0">
                <a:latin typeface="Arial"/>
                <a:cs typeface="Arial"/>
              </a:rPr>
              <a:t>links 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5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10" dirty="0">
                <a:latin typeface="Arial"/>
                <a:cs typeface="Arial"/>
              </a:rPr>
              <a:t>as 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-25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5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able 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spc="-40" dirty="0">
                <a:latin typeface="Arial"/>
                <a:cs typeface="Arial"/>
              </a:rPr>
              <a:t>when </a:t>
            </a:r>
            <a:r>
              <a:rPr sz="1100" spc="-30" dirty="0">
                <a:latin typeface="Arial"/>
                <a:cs typeface="Arial"/>
              </a:rPr>
              <a:t>they  </a:t>
            </a:r>
            <a:r>
              <a:rPr sz="1100" spc="-35" dirty="0">
                <a:latin typeface="Arial"/>
                <a:cs typeface="Arial"/>
              </a:rPr>
              <a:t>repeatedly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learn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 marL="93345" marR="84455">
              <a:lnSpc>
                <a:spcPct val="152700"/>
              </a:lnSpc>
            </a:pPr>
            <a:r>
              <a:rPr sz="1100" spc="-90" dirty="0">
                <a:latin typeface="Arial"/>
                <a:cs typeface="Arial"/>
              </a:rPr>
              <a:t>Case-based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45" dirty="0">
                <a:latin typeface="Arial"/>
                <a:cs typeface="Arial"/>
              </a:rPr>
              <a:t>computer-based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early </a:t>
            </a:r>
            <a:r>
              <a:rPr sz="1100" spc="-60" dirty="0">
                <a:latin typeface="Arial"/>
                <a:cs typeface="Arial"/>
              </a:rPr>
              <a:t>exposure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clinics, wards,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skills  </a:t>
            </a:r>
            <a:r>
              <a:rPr sz="1100" spc="-35" dirty="0">
                <a:latin typeface="Arial"/>
                <a:cs typeface="Arial"/>
              </a:rPr>
              <a:t>acquisition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skills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lab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characteristics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integrated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1" y="457200"/>
            <a:ext cx="17221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4435" y="759459"/>
            <a:ext cx="5360035" cy="3979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4893690"/>
            <a:ext cx="6063615" cy="423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38862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40" dirty="0">
                <a:latin typeface="Arial"/>
                <a:cs typeface="Arial"/>
              </a:rPr>
              <a:t>Hospital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Clinic </a:t>
            </a:r>
            <a:r>
              <a:rPr sz="1100" spc="-40" dirty="0">
                <a:latin typeface="Arial"/>
                <a:cs typeface="Arial"/>
              </a:rPr>
              <a:t>visits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65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55" dirty="0">
                <a:latin typeface="Arial"/>
                <a:cs typeface="Arial"/>
              </a:rPr>
              <a:t>Practicals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70" dirty="0">
                <a:latin typeface="Arial"/>
                <a:cs typeface="Arial"/>
              </a:rPr>
              <a:t>E-Learning</a:t>
            </a:r>
            <a:endParaRPr sz="1100">
              <a:latin typeface="Arial"/>
              <a:cs typeface="Arial"/>
            </a:endParaRPr>
          </a:p>
          <a:p>
            <a:pPr marL="388620" indent="-22860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388620" algn="l"/>
                <a:tab pos="389255" algn="l"/>
              </a:tabLst>
            </a:pPr>
            <a:r>
              <a:rPr sz="1100" spc="-50" dirty="0">
                <a:latin typeface="Arial"/>
                <a:cs typeface="Arial"/>
              </a:rPr>
              <a:t>Self-Directed</a:t>
            </a:r>
            <a:r>
              <a:rPr sz="1100" spc="-65" dirty="0">
                <a:latin typeface="Arial"/>
                <a:cs typeface="Arial"/>
              </a:rPr>
              <a:t> Study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1499"/>
              </a:lnSpc>
            </a:pPr>
            <a:r>
              <a:rPr sz="1100" b="1" spc="-125" dirty="0">
                <a:latin typeface="Arial"/>
                <a:cs typeface="Arial"/>
              </a:rPr>
              <a:t>INTERACTIVE </a:t>
            </a:r>
            <a:r>
              <a:rPr sz="1100" b="1" spc="-165" dirty="0">
                <a:latin typeface="Arial"/>
                <a:cs typeface="Arial"/>
              </a:rPr>
              <a:t>LECTURES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40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55" dirty="0">
                <a:latin typeface="Arial"/>
                <a:cs typeface="Arial"/>
              </a:rPr>
              <a:t>and  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0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interviews, 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5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are </a:t>
            </a:r>
            <a:r>
              <a:rPr sz="1100" spc="-35" dirty="0">
                <a:latin typeface="Arial"/>
                <a:cs typeface="Arial"/>
              </a:rPr>
              <a:t>actively 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12700" marR="69850" algn="just">
              <a:lnSpc>
                <a:spcPct val="116799"/>
              </a:lnSpc>
              <a:spcBef>
                <a:spcPts val="785"/>
              </a:spcBef>
            </a:pPr>
            <a:r>
              <a:rPr sz="1100" b="1" spc="-135" dirty="0">
                <a:latin typeface="Arial"/>
                <a:cs typeface="Arial"/>
              </a:rPr>
              <a:t>HOSPITAL </a:t>
            </a:r>
            <a:r>
              <a:rPr sz="1100" b="1" spc="-110" dirty="0">
                <a:latin typeface="Arial"/>
                <a:cs typeface="Arial"/>
              </a:rPr>
              <a:t>VISITS: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small </a:t>
            </a:r>
            <a:r>
              <a:rPr sz="1100" spc="-50" dirty="0">
                <a:latin typeface="Arial"/>
                <a:cs typeface="Arial"/>
              </a:rPr>
              <a:t>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symptoms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settings.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relevant  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111125">
              <a:lnSpc>
                <a:spcPct val="117300"/>
              </a:lnSpc>
            </a:pPr>
            <a:r>
              <a:rPr sz="1100" b="1" spc="-90" dirty="0">
                <a:latin typeface="Arial"/>
                <a:cs typeface="Arial"/>
              </a:rPr>
              <a:t>TEAM- </a:t>
            </a:r>
            <a:r>
              <a:rPr sz="1100" b="1" spc="-165" dirty="0">
                <a:latin typeface="Arial"/>
                <a:cs typeface="Arial"/>
              </a:rPr>
              <a:t>BASED </a:t>
            </a:r>
            <a:r>
              <a:rPr sz="1100" b="1" spc="-125" dirty="0">
                <a:latin typeface="Arial"/>
                <a:cs typeface="Arial"/>
              </a:rPr>
              <a:t>LEARNING: </a:t>
            </a:r>
            <a:r>
              <a:rPr sz="1100" spc="-85" dirty="0">
                <a:latin typeface="Arial"/>
                <a:cs typeface="Arial"/>
              </a:rPr>
              <a:t>Team-Based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50" dirty="0">
                <a:latin typeface="Arial"/>
                <a:cs typeface="Arial"/>
              </a:rPr>
              <a:t>evidence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collaborative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teaching  </a:t>
            </a:r>
            <a:r>
              <a:rPr sz="1100" spc="-40" dirty="0">
                <a:latin typeface="Arial"/>
                <a:cs typeface="Arial"/>
              </a:rPr>
              <a:t>strategy </a:t>
            </a:r>
            <a:r>
              <a:rPr sz="1100" spc="-60" dirty="0">
                <a:latin typeface="Arial"/>
                <a:cs typeface="Arial"/>
              </a:rPr>
              <a:t>designed </a:t>
            </a:r>
            <a:r>
              <a:rPr sz="1100" spc="-40" dirty="0">
                <a:latin typeface="Arial"/>
                <a:cs typeface="Arial"/>
              </a:rPr>
              <a:t>around </a:t>
            </a:r>
            <a:r>
              <a:rPr sz="1100" spc="-30" dirty="0">
                <a:latin typeface="Arial"/>
                <a:cs typeface="Arial"/>
              </a:rPr>
              <a:t>units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instruction, </a:t>
            </a:r>
            <a:r>
              <a:rPr sz="1100" spc="-35" dirty="0">
                <a:latin typeface="Arial"/>
                <a:cs typeface="Arial"/>
              </a:rPr>
              <a:t>known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“modules,”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taught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three-step </a:t>
            </a:r>
            <a:r>
              <a:rPr sz="1100" spc="-50" dirty="0">
                <a:latin typeface="Arial"/>
                <a:cs typeface="Arial"/>
              </a:rPr>
              <a:t>cycle:  </a:t>
            </a:r>
            <a:r>
              <a:rPr sz="1100" spc="-25" dirty="0">
                <a:latin typeface="Arial"/>
                <a:cs typeface="Arial"/>
              </a:rPr>
              <a:t>preparation, </a:t>
            </a:r>
            <a:r>
              <a:rPr sz="1100" spc="-35" dirty="0">
                <a:latin typeface="Arial"/>
                <a:cs typeface="Arial"/>
              </a:rPr>
              <a:t>(b) </a:t>
            </a:r>
            <a:r>
              <a:rPr sz="1100" spc="-60" dirty="0">
                <a:latin typeface="Arial"/>
                <a:cs typeface="Arial"/>
              </a:rPr>
              <a:t>in-class readiness </a:t>
            </a:r>
            <a:r>
              <a:rPr sz="1100" spc="-70" dirty="0">
                <a:latin typeface="Arial"/>
                <a:cs typeface="Arial"/>
              </a:rPr>
              <a:t>assurance </a:t>
            </a:r>
            <a:r>
              <a:rPr sz="1100" spc="-30" dirty="0">
                <a:latin typeface="Arial"/>
                <a:cs typeface="Arial"/>
              </a:rPr>
              <a:t>testing,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(c) </a:t>
            </a:r>
            <a:r>
              <a:rPr sz="1100" spc="-40" dirty="0">
                <a:latin typeface="Arial"/>
                <a:cs typeface="Arial"/>
              </a:rPr>
              <a:t>application-focused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exercise.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  <p:sp>
        <p:nvSpPr>
          <p:cNvPr id="14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6211"/>
            <a:ext cx="5998845" cy="279890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290068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>
                <a:latin typeface="Arial"/>
                <a:cs typeface="Arial"/>
              </a:rPr>
              <a:t>	</a:t>
            </a:r>
            <a:r>
              <a:rPr sz="1650" b="1" i="1" spc="-202" baseline="5050" smtClean="0">
                <a:latin typeface="Arial"/>
                <a:cs typeface="Arial"/>
              </a:rPr>
              <a:t>1</a:t>
            </a:r>
            <a:endParaRPr sz="1650" baseline="5050">
              <a:latin typeface="Arial"/>
              <a:cs typeface="Arial"/>
            </a:endParaRPr>
          </a:p>
          <a:p>
            <a:pPr marL="12700" marR="5080" algn="just">
              <a:lnSpc>
                <a:spcPct val="117300"/>
              </a:lnSpc>
              <a:spcBef>
                <a:spcPts val="50"/>
              </a:spcBef>
            </a:pPr>
            <a:r>
              <a:rPr sz="1100" spc="-40" dirty="0">
                <a:latin typeface="Arial"/>
                <a:cs typeface="Arial"/>
              </a:rPr>
              <a:t>Preparation </a:t>
            </a:r>
            <a:r>
              <a:rPr sz="1100" spc="-30" dirty="0">
                <a:latin typeface="Arial"/>
                <a:cs typeface="Arial"/>
              </a:rPr>
              <a:t>before </a:t>
            </a:r>
            <a:r>
              <a:rPr sz="1100" spc="-70" dirty="0">
                <a:latin typeface="Arial"/>
                <a:cs typeface="Arial"/>
              </a:rPr>
              <a:t>class: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complete </a:t>
            </a:r>
            <a:r>
              <a:rPr sz="1100" spc="-30" dirty="0">
                <a:latin typeface="Arial"/>
                <a:cs typeface="Arial"/>
              </a:rPr>
              <a:t>preparatory </a:t>
            </a:r>
            <a:r>
              <a:rPr sz="1100" spc="-35" dirty="0">
                <a:latin typeface="Arial"/>
                <a:cs typeface="Arial"/>
              </a:rPr>
              <a:t>materials </a:t>
            </a:r>
            <a:r>
              <a:rPr sz="1100" spc="-30" dirty="0">
                <a:latin typeface="Arial"/>
                <a:cs typeface="Arial"/>
              </a:rPr>
              <a:t>before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80" dirty="0">
                <a:latin typeface="Arial"/>
                <a:cs typeface="Arial"/>
              </a:rPr>
              <a:t>class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15" dirty="0">
                <a:latin typeface="Arial"/>
                <a:cs typeface="Arial"/>
              </a:rPr>
              <a:t>the start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30" dirty="0">
                <a:latin typeface="Arial"/>
                <a:cs typeface="Arial"/>
              </a:rPr>
              <a:t>Materials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10" dirty="0">
                <a:latin typeface="Arial"/>
                <a:cs typeface="Arial"/>
              </a:rPr>
              <a:t>text, </a:t>
            </a:r>
            <a:r>
              <a:rPr sz="1100" spc="-50" dirty="0">
                <a:latin typeface="Arial"/>
                <a:cs typeface="Arial"/>
              </a:rPr>
              <a:t>visual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15" dirty="0">
                <a:latin typeface="Arial"/>
                <a:cs typeface="Arial"/>
              </a:rPr>
              <a:t>other,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set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level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25" dirty="0">
                <a:latin typeface="Arial"/>
                <a:cs typeface="Arial"/>
              </a:rPr>
              <a:t>appropriate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course.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ts val="1550"/>
              </a:lnSpc>
              <a:spcBef>
                <a:spcPts val="75"/>
              </a:spcBef>
            </a:pPr>
            <a:r>
              <a:rPr sz="1100" spc="-65" dirty="0">
                <a:latin typeface="Arial"/>
                <a:cs typeface="Arial"/>
              </a:rPr>
              <a:t>In-class </a:t>
            </a:r>
            <a:r>
              <a:rPr sz="1100" spc="-80" dirty="0">
                <a:latin typeface="Arial"/>
                <a:cs typeface="Arial"/>
              </a:rPr>
              <a:t>Readiness </a:t>
            </a:r>
            <a:r>
              <a:rPr sz="1100" spc="-75" dirty="0">
                <a:latin typeface="Arial"/>
                <a:cs typeface="Arial"/>
              </a:rPr>
              <a:t>Assurance </a:t>
            </a:r>
            <a:r>
              <a:rPr sz="1100" spc="-55" dirty="0">
                <a:latin typeface="Arial"/>
                <a:cs typeface="Arial"/>
              </a:rPr>
              <a:t>Testing: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complete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60" dirty="0">
                <a:latin typeface="Arial"/>
                <a:cs typeface="Arial"/>
              </a:rPr>
              <a:t>readiness </a:t>
            </a:r>
            <a:r>
              <a:rPr sz="1100" spc="-70" dirty="0">
                <a:latin typeface="Arial"/>
                <a:cs typeface="Arial"/>
              </a:rPr>
              <a:t>assurance </a:t>
            </a:r>
            <a:r>
              <a:rPr sz="1100" spc="-20" dirty="0">
                <a:latin typeface="Arial"/>
                <a:cs typeface="Arial"/>
              </a:rPr>
              <a:t>test </a:t>
            </a:r>
            <a:r>
              <a:rPr sz="1100" spc="-85" dirty="0">
                <a:latin typeface="Arial"/>
                <a:cs typeface="Arial"/>
              </a:rPr>
              <a:t>(IRAT),  </a:t>
            </a:r>
            <a:r>
              <a:rPr sz="1100" spc="-50" dirty="0">
                <a:latin typeface="Arial"/>
                <a:cs typeface="Arial"/>
              </a:rPr>
              <a:t>consisting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5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20 </a:t>
            </a:r>
            <a:r>
              <a:rPr sz="1100" spc="-15" dirty="0">
                <a:latin typeface="Arial"/>
                <a:cs typeface="Arial"/>
              </a:rPr>
              <a:t>multiple </a:t>
            </a:r>
            <a:r>
              <a:rPr sz="1100" spc="-50" dirty="0">
                <a:latin typeface="Arial"/>
                <a:cs typeface="Arial"/>
              </a:rPr>
              <a:t>choice </a:t>
            </a:r>
            <a:r>
              <a:rPr sz="1100" spc="-45" dirty="0">
                <a:latin typeface="Arial"/>
                <a:cs typeface="Arial"/>
              </a:rPr>
              <a:t>questions. </a:t>
            </a:r>
            <a:r>
              <a:rPr sz="1100" spc="-10" dirty="0">
                <a:latin typeface="Arial"/>
                <a:cs typeface="Arial"/>
              </a:rPr>
              <a:t>After </a:t>
            </a:r>
            <a:r>
              <a:rPr sz="1100" spc="-25" dirty="0">
                <a:latin typeface="Arial"/>
                <a:cs typeface="Arial"/>
              </a:rPr>
              <a:t>submitting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individual </a:t>
            </a:r>
            <a:r>
              <a:rPr sz="1100" spc="-60" dirty="0">
                <a:latin typeface="Arial"/>
                <a:cs typeface="Arial"/>
              </a:rPr>
              <a:t>answers,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40" dirty="0">
                <a:latin typeface="Arial"/>
                <a:cs typeface="Arial"/>
              </a:rPr>
              <a:t>take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test,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team </a:t>
            </a:r>
            <a:r>
              <a:rPr sz="1100" spc="-150" dirty="0">
                <a:latin typeface="Arial"/>
                <a:cs typeface="Arial"/>
              </a:rPr>
              <a:t>RAT </a:t>
            </a:r>
            <a:r>
              <a:rPr sz="1100" spc="-100" dirty="0">
                <a:latin typeface="Arial"/>
                <a:cs typeface="Arial"/>
              </a:rPr>
              <a:t>(TRAT),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35" dirty="0">
                <a:latin typeface="Arial"/>
                <a:cs typeface="Arial"/>
              </a:rPr>
              <a:t>team. </a:t>
            </a:r>
            <a:r>
              <a:rPr sz="1100" spc="-30" dirty="0">
                <a:latin typeface="Arial"/>
                <a:cs typeface="Arial"/>
              </a:rPr>
              <a:t>All </a:t>
            </a:r>
            <a:r>
              <a:rPr sz="1100" spc="-55" dirty="0">
                <a:latin typeface="Arial"/>
                <a:cs typeface="Arial"/>
              </a:rPr>
              <a:t>members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team </a:t>
            </a:r>
            <a:r>
              <a:rPr sz="1100" spc="-65" dirty="0">
                <a:latin typeface="Arial"/>
                <a:cs typeface="Arial"/>
              </a:rPr>
              <a:t>share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145" dirty="0">
                <a:latin typeface="Arial"/>
                <a:cs typeface="Arial"/>
              </a:rPr>
              <a:t>TRAT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5" dirty="0">
                <a:latin typeface="Arial"/>
                <a:cs typeface="Arial"/>
              </a:rPr>
              <a:t>score,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both </a:t>
            </a:r>
            <a:r>
              <a:rPr sz="1100" spc="-114" dirty="0">
                <a:latin typeface="Arial"/>
                <a:cs typeface="Arial"/>
              </a:rPr>
              <a:t>IRAT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45" dirty="0">
                <a:latin typeface="Arial"/>
                <a:cs typeface="Arial"/>
              </a:rPr>
              <a:t>TRAT </a:t>
            </a:r>
            <a:r>
              <a:rPr sz="1100" spc="-70" dirty="0">
                <a:latin typeface="Arial"/>
                <a:cs typeface="Arial"/>
              </a:rPr>
              <a:t>scores </a:t>
            </a:r>
            <a:r>
              <a:rPr sz="1100" spc="-30" dirty="0">
                <a:latin typeface="Arial"/>
                <a:cs typeface="Arial"/>
              </a:rPr>
              <a:t>count </a:t>
            </a:r>
            <a:r>
              <a:rPr sz="1100" spc="-15" dirty="0">
                <a:latin typeface="Arial"/>
                <a:cs typeface="Arial"/>
              </a:rPr>
              <a:t>toward the </a:t>
            </a:r>
            <a:r>
              <a:rPr sz="1100" spc="-30" dirty="0">
                <a:latin typeface="Arial"/>
                <a:cs typeface="Arial"/>
              </a:rPr>
              <a:t>students’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grades.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17100"/>
              </a:lnSpc>
              <a:spcBef>
                <a:spcPts val="5"/>
              </a:spcBef>
            </a:pPr>
            <a:r>
              <a:rPr sz="1100" spc="-20" dirty="0">
                <a:latin typeface="Arial"/>
                <a:cs typeface="Arial"/>
              </a:rPr>
              <a:t>Instructor </a:t>
            </a:r>
            <a:r>
              <a:rPr sz="1100" spc="-70" dirty="0">
                <a:latin typeface="Arial"/>
                <a:cs typeface="Arial"/>
              </a:rPr>
              <a:t>Feedback: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instructor </a:t>
            </a:r>
            <a:r>
              <a:rPr sz="1100" spc="-45" dirty="0">
                <a:latin typeface="Arial"/>
                <a:cs typeface="Arial"/>
              </a:rPr>
              <a:t>reviews </a:t>
            </a:r>
            <a:r>
              <a:rPr sz="1100" spc="-25" dirty="0">
                <a:latin typeface="Arial"/>
                <a:cs typeface="Arial"/>
              </a:rPr>
              <a:t>material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45" dirty="0">
                <a:latin typeface="Arial"/>
                <a:cs typeface="Arial"/>
              </a:rPr>
              <a:t>RAT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85" dirty="0">
                <a:latin typeface="Arial"/>
                <a:cs typeface="Arial"/>
              </a:rPr>
              <a:t>seems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difficult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students.  </a:t>
            </a:r>
            <a:r>
              <a:rPr sz="1100" spc="-65" dirty="0">
                <a:latin typeface="Arial"/>
                <a:cs typeface="Arial"/>
              </a:rPr>
              <a:t>In-class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spc="-55" dirty="0">
                <a:latin typeface="Arial"/>
                <a:cs typeface="Arial"/>
              </a:rPr>
              <a:t>focused exercise: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remainder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session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taken up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65" dirty="0">
                <a:latin typeface="Arial"/>
                <a:cs typeface="Arial"/>
              </a:rPr>
              <a:t>exercises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35" dirty="0">
                <a:latin typeface="Arial"/>
                <a:cs typeface="Arial"/>
              </a:rPr>
              <a:t>help 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learn how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apply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extend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35" dirty="0">
                <a:latin typeface="Arial"/>
                <a:cs typeface="Arial"/>
              </a:rPr>
              <a:t>pre-learned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tested. </a:t>
            </a:r>
            <a:r>
              <a:rPr sz="1100" spc="-95" dirty="0">
                <a:latin typeface="Arial"/>
                <a:cs typeface="Arial"/>
              </a:rPr>
              <a:t>Teams 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given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25" dirty="0">
                <a:latin typeface="Arial"/>
                <a:cs typeface="Arial"/>
              </a:rPr>
              <a:t>appropriate problem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challenge,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30" dirty="0">
                <a:latin typeface="Arial"/>
                <a:cs typeface="Arial"/>
              </a:rPr>
              <a:t>arrive </a:t>
            </a:r>
            <a:r>
              <a:rPr sz="1100" spc="-10" dirty="0">
                <a:latin typeface="Arial"/>
                <a:cs typeface="Arial"/>
              </a:rPr>
              <a:t>at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75" dirty="0">
                <a:latin typeface="Arial"/>
                <a:cs typeface="Arial"/>
              </a:rPr>
              <a:t>consensus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choose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“best”  </a:t>
            </a:r>
            <a:r>
              <a:rPr sz="1100" spc="-25" dirty="0">
                <a:latin typeface="Arial"/>
                <a:cs typeface="Arial"/>
              </a:rPr>
              <a:t>solution </a:t>
            </a:r>
            <a:r>
              <a:rPr sz="1100" spc="-5" dirty="0">
                <a:latin typeface="Arial"/>
                <a:cs typeface="Arial"/>
              </a:rPr>
              <a:t>out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options provided. </a:t>
            </a:r>
            <a:r>
              <a:rPr sz="1100" spc="-95" dirty="0">
                <a:latin typeface="Arial"/>
                <a:cs typeface="Arial"/>
              </a:rPr>
              <a:t>Teams </a:t>
            </a:r>
            <a:r>
              <a:rPr sz="1100" spc="-20" dirty="0">
                <a:latin typeface="Arial"/>
                <a:cs typeface="Arial"/>
              </a:rPr>
              <a:t>then </a:t>
            </a:r>
            <a:r>
              <a:rPr sz="1100" spc="-45" dirty="0">
                <a:latin typeface="Arial"/>
                <a:cs typeface="Arial"/>
              </a:rPr>
              <a:t>display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50" dirty="0">
                <a:latin typeface="Arial"/>
                <a:cs typeface="Arial"/>
              </a:rPr>
              <a:t>choice,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educator </a:t>
            </a:r>
            <a:r>
              <a:rPr sz="1100" spc="-25" dirty="0">
                <a:latin typeface="Arial"/>
                <a:cs typeface="Arial"/>
              </a:rPr>
              <a:t>facilitates </a:t>
            </a:r>
            <a:r>
              <a:rPr sz="1100" spc="-85" dirty="0">
                <a:latin typeface="Arial"/>
                <a:cs typeface="Arial"/>
              </a:rPr>
              <a:t>a  </a:t>
            </a:r>
            <a:r>
              <a:rPr sz="1100" spc="-55" dirty="0">
                <a:latin typeface="Arial"/>
                <a:cs typeface="Arial"/>
              </a:rPr>
              <a:t>classroom </a:t>
            </a:r>
            <a:r>
              <a:rPr sz="1100" spc="-60" dirty="0">
                <a:latin typeface="Arial"/>
                <a:cs typeface="Arial"/>
              </a:rPr>
              <a:t>discussion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between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teams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explore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topic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possible </a:t>
            </a:r>
            <a:r>
              <a:rPr sz="1100" spc="-65" dirty="0">
                <a:latin typeface="Arial"/>
                <a:cs typeface="Arial"/>
              </a:rPr>
              <a:t>answers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problem.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84884" y="3438880"/>
            <a:ext cx="6039485" cy="448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17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35" dirty="0">
                <a:latin typeface="Arial"/>
                <a:cs typeface="Arial"/>
              </a:rPr>
              <a:t>GROUP  </a:t>
            </a:r>
            <a:r>
              <a:rPr sz="1100" b="1" spc="-130" dirty="0">
                <a:latin typeface="Arial"/>
                <a:cs typeface="Arial"/>
              </a:rPr>
              <a:t>DISCUSSION </a:t>
            </a:r>
            <a:r>
              <a:rPr sz="1100" b="1" spc="-100" dirty="0">
                <a:latin typeface="Arial"/>
                <a:cs typeface="Arial"/>
              </a:rPr>
              <a:t>(SGD):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5" dirty="0">
                <a:latin typeface="Arial"/>
                <a:cs typeface="Arial"/>
              </a:rPr>
              <a:t>concepts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patient </a:t>
            </a:r>
            <a:r>
              <a:rPr sz="1100" spc="-80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15" dirty="0">
                <a:latin typeface="Arial"/>
                <a:cs typeface="Arial"/>
              </a:rPr>
              <a:t>or 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exchange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35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40" dirty="0">
                <a:latin typeface="Arial"/>
                <a:cs typeface="Arial"/>
              </a:rPr>
              <a:t>self study.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facilitator </a:t>
            </a:r>
            <a:r>
              <a:rPr sz="1100" spc="-20" dirty="0">
                <a:latin typeface="Arial"/>
                <a:cs typeface="Arial"/>
              </a:rPr>
              <a:t>role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90" dirty="0">
                <a:latin typeface="Arial"/>
                <a:cs typeface="Arial"/>
              </a:rPr>
              <a:t>ask </a:t>
            </a:r>
            <a:r>
              <a:rPr sz="1100" spc="-35" dirty="0">
                <a:latin typeface="Arial"/>
                <a:cs typeface="Arial"/>
              </a:rPr>
              <a:t>probing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55" dirty="0">
                <a:latin typeface="Arial"/>
                <a:cs typeface="Arial"/>
              </a:rPr>
              <a:t>summarize,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30" dirty="0">
                <a:latin typeface="Arial"/>
                <a:cs typeface="Arial"/>
              </a:rPr>
              <a:t>clarify 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  <a:p>
            <a:pPr marL="12700" marR="45085" algn="just">
              <a:lnSpc>
                <a:spcPct val="116799"/>
              </a:lnSpc>
              <a:spcBef>
                <a:spcPts val="980"/>
              </a:spcBef>
            </a:pPr>
            <a:r>
              <a:rPr sz="1100" b="1" spc="-160" dirty="0">
                <a:latin typeface="Arial"/>
                <a:cs typeface="Arial"/>
              </a:rPr>
              <a:t>CASE- </a:t>
            </a:r>
            <a:r>
              <a:rPr sz="1100" b="1" spc="-165" dirty="0">
                <a:latin typeface="Arial"/>
                <a:cs typeface="Arial"/>
              </a:rPr>
              <a:t>BASED </a:t>
            </a:r>
            <a:r>
              <a:rPr sz="1100" b="1" spc="-125" dirty="0">
                <a:latin typeface="Arial"/>
                <a:cs typeface="Arial"/>
              </a:rPr>
              <a:t>LEARNING: </a:t>
            </a: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40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0" dirty="0">
                <a:latin typeface="Arial"/>
                <a:cs typeface="Arial"/>
              </a:rPr>
              <a:t>discuss </a:t>
            </a:r>
            <a:r>
              <a:rPr sz="1100" spc="-55" dirty="0">
                <a:latin typeface="Arial"/>
                <a:cs typeface="Arial"/>
              </a:rPr>
              <a:t>and answer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questions applying </a:t>
            </a:r>
            <a:r>
              <a:rPr sz="1100" spc="-35" dirty="0">
                <a:latin typeface="Arial"/>
                <a:cs typeface="Arial"/>
              </a:rPr>
              <a:t>relevant 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47625" algn="just">
              <a:lnSpc>
                <a:spcPct val="117300"/>
              </a:lnSpc>
            </a:pPr>
            <a:r>
              <a:rPr sz="1100" b="1" spc="-145" dirty="0">
                <a:latin typeface="Arial"/>
                <a:cs typeface="Arial"/>
              </a:rPr>
              <a:t>PRACTICAL: </a:t>
            </a: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0" dirty="0">
                <a:latin typeface="Arial"/>
                <a:cs typeface="Arial"/>
              </a:rPr>
              <a:t>practicals </a:t>
            </a:r>
            <a:r>
              <a:rPr sz="1100" spc="-30" dirty="0">
                <a:latin typeface="Arial"/>
                <a:cs typeface="Arial"/>
              </a:rPr>
              <a:t>related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anatomy, </a:t>
            </a:r>
            <a:r>
              <a:rPr sz="1100" spc="-35" dirty="0">
                <a:latin typeface="Arial"/>
                <a:cs typeface="Arial"/>
              </a:rPr>
              <a:t>biochemistry, </a:t>
            </a:r>
            <a:r>
              <a:rPr sz="1100" spc="-40" dirty="0">
                <a:latin typeface="Arial"/>
                <a:cs typeface="Arial"/>
              </a:rPr>
              <a:t>pathology, </a:t>
            </a:r>
            <a:r>
              <a:rPr sz="1100" spc="-55" dirty="0">
                <a:latin typeface="Arial"/>
                <a:cs typeface="Arial"/>
              </a:rPr>
              <a:t>pharmacology and  </a:t>
            </a:r>
            <a:r>
              <a:rPr sz="1100" spc="-50" dirty="0">
                <a:latin typeface="Arial"/>
                <a:cs typeface="Arial"/>
              </a:rPr>
              <a:t>physiology are </a:t>
            </a:r>
            <a:r>
              <a:rPr sz="1100" spc="-60" dirty="0">
                <a:latin typeface="Arial"/>
                <a:cs typeface="Arial"/>
              </a:rPr>
              <a:t>scheduled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44450" algn="just">
              <a:lnSpc>
                <a:spcPct val="116399"/>
              </a:lnSpc>
              <a:spcBef>
                <a:spcPts val="5"/>
              </a:spcBef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0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</a:t>
            </a:r>
            <a:r>
              <a:rPr sz="1100" spc="-15" dirty="0">
                <a:latin typeface="Arial"/>
                <a:cs typeface="Arial"/>
              </a:rPr>
              <a:t>in 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laboratory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5" dirty="0">
                <a:latin typeface="Arial"/>
                <a:cs typeface="Arial"/>
              </a:rPr>
              <a:t>Department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Physiotherapy.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43180" algn="just">
              <a:lnSpc>
                <a:spcPct val="117000"/>
              </a:lnSpc>
            </a:pPr>
            <a:r>
              <a:rPr sz="1100" b="1" spc="-200" dirty="0">
                <a:latin typeface="Arial"/>
                <a:cs typeface="Arial"/>
              </a:rPr>
              <a:t>SELF </a:t>
            </a:r>
            <a:r>
              <a:rPr sz="1100" b="1" spc="-145" dirty="0">
                <a:latin typeface="Arial"/>
                <a:cs typeface="Arial"/>
              </a:rPr>
              <a:t>DIRECTED </a:t>
            </a:r>
            <a:r>
              <a:rPr sz="1100" b="1" spc="-125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15" dirty="0">
                <a:latin typeface="Arial"/>
                <a:cs typeface="Arial"/>
              </a:rPr>
              <a:t>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40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college. Students </a:t>
            </a:r>
            <a:r>
              <a:rPr sz="1100" spc="-75" dirty="0">
                <a:latin typeface="Arial"/>
                <a:cs typeface="Arial"/>
              </a:rPr>
              <a:t>can </a:t>
            </a:r>
            <a:r>
              <a:rPr sz="1100" spc="-20" dirty="0">
                <a:latin typeface="Arial"/>
                <a:cs typeface="Arial"/>
              </a:rPr>
              <a:t>utilize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dirty="0">
                <a:latin typeface="Arial"/>
                <a:cs typeface="Arial"/>
              </a:rPr>
              <a:t>within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45720" marR="5080" algn="just">
              <a:lnSpc>
                <a:spcPct val="117100"/>
              </a:lnSpc>
            </a:pPr>
            <a:r>
              <a:rPr sz="1200" b="1" spc="-130" dirty="0">
                <a:latin typeface="Arial"/>
                <a:cs typeface="Arial"/>
              </a:rPr>
              <a:t>E-LEARNING: </a:t>
            </a:r>
            <a:r>
              <a:rPr sz="1200" spc="-70" dirty="0">
                <a:latin typeface="Arial"/>
                <a:cs typeface="Arial"/>
              </a:rPr>
              <a:t>E-Learning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strategy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45" dirty="0">
                <a:latin typeface="Arial"/>
                <a:cs typeface="Arial"/>
              </a:rPr>
              <a:t>which </a:t>
            </a:r>
            <a:r>
              <a:rPr sz="1100" spc="-50" dirty="0">
                <a:latin typeface="Arial"/>
                <a:cs typeface="Arial"/>
              </a:rPr>
              <a:t>learning </a:t>
            </a:r>
            <a:r>
              <a:rPr sz="1100" spc="-70" dirty="0">
                <a:latin typeface="Arial"/>
                <a:cs typeface="Arial"/>
              </a:rPr>
              <a:t>occurs </a:t>
            </a:r>
            <a:r>
              <a:rPr sz="1100" spc="-35" dirty="0">
                <a:latin typeface="Arial"/>
                <a:cs typeface="Arial"/>
              </a:rPr>
              <a:t>through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utilization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electronic  </a:t>
            </a:r>
            <a:r>
              <a:rPr sz="1100" spc="-55" dirty="0">
                <a:latin typeface="Arial"/>
                <a:cs typeface="Arial"/>
              </a:rPr>
              <a:t>media, </a:t>
            </a:r>
            <a:r>
              <a:rPr sz="1100" spc="-40" dirty="0">
                <a:latin typeface="Arial"/>
                <a:cs typeface="Arial"/>
              </a:rPr>
              <a:t>typically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Internet. </a:t>
            </a:r>
            <a:r>
              <a:rPr sz="1100" spc="-9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basic aspects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medical professionalism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ethics </a:t>
            </a:r>
            <a:r>
              <a:rPr sz="1100" spc="-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75" dirty="0">
                <a:latin typeface="Arial"/>
                <a:cs typeface="Arial"/>
              </a:rPr>
              <a:t>addressed  </a:t>
            </a:r>
            <a:r>
              <a:rPr sz="1100" spc="-35" dirty="0">
                <a:latin typeface="Arial"/>
                <a:cs typeface="Arial"/>
              </a:rPr>
              <a:t>through </a:t>
            </a: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50" dirty="0">
                <a:latin typeface="Arial"/>
                <a:cs typeface="Arial"/>
              </a:rPr>
              <a:t>e-learning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course.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2782" y="892809"/>
            <a:ext cx="170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FOUNDATION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8580" y="1286002"/>
            <a:ext cx="6124575" cy="287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6799"/>
              </a:lnSpc>
              <a:spcBef>
                <a:spcPts val="1030"/>
              </a:spcBef>
            </a:pP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0" dirty="0">
                <a:latin typeface="Arial"/>
                <a:cs typeface="Arial"/>
              </a:rPr>
              <a:t>been </a:t>
            </a:r>
            <a:r>
              <a:rPr sz="1100" spc="-60" dirty="0">
                <a:latin typeface="Arial"/>
                <a:cs typeface="Arial"/>
              </a:rPr>
              <a:t>designed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introduce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basics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70" dirty="0">
                <a:latin typeface="Arial"/>
                <a:cs typeface="Arial"/>
              </a:rPr>
              <a:t>sciences.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course </a:t>
            </a:r>
            <a:r>
              <a:rPr sz="1100" spc="-60" dirty="0">
                <a:latin typeface="Arial"/>
                <a:cs typeface="Arial"/>
              </a:rPr>
              <a:t>covers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molecular </a:t>
            </a:r>
            <a:r>
              <a:rPr sz="1100" spc="-40" dirty="0">
                <a:latin typeface="Arial"/>
                <a:cs typeface="Arial"/>
              </a:rPr>
              <a:t>level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cell </a:t>
            </a:r>
            <a:r>
              <a:rPr sz="1100" spc="-40" dirty="0">
                <a:latin typeface="Arial"/>
                <a:cs typeface="Arial"/>
              </a:rPr>
              <a:t>biology </a:t>
            </a:r>
            <a:r>
              <a:rPr sz="1100" spc="-35" dirty="0">
                <a:latin typeface="Arial"/>
                <a:cs typeface="Arial"/>
              </a:rPr>
              <a:t>including </a:t>
            </a:r>
            <a:r>
              <a:rPr sz="1100" spc="-50" dirty="0">
                <a:latin typeface="Arial"/>
                <a:cs typeface="Arial"/>
              </a:rPr>
              <a:t>genetics and </a:t>
            </a:r>
            <a:r>
              <a:rPr sz="1100" spc="-20" dirty="0">
                <a:latin typeface="Arial"/>
                <a:cs typeface="Arial"/>
              </a:rPr>
              <a:t>its </a:t>
            </a:r>
            <a:r>
              <a:rPr sz="1100" spc="-15" dirty="0">
                <a:latin typeface="Arial"/>
                <a:cs typeface="Arial"/>
              </a:rPr>
              <a:t>role in </a:t>
            </a:r>
            <a:r>
              <a:rPr sz="1100" spc="-40" dirty="0">
                <a:latin typeface="Arial"/>
                <a:cs typeface="Arial"/>
              </a:rPr>
              <a:t>embryology, </a:t>
            </a:r>
            <a:r>
              <a:rPr sz="1100" spc="-35" dirty="0">
                <a:latin typeface="Arial"/>
                <a:cs typeface="Arial"/>
              </a:rPr>
              <a:t>microbiology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pathology. </a:t>
            </a:r>
            <a:r>
              <a:rPr sz="1100" spc="-30" dirty="0">
                <a:latin typeface="Arial"/>
                <a:cs typeface="Arial"/>
              </a:rPr>
              <a:t>In  community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medicine,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health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issues</a:t>
            </a:r>
            <a:r>
              <a:rPr sz="1100" spc="-50" dirty="0">
                <a:latin typeface="Arial"/>
                <a:cs typeface="Arial"/>
              </a:rPr>
              <a:t> 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policies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disease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control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national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level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discussed.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4604">
              <a:lnSpc>
                <a:spcPct val="117100"/>
              </a:lnSpc>
            </a:pPr>
            <a:r>
              <a:rPr sz="1100" spc="-90" dirty="0">
                <a:latin typeface="Arial"/>
                <a:cs typeface="Arial"/>
              </a:rPr>
              <a:t>You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35" dirty="0">
                <a:latin typeface="Arial"/>
                <a:cs typeface="Arial"/>
              </a:rPr>
              <a:t>learning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communicate </a:t>
            </a:r>
            <a:r>
              <a:rPr sz="1100" spc="-25" dirty="0">
                <a:latin typeface="Arial"/>
                <a:cs typeface="Arial"/>
              </a:rPr>
              <a:t>effectively </a:t>
            </a:r>
            <a:r>
              <a:rPr sz="1100" spc="-80" dirty="0">
                <a:latin typeface="Arial"/>
                <a:cs typeface="Arial"/>
              </a:rPr>
              <a:t>so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15" dirty="0">
                <a:latin typeface="Arial"/>
                <a:cs typeface="Arial"/>
              </a:rPr>
              <a:t>to  </a:t>
            </a:r>
            <a:r>
              <a:rPr sz="1100" spc="-25" dirty="0">
                <a:latin typeface="Arial"/>
                <a:cs typeface="Arial"/>
              </a:rPr>
              <a:t>patients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loved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ones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compassion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0" dirty="0">
                <a:latin typeface="Arial"/>
                <a:cs typeface="Arial"/>
              </a:rPr>
              <a:t> coming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years.</a:t>
            </a:r>
            <a:r>
              <a:rPr sz="1100" spc="-55" dirty="0">
                <a:latin typeface="Arial"/>
                <a:cs typeface="Arial"/>
              </a:rPr>
              <a:t> Through </a:t>
            </a:r>
            <a:r>
              <a:rPr sz="1100" spc="-30" dirty="0">
                <a:latin typeface="Arial"/>
                <a:cs typeface="Arial"/>
              </a:rPr>
              <a:t>working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within  </a:t>
            </a:r>
            <a:r>
              <a:rPr sz="1100" spc="-50" dirty="0">
                <a:latin typeface="Arial"/>
                <a:cs typeface="Arial"/>
              </a:rPr>
              <a:t>teams, </a:t>
            </a:r>
            <a:r>
              <a:rPr sz="1100" spc="-25" dirty="0">
                <a:latin typeface="Arial"/>
                <a:cs typeface="Arial"/>
              </a:rPr>
              <a:t>your </a:t>
            </a:r>
            <a:r>
              <a:rPr sz="1100" spc="-35" dirty="0">
                <a:latin typeface="Arial"/>
                <a:cs typeface="Arial"/>
              </a:rPr>
              <a:t>co-operative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approachable </a:t>
            </a:r>
            <a:r>
              <a:rPr sz="1100" spc="-30" dirty="0">
                <a:latin typeface="Arial"/>
                <a:cs typeface="Arial"/>
              </a:rPr>
              <a:t>working </a:t>
            </a:r>
            <a:r>
              <a:rPr sz="1100" spc="-35" dirty="0">
                <a:latin typeface="Arial"/>
                <a:cs typeface="Arial"/>
              </a:rPr>
              <a:t>style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enhanced. Through </a:t>
            </a:r>
            <a:r>
              <a:rPr sz="1100" spc="-35" dirty="0">
                <a:latin typeface="Arial"/>
                <a:cs typeface="Arial"/>
              </a:rPr>
              <a:t>group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individual  work, </a:t>
            </a:r>
            <a:r>
              <a:rPr sz="1100" spc="-40" dirty="0">
                <a:latin typeface="Arial"/>
                <a:cs typeface="Arial"/>
              </a:rPr>
              <a:t>you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develop </a:t>
            </a:r>
            <a:r>
              <a:rPr sz="1100" spc="-30" dirty="0">
                <a:latin typeface="Arial"/>
                <a:cs typeface="Arial"/>
              </a:rPr>
              <a:t>problem </a:t>
            </a:r>
            <a:r>
              <a:rPr sz="1100" spc="-50" dirty="0">
                <a:latin typeface="Arial"/>
                <a:cs typeface="Arial"/>
              </a:rPr>
              <a:t>solving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apply </a:t>
            </a:r>
            <a:r>
              <a:rPr sz="1100" spc="-25" dirty="0">
                <a:latin typeface="Arial"/>
                <a:cs typeface="Arial"/>
              </a:rPr>
              <a:t>your </a:t>
            </a:r>
            <a:r>
              <a:rPr sz="1100" spc="-45" dirty="0">
                <a:latin typeface="Arial"/>
                <a:cs typeface="Arial"/>
              </a:rPr>
              <a:t>medical 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practical situations. </a:t>
            </a:r>
            <a:r>
              <a:rPr sz="1100" spc="-70" dirty="0">
                <a:latin typeface="Arial"/>
                <a:cs typeface="Arial"/>
              </a:rPr>
              <a:t>This,  </a:t>
            </a:r>
            <a:r>
              <a:rPr sz="1100" spc="-40" dirty="0">
                <a:latin typeface="Arial"/>
                <a:cs typeface="Arial"/>
              </a:rPr>
              <a:t>supplemented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practical </a:t>
            </a:r>
            <a:r>
              <a:rPr sz="1100" spc="-80" dirty="0">
                <a:latin typeface="Arial"/>
                <a:cs typeface="Arial"/>
              </a:rPr>
              <a:t>classes,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significant component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course.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279400">
              <a:lnSpc>
                <a:spcPct val="117300"/>
              </a:lnSpc>
              <a:spcBef>
                <a:spcPts val="5"/>
              </a:spcBef>
            </a:pP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guide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has</a:t>
            </a:r>
            <a:r>
              <a:rPr sz="1100" spc="-55" dirty="0">
                <a:latin typeface="Arial"/>
                <a:cs typeface="Arial"/>
              </a:rPr>
              <a:t> been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developed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guide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you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keep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you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focused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this 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0" dirty="0">
                <a:latin typeface="Arial"/>
                <a:cs typeface="Arial"/>
              </a:rPr>
              <a:t>Welcome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field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medicine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hope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journey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ahead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exciting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fulfilling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you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0388" y="4895088"/>
            <a:ext cx="5022342" cy="3771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  <p:sp>
        <p:nvSpPr>
          <p:cNvPr id="9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80" y="426211"/>
            <a:ext cx="6123940" cy="78803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85"/>
              </a:spcBef>
              <a:tabLst>
                <a:tab pos="304673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 dirty="0">
                <a:latin typeface="Arial"/>
                <a:cs typeface="Arial"/>
              </a:rPr>
              <a:t>	</a:t>
            </a:r>
            <a:r>
              <a:rPr sz="1650" b="1" i="1" spc="-202" baseline="5050" dirty="0">
                <a:latin typeface="Arial"/>
                <a:cs typeface="Arial"/>
              </a:rPr>
              <a:t>1ST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2" baseline="5050" dirty="0">
                <a:latin typeface="Arial"/>
                <a:cs typeface="Arial"/>
              </a:rPr>
              <a:t>MBBS</a:t>
            </a:r>
            <a:r>
              <a:rPr sz="1650" b="1" i="1" spc="-172" baseline="5050">
                <a:latin typeface="Arial"/>
                <a:cs typeface="Arial"/>
              </a:rPr>
              <a:t>, </a:t>
            </a:r>
            <a:r>
              <a:rPr sz="1650" b="1" i="1" spc="-165" baseline="5050" smtClean="0">
                <a:latin typeface="Arial"/>
                <a:cs typeface="Arial"/>
              </a:rPr>
              <a:t>FOUNDATION</a:t>
            </a:r>
            <a:r>
              <a:rPr sz="1650" b="1" i="1" spc="-315" baseline="5050" smtClean="0">
                <a:latin typeface="Arial"/>
                <a:cs typeface="Arial"/>
              </a:rPr>
              <a:t> </a:t>
            </a:r>
            <a:r>
              <a:rPr sz="1650" b="1" i="1" spc="-172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TOPICS, </a:t>
            </a: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2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spc="-20" dirty="0">
                <a:latin typeface="Arial"/>
                <a:cs typeface="Arial"/>
              </a:rPr>
              <a:t>At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end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module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students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be</a:t>
            </a:r>
            <a:r>
              <a:rPr sz="1200" spc="-60" dirty="0">
                <a:latin typeface="Arial"/>
                <a:cs typeface="Arial"/>
              </a:rPr>
              <a:t> able </a:t>
            </a:r>
            <a:r>
              <a:rPr sz="1200" dirty="0"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6020" y="1294130"/>
          <a:ext cx="6530340" cy="7390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3975"/>
                <a:gridCol w="1396365"/>
              </a:tblGrid>
              <a:tr h="174625">
                <a:tc>
                  <a:txBody>
                    <a:bodyPr/>
                    <a:lstStyle/>
                    <a:p>
                      <a:pPr marL="7620" algn="ctr">
                        <a:lnSpc>
                          <a:spcPts val="1265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OBJECTIVES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75260">
                <a:tc gridSpan="2">
                  <a:txBody>
                    <a:bodyPr/>
                    <a:lstStyle/>
                    <a:p>
                      <a:pPr marL="8890">
                        <a:lnSpc>
                          <a:spcPts val="1265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1345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organization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tissue,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tissues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organ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organs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microscope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80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organization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membrane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components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cytoplasmic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organelles: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Golgi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apparatus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Lysosomes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Peroxisomes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Smooth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endoplasmic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reticulum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Rough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endoplasmic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reticulum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Ribosomes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Cellular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inclusions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Mitochondria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Nucleus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2580" marR="306705" indent="71120">
                        <a:lnSpc>
                          <a:spcPct val="117300"/>
                        </a:lnSpc>
                        <a:spcBef>
                          <a:spcPts val="9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Lect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Sk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ultra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cytoskeleton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junction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complex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tissues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body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arenR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Epithelium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08380" lvl="1" indent="-480059">
                        <a:lnSpc>
                          <a:spcPct val="100000"/>
                        </a:lnSpc>
                        <a:spcBef>
                          <a:spcPts val="190"/>
                        </a:spcBef>
                        <a:buAutoNum type="romanLcParenR"/>
                        <a:tabLst>
                          <a:tab pos="1008380" algn="l"/>
                          <a:tab pos="100901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Connective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tissue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romanLcParenR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Muscle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08380" lvl="1" indent="-480059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romanLcParenR"/>
                        <a:tabLst>
                          <a:tab pos="1008380" algn="l"/>
                          <a:tab pos="1009015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Bones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190"/>
                        </a:spcBef>
                        <a:buAutoNum type="romanLcParenR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Cartilage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45593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romanLcParenR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Neural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tissue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epithelial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tissues,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functional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modification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298450" indent="-227329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8450" algn="l"/>
                          <a:tab pos="29908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microscope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following: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294005">
                        <a:lnSpc>
                          <a:spcPct val="100000"/>
                        </a:lnSpc>
                        <a:spcBef>
                          <a:spcPts val="21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Epithelium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4250" lvl="1" indent="-32639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4250" algn="l"/>
                          <a:tab pos="98488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Connective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tissue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1" y="457200"/>
            <a:ext cx="1798320" cy="1689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76020" y="844296"/>
          <a:ext cx="6345555" cy="8147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0295"/>
                <a:gridCol w="1445260"/>
              </a:tblGrid>
              <a:tr h="119634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histological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stains.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terms: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Fixation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5519" algn="l"/>
                          <a:tab pos="9861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Embedding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9861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Sectioning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85519" lvl="1" indent="-22669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9861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Staining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429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760">
                <a:tc>
                  <a:txBody>
                    <a:bodyPr/>
                    <a:lstStyle/>
                    <a:p>
                      <a:pPr marL="3016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connective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tissues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 marR="20955" indent="-228600" algn="just">
                        <a:lnSpc>
                          <a:spcPct val="116399"/>
                        </a:lnSpc>
                        <a:spcBef>
                          <a:spcPts val="70"/>
                        </a:spcBef>
                        <a:buFont typeface="Times New Roman"/>
                        <a:buChar char="•"/>
                        <a:tabLst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tissues: loose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tissue, 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Adipose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connective tissue,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reticular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connective tissue,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dense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connective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tissue,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regular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irregular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415">
                <a:tc gridSpan="2">
                  <a:txBody>
                    <a:bodyPr/>
                    <a:lstStyle/>
                    <a:p>
                      <a:pPr marL="73025">
                        <a:lnSpc>
                          <a:spcPts val="1265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436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terms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26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5885" marR="83820" algn="ctr">
                        <a:lnSpc>
                          <a:spcPct val="116399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Dis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350520" indent="-28511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cell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cycle,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division, abnormal cell division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mutations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0520" indent="-28511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349885" algn="l"/>
                          <a:tab pos="35052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karyo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typing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02590" marR="389255" indent="-50800">
                        <a:lnSpc>
                          <a:spcPct val="117300"/>
                        </a:lnSpc>
                        <a:spcBef>
                          <a:spcPts val="75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stages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mitosis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meiosis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reproductive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organs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female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reproductive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organs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functions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spermiogenesis,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oogenesis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ovulation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phases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female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reproductive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cycles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disturbance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leading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polymenorrhoea, oligomenorrhea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infertility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0">
                        <a:lnSpc>
                          <a:spcPts val="131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0020" marR="148590" algn="ctr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Lect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-Ba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ed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Correlate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cyclic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changes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occurring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ovary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uterus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endocrine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phases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fertilization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results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fertilization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Times New Roman"/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artificial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reproductive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techniques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steps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16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vitro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fertilization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embryo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transfer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marR="389255" indent="-50800">
                        <a:lnSpc>
                          <a:spcPct val="117300"/>
                        </a:lnSpc>
                        <a:spcBef>
                          <a:spcPts val="53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770">
                <a:tc>
                  <a:txBody>
                    <a:bodyPr/>
                    <a:lstStyle/>
                    <a:p>
                      <a:pPr marL="299720" indent="-22669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cleavage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blastocyst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formation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3973195" y="426211"/>
            <a:ext cx="3089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latin typeface="Arial"/>
                <a:cs typeface="Arial"/>
              </a:rPr>
              <a:t>1ST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10" smtClean="0">
                <a:latin typeface="Arial"/>
                <a:cs typeface="Arial"/>
              </a:rPr>
              <a:t>FOUNDATION</a:t>
            </a:r>
            <a:r>
              <a:rPr sz="1100" b="1" i="1" spc="-215" smtClean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3972</Words>
  <Application>Microsoft Office PowerPoint</Application>
  <PresentationFormat>Custom</PresentationFormat>
  <Paragraphs>780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8</cp:revision>
  <dcterms:created xsi:type="dcterms:W3CDTF">2019-06-10T13:25:36Z</dcterms:created>
  <dcterms:modified xsi:type="dcterms:W3CDTF">2019-06-13T14:45:13Z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2019-02-09T00:00:00Z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2019-06-10T00:00:00Z</vt:filetime>
  </property>
</Properties>
</file>