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2172" y="-2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18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4800" y="318134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28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18134" y="332104"/>
            <a:ext cx="0" cy="9394825"/>
          </a:xfrm>
          <a:custGeom>
            <a:avLst/>
            <a:gdLst/>
            <a:ahLst/>
            <a:cxnLst/>
            <a:rect l="l" t="t" r="r" b="b"/>
            <a:pathLst>
              <a:path h="9394825">
                <a:moveTo>
                  <a:pt x="0" y="0"/>
                </a:moveTo>
                <a:lnTo>
                  <a:pt x="0" y="9394825"/>
                </a:lnTo>
              </a:path>
            </a:pathLst>
          </a:custGeom>
          <a:ln w="287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454900" y="332104"/>
            <a:ext cx="0" cy="9394825"/>
          </a:xfrm>
          <a:custGeom>
            <a:avLst/>
            <a:gdLst/>
            <a:ahLst/>
            <a:cxnLst/>
            <a:rect l="l" t="t" r="r" b="b"/>
            <a:pathLst>
              <a:path h="9394825">
                <a:moveTo>
                  <a:pt x="0" y="0"/>
                </a:moveTo>
                <a:lnTo>
                  <a:pt x="0" y="9394825"/>
                </a:lnTo>
              </a:path>
            </a:pathLst>
          </a:custGeom>
          <a:ln w="28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04800" y="9740900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287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527810" y="6530213"/>
            <a:ext cx="4600706" cy="1783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48689" y="1211599"/>
            <a:ext cx="2396643" cy="26212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4080509" y="4244213"/>
            <a:ext cx="2998469" cy="1676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567690" y="693419"/>
            <a:ext cx="3356610" cy="457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958382" y="4131782"/>
            <a:ext cx="2811223" cy="200615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18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18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18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18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97280" y="656590"/>
            <a:ext cx="6204585" cy="0"/>
          </a:xfrm>
          <a:custGeom>
            <a:avLst/>
            <a:gdLst/>
            <a:ahLst/>
            <a:cxnLst/>
            <a:rect l="l" t="t" r="r" b="b"/>
            <a:pathLst>
              <a:path w="6204584">
                <a:moveTo>
                  <a:pt x="0" y="0"/>
                </a:moveTo>
                <a:lnTo>
                  <a:pt x="620458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1687" y="681177"/>
            <a:ext cx="6669024" cy="511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96492" y="9266631"/>
            <a:ext cx="33528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18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485382" y="9275774"/>
            <a:ext cx="581025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med.utah.edu/WebPath/webpath.html" TargetMode="External"/><Relationship Id="rId2" Type="http://schemas.openxmlformats.org/officeDocument/2006/relationships/hyperlink" Target="http://www.amazon.com/s/ref=dp_byline_sr_book_1?ie=UTF8&amp;amp;field-author=Edward+F.+Goljan+MD&amp;amp;search-alias=books&amp;amp;text=Edward+F.+Goljan+MD&amp;amp;sort=relevancerank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pathologyatlas.ro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4051427" y="1300225"/>
            <a:ext cx="3169285" cy="650875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0" rIns="0" bIns="0" rtlCol="0">
            <a:spAutoFit/>
          </a:bodyPr>
          <a:lstStyle/>
          <a:p>
            <a:pPr marL="12065">
              <a:lnSpc>
                <a:spcPts val="2540"/>
              </a:lnSpc>
            </a:pPr>
            <a:r>
              <a:rPr sz="2200" b="1" spc="-285" dirty="0">
                <a:solidFill>
                  <a:srgbClr val="006FC0"/>
                </a:solidFill>
                <a:latin typeface="Arial"/>
                <a:cs typeface="Arial"/>
              </a:rPr>
              <a:t>CARDIOVASCULAR</a:t>
            </a:r>
            <a:r>
              <a:rPr sz="2200" b="1" spc="-18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200" b="1" spc="-295" dirty="0">
                <a:solidFill>
                  <a:srgbClr val="006FC0"/>
                </a:solidFill>
                <a:latin typeface="Arial"/>
                <a:cs typeface="Arial"/>
              </a:rPr>
              <a:t>SYSTEM</a:t>
            </a:r>
            <a:endParaRPr sz="2200">
              <a:latin typeface="Arial"/>
              <a:cs typeface="Arial"/>
            </a:endParaRPr>
          </a:p>
          <a:p>
            <a:pPr marL="1953895">
              <a:lnSpc>
                <a:spcPts val="2535"/>
              </a:lnSpc>
              <a:spcBef>
                <a:spcPts val="45"/>
              </a:spcBef>
            </a:pPr>
            <a:r>
              <a:rPr sz="2200" b="1" spc="-125" dirty="0">
                <a:solidFill>
                  <a:srgbClr val="006FC0"/>
                </a:solidFill>
                <a:latin typeface="Arial"/>
                <a:cs typeface="Arial"/>
              </a:rPr>
              <a:t>MO</a:t>
            </a:r>
            <a:r>
              <a:rPr sz="2200" b="1" spc="-100" dirty="0">
                <a:solidFill>
                  <a:srgbClr val="006FC0"/>
                </a:solidFill>
                <a:latin typeface="Arial"/>
                <a:cs typeface="Arial"/>
              </a:rPr>
              <a:t>D</a:t>
            </a:r>
            <a:r>
              <a:rPr sz="2200" b="1" spc="-310" dirty="0">
                <a:solidFill>
                  <a:srgbClr val="006FC0"/>
                </a:solidFill>
                <a:latin typeface="Arial"/>
                <a:cs typeface="Arial"/>
              </a:rPr>
              <a:t>U</a:t>
            </a:r>
            <a:r>
              <a:rPr sz="2200" b="1" spc="-280" dirty="0">
                <a:solidFill>
                  <a:srgbClr val="006FC0"/>
                </a:solidFill>
                <a:latin typeface="Arial"/>
                <a:cs typeface="Arial"/>
              </a:rPr>
              <a:t>L</a:t>
            </a:r>
            <a:r>
              <a:rPr sz="2200" b="1" spc="-395" dirty="0">
                <a:solidFill>
                  <a:srgbClr val="006FC0"/>
                </a:solidFill>
                <a:latin typeface="Arial"/>
                <a:cs typeface="Arial"/>
              </a:rPr>
              <a:t>E</a:t>
            </a:r>
            <a:r>
              <a:rPr sz="2200" b="1" spc="-70" dirty="0">
                <a:solidFill>
                  <a:srgbClr val="006FC0"/>
                </a:solidFill>
                <a:latin typeface="Arial"/>
                <a:cs typeface="Arial"/>
              </a:rPr>
              <a:t>-</a:t>
            </a:r>
            <a:r>
              <a:rPr sz="2200" b="1" spc="-30" dirty="0">
                <a:solidFill>
                  <a:srgbClr val="006FC0"/>
                </a:solidFill>
                <a:latin typeface="Arial"/>
                <a:cs typeface="Arial"/>
              </a:rPr>
              <a:t>I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51427" y="2129282"/>
            <a:ext cx="3169285" cy="728405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0" rIns="0" bIns="0" rtlCol="0">
            <a:spAutoFit/>
          </a:bodyPr>
          <a:lstStyle/>
          <a:p>
            <a:pPr marL="917575">
              <a:lnSpc>
                <a:spcPts val="2760"/>
              </a:lnSpc>
            </a:pPr>
            <a:r>
              <a:rPr sz="2400" b="1" spc="-305" dirty="0">
                <a:solidFill>
                  <a:srgbClr val="C00000"/>
                </a:solidFill>
                <a:latin typeface="Arial"/>
                <a:cs typeface="Arial"/>
              </a:rPr>
              <a:t>FIRST  </a:t>
            </a:r>
            <a:r>
              <a:rPr sz="2400" b="1" spc="-365" dirty="0">
                <a:solidFill>
                  <a:srgbClr val="C00000"/>
                </a:solidFill>
                <a:latin typeface="Arial"/>
                <a:cs typeface="Arial"/>
              </a:rPr>
              <a:t>YEAR</a:t>
            </a:r>
            <a:r>
              <a:rPr sz="2400" b="1" spc="-37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spc="-295" dirty="0">
                <a:solidFill>
                  <a:srgbClr val="C00000"/>
                </a:solidFill>
                <a:latin typeface="Arial"/>
                <a:cs typeface="Arial"/>
              </a:rPr>
              <a:t>MBBS</a:t>
            </a:r>
            <a:endParaRPr sz="2400">
              <a:latin typeface="Arial"/>
              <a:cs typeface="Arial"/>
            </a:endParaRPr>
          </a:p>
          <a:p>
            <a:pPr marL="1612265">
              <a:lnSpc>
                <a:spcPct val="100000"/>
              </a:lnSpc>
              <a:spcBef>
                <a:spcPts val="45"/>
              </a:spcBef>
            </a:pP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051427" y="681177"/>
            <a:ext cx="3169285" cy="511175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42544" rIns="0" bIns="0" rtlCol="0">
            <a:spAutoFit/>
          </a:bodyPr>
          <a:lstStyle/>
          <a:p>
            <a:pPr marL="1017905">
              <a:lnSpc>
                <a:spcPct val="100000"/>
              </a:lnSpc>
              <a:spcBef>
                <a:spcPts val="334"/>
              </a:spcBef>
            </a:pPr>
            <a:r>
              <a:rPr spc="-350" dirty="0"/>
              <a:t>STUDY</a:t>
            </a:r>
            <a:r>
              <a:rPr spc="-175" dirty="0"/>
              <a:t> </a:t>
            </a:r>
            <a:r>
              <a:rPr spc="-285" dirty="0"/>
              <a:t>GUIDE</a:t>
            </a:r>
          </a:p>
        </p:txBody>
      </p:sp>
      <p:pic>
        <p:nvPicPr>
          <p:cNvPr id="13" name="Picture 12" descr="download.png"/>
          <p:cNvPicPr>
            <a:picLocks noChangeAspect="1"/>
          </p:cNvPicPr>
          <p:nvPr/>
        </p:nvPicPr>
        <p:blipFill>
          <a:blip r:embed="rId2"/>
          <a:srcRect t="32222" b="32222"/>
          <a:stretch>
            <a:fillRect/>
          </a:stretch>
        </p:blipFill>
        <p:spPr>
          <a:xfrm>
            <a:off x="457200" y="8763000"/>
            <a:ext cx="2514600" cy="914400"/>
          </a:xfrm>
          <a:prstGeom prst="rect">
            <a:avLst/>
          </a:prstGeom>
        </p:spPr>
      </p:pic>
      <p:pic>
        <p:nvPicPr>
          <p:cNvPr id="14" name="Picture 13" descr="logo_hospit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8458200"/>
            <a:ext cx="1238250" cy="1238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91253" y="426211"/>
            <a:ext cx="25323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0" dirty="0">
                <a:latin typeface="Arial"/>
                <a:cs typeface="Arial"/>
              </a:rPr>
              <a:t>1</a:t>
            </a:r>
            <a:r>
              <a:rPr sz="1050" b="1" i="1" spc="-135" baseline="31746" dirty="0">
                <a:latin typeface="Arial"/>
                <a:cs typeface="Arial"/>
              </a:rPr>
              <a:t>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55" smtClean="0">
                <a:latin typeface="Arial"/>
                <a:cs typeface="Arial"/>
              </a:rPr>
              <a:t> </a:t>
            </a:r>
            <a:r>
              <a:rPr sz="1100" b="1" i="1" spc="-185" dirty="0">
                <a:latin typeface="Arial"/>
                <a:cs typeface="Arial"/>
              </a:rPr>
              <a:t>CVS</a:t>
            </a:r>
            <a:r>
              <a:rPr sz="1100" b="1" i="1" spc="-165" dirty="0">
                <a:latin typeface="Arial"/>
                <a:cs typeface="Arial"/>
              </a:rPr>
              <a:t> </a:t>
            </a:r>
            <a:r>
              <a:rPr sz="1100" b="1" i="1" spc="-95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10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57200"/>
            <a:ext cx="1798320" cy="166712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16578" y="638048"/>
            <a:ext cx="100965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80" dirty="0">
                <a:latin typeface="Arial"/>
                <a:cs typeface="Arial"/>
              </a:rPr>
              <a:t>CARDIOLOGY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81176" y="1036574"/>
          <a:ext cx="6299200" cy="3695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61840"/>
                <a:gridCol w="1737360"/>
              </a:tblGrid>
              <a:tr h="347345">
                <a:tc>
                  <a:txBody>
                    <a:bodyPr/>
                    <a:lstStyle/>
                    <a:p>
                      <a:pPr marL="3810" algn="ctr">
                        <a:lnSpc>
                          <a:spcPts val="1415"/>
                        </a:lnSpc>
                      </a:pPr>
                      <a:r>
                        <a:rPr sz="1200" b="1" i="1" spc="-160" dirty="0">
                          <a:latin typeface="Arial"/>
                          <a:cs typeface="Arial"/>
                        </a:rPr>
                        <a:t>TOPICS  </a:t>
                      </a:r>
                      <a:r>
                        <a:rPr sz="1200" b="1" i="1" spc="-2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200" b="1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80" dirty="0">
                          <a:latin typeface="Arial"/>
                          <a:cs typeface="Arial"/>
                        </a:rPr>
                        <a:t>OBJECTIVES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41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TEACHING</a:t>
                      </a:r>
                      <a:r>
                        <a:rPr sz="1200" b="1" i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75" dirty="0">
                          <a:latin typeface="Arial"/>
                          <a:cs typeface="Arial"/>
                        </a:rPr>
                        <a:t>STRATEGIES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378585">
                <a:tc>
                  <a:txBody>
                    <a:bodyPr/>
                    <a:lstStyle/>
                    <a:p>
                      <a:pPr marL="299720" marR="230504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identify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imaging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techniques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used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cardiovascular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using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knowledge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anatomy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physiology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heart.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lvl="1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lphaLcPeriod"/>
                        <a:tabLst>
                          <a:tab pos="528955" algn="l"/>
                        </a:tabLst>
                      </a:pPr>
                      <a:r>
                        <a:rPr sz="1100" spc="-160" dirty="0">
                          <a:latin typeface="Arial"/>
                          <a:cs typeface="Arial"/>
                        </a:rPr>
                        <a:t>ETT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LcPeriod"/>
                        <a:tabLst>
                          <a:tab pos="528955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Echo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LcPeriod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Angiography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LcPeriod"/>
                        <a:tabLst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Thallium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scan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LcPeriod"/>
                        <a:tabLst>
                          <a:tab pos="528955" algn="l"/>
                        </a:tabLst>
                      </a:pPr>
                      <a:r>
                        <a:rPr sz="1100" spc="-175" dirty="0">
                          <a:latin typeface="Arial"/>
                          <a:cs typeface="Arial"/>
                        </a:rPr>
                        <a:t>CT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angiogram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95910">
                        <a:lnSpc>
                          <a:spcPct val="10000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Session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3695">
                <a:tc>
                  <a:txBody>
                    <a:bodyPr/>
                    <a:lstStyle/>
                    <a:p>
                      <a:pPr marL="299720" marR="317500" indent="-228600">
                        <a:lnSpc>
                          <a:spcPts val="134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between normal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abnormal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pulse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including 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rate, rhythm,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volume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character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299720" marR="230504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Interpret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ECG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relation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abnormalities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myocardial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ischemia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along 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abnormalities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rhythm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block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Session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9615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Perform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precordial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examination (Inspection,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palpation,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auscultation)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Normal </a:t>
                      </a: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and </a:t>
                      </a:r>
                      <a:r>
                        <a:rPr sz="11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abnormal </a:t>
                      </a:r>
                      <a:r>
                        <a:rPr sz="1100" b="1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heart</a:t>
                      </a:r>
                      <a:r>
                        <a:rPr sz="1100" b="1" u="sng" spc="-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14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sounds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9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Auscultate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heart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sounds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(S1,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S2, 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S3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S4)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using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stethoscope.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Session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u="sng" spc="-1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Common </a:t>
                      </a:r>
                      <a:r>
                        <a:rPr sz="1100" b="1" u="sng" spc="-13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signs </a:t>
                      </a: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and </a:t>
                      </a: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symptoms </a:t>
                      </a:r>
                      <a:r>
                        <a:rPr sz="11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of </a:t>
                      </a:r>
                      <a:r>
                        <a:rPr sz="1100" b="1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heart</a:t>
                      </a:r>
                      <a:r>
                        <a:rPr sz="11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disease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cardiac chest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pain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shortness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breath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between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cardiac 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non-cardiac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chest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pain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3221863" y="4889119"/>
            <a:ext cx="180022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0" dirty="0">
                <a:latin typeface="Arial"/>
                <a:cs typeface="Arial"/>
              </a:rPr>
              <a:t>COMMUNITY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25" dirty="0">
                <a:latin typeface="Arial"/>
                <a:cs typeface="Arial"/>
              </a:rPr>
              <a:t>MEDICINE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881176" y="5237480"/>
          <a:ext cx="6299200" cy="383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61840"/>
                <a:gridCol w="1737360"/>
              </a:tblGrid>
              <a:tr h="347345">
                <a:tc>
                  <a:txBody>
                    <a:bodyPr/>
                    <a:lstStyle/>
                    <a:p>
                      <a:pPr marL="3810" algn="ctr">
                        <a:lnSpc>
                          <a:spcPts val="1405"/>
                        </a:lnSpc>
                      </a:pPr>
                      <a:r>
                        <a:rPr sz="1200" b="1" i="1" spc="-160" dirty="0">
                          <a:latin typeface="Arial"/>
                          <a:cs typeface="Arial"/>
                        </a:rPr>
                        <a:t>TOPICS  </a:t>
                      </a:r>
                      <a:r>
                        <a:rPr sz="1200" b="1" i="1" spc="-2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200" b="1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80" dirty="0">
                          <a:latin typeface="Arial"/>
                          <a:cs typeface="Arial"/>
                        </a:rPr>
                        <a:t>OBJECTIVES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TEACHING</a:t>
                      </a:r>
                      <a:r>
                        <a:rPr sz="1200" b="1" i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75" dirty="0">
                          <a:latin typeface="Arial"/>
                          <a:cs typeface="Arial"/>
                        </a:rPr>
                        <a:t>STRATEGIES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coronary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heart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prevention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9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prevention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hypertension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rheumatic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heart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Tutorial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hazards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smoking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significance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9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Tutorial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299720" marR="9715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risk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factors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cardiovascular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healthy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lifestyle 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its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prevention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Session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130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epidemiology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Cardiovascular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380365" indent="-228600">
                        <a:lnSpc>
                          <a:spcPct val="102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established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emerging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risk factors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Cardiovascular 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585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Hypertension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risk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factors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“Rule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Halves”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9115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sign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Symptoms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Rheumatic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Heart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Disease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criteria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diagnosis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rheumatic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heart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disease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control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prevention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rheumatic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heart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5956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sz="1100" b="1" spc="-105" dirty="0">
                          <a:latin typeface="Arial"/>
                          <a:cs typeface="Arial"/>
                        </a:rPr>
                        <a:t>Genomics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Prevention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Genomics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8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genomics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cardiovascular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91253" y="426211"/>
            <a:ext cx="25323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0" dirty="0">
                <a:latin typeface="Arial"/>
                <a:cs typeface="Arial"/>
              </a:rPr>
              <a:t>1</a:t>
            </a:r>
            <a:r>
              <a:rPr sz="1050" b="1" i="1" spc="-135" baseline="31746" dirty="0">
                <a:latin typeface="Arial"/>
                <a:cs typeface="Arial"/>
              </a:rPr>
              <a:t>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55" smtClean="0">
                <a:latin typeface="Arial"/>
                <a:cs typeface="Arial"/>
              </a:rPr>
              <a:t> </a:t>
            </a:r>
            <a:r>
              <a:rPr sz="1100" b="1" i="1" spc="-185" dirty="0">
                <a:latin typeface="Arial"/>
                <a:cs typeface="Arial"/>
              </a:rPr>
              <a:t>CVS</a:t>
            </a:r>
            <a:r>
              <a:rPr sz="1100" b="1" i="1" spc="-165" dirty="0">
                <a:latin typeface="Arial"/>
                <a:cs typeface="Arial"/>
              </a:rPr>
              <a:t> </a:t>
            </a:r>
            <a:r>
              <a:rPr sz="1100" b="1" i="1" spc="-95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0" y="381000"/>
            <a:ext cx="1798320" cy="166712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87272" y="662940"/>
            <a:ext cx="4556125" cy="0"/>
          </a:xfrm>
          <a:custGeom>
            <a:avLst/>
            <a:gdLst/>
            <a:ahLst/>
            <a:cxnLst/>
            <a:rect l="l" t="t" r="r" b="b"/>
            <a:pathLst>
              <a:path w="4556125">
                <a:moveTo>
                  <a:pt x="0" y="0"/>
                </a:moveTo>
                <a:lnTo>
                  <a:pt x="455587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49189" y="662940"/>
            <a:ext cx="1731645" cy="0"/>
          </a:xfrm>
          <a:custGeom>
            <a:avLst/>
            <a:gdLst/>
            <a:ahLst/>
            <a:cxnLst/>
            <a:rect l="l" t="t" r="r" b="b"/>
            <a:pathLst>
              <a:path w="1731645">
                <a:moveTo>
                  <a:pt x="0" y="0"/>
                </a:moveTo>
                <a:lnTo>
                  <a:pt x="1731517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84224" y="659891"/>
            <a:ext cx="0" cy="547370"/>
          </a:xfrm>
          <a:custGeom>
            <a:avLst/>
            <a:gdLst/>
            <a:ahLst/>
            <a:cxnLst/>
            <a:rect l="l" t="t" r="r" b="b"/>
            <a:pathLst>
              <a:path h="547369">
                <a:moveTo>
                  <a:pt x="0" y="0"/>
                </a:moveTo>
                <a:lnTo>
                  <a:pt x="0" y="547369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87272" y="1204213"/>
            <a:ext cx="4556125" cy="0"/>
          </a:xfrm>
          <a:custGeom>
            <a:avLst/>
            <a:gdLst/>
            <a:ahLst/>
            <a:cxnLst/>
            <a:rect l="l" t="t" r="r" b="b"/>
            <a:pathLst>
              <a:path w="4556125">
                <a:moveTo>
                  <a:pt x="0" y="0"/>
                </a:moveTo>
                <a:lnTo>
                  <a:pt x="455587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46140" y="659891"/>
            <a:ext cx="0" cy="547370"/>
          </a:xfrm>
          <a:custGeom>
            <a:avLst/>
            <a:gdLst/>
            <a:ahLst/>
            <a:cxnLst/>
            <a:rect l="l" t="t" r="r" b="b"/>
            <a:pathLst>
              <a:path h="547369">
                <a:moveTo>
                  <a:pt x="0" y="0"/>
                </a:moveTo>
                <a:lnTo>
                  <a:pt x="0" y="547369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49189" y="1204213"/>
            <a:ext cx="1731645" cy="0"/>
          </a:xfrm>
          <a:custGeom>
            <a:avLst/>
            <a:gdLst/>
            <a:ahLst/>
            <a:cxnLst/>
            <a:rect l="l" t="t" r="r" b="b"/>
            <a:pathLst>
              <a:path w="1731645">
                <a:moveTo>
                  <a:pt x="0" y="0"/>
                </a:moveTo>
                <a:lnTo>
                  <a:pt x="1731517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183881" y="659891"/>
            <a:ext cx="0" cy="547370"/>
          </a:xfrm>
          <a:custGeom>
            <a:avLst/>
            <a:gdLst/>
            <a:ahLst/>
            <a:cxnLst/>
            <a:rect l="l" t="t" r="r" b="b"/>
            <a:pathLst>
              <a:path h="547369">
                <a:moveTo>
                  <a:pt x="0" y="0"/>
                </a:moveTo>
                <a:lnTo>
                  <a:pt x="0" y="547369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87272" y="620114"/>
            <a:ext cx="4556125" cy="97536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94005" indent="-228600">
              <a:lnSpc>
                <a:spcPct val="100000"/>
              </a:lnSpc>
              <a:spcBef>
                <a:spcPts val="375"/>
              </a:spcBef>
              <a:buFont typeface="Symbol"/>
              <a:buChar char=""/>
              <a:tabLst>
                <a:tab pos="294005" algn="l"/>
                <a:tab pos="294640" algn="l"/>
              </a:tabLst>
            </a:pPr>
            <a:r>
              <a:rPr sz="1100" spc="-65" dirty="0">
                <a:latin typeface="Arial"/>
                <a:cs typeface="Arial"/>
              </a:rPr>
              <a:t>Explain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45" dirty="0">
                <a:latin typeface="Arial"/>
                <a:cs typeface="Arial"/>
              </a:rPr>
              <a:t>diagnostic </a:t>
            </a:r>
            <a:r>
              <a:rPr sz="1100" spc="-40" dirty="0">
                <a:latin typeface="Arial"/>
                <a:cs typeface="Arial"/>
              </a:rPr>
              <a:t>methods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40" dirty="0">
                <a:latin typeface="Arial"/>
                <a:cs typeface="Arial"/>
              </a:rPr>
              <a:t>genetic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diseases</a:t>
            </a:r>
            <a:endParaRPr sz="1100">
              <a:latin typeface="Arial"/>
              <a:cs typeface="Arial"/>
            </a:endParaRPr>
          </a:p>
          <a:p>
            <a:pPr marL="294005" indent="-228600">
              <a:lnSpc>
                <a:spcPct val="100000"/>
              </a:lnSpc>
              <a:spcBef>
                <a:spcPts val="280"/>
              </a:spcBef>
              <a:buFont typeface="Symbol"/>
              <a:buChar char=""/>
              <a:tabLst>
                <a:tab pos="294005" algn="l"/>
                <a:tab pos="294640" algn="l"/>
              </a:tabLst>
            </a:pPr>
            <a:r>
              <a:rPr sz="1100" spc="-85" dirty="0">
                <a:latin typeface="Arial"/>
                <a:cs typeface="Arial"/>
              </a:rPr>
              <a:t>Discuss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15" dirty="0">
                <a:latin typeface="Arial"/>
                <a:cs typeface="Arial"/>
              </a:rPr>
              <a:t>control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25" dirty="0">
                <a:latin typeface="Arial"/>
                <a:cs typeface="Arial"/>
              </a:rPr>
              <a:t>prevention </a:t>
            </a:r>
            <a:r>
              <a:rPr sz="1100" spc="-5" dirty="0">
                <a:latin typeface="Arial"/>
                <a:cs typeface="Arial"/>
              </a:rPr>
              <a:t>of</a:t>
            </a:r>
            <a:r>
              <a:rPr sz="1100" spc="-19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cardiovascular </a:t>
            </a:r>
            <a:r>
              <a:rPr sz="1100" spc="-70" dirty="0">
                <a:latin typeface="Arial"/>
                <a:cs typeface="Arial"/>
              </a:rPr>
              <a:t>disease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2772410">
              <a:lnSpc>
                <a:spcPct val="100000"/>
              </a:lnSpc>
              <a:spcBef>
                <a:spcPts val="995"/>
              </a:spcBef>
            </a:pPr>
            <a:r>
              <a:rPr sz="1400" b="1" spc="-185" dirty="0">
                <a:latin typeface="Arial"/>
                <a:cs typeface="Arial"/>
              </a:rPr>
              <a:t>PATHOLOGY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11</a:t>
            </a:fld>
            <a:endParaRPr spc="-55" dirty="0"/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881176" y="1754377"/>
          <a:ext cx="6299200" cy="73134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61840"/>
                <a:gridCol w="1737360"/>
              </a:tblGrid>
              <a:tr h="347345">
                <a:tc>
                  <a:txBody>
                    <a:bodyPr/>
                    <a:lstStyle/>
                    <a:p>
                      <a:pPr marL="3810" algn="ctr">
                        <a:lnSpc>
                          <a:spcPts val="1405"/>
                        </a:lnSpc>
                      </a:pPr>
                      <a:r>
                        <a:rPr sz="1200" b="1" i="1" spc="-160" dirty="0">
                          <a:latin typeface="Arial"/>
                          <a:cs typeface="Arial"/>
                        </a:rPr>
                        <a:t>TOPICS  </a:t>
                      </a:r>
                      <a:r>
                        <a:rPr sz="1200" b="1" i="1" spc="-2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200" b="1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80" dirty="0">
                          <a:latin typeface="Arial"/>
                          <a:cs typeface="Arial"/>
                        </a:rPr>
                        <a:t>OBJECTIVES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TEACHING</a:t>
                      </a:r>
                      <a:r>
                        <a:rPr sz="1200" b="1" i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75" dirty="0">
                          <a:latin typeface="Arial"/>
                          <a:cs typeface="Arial"/>
                        </a:rPr>
                        <a:t>STRATEGIES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52984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Ischemic </a:t>
                      </a:r>
                      <a:r>
                        <a:rPr sz="1100" b="1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Heart </a:t>
                      </a: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Disease</a:t>
                      </a:r>
                      <a:r>
                        <a:rPr sz="1100" b="1" u="sng" spc="-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(IHD)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8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term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IHD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list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syndromes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associated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IHD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pathogenesis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IHD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causes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outcomes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377190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Correlate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angina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pectoris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pathology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coronary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arteries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323215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pathology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myocardial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infarction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(MI)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including: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types,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morphological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changes,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main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features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complications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Atherosclerosis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(AS)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9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atherosclerosis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221615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risk factors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recognize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precursor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lesions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associated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atherosclerosis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pathogenesis,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gross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histological 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AS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complications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effects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atheromatous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plaque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Lectures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299720" marR="66484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histological 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Myocardial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Infarction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(MI)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atherosclerosis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biomarkers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raised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Myocardial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Infarction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(MI)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100" spc="-125" dirty="0">
                          <a:latin typeface="Arial"/>
                          <a:cs typeface="Arial"/>
                        </a:rPr>
                        <a:t>Case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Based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Learning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8239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Cardiac</a:t>
                      </a:r>
                      <a:r>
                        <a:rPr sz="11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Failure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99720" marR="708025" indent="-228600">
                        <a:lnSpc>
                          <a:spcPct val="101800"/>
                        </a:lnSpc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patho-physiological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mechanisms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leading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cardiac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hypertrophy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progression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heart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failure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causes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consequences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cardiac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hypertrophy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between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left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right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sided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heart failure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368935" indent="-228600">
                        <a:lnSpc>
                          <a:spcPct val="101800"/>
                        </a:lnSpc>
                        <a:spcBef>
                          <a:spcPts val="6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morphological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changes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heart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various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organs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as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consequence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heart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failure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07975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Lectures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5765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u="sng" spc="-7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Hypertensive </a:t>
                      </a: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Vascular 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Heart</a:t>
                      </a:r>
                      <a:r>
                        <a:rPr sz="11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9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disease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99720" marR="601345" indent="-228600">
                        <a:lnSpc>
                          <a:spcPct val="101800"/>
                        </a:lnSpc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hypertension, including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essential,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secondary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malignant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hypertension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causes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hypertension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365760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pathogenesis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hypertension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recognize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vascular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pathology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associated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hypertension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203200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consequence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hypertension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pressure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overload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heart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progression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heart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failure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1275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Valvular </a:t>
                      </a:r>
                      <a:r>
                        <a:rPr sz="11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Heart</a:t>
                      </a:r>
                      <a:r>
                        <a:rPr sz="11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Disease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between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stenosis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insufficiency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valve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major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etiologies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acquired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valvular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Lectures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&amp;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Session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12</a:t>
            </a:fld>
            <a:endParaRPr spc="-55" dirty="0"/>
          </a:p>
        </p:txBody>
      </p:sp>
      <p:sp>
        <p:nvSpPr>
          <p:cNvPr id="2" name="object 2"/>
          <p:cNvSpPr txBox="1"/>
          <p:nvPr/>
        </p:nvSpPr>
        <p:spPr>
          <a:xfrm>
            <a:off x="4691253" y="426211"/>
            <a:ext cx="25323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0" dirty="0">
                <a:latin typeface="Arial"/>
                <a:cs typeface="Arial"/>
              </a:rPr>
              <a:t>1</a:t>
            </a:r>
            <a:r>
              <a:rPr sz="1050" b="1" i="1" spc="-135" baseline="31746" dirty="0">
                <a:latin typeface="Arial"/>
                <a:cs typeface="Arial"/>
              </a:rPr>
              <a:t>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70" dirty="0" smtClean="0">
                <a:latin typeface="Arial"/>
                <a:cs typeface="Arial"/>
              </a:rPr>
              <a:t> </a:t>
            </a:r>
            <a:r>
              <a:rPr sz="1100" b="1" i="1" spc="-185" smtClean="0">
                <a:latin typeface="Arial"/>
                <a:cs typeface="Arial"/>
              </a:rPr>
              <a:t>CVS</a:t>
            </a:r>
            <a:r>
              <a:rPr sz="1100" b="1" i="1" spc="-165" smtClean="0">
                <a:latin typeface="Arial"/>
                <a:cs typeface="Arial"/>
              </a:rPr>
              <a:t> </a:t>
            </a:r>
            <a:r>
              <a:rPr sz="1100" b="1" i="1" spc="-95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3000" y="457200"/>
            <a:ext cx="1905000" cy="166712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61130" y="5151501"/>
            <a:ext cx="132016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95" dirty="0">
                <a:latin typeface="Arial"/>
                <a:cs typeface="Arial"/>
              </a:rPr>
              <a:t>P</a:t>
            </a:r>
            <a:r>
              <a:rPr sz="1400" b="1" spc="-170" dirty="0">
                <a:latin typeface="Arial"/>
                <a:cs typeface="Arial"/>
              </a:rPr>
              <a:t>HAR</a:t>
            </a:r>
            <a:r>
              <a:rPr sz="1400" b="1" spc="-130" dirty="0">
                <a:latin typeface="Arial"/>
                <a:cs typeface="Arial"/>
              </a:rPr>
              <a:t>MA</a:t>
            </a:r>
            <a:r>
              <a:rPr sz="1400" b="1" spc="-135" dirty="0">
                <a:latin typeface="Arial"/>
                <a:cs typeface="Arial"/>
              </a:rPr>
              <a:t>C</a:t>
            </a:r>
            <a:r>
              <a:rPr sz="1400" b="1" spc="-229" dirty="0">
                <a:latin typeface="Arial"/>
                <a:cs typeface="Arial"/>
              </a:rPr>
              <a:t>O</a:t>
            </a:r>
            <a:r>
              <a:rPr sz="1400" b="1" spc="-190" dirty="0">
                <a:latin typeface="Arial"/>
                <a:cs typeface="Arial"/>
              </a:rPr>
              <a:t>L</a:t>
            </a:r>
            <a:r>
              <a:rPr sz="1400" b="1" spc="-175" dirty="0">
                <a:latin typeface="Arial"/>
                <a:cs typeface="Arial"/>
              </a:rPr>
              <a:t>O</a:t>
            </a:r>
            <a:r>
              <a:rPr sz="1400" b="1" spc="-170" dirty="0">
                <a:latin typeface="Arial"/>
                <a:cs typeface="Arial"/>
              </a:rPr>
              <a:t>G</a:t>
            </a:r>
            <a:r>
              <a:rPr sz="1400" b="1" spc="-204" dirty="0">
                <a:latin typeface="Arial"/>
                <a:cs typeface="Arial"/>
              </a:rPr>
              <a:t>Y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81176" y="5400802"/>
          <a:ext cx="6299200" cy="36669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61840"/>
                <a:gridCol w="1737360"/>
              </a:tblGrid>
              <a:tr h="347345">
                <a:tc>
                  <a:txBody>
                    <a:bodyPr/>
                    <a:lstStyle/>
                    <a:p>
                      <a:pPr marL="3810" algn="ctr">
                        <a:lnSpc>
                          <a:spcPts val="1405"/>
                        </a:lnSpc>
                      </a:pPr>
                      <a:r>
                        <a:rPr sz="1200" b="1" i="1" spc="-160" dirty="0">
                          <a:latin typeface="Arial"/>
                          <a:cs typeface="Arial"/>
                        </a:rPr>
                        <a:t>TOPICS  </a:t>
                      </a:r>
                      <a:r>
                        <a:rPr sz="1200" b="1" i="1" spc="-2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200" b="1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80" dirty="0">
                          <a:latin typeface="Arial"/>
                          <a:cs typeface="Arial"/>
                        </a:rPr>
                        <a:t>OBJECTIVES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TEACHING</a:t>
                      </a:r>
                      <a:r>
                        <a:rPr sz="1200" b="1" i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75" dirty="0">
                          <a:latin typeface="Arial"/>
                          <a:cs typeface="Arial"/>
                        </a:rPr>
                        <a:t>STRATEGIES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91579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Anti-Hypertensive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14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Drugs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99720" marR="751840" indent="-228600">
                        <a:lnSpc>
                          <a:spcPct val="101800"/>
                        </a:lnSpc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rationale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use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dirty="0">
                          <a:latin typeface="Symbol"/>
                          <a:cs typeface="Symbol"/>
                        </a:rPr>
                        <a:t></a:t>
                      </a:r>
                      <a:r>
                        <a:rPr sz="1100" spc="-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dirty="0">
                          <a:latin typeface="Symbol"/>
                          <a:cs typeface="Symbol"/>
                        </a:rPr>
                        <a:t>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adrenergic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blockers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hypertension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adverse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effects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diuretics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used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hypertension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489584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ACE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inhibitors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describe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mechanism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action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adverse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effects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rationale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use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calcium channel blockers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hypertension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direct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vasodilators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used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hypertension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application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clonidine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dirty="0">
                          <a:latin typeface="Symbol"/>
                          <a:cs typeface="Symbol"/>
                        </a:rPr>
                        <a:t>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methyl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dopa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hypertension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hypertensive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crisis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85115" marR="173990" indent="-100965">
                        <a:lnSpc>
                          <a:spcPct val="1173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Lectures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Case-Based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Learning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47141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u="sng" spc="-1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Drugs </a:t>
                      </a: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used </a:t>
                      </a:r>
                      <a:r>
                        <a:rPr sz="11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in Heart</a:t>
                      </a:r>
                      <a:r>
                        <a:rPr sz="11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7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Failure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rationale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use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ACE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inhibitors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congestive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heart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failure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rationale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use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Symbol"/>
                          <a:cs typeface="Symbol"/>
                        </a:rPr>
                        <a:t>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blockers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CCF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472440" indent="-228600">
                        <a:lnSpc>
                          <a:spcPct val="1018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mechanism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action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digoxin,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adverse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effects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digoxin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overdose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use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diuretics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CCF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acute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CCF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85115" marR="173990" indent="-100965">
                        <a:lnSpc>
                          <a:spcPct val="116399"/>
                        </a:lnSpc>
                        <a:spcBef>
                          <a:spcPts val="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Lectures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Case-Based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Learning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38200" y="762000"/>
          <a:ext cx="6416675" cy="38627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61840"/>
                <a:gridCol w="1737360"/>
                <a:gridCol w="117475"/>
              </a:tblGrid>
              <a:tr h="259969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100" b="1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Rheumatic </a:t>
                      </a:r>
                      <a:r>
                        <a:rPr sz="11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Heart </a:t>
                      </a: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Disease</a:t>
                      </a:r>
                      <a:r>
                        <a:rPr sz="1100" b="1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(RHD)</a:t>
                      </a:r>
                      <a:r>
                        <a:rPr sz="11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main 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rheumatic fever 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(RF)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etiology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pathogenesis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RF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pathognomic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lesions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RF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rheumatic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heart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disease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(RHD)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changes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heart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other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organs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RF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1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Infective</a:t>
                      </a:r>
                      <a:r>
                        <a:rPr sz="1100" b="1" u="sng" spc="-7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Endocarditis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organisms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causing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endocarditis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pathogenesis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endocarditis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possible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complications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bacterial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endocarditis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Libman-Sacks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disease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briefly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26301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sz="1100" b="1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Congenital </a:t>
                      </a:r>
                      <a:r>
                        <a:rPr sz="1100" b="1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heart</a:t>
                      </a:r>
                      <a:r>
                        <a:rPr sz="1100" b="1" u="sng" spc="-4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99720" indent="-170180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etiology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pathogenesis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congenital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heart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209550" indent="-170180">
                        <a:lnSpc>
                          <a:spcPct val="1173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pathophysiology,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morphology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and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left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 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right,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right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left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170180">
                        <a:lnSpc>
                          <a:spcPct val="100000"/>
                        </a:lnSpc>
                        <a:spcBef>
                          <a:spcPts val="275"/>
                        </a:spcBef>
                        <a:buFont typeface="Symbol"/>
                        <a:buChar char=""/>
                        <a:tabLst>
                          <a:tab pos="300355" algn="l"/>
                        </a:tabLst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Briefly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congenital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obstructive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lesions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35280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13</a:t>
            </a:fld>
            <a:endParaRPr spc="-55" dirty="0"/>
          </a:p>
        </p:txBody>
      </p:sp>
      <p:sp>
        <p:nvSpPr>
          <p:cNvPr id="2" name="object 2"/>
          <p:cNvSpPr txBox="1"/>
          <p:nvPr/>
        </p:nvSpPr>
        <p:spPr>
          <a:xfrm>
            <a:off x="4691253" y="426211"/>
            <a:ext cx="25323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0" dirty="0">
                <a:latin typeface="Arial"/>
                <a:cs typeface="Arial"/>
              </a:rPr>
              <a:t>1</a:t>
            </a:r>
            <a:r>
              <a:rPr sz="1050" b="1" i="1" spc="-135" baseline="31746" dirty="0">
                <a:latin typeface="Arial"/>
                <a:cs typeface="Arial"/>
              </a:rPr>
              <a:t>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185" smtClean="0">
                <a:latin typeface="Arial"/>
                <a:cs typeface="Arial"/>
              </a:rPr>
              <a:t>CVS</a:t>
            </a:r>
            <a:r>
              <a:rPr sz="1100" b="1" i="1" spc="-165" smtClean="0">
                <a:latin typeface="Arial"/>
                <a:cs typeface="Arial"/>
              </a:rPr>
              <a:t> </a:t>
            </a:r>
            <a:r>
              <a:rPr sz="1100" b="1" i="1" spc="-95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0" y="381000"/>
            <a:ext cx="1874520" cy="166712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lang="en-US" sz="11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685800"/>
          <a:ext cx="6416675" cy="31388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61840"/>
                <a:gridCol w="1737360"/>
                <a:gridCol w="117475"/>
              </a:tblGrid>
              <a:tr h="1217295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100" b="1" u="sng" spc="-1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Drugs </a:t>
                      </a: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used </a:t>
                      </a:r>
                      <a:r>
                        <a:rPr sz="11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in </a:t>
                      </a:r>
                      <a:r>
                        <a:rPr sz="1100" b="1" u="sng" spc="-9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Angina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Pectoris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drugs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used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angina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pectoris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mechanism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action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adverse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effects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nitrates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use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dirty="0">
                          <a:latin typeface="Symbol"/>
                          <a:cs typeface="Symbol"/>
                        </a:rPr>
                        <a:t>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blockers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angina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pectoris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105410" indent="-228600">
                        <a:lnSpc>
                          <a:spcPct val="101800"/>
                        </a:lnSpc>
                        <a:spcBef>
                          <a:spcPts val="6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calcium channel blockers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mechanism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action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adverse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effects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85115" marR="173990" indent="-100965">
                        <a:lnSpc>
                          <a:spcPct val="116399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Lectures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Case-Based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Learning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90055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Anti-Arrhythmic </a:t>
                      </a:r>
                      <a:r>
                        <a:rPr sz="1100" b="1" u="sng" spc="-114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Drugs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anti-arrhythmic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drugs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429259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effects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quinidine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procainamide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cardiac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action 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potential,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uses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adverse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effects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301625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effects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amiodarone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cardiac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action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potential,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uses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adverse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effects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340995" indent="-228600">
                        <a:lnSpc>
                          <a:spcPct val="101800"/>
                        </a:lnSpc>
                        <a:spcBef>
                          <a:spcPts val="6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application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calcium channel blockers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dirty="0">
                          <a:latin typeface="Symbol"/>
                          <a:cs typeface="Symbol"/>
                        </a:rPr>
                        <a:t>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blockers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as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anti-arrhythmic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drugs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60325" indent="-228600">
                        <a:lnSpc>
                          <a:spcPct val="1018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mechanism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action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adenosine,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application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adverse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effects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07975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Lectures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631819" y="3901566"/>
            <a:ext cx="979169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80" dirty="0">
                <a:latin typeface="Arial"/>
                <a:cs typeface="Arial"/>
              </a:rPr>
              <a:t>PHYSIOLOGY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81176" y="4241166"/>
          <a:ext cx="6299200" cy="48266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61840"/>
                <a:gridCol w="1737360"/>
              </a:tblGrid>
              <a:tr h="347345">
                <a:tc>
                  <a:txBody>
                    <a:bodyPr/>
                    <a:lstStyle/>
                    <a:p>
                      <a:pPr marL="3810" algn="ctr">
                        <a:lnSpc>
                          <a:spcPts val="1405"/>
                        </a:lnSpc>
                      </a:pPr>
                      <a:r>
                        <a:rPr sz="1200" b="1" i="1" spc="-160" dirty="0">
                          <a:latin typeface="Arial"/>
                          <a:cs typeface="Arial"/>
                        </a:rPr>
                        <a:t>TOPICS  </a:t>
                      </a:r>
                      <a:r>
                        <a:rPr sz="1200" b="1" i="1" spc="-2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200" b="1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80" dirty="0">
                          <a:latin typeface="Arial"/>
                          <a:cs typeface="Arial"/>
                        </a:rPr>
                        <a:t>OBJECTIVES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TEACHING</a:t>
                      </a:r>
                      <a:r>
                        <a:rPr sz="1200" b="1" i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75" dirty="0">
                          <a:latin typeface="Arial"/>
                          <a:cs typeface="Arial"/>
                        </a:rPr>
                        <a:t>STRATEGIES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299720" marR="40386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Physiologic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anatomy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heart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properties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cardiac 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muscles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307975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Lectures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9910">
                <a:tc>
                  <a:txBody>
                    <a:bodyPr/>
                    <a:lstStyle/>
                    <a:p>
                      <a:pPr marL="299720" marR="375285" indent="-228600">
                        <a:lnSpc>
                          <a:spcPct val="102000"/>
                        </a:lnSpc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phenomenon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generation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action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potential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cardiac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muscle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process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excitation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contraction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coupling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 marL="299720" marR="14541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conducting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system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heart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pacemaker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maintaining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cardiac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rhythm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95960">
                <a:tc>
                  <a:txBody>
                    <a:bodyPr/>
                    <a:lstStyle/>
                    <a:p>
                      <a:pPr marL="299720" marR="9207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neural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regulation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heart through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autonomic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nervous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system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effect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cardiac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rate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(chronotropic),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force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contraction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(ionotropic), 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velocity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conduction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(dromotropic)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junctional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tissue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299720" marR="8509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events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cardiac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cycle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associated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events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(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pressure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changes, 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heart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sound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generation,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effect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volume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heart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chambers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vessels)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7530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12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leads 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ECG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record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appropriate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placement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body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Interpret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Normal 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ECG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waves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0525" marR="377190" indent="130810">
                        <a:lnSpc>
                          <a:spcPts val="133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Sessi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/Pr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Analyze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interpret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ECG/vectors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07975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Lectures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3060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principles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hemodynamics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applicable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heart/blood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vessels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cardiac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output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factors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regulating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cardiac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output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2482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record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pulse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auscultate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heart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sounds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9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14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66800" y="457200"/>
            <a:ext cx="1752600" cy="166712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90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62000" y="838200"/>
          <a:ext cx="6416675" cy="47377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61840"/>
                <a:gridCol w="1737360"/>
                <a:gridCol w="117475"/>
              </a:tblGrid>
              <a:tr h="1803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preload/after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load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effect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heart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3079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Lectures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25145">
                <a:tc>
                  <a:txBody>
                    <a:bodyPr/>
                    <a:lstStyle/>
                    <a:p>
                      <a:pPr marL="299720" marR="15748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arterial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blood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pressure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state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mechanism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regulation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blood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pressure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(short,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intermediate,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long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term)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Record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blood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pressure 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changes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arterial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pressure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body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positions (lying,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upright,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standing)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9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Hypertension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0797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Lectures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53060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capillary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fluid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shift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mechanism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10540">
                <a:tc>
                  <a:txBody>
                    <a:bodyPr/>
                    <a:lstStyle/>
                    <a:p>
                      <a:pPr marL="299720" marR="732790" indent="-228600">
                        <a:lnSpc>
                          <a:spcPts val="1260"/>
                        </a:lnSpc>
                        <a:spcBef>
                          <a:spcPts val="12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auto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regulation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local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blood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flow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list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vasodilator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05" dirty="0">
                          <a:latin typeface="Arial"/>
                          <a:cs typeface="Arial"/>
                        </a:rPr>
                        <a:t>/ 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vasoconstrictor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cardiovascular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adaptation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exercise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Enlist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content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lymph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lymphatic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circulation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53060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Circulatory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shock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 marL="299720" marR="19494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Demonstrate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proper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arrangement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ECG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machine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placement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its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leads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human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subject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Demonstrate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refractory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period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cardiac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muscle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through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power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lab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7" name="object 2"/>
          <p:cNvSpPr txBox="1"/>
          <p:nvPr/>
        </p:nvSpPr>
        <p:spPr>
          <a:xfrm>
            <a:off x="4691253" y="426211"/>
            <a:ext cx="25323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0" dirty="0">
                <a:latin typeface="Arial"/>
                <a:cs typeface="Arial"/>
              </a:rPr>
              <a:t>1</a:t>
            </a:r>
            <a:r>
              <a:rPr sz="1050" b="1" i="1" spc="-135" baseline="31746" dirty="0">
                <a:latin typeface="Arial"/>
                <a:cs typeface="Arial"/>
              </a:rPr>
              <a:t>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55" smtClean="0">
                <a:latin typeface="Arial"/>
                <a:cs typeface="Arial"/>
              </a:rPr>
              <a:t> </a:t>
            </a:r>
            <a:r>
              <a:rPr sz="1100" b="1" i="1" spc="-185" dirty="0">
                <a:latin typeface="Arial"/>
                <a:cs typeface="Arial"/>
              </a:rPr>
              <a:t>CVS</a:t>
            </a:r>
            <a:r>
              <a:rPr sz="1100" b="1" i="1" spc="-165" dirty="0">
                <a:latin typeface="Arial"/>
                <a:cs typeface="Arial"/>
              </a:rPr>
              <a:t> </a:t>
            </a:r>
            <a:r>
              <a:rPr sz="1100" b="1" i="1" spc="-95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91253" y="426211"/>
            <a:ext cx="25323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0" dirty="0">
                <a:latin typeface="Arial"/>
                <a:cs typeface="Arial"/>
              </a:rPr>
              <a:t>1</a:t>
            </a:r>
            <a:r>
              <a:rPr sz="1050" b="1" i="1" spc="-135" baseline="31746" dirty="0">
                <a:latin typeface="Arial"/>
                <a:cs typeface="Arial"/>
              </a:rPr>
              <a:t>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70" dirty="0" smtClean="0">
                <a:latin typeface="Arial"/>
                <a:cs typeface="Arial"/>
              </a:rPr>
              <a:t> </a:t>
            </a:r>
            <a:r>
              <a:rPr sz="1100" b="1" i="1" spc="-185" smtClean="0">
                <a:latin typeface="Arial"/>
                <a:cs typeface="Arial"/>
              </a:rPr>
              <a:t>CVS</a:t>
            </a:r>
            <a:r>
              <a:rPr sz="1100" b="1" i="1" spc="-165" smtClean="0">
                <a:latin typeface="Arial"/>
                <a:cs typeface="Arial"/>
              </a:rPr>
              <a:t> </a:t>
            </a:r>
            <a:r>
              <a:rPr sz="1100" b="1" i="1" spc="-95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6800" y="304800"/>
            <a:ext cx="1874520" cy="33342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lang="en-US" sz="1100" dirty="0" smtClean="0">
              <a:latin typeface="Arial"/>
              <a:cs typeface="Arial"/>
            </a:endParaRPr>
          </a:p>
          <a:p>
            <a:pPr>
              <a:lnSpc>
                <a:spcPts val="1290"/>
              </a:lnSpc>
            </a:pP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979420" y="4092194"/>
            <a:ext cx="1767839" cy="17678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663822" y="1014730"/>
            <a:ext cx="915669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70" dirty="0">
                <a:latin typeface="Arial"/>
                <a:cs typeface="Arial"/>
              </a:rPr>
              <a:t>RADIOLOGY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15</a:t>
            </a:fld>
            <a:endParaRPr spc="-55" dirty="0"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81176" y="1414525"/>
          <a:ext cx="6299200" cy="675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61840"/>
                <a:gridCol w="1737360"/>
              </a:tblGrid>
              <a:tr h="345440">
                <a:tc>
                  <a:txBody>
                    <a:bodyPr/>
                    <a:lstStyle/>
                    <a:p>
                      <a:pPr marL="3810" algn="ctr">
                        <a:lnSpc>
                          <a:spcPts val="1405"/>
                        </a:lnSpc>
                      </a:pPr>
                      <a:r>
                        <a:rPr sz="1200" b="1" i="1" spc="-160" dirty="0">
                          <a:latin typeface="Arial"/>
                          <a:cs typeface="Arial"/>
                        </a:rPr>
                        <a:t>TOPICS  </a:t>
                      </a:r>
                      <a:r>
                        <a:rPr sz="1200" b="1" i="1" spc="-2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200" b="1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80" dirty="0">
                          <a:latin typeface="Arial"/>
                          <a:cs typeface="Arial"/>
                        </a:rPr>
                        <a:t>OBJECTIVES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TEACHING</a:t>
                      </a:r>
                      <a:r>
                        <a:rPr sz="1200" b="1" i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75" dirty="0">
                          <a:latin typeface="Arial"/>
                          <a:cs typeface="Arial"/>
                        </a:rPr>
                        <a:t>STRATEGIES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X-ray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chest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relation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CVS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3121279" y="2246122"/>
            <a:ext cx="200025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25" dirty="0">
                <a:latin typeface="Arial"/>
                <a:cs typeface="Arial"/>
              </a:rPr>
              <a:t>RESEARCH </a:t>
            </a:r>
            <a:r>
              <a:rPr sz="1400" b="1" spc="-125" dirty="0">
                <a:latin typeface="Arial"/>
                <a:cs typeface="Arial"/>
              </a:rPr>
              <a:t>AND </a:t>
            </a:r>
            <a:r>
              <a:rPr sz="1400" b="1" spc="-229" dirty="0">
                <a:latin typeface="Arial"/>
                <a:cs typeface="Arial"/>
              </a:rPr>
              <a:t>SKILLS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220" dirty="0">
                <a:latin typeface="Arial"/>
                <a:cs typeface="Arial"/>
              </a:rPr>
              <a:t>LAB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881176" y="2644394"/>
          <a:ext cx="6299200" cy="9804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61840"/>
                <a:gridCol w="1737360"/>
              </a:tblGrid>
              <a:tr h="347345">
                <a:tc>
                  <a:txBody>
                    <a:bodyPr/>
                    <a:lstStyle/>
                    <a:p>
                      <a:pPr marL="3810" algn="ctr">
                        <a:lnSpc>
                          <a:spcPts val="1405"/>
                        </a:lnSpc>
                      </a:pPr>
                      <a:r>
                        <a:rPr sz="1200" b="1" i="1" spc="-160" dirty="0">
                          <a:latin typeface="Arial"/>
                          <a:cs typeface="Arial"/>
                        </a:rPr>
                        <a:t>TOPICS  </a:t>
                      </a:r>
                      <a:r>
                        <a:rPr sz="1200" b="1" i="1" spc="-2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200" b="1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80" dirty="0">
                          <a:latin typeface="Arial"/>
                          <a:cs typeface="Arial"/>
                        </a:rPr>
                        <a:t>OBJECTIVES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TEACHING</a:t>
                      </a:r>
                      <a:r>
                        <a:rPr sz="1200" b="1" i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75" dirty="0">
                          <a:latin typeface="Arial"/>
                          <a:cs typeface="Arial"/>
                        </a:rPr>
                        <a:t>STRATEGIES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10185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Measure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blood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pressure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palpatory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auscultatory</a:t>
                      </a:r>
                      <a:r>
                        <a:rPr sz="1100" spc="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methods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641985" marR="126364" indent="-504825">
                        <a:lnSpc>
                          <a:spcPct val="116399"/>
                        </a:lnSpc>
                        <a:spcBef>
                          <a:spcPts val="18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Demonstration/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hands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on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practice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454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Auscultate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heart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sounds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34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454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Perform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cardiopulmonary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resuscitation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34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1020876" y="5847359"/>
            <a:ext cx="6201410" cy="488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67510" marR="5080" indent="-1655445">
              <a:lnSpc>
                <a:spcPct val="116900"/>
              </a:lnSpc>
              <a:spcBef>
                <a:spcPts val="100"/>
              </a:spcBef>
            </a:pPr>
            <a:r>
              <a:rPr sz="1300" b="1" i="1" spc="-70" dirty="0">
                <a:solidFill>
                  <a:srgbClr val="933634"/>
                </a:solidFill>
                <a:latin typeface="Arial"/>
                <a:cs typeface="Arial"/>
              </a:rPr>
              <a:t>Apart </a:t>
            </a:r>
            <a:r>
              <a:rPr sz="1300" b="1" i="1" spc="-80" dirty="0">
                <a:solidFill>
                  <a:srgbClr val="933634"/>
                </a:solidFill>
                <a:latin typeface="Arial"/>
                <a:cs typeface="Arial"/>
              </a:rPr>
              <a:t>from </a:t>
            </a:r>
            <a:r>
              <a:rPr sz="1300" b="1" i="1" spc="-70" dirty="0">
                <a:solidFill>
                  <a:srgbClr val="933634"/>
                </a:solidFill>
                <a:latin typeface="Arial"/>
                <a:cs typeface="Arial"/>
              </a:rPr>
              <a:t>attending daily </a:t>
            </a:r>
            <a:r>
              <a:rPr sz="1300" b="1" i="1" spc="-125" dirty="0">
                <a:solidFill>
                  <a:srgbClr val="933634"/>
                </a:solidFill>
                <a:latin typeface="Arial"/>
                <a:cs typeface="Arial"/>
              </a:rPr>
              <a:t>scheduled </a:t>
            </a:r>
            <a:r>
              <a:rPr sz="1300" b="1" i="1" spc="-140" dirty="0">
                <a:solidFill>
                  <a:srgbClr val="933634"/>
                </a:solidFill>
                <a:latin typeface="Arial"/>
                <a:cs typeface="Arial"/>
              </a:rPr>
              <a:t>sessions, </a:t>
            </a:r>
            <a:r>
              <a:rPr sz="1300" b="1" i="1" spc="-105" dirty="0">
                <a:solidFill>
                  <a:srgbClr val="933634"/>
                </a:solidFill>
                <a:latin typeface="Arial"/>
                <a:cs typeface="Arial"/>
              </a:rPr>
              <a:t>students </a:t>
            </a:r>
            <a:r>
              <a:rPr sz="1300" b="1" i="1" spc="-70" dirty="0">
                <a:solidFill>
                  <a:srgbClr val="933634"/>
                </a:solidFill>
                <a:latin typeface="Arial"/>
                <a:cs typeface="Arial"/>
              </a:rPr>
              <a:t>too </a:t>
            </a:r>
            <a:r>
              <a:rPr sz="1300" b="1" i="1" spc="-120" dirty="0">
                <a:solidFill>
                  <a:srgbClr val="933634"/>
                </a:solidFill>
                <a:latin typeface="Arial"/>
                <a:cs typeface="Arial"/>
              </a:rPr>
              <a:t>should </a:t>
            </a:r>
            <a:r>
              <a:rPr sz="1300" b="1" i="1" spc="-95" dirty="0">
                <a:solidFill>
                  <a:srgbClr val="933634"/>
                </a:solidFill>
                <a:latin typeface="Arial"/>
                <a:cs typeface="Arial"/>
              </a:rPr>
              <a:t>engage </a:t>
            </a:r>
            <a:r>
              <a:rPr sz="1300" b="1" i="1" spc="-80" dirty="0">
                <a:solidFill>
                  <a:srgbClr val="933634"/>
                </a:solidFill>
                <a:latin typeface="Arial"/>
                <a:cs typeface="Arial"/>
              </a:rPr>
              <a:t>in </a:t>
            </a:r>
            <a:r>
              <a:rPr sz="1300" b="1" i="1" spc="-95" dirty="0">
                <a:solidFill>
                  <a:srgbClr val="933634"/>
                </a:solidFill>
                <a:latin typeface="Arial"/>
                <a:cs typeface="Arial"/>
              </a:rPr>
              <a:t>self-study </a:t>
            </a:r>
            <a:r>
              <a:rPr sz="1300" b="1" i="1" spc="-50" dirty="0">
                <a:solidFill>
                  <a:srgbClr val="933634"/>
                </a:solidFill>
                <a:latin typeface="Arial"/>
                <a:cs typeface="Arial"/>
              </a:rPr>
              <a:t>to  </a:t>
            </a:r>
            <a:r>
              <a:rPr sz="1300" b="1" i="1" spc="-114" dirty="0">
                <a:solidFill>
                  <a:srgbClr val="933634"/>
                </a:solidFill>
                <a:latin typeface="Arial"/>
                <a:cs typeface="Arial"/>
              </a:rPr>
              <a:t>ensure </a:t>
            </a:r>
            <a:r>
              <a:rPr sz="1300" b="1" i="1" spc="-35" dirty="0">
                <a:solidFill>
                  <a:srgbClr val="933634"/>
                </a:solidFill>
                <a:latin typeface="Arial"/>
                <a:cs typeface="Arial"/>
              </a:rPr>
              <a:t>that </a:t>
            </a:r>
            <a:r>
              <a:rPr sz="1300" b="1" i="1" spc="-45" dirty="0">
                <a:solidFill>
                  <a:srgbClr val="933634"/>
                </a:solidFill>
                <a:latin typeface="Arial"/>
                <a:cs typeface="Arial"/>
              </a:rPr>
              <a:t>all </a:t>
            </a:r>
            <a:r>
              <a:rPr sz="1300" b="1" i="1" spc="-65" dirty="0">
                <a:solidFill>
                  <a:srgbClr val="933634"/>
                </a:solidFill>
                <a:latin typeface="Arial"/>
                <a:cs typeface="Arial"/>
              </a:rPr>
              <a:t>the </a:t>
            </a:r>
            <a:r>
              <a:rPr sz="1300" b="1" i="1" spc="-100" dirty="0">
                <a:solidFill>
                  <a:srgbClr val="933634"/>
                </a:solidFill>
                <a:latin typeface="Arial"/>
                <a:cs typeface="Arial"/>
              </a:rPr>
              <a:t>objectives </a:t>
            </a:r>
            <a:r>
              <a:rPr sz="1300" b="1" i="1" spc="-60" dirty="0">
                <a:solidFill>
                  <a:srgbClr val="933634"/>
                </a:solidFill>
                <a:latin typeface="Arial"/>
                <a:cs typeface="Arial"/>
              </a:rPr>
              <a:t>are </a:t>
            </a:r>
            <a:r>
              <a:rPr sz="1300" b="1" i="1" spc="-100" dirty="0">
                <a:solidFill>
                  <a:srgbClr val="933634"/>
                </a:solidFill>
                <a:latin typeface="Arial"/>
                <a:cs typeface="Arial"/>
              </a:rPr>
              <a:t>covered.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16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57200"/>
            <a:ext cx="1874520" cy="168910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4884" y="639571"/>
            <a:ext cx="14643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LEARNING</a:t>
            </a:r>
            <a:r>
              <a:rPr sz="1200" b="1" u="heavy" spc="-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RESOURCES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19860" y="1001522"/>
          <a:ext cx="6202679" cy="77412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8014"/>
                <a:gridCol w="4304665"/>
              </a:tblGrid>
              <a:tr h="191770">
                <a:tc>
                  <a:txBody>
                    <a:bodyPr/>
                    <a:lstStyle/>
                    <a:p>
                      <a:pPr marL="5080" algn="ctr">
                        <a:lnSpc>
                          <a:spcPts val="1390"/>
                        </a:lnSpc>
                      </a:pPr>
                      <a:r>
                        <a:rPr sz="1200" b="1" i="1" spc="-204" dirty="0">
                          <a:latin typeface="Arial"/>
                          <a:cs typeface="Arial"/>
                        </a:rPr>
                        <a:t>SUBJECT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90"/>
                        </a:lnSpc>
                      </a:pPr>
                      <a:r>
                        <a:rPr sz="1200" b="1" i="1" spc="-200" dirty="0">
                          <a:latin typeface="Arial"/>
                          <a:cs typeface="Arial"/>
                        </a:rPr>
                        <a:t>RESOURCES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711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100" b="1" spc="-10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0035" indent="-208915">
                        <a:lnSpc>
                          <a:spcPts val="1250"/>
                        </a:lnSpc>
                        <a:buAutoNum type="alphaUcPeriod"/>
                        <a:tabLst>
                          <a:tab pos="280670" algn="l"/>
                        </a:tabLst>
                      </a:pPr>
                      <a:r>
                        <a:rPr sz="1100" b="1" u="heavy" spc="-1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GROSS</a:t>
                      </a:r>
                      <a:r>
                        <a:rPr sz="1100" b="1" u="heavy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0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95" dirty="0">
                          <a:latin typeface="Arial"/>
                          <a:cs typeface="Arial"/>
                        </a:rPr>
                        <a:t>K.L.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Moore,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Clinically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Oriented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Neuro Anatomy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Richard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Snell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84480" indent="-21336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UcPeriod"/>
                        <a:tabLst>
                          <a:tab pos="285115" algn="l"/>
                        </a:tabLst>
                      </a:pPr>
                      <a:r>
                        <a:rPr sz="1100" b="1" u="heavy" spc="-1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HISTOLOGY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80" dirty="0">
                          <a:latin typeface="Arial"/>
                          <a:cs typeface="Arial"/>
                        </a:rPr>
                        <a:t>B. Young 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J.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W.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Wheather’s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Functional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Histology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80035" indent="-20891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UcPeriod"/>
                        <a:tabLst>
                          <a:tab pos="280670" algn="l"/>
                        </a:tabLst>
                      </a:pPr>
                      <a:r>
                        <a:rPr sz="1100" b="1" u="heavy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EMBRYOLOGY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Keith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L.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Moore.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Developing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Human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Langman’s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Embryology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97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08634">
                        <a:lnSpc>
                          <a:spcPct val="100000"/>
                        </a:lnSpc>
                      </a:pPr>
                      <a:r>
                        <a:rPr sz="1100" b="1" spc="-125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31140" indent="-230504">
                        <a:lnSpc>
                          <a:spcPts val="1250"/>
                        </a:lnSpc>
                        <a:buAutoNum type="alphaUcPeriod"/>
                        <a:tabLst>
                          <a:tab pos="231775" algn="l"/>
                        </a:tabLst>
                      </a:pPr>
                      <a:r>
                        <a:rPr sz="1100" b="1" u="heavy" spc="-1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40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Harper’s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Illustrated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Lehninger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Principle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Biochemistry by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Devlin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8591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54000">
                        <a:lnSpc>
                          <a:spcPct val="100000"/>
                        </a:lnSpc>
                      </a:pPr>
                      <a:r>
                        <a:rPr sz="1100" b="1" spc="-80" dirty="0">
                          <a:latin typeface="Arial"/>
                          <a:cs typeface="Arial"/>
                        </a:rPr>
                        <a:t>COMMUNITY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230504">
                        <a:lnSpc>
                          <a:spcPts val="1265"/>
                        </a:lnSpc>
                        <a:buAutoNum type="alphaUcPeriod"/>
                        <a:tabLst>
                          <a:tab pos="231775" algn="l"/>
                        </a:tabLst>
                      </a:pPr>
                      <a:r>
                        <a:rPr sz="1100" b="1" u="heavy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</a:t>
                      </a:r>
                      <a:r>
                        <a:rPr sz="1100" b="1" u="heavy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Community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Parikh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Community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2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Illyas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Statistics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Sciences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Jan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Kuzma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897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100" b="1" spc="-120" dirty="0">
                          <a:latin typeface="Arial"/>
                          <a:cs typeface="Arial"/>
                        </a:rPr>
                        <a:t>PATHOLOGY/MICROBIOLOGY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31140" indent="-230504">
                        <a:lnSpc>
                          <a:spcPts val="1265"/>
                        </a:lnSpc>
                        <a:buAutoNum type="alphaUcPeriod"/>
                        <a:tabLst>
                          <a:tab pos="231775" algn="l"/>
                        </a:tabLst>
                      </a:pPr>
                      <a:r>
                        <a:rPr sz="1100" b="1" u="heavy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</a:t>
                      </a:r>
                      <a:r>
                        <a:rPr sz="1100" b="1" u="heavy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6565" lvl="1" indent="-227329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arabicPeriod"/>
                        <a:tabLst>
                          <a:tab pos="457200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Robbins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Cotran, Pathologic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Basis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Disease,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9th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edition.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6565" lvl="1" indent="-227329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457200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Rapid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Review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Pathology,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4th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edition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60" dirty="0">
                          <a:latin typeface="Arial"/>
                          <a:cs typeface="Arial"/>
                          <a:hlinkClick r:id="rId2"/>
                        </a:rPr>
                        <a:t>Edward </a:t>
                      </a:r>
                      <a:r>
                        <a:rPr sz="1100" spc="-100" dirty="0">
                          <a:latin typeface="Arial"/>
                          <a:cs typeface="Arial"/>
                          <a:hlinkClick r:id="rId2"/>
                        </a:rPr>
                        <a:t>F. </a:t>
                      </a:r>
                      <a:r>
                        <a:rPr sz="1100" spc="-55" dirty="0">
                          <a:latin typeface="Arial"/>
                          <a:cs typeface="Arial"/>
                          <a:hlinkClick r:id="rId2"/>
                        </a:rPr>
                        <a:t>Goljan</a:t>
                      </a:r>
                      <a:r>
                        <a:rPr sz="1100" spc="-95" dirty="0"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  <a:hlinkClick r:id="rId2"/>
                        </a:rPr>
                        <a:t>MD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181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26415" indent="-226695">
                        <a:lnSpc>
                          <a:spcPts val="1250"/>
                        </a:lnSpc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  <a:hlinkClick r:id="rId3"/>
                        </a:rPr>
                        <a:t>http://library.med.utah.edu/WebPath/webpath.html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indent="-22669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  <a:hlinkClick r:id="rId4"/>
                        </a:rPr>
                        <a:t>http://www.pathologyatlas.ro/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6883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9339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100" b="1" spc="-145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230504">
                        <a:lnSpc>
                          <a:spcPts val="1265"/>
                        </a:lnSpc>
                        <a:buAutoNum type="alphaUcPeriod"/>
                        <a:tabLst>
                          <a:tab pos="231775" algn="l"/>
                        </a:tabLst>
                      </a:pPr>
                      <a:r>
                        <a:rPr sz="1100" b="1" u="heavy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</a:t>
                      </a:r>
                      <a:r>
                        <a:rPr sz="1100" b="1" u="heavy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94665" lvl="1" indent="-227329">
                        <a:lnSpc>
                          <a:spcPct val="100000"/>
                        </a:lnSpc>
                        <a:spcBef>
                          <a:spcPts val="85"/>
                        </a:spcBef>
                        <a:buAutoNum type="arabicPeriod"/>
                        <a:tabLst>
                          <a:tab pos="495300" algn="l"/>
                        </a:tabLst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Lippincot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Illustrated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02284" lvl="1" indent="-234950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502284" algn="l"/>
                          <a:tab pos="50292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Pharmacology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Katzung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37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5772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spc="-145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31140" indent="-230504">
                        <a:lnSpc>
                          <a:spcPts val="1250"/>
                        </a:lnSpc>
                        <a:buAutoNum type="alphaUcPeriod"/>
                        <a:tabLst>
                          <a:tab pos="231775" algn="l"/>
                        </a:tabLst>
                      </a:pPr>
                      <a:r>
                        <a:rPr sz="1100" b="1" u="heavy" spc="-1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Textbook 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Physiology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Guyton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Hall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80" dirty="0">
                          <a:latin typeface="Arial"/>
                          <a:cs typeface="Arial"/>
                        </a:rPr>
                        <a:t>Ganong </a:t>
                      </a:r>
                      <a:r>
                        <a:rPr sz="1100" spc="30" dirty="0">
                          <a:latin typeface="Arial"/>
                          <a:cs typeface="Arial"/>
                        </a:rPr>
                        <a:t>‘ 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Review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Human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Physiology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Lauralee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Sherwood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Berne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Levy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30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Best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Taylor Physiological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Basis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Practice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13995" indent="-213360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alphaUcPeriod"/>
                        <a:tabLst>
                          <a:tab pos="214629" algn="l"/>
                        </a:tabLst>
                      </a:pPr>
                      <a:r>
                        <a:rPr sz="1100" b="1" u="heavy" spc="-1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REFERENCE</a:t>
                      </a:r>
                      <a:r>
                        <a:rPr sz="1100" b="1" u="heavy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Guyton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Hall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Physiological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Review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Essentials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Physiology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Jaypee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Textbook 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Physiology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Indu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Khurana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Short Textbook 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Physiology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Mrthur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100" dirty="0">
                          <a:latin typeface="Arial"/>
                          <a:cs typeface="Arial"/>
                        </a:rPr>
                        <a:t>NMS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8" name="object 2"/>
          <p:cNvSpPr txBox="1"/>
          <p:nvPr/>
        </p:nvSpPr>
        <p:spPr>
          <a:xfrm>
            <a:off x="4691253" y="426211"/>
            <a:ext cx="25323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0" dirty="0">
                <a:latin typeface="Arial"/>
                <a:cs typeface="Arial"/>
              </a:rPr>
              <a:t>1</a:t>
            </a:r>
            <a:r>
              <a:rPr sz="1050" b="1" i="1" spc="-135" baseline="31746" dirty="0">
                <a:latin typeface="Arial"/>
                <a:cs typeface="Arial"/>
              </a:rPr>
              <a:t>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55" smtClean="0">
                <a:latin typeface="Arial"/>
                <a:cs typeface="Arial"/>
              </a:rPr>
              <a:t> </a:t>
            </a:r>
            <a:r>
              <a:rPr sz="1100" b="1" i="1" spc="-185" dirty="0">
                <a:latin typeface="Arial"/>
                <a:cs typeface="Arial"/>
              </a:rPr>
              <a:t>CVS</a:t>
            </a:r>
            <a:r>
              <a:rPr sz="1100" b="1" i="1" spc="-165" dirty="0">
                <a:latin typeface="Arial"/>
                <a:cs typeface="Arial"/>
              </a:rPr>
              <a:t> </a:t>
            </a:r>
            <a:r>
              <a:rPr sz="1100" b="1" i="1" spc="-95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91253" y="426211"/>
            <a:ext cx="25323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0" dirty="0">
                <a:latin typeface="Arial"/>
                <a:cs typeface="Arial"/>
              </a:rPr>
              <a:t>1</a:t>
            </a:r>
            <a:r>
              <a:rPr sz="1050" b="1" i="1" spc="-135" baseline="31746" dirty="0">
                <a:latin typeface="Arial"/>
                <a:cs typeface="Arial"/>
              </a:rPr>
              <a:t>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55" smtClean="0">
                <a:latin typeface="Arial"/>
                <a:cs typeface="Arial"/>
              </a:rPr>
              <a:t> </a:t>
            </a:r>
            <a:r>
              <a:rPr sz="1100" b="1" i="1" spc="-185" dirty="0">
                <a:latin typeface="Arial"/>
                <a:cs typeface="Arial"/>
              </a:rPr>
              <a:t>CVS</a:t>
            </a:r>
            <a:r>
              <a:rPr sz="1100" b="1" i="1" spc="-165" dirty="0">
                <a:latin typeface="Arial"/>
                <a:cs typeface="Arial"/>
              </a:rPr>
              <a:t> </a:t>
            </a:r>
            <a:r>
              <a:rPr sz="1100" b="1" i="1" spc="-95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17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57200"/>
            <a:ext cx="1874520" cy="168910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4884" y="833373"/>
            <a:ext cx="22923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ADDITIONAL </a:t>
            </a:r>
            <a:r>
              <a:rPr sz="1200" b="1" u="heavy" spc="-1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LEARNING</a:t>
            </a:r>
            <a:r>
              <a:rPr sz="1200" b="1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RESOURCES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19860" y="1233169"/>
          <a:ext cx="6202679" cy="39439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8014"/>
                <a:gridCol w="4304665"/>
              </a:tblGrid>
              <a:tr h="534670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Hands-on </a:t>
                      </a:r>
                      <a:r>
                        <a:rPr sz="1100" b="1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Activities/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9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Students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involved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Practical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sessions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hands-on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activities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that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link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CVS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module-I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enhance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understanding.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100" b="1" u="sng" spc="-1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Labs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9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Utilize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lab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relate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knowledge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specimens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models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available.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100" b="1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Skill</a:t>
                      </a:r>
                      <a:r>
                        <a:rPr sz="11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Lab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90"/>
                        </a:lnSpc>
                      </a:pPr>
                      <a:r>
                        <a:rPr sz="1100" spc="-9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skills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lab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provides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simulators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learn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skills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procedures.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This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helps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build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confidence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approach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patients.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67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Videos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9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Video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familiarize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student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procedures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protocols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assist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patients.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836294">
                <a:tc>
                  <a:txBody>
                    <a:bodyPr/>
                    <a:lstStyle/>
                    <a:p>
                      <a:pPr marL="659765">
                        <a:lnSpc>
                          <a:spcPts val="1290"/>
                        </a:lnSpc>
                      </a:pP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Computer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55904" marR="212090" algn="ctr">
                        <a:lnSpc>
                          <a:spcPct val="151800"/>
                        </a:lnSpc>
                        <a:spcBef>
                          <a:spcPts val="10"/>
                        </a:spcBef>
                      </a:pPr>
                      <a:r>
                        <a:rPr sz="11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Lab/CDs/DVDs/Internet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Resources: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9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increase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knowledge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students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should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utilize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available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internet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51800"/>
                        </a:lnSpc>
                        <a:spcBef>
                          <a:spcPts val="10"/>
                        </a:spcBef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resources and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CDs/DVDs.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This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additional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advantage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increase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learning.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81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100" b="1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Self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9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Learning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9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Self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Learning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is scheduled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search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information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solve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cases,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read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527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through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resources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among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peers and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faculty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clarify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concepts.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91253" y="426211"/>
            <a:ext cx="25323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0" dirty="0">
                <a:latin typeface="Arial"/>
                <a:cs typeface="Arial"/>
              </a:rPr>
              <a:t>1</a:t>
            </a:r>
            <a:r>
              <a:rPr sz="1050" b="1" i="1" spc="-135" baseline="31746" dirty="0">
                <a:latin typeface="Arial"/>
                <a:cs typeface="Arial"/>
              </a:rPr>
              <a:t>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55" smtClean="0">
                <a:latin typeface="Arial"/>
                <a:cs typeface="Arial"/>
              </a:rPr>
              <a:t> </a:t>
            </a:r>
            <a:r>
              <a:rPr sz="1100" b="1" i="1" spc="-185" dirty="0">
                <a:latin typeface="Arial"/>
                <a:cs typeface="Arial"/>
              </a:rPr>
              <a:t>CVS</a:t>
            </a:r>
            <a:r>
              <a:rPr sz="1100" b="1" i="1" spc="-165" dirty="0">
                <a:latin typeface="Arial"/>
                <a:cs typeface="Arial"/>
              </a:rPr>
              <a:t> </a:t>
            </a:r>
            <a:r>
              <a:rPr sz="1100" b="1" i="1" spc="-95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18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57200"/>
            <a:ext cx="1798320" cy="168910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20876" y="994918"/>
            <a:ext cx="6238240" cy="23391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70" dirty="0">
                <a:latin typeface="Arial"/>
                <a:cs typeface="Arial"/>
              </a:rPr>
              <a:t>ASSESSMENT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spc="-125" dirty="0">
                <a:latin typeface="Arial"/>
                <a:cs typeface="Arial"/>
              </a:rPr>
              <a:t>METHODS: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b="1" spc="-70" dirty="0">
                <a:latin typeface="Arial"/>
                <a:cs typeface="Arial"/>
              </a:rPr>
              <a:t>Theory</a:t>
            </a:r>
            <a:r>
              <a:rPr sz="1100" spc="-70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388620" marR="5080" indent="-228600">
              <a:lnSpc>
                <a:spcPts val="1550"/>
              </a:lnSpc>
              <a:spcBef>
                <a:spcPts val="75"/>
              </a:spcBef>
              <a:buFont typeface="Courier New"/>
              <a:buChar char="o"/>
              <a:tabLst>
                <a:tab pos="388620" algn="l"/>
                <a:tab pos="389255" algn="l"/>
              </a:tabLst>
            </a:pPr>
            <a:r>
              <a:rPr sz="1100" b="1" spc="-105" dirty="0">
                <a:latin typeface="Arial"/>
                <a:cs typeface="Arial"/>
              </a:rPr>
              <a:t>Best Choice </a:t>
            </a:r>
            <a:r>
              <a:rPr sz="1100" b="1" spc="-90" dirty="0">
                <a:latin typeface="Arial"/>
                <a:cs typeface="Arial"/>
              </a:rPr>
              <a:t>Questions </a:t>
            </a:r>
            <a:r>
              <a:rPr sz="1100" b="1" spc="-125" dirty="0">
                <a:latin typeface="Arial"/>
                <a:cs typeface="Arial"/>
              </a:rPr>
              <a:t>(BCQs) </a:t>
            </a:r>
            <a:r>
              <a:rPr sz="1100" spc="-65" dirty="0">
                <a:latin typeface="Arial"/>
                <a:cs typeface="Arial"/>
              </a:rPr>
              <a:t>also </a:t>
            </a:r>
            <a:r>
              <a:rPr sz="1100" spc="-40" dirty="0">
                <a:latin typeface="Arial"/>
                <a:cs typeface="Arial"/>
              </a:rPr>
              <a:t>known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10" dirty="0">
                <a:latin typeface="Arial"/>
                <a:cs typeface="Arial"/>
              </a:rPr>
              <a:t>MCQs </a:t>
            </a:r>
            <a:r>
              <a:rPr sz="1100" spc="-10" dirty="0">
                <a:latin typeface="Arial"/>
                <a:cs typeface="Arial"/>
              </a:rPr>
              <a:t>(Multiple </a:t>
            </a:r>
            <a:r>
              <a:rPr sz="1100" spc="-75" dirty="0">
                <a:latin typeface="Arial"/>
                <a:cs typeface="Arial"/>
              </a:rPr>
              <a:t>Choice </a:t>
            </a:r>
            <a:r>
              <a:rPr sz="1100" spc="-55" dirty="0">
                <a:latin typeface="Arial"/>
                <a:cs typeface="Arial"/>
              </a:rPr>
              <a:t>Questions)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70" dirty="0">
                <a:latin typeface="Arial"/>
                <a:cs typeface="Arial"/>
              </a:rPr>
              <a:t>used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110" dirty="0">
                <a:latin typeface="Arial"/>
                <a:cs typeface="Arial"/>
              </a:rPr>
              <a:t>asses  </a:t>
            </a:r>
            <a:r>
              <a:rPr sz="1100" spc="-40" dirty="0">
                <a:latin typeface="Arial"/>
                <a:cs typeface="Arial"/>
              </a:rPr>
              <a:t>objectives </a:t>
            </a:r>
            <a:r>
              <a:rPr sz="1100" spc="-50" dirty="0">
                <a:latin typeface="Arial"/>
                <a:cs typeface="Arial"/>
              </a:rPr>
              <a:t>covered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70" dirty="0">
                <a:latin typeface="Arial"/>
                <a:cs typeface="Arial"/>
              </a:rPr>
              <a:t>each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Courier New"/>
              <a:buChar char="o"/>
            </a:pPr>
            <a:endParaRPr sz="1000">
              <a:latin typeface="Times New Roman"/>
              <a:cs typeface="Times New Roman"/>
            </a:endParaRPr>
          </a:p>
          <a:p>
            <a:pPr marL="469265" lvl="1" indent="-227965">
              <a:lnSpc>
                <a:spcPct val="100000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95" dirty="0">
                <a:latin typeface="Arial"/>
                <a:cs typeface="Arial"/>
              </a:rPr>
              <a:t>A </a:t>
            </a:r>
            <a:r>
              <a:rPr sz="1100" spc="-155" dirty="0">
                <a:latin typeface="Arial"/>
                <a:cs typeface="Arial"/>
              </a:rPr>
              <a:t>BCQ </a:t>
            </a:r>
            <a:r>
              <a:rPr sz="1100" spc="-85" dirty="0">
                <a:latin typeface="Arial"/>
                <a:cs typeface="Arial"/>
              </a:rPr>
              <a:t>has a </a:t>
            </a:r>
            <a:r>
              <a:rPr sz="1100" spc="-30" dirty="0">
                <a:latin typeface="Arial"/>
                <a:cs typeface="Arial"/>
              </a:rPr>
              <a:t>statement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40" dirty="0">
                <a:latin typeface="Arial"/>
                <a:cs typeface="Arial"/>
              </a:rPr>
              <a:t>clinical </a:t>
            </a:r>
            <a:r>
              <a:rPr sz="1100" spc="-55" dirty="0">
                <a:latin typeface="Arial"/>
                <a:cs typeface="Arial"/>
              </a:rPr>
              <a:t>scenario </a:t>
            </a:r>
            <a:r>
              <a:rPr sz="1100" spc="-20" dirty="0">
                <a:latin typeface="Arial"/>
                <a:cs typeface="Arial"/>
              </a:rPr>
              <a:t>followed </a:t>
            </a:r>
            <a:r>
              <a:rPr sz="1100" spc="-55" dirty="0">
                <a:latin typeface="Arial"/>
                <a:cs typeface="Arial"/>
              </a:rPr>
              <a:t>by </a:t>
            </a:r>
            <a:r>
              <a:rPr sz="1100" spc="-5" dirty="0">
                <a:latin typeface="Arial"/>
                <a:cs typeface="Arial"/>
              </a:rPr>
              <a:t>four </a:t>
            </a:r>
            <a:r>
              <a:rPr sz="1100" spc="-30" dirty="0">
                <a:latin typeface="Arial"/>
                <a:cs typeface="Arial"/>
              </a:rPr>
              <a:t>options </a:t>
            </a:r>
            <a:r>
              <a:rPr sz="1100" spc="-35" dirty="0">
                <a:latin typeface="Arial"/>
                <a:cs typeface="Arial"/>
              </a:rPr>
              <a:t>(likely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answer).</a:t>
            </a:r>
            <a:endParaRPr sz="1100">
              <a:latin typeface="Arial"/>
              <a:cs typeface="Arial"/>
            </a:endParaRPr>
          </a:p>
          <a:p>
            <a:pPr marL="469265" marR="87630" lvl="1" indent="-227965">
              <a:lnSpc>
                <a:spcPct val="150000"/>
              </a:lnSpc>
              <a:spcBef>
                <a:spcPts val="10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-15" dirty="0">
                <a:latin typeface="Arial"/>
                <a:cs typeface="Arial"/>
              </a:rPr>
              <a:t>after </a:t>
            </a:r>
            <a:r>
              <a:rPr sz="1100" spc="-40" dirty="0">
                <a:latin typeface="Arial"/>
                <a:cs typeface="Arial"/>
              </a:rPr>
              <a:t>reading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25" dirty="0">
                <a:latin typeface="Arial"/>
                <a:cs typeface="Arial"/>
              </a:rPr>
              <a:t>statement/scenario </a:t>
            </a:r>
            <a:r>
              <a:rPr sz="1100" spc="-45" dirty="0">
                <a:latin typeface="Arial"/>
                <a:cs typeface="Arial"/>
              </a:rPr>
              <a:t>select </a:t>
            </a:r>
            <a:r>
              <a:rPr sz="1100" spc="-114" dirty="0">
                <a:latin typeface="Arial"/>
                <a:cs typeface="Arial"/>
              </a:rPr>
              <a:t>ONE,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0" dirty="0">
                <a:latin typeface="Arial"/>
                <a:cs typeface="Arial"/>
              </a:rPr>
              <a:t>most </a:t>
            </a:r>
            <a:r>
              <a:rPr sz="1100" spc="-20" dirty="0">
                <a:latin typeface="Arial"/>
                <a:cs typeface="Arial"/>
              </a:rPr>
              <a:t>appropriate </a:t>
            </a:r>
            <a:r>
              <a:rPr sz="1100" spc="-60" dirty="0">
                <a:latin typeface="Arial"/>
                <a:cs typeface="Arial"/>
              </a:rPr>
              <a:t>response </a:t>
            </a:r>
            <a:r>
              <a:rPr sz="1100" spc="-15" dirty="0">
                <a:latin typeface="Arial"/>
                <a:cs typeface="Arial"/>
              </a:rPr>
              <a:t>from</a:t>
            </a:r>
            <a:r>
              <a:rPr sz="1100" spc="-21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  </a:t>
            </a:r>
            <a:r>
              <a:rPr sz="1100" spc="-50" dirty="0">
                <a:latin typeface="Arial"/>
                <a:cs typeface="Arial"/>
              </a:rPr>
              <a:t>given </a:t>
            </a:r>
            <a:r>
              <a:rPr sz="1100" spc="-15" dirty="0">
                <a:latin typeface="Arial"/>
                <a:cs typeface="Arial"/>
              </a:rPr>
              <a:t>list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14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options.</a:t>
            </a:r>
            <a:endParaRPr sz="1100">
              <a:latin typeface="Arial"/>
              <a:cs typeface="Arial"/>
            </a:endParaRPr>
          </a:p>
          <a:p>
            <a:pPr marL="469265" lvl="1" indent="-227965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b="1" spc="-80" dirty="0">
                <a:latin typeface="Arial"/>
                <a:cs typeface="Arial"/>
              </a:rPr>
              <a:t>Correct answer </a:t>
            </a:r>
            <a:r>
              <a:rPr sz="1100" b="1" spc="-85" dirty="0">
                <a:latin typeface="Arial"/>
                <a:cs typeface="Arial"/>
              </a:rPr>
              <a:t>carries </a:t>
            </a:r>
            <a:r>
              <a:rPr sz="1100" b="1" spc="-80" dirty="0">
                <a:latin typeface="Arial"/>
                <a:cs typeface="Arial"/>
              </a:rPr>
              <a:t>one </a:t>
            </a:r>
            <a:r>
              <a:rPr sz="1100" b="1" spc="-60" dirty="0">
                <a:latin typeface="Arial"/>
                <a:cs typeface="Arial"/>
              </a:rPr>
              <a:t>mark, </a:t>
            </a:r>
            <a:r>
              <a:rPr sz="1100" b="1" spc="-80" dirty="0">
                <a:latin typeface="Arial"/>
                <a:cs typeface="Arial"/>
              </a:rPr>
              <a:t>and </a:t>
            </a:r>
            <a:r>
              <a:rPr sz="1100" b="1" spc="-75" dirty="0">
                <a:latin typeface="Arial"/>
                <a:cs typeface="Arial"/>
              </a:rPr>
              <a:t>incorrect </a:t>
            </a:r>
            <a:r>
              <a:rPr sz="1100" b="1" spc="-65" dirty="0">
                <a:latin typeface="Arial"/>
                <a:cs typeface="Arial"/>
              </a:rPr>
              <a:t>‘zero </a:t>
            </a:r>
            <a:r>
              <a:rPr sz="1100" b="1" spc="-55" dirty="0">
                <a:latin typeface="Arial"/>
                <a:cs typeface="Arial"/>
              </a:rPr>
              <a:t>mark’. </a:t>
            </a:r>
            <a:r>
              <a:rPr sz="1100" b="1" spc="-75" dirty="0">
                <a:latin typeface="Arial"/>
                <a:cs typeface="Arial"/>
              </a:rPr>
              <a:t>There </a:t>
            </a:r>
            <a:r>
              <a:rPr sz="1100" b="1" spc="-105" dirty="0">
                <a:latin typeface="Arial"/>
                <a:cs typeface="Arial"/>
              </a:rPr>
              <a:t>is </a:t>
            </a:r>
            <a:r>
              <a:rPr sz="1100" b="1" spc="-80" dirty="0">
                <a:latin typeface="Arial"/>
                <a:cs typeface="Arial"/>
              </a:rPr>
              <a:t>no </a:t>
            </a:r>
            <a:r>
              <a:rPr sz="1100" b="1" spc="-70" dirty="0">
                <a:latin typeface="Arial"/>
                <a:cs typeface="Arial"/>
              </a:rPr>
              <a:t>negative</a:t>
            </a:r>
            <a:r>
              <a:rPr sz="1100" b="1" spc="90" dirty="0">
                <a:latin typeface="Arial"/>
                <a:cs typeface="Arial"/>
              </a:rPr>
              <a:t> </a:t>
            </a:r>
            <a:r>
              <a:rPr sz="1100" b="1" spc="-75" dirty="0">
                <a:latin typeface="Arial"/>
                <a:cs typeface="Arial"/>
              </a:rPr>
              <a:t>marking.</a:t>
            </a:r>
            <a:endParaRPr sz="1100">
              <a:latin typeface="Arial"/>
              <a:cs typeface="Arial"/>
            </a:endParaRPr>
          </a:p>
          <a:p>
            <a:pPr marL="469265" lvl="1" indent="-227965">
              <a:lnSpc>
                <a:spcPct val="100000"/>
              </a:lnSpc>
              <a:spcBef>
                <a:spcPts val="78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mark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responses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specified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computer-based/OMR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sheet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designed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for</a:t>
            </a:r>
            <a:r>
              <a:rPr sz="1100" spc="-70">
                <a:latin typeface="Arial"/>
                <a:cs typeface="Arial"/>
              </a:rPr>
              <a:t> </a:t>
            </a:r>
            <a:r>
              <a:rPr lang="en-US" sz="1100" spc="-100" dirty="0" smtClean="0">
                <a:latin typeface="Arial"/>
                <a:cs typeface="Arial"/>
              </a:rPr>
              <a:t> AVMC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68704" y="3444976"/>
            <a:ext cx="1071880" cy="43434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385"/>
              </a:spcBef>
              <a:buFont typeface="Courier New"/>
              <a:buChar char="o"/>
              <a:tabLst>
                <a:tab pos="240665" algn="l"/>
                <a:tab pos="241300" algn="l"/>
              </a:tabLst>
            </a:pPr>
            <a:r>
              <a:rPr sz="1100" b="1" spc="-95" dirty="0">
                <a:latin typeface="Arial"/>
                <a:cs typeface="Arial"/>
              </a:rPr>
              <a:t>EMQs:</a:t>
            </a:r>
            <a:endParaRPr sz="1100">
              <a:latin typeface="Arial"/>
              <a:cs typeface="Arial"/>
            </a:endParaRPr>
          </a:p>
          <a:p>
            <a:pPr marL="321945" lvl="1" indent="-228600">
              <a:lnSpc>
                <a:spcPct val="100000"/>
              </a:lnSpc>
              <a:spcBef>
                <a:spcPts val="290"/>
              </a:spcBef>
              <a:buFont typeface="Symbol"/>
              <a:buChar char=""/>
              <a:tabLst>
                <a:tab pos="321945" algn="l"/>
                <a:tab pos="322580" algn="l"/>
              </a:tabLst>
            </a:pPr>
            <a:r>
              <a:rPr sz="1100" spc="-65" dirty="0">
                <a:latin typeface="Arial"/>
                <a:cs typeface="Arial"/>
              </a:rPr>
              <a:t>An </a:t>
            </a:r>
            <a:r>
              <a:rPr sz="1100" spc="-95" dirty="0">
                <a:latin typeface="Arial"/>
                <a:cs typeface="Arial"/>
              </a:rPr>
              <a:t>EMQ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has: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06626" y="3793972"/>
            <a:ext cx="5266690" cy="79248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95"/>
              </a:spcBef>
              <a:buFont typeface="Courier New"/>
              <a:buChar char="o"/>
              <a:tabLst>
                <a:tab pos="240665" algn="l"/>
                <a:tab pos="241300" algn="l"/>
              </a:tabLst>
            </a:pPr>
            <a:r>
              <a:rPr sz="1100" spc="-65" dirty="0">
                <a:latin typeface="Arial"/>
                <a:cs typeface="Arial"/>
              </a:rPr>
              <a:t>An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option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list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5-15 </a:t>
            </a:r>
            <a:r>
              <a:rPr sz="1100" spc="-35" dirty="0">
                <a:latin typeface="Arial"/>
                <a:cs typeface="Arial"/>
              </a:rPr>
              <a:t>which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may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</a:t>
            </a:r>
            <a:r>
              <a:rPr sz="1100" spc="-45" dirty="0">
                <a:latin typeface="Arial"/>
                <a:cs typeface="Arial"/>
              </a:rPr>
              <a:t> nerve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supply,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functions,</a:t>
            </a:r>
            <a:r>
              <a:rPr sz="1100" spc="-60" dirty="0">
                <a:latin typeface="Arial"/>
                <a:cs typeface="Arial"/>
              </a:rPr>
              <a:t> diagnosis,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investigations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etc</a:t>
            </a:r>
            <a:endParaRPr sz="11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95"/>
              </a:spcBef>
              <a:buFont typeface="Courier New"/>
              <a:buChar char="o"/>
              <a:tabLst>
                <a:tab pos="240665" algn="l"/>
                <a:tab pos="241300" algn="l"/>
              </a:tabLst>
            </a:pPr>
            <a:r>
              <a:rPr sz="1100" spc="-95" dirty="0">
                <a:latin typeface="Arial"/>
                <a:cs typeface="Arial"/>
              </a:rPr>
              <a:t>A </a:t>
            </a:r>
            <a:r>
              <a:rPr sz="1100" spc="-85" dirty="0">
                <a:latin typeface="Arial"/>
                <a:cs typeface="Arial"/>
              </a:rPr>
              <a:t>Lead </a:t>
            </a:r>
            <a:r>
              <a:rPr sz="1100" spc="-30" dirty="0">
                <a:latin typeface="Arial"/>
                <a:cs typeface="Arial"/>
              </a:rPr>
              <a:t>In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–Statement/Question</a:t>
            </a:r>
            <a:endParaRPr sz="11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85"/>
              </a:spcBef>
              <a:buFont typeface="Courier New"/>
              <a:buChar char="o"/>
              <a:tabLst>
                <a:tab pos="240665" algn="l"/>
                <a:tab pos="241300" algn="l"/>
              </a:tabLst>
            </a:pPr>
            <a:r>
              <a:rPr sz="1100" spc="-60" dirty="0">
                <a:latin typeface="Arial"/>
                <a:cs typeface="Arial"/>
              </a:rPr>
              <a:t>Two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10" dirty="0">
                <a:latin typeface="Arial"/>
                <a:cs typeface="Arial"/>
              </a:rPr>
              <a:t>four </a:t>
            </a:r>
            <a:r>
              <a:rPr sz="1100" spc="-85" dirty="0">
                <a:latin typeface="Arial"/>
                <a:cs typeface="Arial"/>
              </a:rPr>
              <a:t>Stems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55" dirty="0">
                <a:latin typeface="Arial"/>
                <a:cs typeface="Arial"/>
              </a:rPr>
              <a:t>Clinical</a:t>
            </a:r>
            <a:r>
              <a:rPr sz="1100" spc="-22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Scenarios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40104" y="4568164"/>
            <a:ext cx="6365240" cy="4592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3565" marR="136525" indent="-228600">
              <a:lnSpc>
                <a:spcPct val="152700"/>
              </a:lnSpc>
              <a:spcBef>
                <a:spcPts val="100"/>
              </a:spcBef>
              <a:buFont typeface="Symbol"/>
              <a:buChar char=""/>
              <a:tabLst>
                <a:tab pos="583565" algn="l"/>
                <a:tab pos="584200" algn="l"/>
              </a:tabLst>
            </a:pPr>
            <a:r>
              <a:rPr sz="1100" spc="-65" dirty="0">
                <a:latin typeface="Arial"/>
                <a:cs typeface="Arial"/>
              </a:rPr>
              <a:t>For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each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stem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clinical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scenario,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should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choose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most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appropriate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option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from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  option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list.</a:t>
            </a:r>
            <a:endParaRPr sz="1100">
              <a:latin typeface="Arial"/>
              <a:cs typeface="Arial"/>
            </a:endParaRPr>
          </a:p>
          <a:p>
            <a:pPr marL="583565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583565" algn="l"/>
                <a:tab pos="584200" algn="l"/>
              </a:tabLst>
            </a:pP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single </a:t>
            </a:r>
            <a:r>
              <a:rPr sz="1100" spc="-10" dirty="0">
                <a:latin typeface="Arial"/>
                <a:cs typeface="Arial"/>
              </a:rPr>
              <a:t>option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can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used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once,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more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than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once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at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all.</a:t>
            </a:r>
            <a:endParaRPr sz="1100">
              <a:latin typeface="Arial"/>
              <a:cs typeface="Arial"/>
            </a:endParaRPr>
          </a:p>
          <a:p>
            <a:pPr marL="583565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583565" algn="l"/>
                <a:tab pos="584200" algn="l"/>
              </a:tabLst>
            </a:pPr>
            <a:r>
              <a:rPr sz="1100" spc="-45" dirty="0">
                <a:latin typeface="Arial"/>
                <a:cs typeface="Arial"/>
              </a:rPr>
              <a:t>Correct </a:t>
            </a:r>
            <a:r>
              <a:rPr sz="1100" spc="-55" dirty="0">
                <a:latin typeface="Arial"/>
                <a:cs typeface="Arial"/>
              </a:rPr>
              <a:t>answer </a:t>
            </a:r>
            <a:r>
              <a:rPr sz="1100" spc="-45" dirty="0">
                <a:latin typeface="Arial"/>
                <a:cs typeface="Arial"/>
              </a:rPr>
              <a:t>carries one </a:t>
            </a:r>
            <a:r>
              <a:rPr sz="1100" spc="-40" dirty="0">
                <a:latin typeface="Arial"/>
                <a:cs typeface="Arial"/>
              </a:rPr>
              <a:t>mark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25" dirty="0">
                <a:latin typeface="Arial"/>
                <a:cs typeface="Arial"/>
              </a:rPr>
              <a:t>incorrect </a:t>
            </a:r>
            <a:r>
              <a:rPr sz="1100" spc="-35" dirty="0">
                <a:latin typeface="Arial"/>
                <a:cs typeface="Arial"/>
              </a:rPr>
              <a:t>‘zero </a:t>
            </a:r>
            <a:r>
              <a:rPr sz="1100" spc="-30" dirty="0">
                <a:latin typeface="Arial"/>
                <a:cs typeface="Arial"/>
              </a:rPr>
              <a:t>mark’. </a:t>
            </a:r>
            <a:r>
              <a:rPr sz="1100" spc="-65" dirty="0">
                <a:latin typeface="Arial"/>
                <a:cs typeface="Arial"/>
              </a:rPr>
              <a:t>There </a:t>
            </a:r>
            <a:r>
              <a:rPr sz="1100" spc="-55" dirty="0">
                <a:latin typeface="Arial"/>
                <a:cs typeface="Arial"/>
              </a:rPr>
              <a:t>is </a:t>
            </a:r>
            <a:r>
              <a:rPr sz="1100" b="1" spc="-90" dirty="0">
                <a:latin typeface="Arial"/>
                <a:cs typeface="Arial"/>
              </a:rPr>
              <a:t>NO </a:t>
            </a:r>
            <a:r>
              <a:rPr sz="1100" spc="-45" dirty="0">
                <a:latin typeface="Arial"/>
                <a:cs typeface="Arial"/>
              </a:rPr>
              <a:t>negative</a:t>
            </a:r>
            <a:r>
              <a:rPr sz="1100" spc="-21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marking.</a:t>
            </a:r>
            <a:endParaRPr sz="1100">
              <a:latin typeface="Arial"/>
              <a:cs typeface="Arial"/>
            </a:endParaRPr>
          </a:p>
          <a:p>
            <a:pPr marL="583565" indent="-228600">
              <a:lnSpc>
                <a:spcPct val="100000"/>
              </a:lnSpc>
              <a:spcBef>
                <a:spcPts val="745"/>
              </a:spcBef>
              <a:buFont typeface="Symbol"/>
              <a:buChar char=""/>
              <a:tabLst>
                <a:tab pos="583565" algn="l"/>
                <a:tab pos="584200" algn="l"/>
              </a:tabLst>
            </a:pPr>
            <a:r>
              <a:rPr sz="1100" spc="-40" dirty="0">
                <a:latin typeface="Arial"/>
                <a:cs typeface="Arial"/>
              </a:rPr>
              <a:t>Student mark </a:t>
            </a:r>
            <a:r>
              <a:rPr sz="1100" spc="-5" dirty="0">
                <a:latin typeface="Arial"/>
                <a:cs typeface="Arial"/>
              </a:rPr>
              <a:t>their </a:t>
            </a:r>
            <a:r>
              <a:rPr sz="1100" spc="-65" dirty="0">
                <a:latin typeface="Arial"/>
                <a:cs typeface="Arial"/>
              </a:rPr>
              <a:t>responses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45" dirty="0">
                <a:latin typeface="Arial"/>
                <a:cs typeface="Arial"/>
              </a:rPr>
              <a:t>specified computer-based </a:t>
            </a:r>
            <a:r>
              <a:rPr sz="1100" spc="-50" dirty="0">
                <a:latin typeface="Arial"/>
                <a:cs typeface="Arial"/>
              </a:rPr>
              <a:t>sheet </a:t>
            </a:r>
            <a:r>
              <a:rPr sz="1100" dirty="0">
                <a:latin typeface="Arial"/>
                <a:cs typeface="Arial"/>
              </a:rPr>
              <a:t>for</a:t>
            </a:r>
            <a:r>
              <a:rPr sz="1100" spc="-195" dirty="0">
                <a:latin typeface="Arial"/>
                <a:cs typeface="Arial"/>
              </a:rPr>
              <a:t> </a:t>
            </a:r>
            <a:r>
              <a:rPr sz="1100" spc="-90" dirty="0">
                <a:latin typeface="Arial"/>
                <a:cs typeface="Arial"/>
              </a:rPr>
              <a:t>EMQs.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Symbol"/>
              <a:buChar char=""/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b="1" spc="-130" dirty="0">
                <a:latin typeface="Arial"/>
                <a:cs typeface="Arial"/>
              </a:rPr>
              <a:t>OSPE/OSCE: </a:t>
            </a:r>
            <a:r>
              <a:rPr sz="1100" b="1" spc="-65" dirty="0">
                <a:latin typeface="Arial"/>
                <a:cs typeface="Arial"/>
              </a:rPr>
              <a:t>Objective </a:t>
            </a:r>
            <a:r>
              <a:rPr sz="1100" b="1" spc="-70" dirty="0">
                <a:latin typeface="Arial"/>
                <a:cs typeface="Arial"/>
              </a:rPr>
              <a:t>Structured </a:t>
            </a:r>
            <a:r>
              <a:rPr sz="1100" b="1" spc="-65" dirty="0">
                <a:latin typeface="Arial"/>
                <a:cs typeface="Arial"/>
              </a:rPr>
              <a:t>Practical/Clinical</a:t>
            </a:r>
            <a:r>
              <a:rPr sz="1100" b="1" spc="-100" dirty="0">
                <a:latin typeface="Arial"/>
                <a:cs typeface="Arial"/>
              </a:rPr>
              <a:t> </a:t>
            </a:r>
            <a:r>
              <a:rPr sz="1100" b="1" spc="-75" dirty="0">
                <a:latin typeface="Arial"/>
                <a:cs typeface="Arial"/>
              </a:rPr>
              <a:t>Examination: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545465" indent="-190500">
              <a:lnSpc>
                <a:spcPct val="100000"/>
              </a:lnSpc>
              <a:spcBef>
                <a:spcPts val="855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105" dirty="0">
                <a:latin typeface="Arial"/>
                <a:cs typeface="Arial"/>
              </a:rPr>
              <a:t>Each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assessed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same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content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have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same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time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complete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task.</a:t>
            </a:r>
            <a:endParaRPr sz="1100">
              <a:latin typeface="Arial"/>
              <a:cs typeface="Arial"/>
            </a:endParaRPr>
          </a:p>
          <a:p>
            <a:pPr marL="545465" indent="-190500">
              <a:lnSpc>
                <a:spcPct val="100000"/>
              </a:lnSpc>
              <a:spcBef>
                <a:spcPts val="290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Comprise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12-25</a:t>
            </a:r>
            <a:r>
              <a:rPr sz="1100" spc="-1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stations.</a:t>
            </a:r>
            <a:endParaRPr sz="1100">
              <a:latin typeface="Arial"/>
              <a:cs typeface="Arial"/>
            </a:endParaRPr>
          </a:p>
          <a:p>
            <a:pPr marL="583565" marR="5080" indent="-228600">
              <a:lnSpc>
                <a:spcPct val="117300"/>
              </a:lnSpc>
              <a:spcBef>
                <a:spcPts val="45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105" dirty="0">
                <a:latin typeface="Arial"/>
                <a:cs typeface="Arial"/>
              </a:rPr>
              <a:t>Each </a:t>
            </a:r>
            <a:r>
              <a:rPr sz="1100" spc="-25" dirty="0">
                <a:latin typeface="Arial"/>
                <a:cs typeface="Arial"/>
              </a:rPr>
              <a:t>station </a:t>
            </a:r>
            <a:r>
              <a:rPr sz="1100" spc="-65" dirty="0">
                <a:latin typeface="Arial"/>
                <a:cs typeface="Arial"/>
              </a:rPr>
              <a:t>may </a:t>
            </a:r>
            <a:r>
              <a:rPr sz="1100" spc="-110" dirty="0">
                <a:latin typeface="Arial"/>
                <a:cs typeface="Arial"/>
              </a:rPr>
              <a:t>assess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25" dirty="0">
                <a:latin typeface="Arial"/>
                <a:cs typeface="Arial"/>
              </a:rPr>
              <a:t>variety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60" dirty="0">
                <a:latin typeface="Arial"/>
                <a:cs typeface="Arial"/>
              </a:rPr>
              <a:t>tasks, </a:t>
            </a:r>
            <a:r>
              <a:rPr sz="1100" spc="-50" dirty="0">
                <a:latin typeface="Arial"/>
                <a:cs typeface="Arial"/>
              </a:rPr>
              <a:t>these </a:t>
            </a:r>
            <a:r>
              <a:rPr sz="1100" spc="-65" dirty="0">
                <a:latin typeface="Arial"/>
                <a:cs typeface="Arial"/>
              </a:rPr>
              <a:t>tasks </a:t>
            </a:r>
            <a:r>
              <a:rPr sz="1100" spc="-60" dirty="0">
                <a:latin typeface="Arial"/>
                <a:cs typeface="Arial"/>
              </a:rPr>
              <a:t>may </a:t>
            </a:r>
            <a:r>
              <a:rPr sz="1100" spc="-35" dirty="0">
                <a:latin typeface="Arial"/>
                <a:cs typeface="Arial"/>
              </a:rPr>
              <a:t>include </a:t>
            </a:r>
            <a:r>
              <a:rPr sz="1100" spc="-30" dirty="0">
                <a:latin typeface="Arial"/>
                <a:cs typeface="Arial"/>
              </a:rPr>
              <a:t>history taking, </a:t>
            </a:r>
            <a:r>
              <a:rPr sz="1100" spc="-55" dirty="0">
                <a:latin typeface="Arial"/>
                <a:cs typeface="Arial"/>
              </a:rPr>
              <a:t>physical  </a:t>
            </a:r>
            <a:r>
              <a:rPr sz="1100" spc="-35" dirty="0">
                <a:latin typeface="Arial"/>
                <a:cs typeface="Arial"/>
              </a:rPr>
              <a:t>examination, </a:t>
            </a:r>
            <a:r>
              <a:rPr sz="1100" spc="-45" dirty="0">
                <a:latin typeface="Arial"/>
                <a:cs typeface="Arial"/>
              </a:rPr>
              <a:t>skills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application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skills and</a:t>
            </a:r>
            <a:r>
              <a:rPr sz="1100" spc="-229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knowledge</a:t>
            </a:r>
            <a:endParaRPr sz="1100">
              <a:latin typeface="Arial"/>
              <a:cs typeface="Arial"/>
            </a:endParaRPr>
          </a:p>
          <a:p>
            <a:pPr marL="545465" indent="-190500">
              <a:lnSpc>
                <a:spcPct val="100000"/>
              </a:lnSpc>
              <a:spcBef>
                <a:spcPts val="280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50" dirty="0">
                <a:latin typeface="Arial"/>
                <a:cs typeface="Arial"/>
              </a:rPr>
              <a:t>Stations </a:t>
            </a:r>
            <a:r>
              <a:rPr sz="1100" spc="-45" dirty="0">
                <a:latin typeface="Arial"/>
                <a:cs typeface="Arial"/>
              </a:rPr>
              <a:t>are observed, </a:t>
            </a:r>
            <a:r>
              <a:rPr sz="1100" spc="-50" dirty="0">
                <a:latin typeface="Arial"/>
                <a:cs typeface="Arial"/>
              </a:rPr>
              <a:t>unobserved, </a:t>
            </a:r>
            <a:r>
              <a:rPr sz="1100" spc="-25" dirty="0">
                <a:latin typeface="Arial"/>
                <a:cs typeface="Arial"/>
              </a:rPr>
              <a:t>interactive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rest</a:t>
            </a:r>
            <a:r>
              <a:rPr sz="1100" spc="-1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stations.</a:t>
            </a:r>
            <a:endParaRPr sz="1100">
              <a:latin typeface="Arial"/>
              <a:cs typeface="Arial"/>
            </a:endParaRPr>
          </a:p>
          <a:p>
            <a:pPr marL="545465" indent="-190500">
              <a:lnSpc>
                <a:spcPct val="100000"/>
              </a:lnSpc>
              <a:spcBef>
                <a:spcPts val="290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65" dirty="0">
                <a:latin typeface="Arial"/>
                <a:cs typeface="Arial"/>
              </a:rPr>
              <a:t>Observed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Interactive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Stations:</a:t>
            </a:r>
            <a:endParaRPr sz="1100">
              <a:latin typeface="Arial"/>
              <a:cs typeface="Arial"/>
            </a:endParaRPr>
          </a:p>
          <a:p>
            <a:pPr marL="926465" lvl="1" indent="-228600">
              <a:lnSpc>
                <a:spcPct val="100000"/>
              </a:lnSpc>
              <a:spcBef>
                <a:spcPts val="225"/>
              </a:spcBef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sz="1100" spc="-75" dirty="0">
                <a:latin typeface="Arial"/>
                <a:cs typeface="Arial"/>
              </a:rPr>
              <a:t>They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50" dirty="0">
                <a:latin typeface="Arial"/>
                <a:cs typeface="Arial"/>
              </a:rPr>
              <a:t> be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assessed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by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internal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external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examiners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through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structured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viva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tasks.</a:t>
            </a:r>
            <a:endParaRPr sz="1100">
              <a:latin typeface="Arial"/>
              <a:cs typeface="Arial"/>
            </a:endParaRPr>
          </a:p>
          <a:p>
            <a:pPr marL="545465" indent="-190500">
              <a:lnSpc>
                <a:spcPct val="100000"/>
              </a:lnSpc>
              <a:spcBef>
                <a:spcPts val="280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55" dirty="0">
                <a:latin typeface="Arial"/>
                <a:cs typeface="Arial"/>
              </a:rPr>
              <a:t>Unobserved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Stations:</a:t>
            </a:r>
            <a:endParaRPr sz="1100">
              <a:latin typeface="Arial"/>
              <a:cs typeface="Arial"/>
            </a:endParaRPr>
          </a:p>
          <a:p>
            <a:pPr marL="926465" marR="6350" lvl="1" indent="-228600">
              <a:lnSpc>
                <a:spcPct val="117300"/>
              </a:lnSpc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sz="1100" spc="15" dirty="0">
                <a:latin typeface="Arial"/>
                <a:cs typeface="Arial"/>
              </a:rPr>
              <a:t>It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0" dirty="0">
                <a:latin typeface="Arial"/>
                <a:cs typeface="Arial"/>
              </a:rPr>
              <a:t>static </a:t>
            </a:r>
            <a:r>
              <a:rPr sz="1100" spc="-35" dirty="0">
                <a:latin typeface="Arial"/>
                <a:cs typeface="Arial"/>
              </a:rPr>
              <a:t>stations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30" dirty="0">
                <a:latin typeface="Arial"/>
                <a:cs typeface="Arial"/>
              </a:rPr>
              <a:t>which </a:t>
            </a:r>
            <a:r>
              <a:rPr sz="1100" spc="-20" dirty="0">
                <a:latin typeface="Arial"/>
                <a:cs typeface="Arial"/>
              </a:rPr>
              <a:t>there </a:t>
            </a:r>
            <a:r>
              <a:rPr sz="1100" spc="-60" dirty="0">
                <a:latin typeface="Arial"/>
                <a:cs typeface="Arial"/>
              </a:rPr>
              <a:t>may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60" dirty="0">
                <a:latin typeface="Arial"/>
                <a:cs typeface="Arial"/>
              </a:rPr>
              <a:t>an X-ray, </a:t>
            </a:r>
            <a:r>
              <a:rPr sz="1100" spc="-100" dirty="0">
                <a:latin typeface="Arial"/>
                <a:cs typeface="Arial"/>
              </a:rPr>
              <a:t>Labs </a:t>
            </a:r>
            <a:r>
              <a:rPr sz="1100" spc="-30" dirty="0">
                <a:latin typeface="Arial"/>
                <a:cs typeface="Arial"/>
              </a:rPr>
              <a:t>reports, </a:t>
            </a:r>
            <a:r>
              <a:rPr sz="1100" spc="-35" dirty="0">
                <a:latin typeface="Arial"/>
                <a:cs typeface="Arial"/>
              </a:rPr>
              <a:t>pictures, clinical </a:t>
            </a:r>
            <a:r>
              <a:rPr sz="1100" spc="-60" dirty="0">
                <a:latin typeface="Arial"/>
                <a:cs typeface="Arial"/>
              </a:rPr>
              <a:t>scenarios  </a:t>
            </a:r>
            <a:r>
              <a:rPr sz="1100" spc="5" dirty="0">
                <a:latin typeface="Arial"/>
                <a:cs typeface="Arial"/>
              </a:rPr>
              <a:t>with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related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questions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for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answer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provided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answer copy.</a:t>
            </a:r>
            <a:endParaRPr sz="1100">
              <a:latin typeface="Arial"/>
              <a:cs typeface="Arial"/>
            </a:endParaRPr>
          </a:p>
          <a:p>
            <a:pPr marL="545465" indent="-190500">
              <a:lnSpc>
                <a:spcPct val="100000"/>
              </a:lnSpc>
              <a:spcBef>
                <a:spcPts val="275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80" dirty="0">
                <a:latin typeface="Arial"/>
                <a:cs typeface="Arial"/>
              </a:rPr>
              <a:t>Rest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station</a:t>
            </a:r>
            <a:endParaRPr sz="1100">
              <a:latin typeface="Arial"/>
              <a:cs typeface="Arial"/>
            </a:endParaRPr>
          </a:p>
          <a:p>
            <a:pPr marL="926465" marR="5080" lvl="1" indent="-228600">
              <a:lnSpc>
                <a:spcPct val="116399"/>
              </a:lnSpc>
              <a:spcBef>
                <a:spcPts val="10"/>
              </a:spcBef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sz="1100" spc="15" dirty="0">
                <a:latin typeface="Arial"/>
                <a:cs typeface="Arial"/>
              </a:rPr>
              <a:t>It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20" dirty="0">
                <a:latin typeface="Arial"/>
                <a:cs typeface="Arial"/>
              </a:rPr>
              <a:t>station </a:t>
            </a:r>
            <a:r>
              <a:rPr sz="1100" spc="-35" dirty="0">
                <a:latin typeface="Arial"/>
                <a:cs typeface="Arial"/>
              </a:rPr>
              <a:t>where </a:t>
            </a:r>
            <a:r>
              <a:rPr sz="1100" spc="-25" dirty="0">
                <a:latin typeface="Arial"/>
                <a:cs typeface="Arial"/>
              </a:rPr>
              <a:t>there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35" dirty="0">
                <a:latin typeface="Arial"/>
                <a:cs typeface="Arial"/>
              </a:rPr>
              <a:t>no </a:t>
            </a:r>
            <a:r>
              <a:rPr sz="1100" spc="-50" dirty="0">
                <a:latin typeface="Arial"/>
                <a:cs typeface="Arial"/>
              </a:rPr>
              <a:t>task given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25" dirty="0">
                <a:latin typeface="Arial"/>
                <a:cs typeface="Arial"/>
              </a:rPr>
              <a:t>this </a:t>
            </a:r>
            <a:r>
              <a:rPr sz="1100" spc="-10" dirty="0">
                <a:latin typeface="Arial"/>
                <a:cs typeface="Arial"/>
              </a:rPr>
              <a:t>time </a:t>
            </a:r>
            <a:r>
              <a:rPr sz="1100" spc="-25" dirty="0">
                <a:latin typeface="Arial"/>
                <a:cs typeface="Arial"/>
              </a:rPr>
              <a:t>student </a:t>
            </a:r>
            <a:r>
              <a:rPr sz="1100" spc="-70" dirty="0">
                <a:latin typeface="Arial"/>
                <a:cs typeface="Arial"/>
              </a:rPr>
              <a:t>can </a:t>
            </a:r>
            <a:r>
              <a:rPr sz="1100" spc="-55" dirty="0">
                <a:latin typeface="Arial"/>
                <a:cs typeface="Arial"/>
              </a:rPr>
              <a:t>organize </a:t>
            </a:r>
            <a:r>
              <a:rPr sz="1100" spc="-20" dirty="0">
                <a:latin typeface="Arial"/>
                <a:cs typeface="Arial"/>
              </a:rPr>
              <a:t>his/her  </a:t>
            </a:r>
            <a:r>
              <a:rPr sz="1100" spc="-30" dirty="0">
                <a:latin typeface="Arial"/>
                <a:cs typeface="Arial"/>
              </a:rPr>
              <a:t>thoughts.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19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57200"/>
            <a:ext cx="1798320" cy="168910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4884" y="1013206"/>
            <a:ext cx="6014720" cy="21131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100" b="1" spc="-110" dirty="0" smtClean="0">
                <a:latin typeface="Arial"/>
                <a:cs typeface="Arial"/>
              </a:rPr>
              <a:t>AVMC </a:t>
            </a:r>
            <a:r>
              <a:rPr sz="1100" b="1" spc="-110" smtClean="0">
                <a:latin typeface="Arial"/>
                <a:cs typeface="Arial"/>
              </a:rPr>
              <a:t> </a:t>
            </a:r>
            <a:r>
              <a:rPr sz="1100" b="1" spc="-50" dirty="0">
                <a:latin typeface="Arial"/>
                <a:cs typeface="Arial"/>
              </a:rPr>
              <a:t>Internal </a:t>
            </a:r>
            <a:r>
              <a:rPr sz="1100" b="1" spc="-80" dirty="0">
                <a:latin typeface="Arial"/>
                <a:cs typeface="Arial"/>
              </a:rPr>
              <a:t>Evaluation</a:t>
            </a:r>
            <a:r>
              <a:rPr sz="1100" b="1" spc="-10" dirty="0">
                <a:latin typeface="Arial"/>
                <a:cs typeface="Arial"/>
              </a:rPr>
              <a:t> </a:t>
            </a:r>
            <a:r>
              <a:rPr sz="1100" b="1" spc="-95" dirty="0">
                <a:latin typeface="Arial"/>
                <a:cs typeface="Arial"/>
              </a:rPr>
              <a:t>Policy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 marL="324485" indent="-227965">
              <a:lnSpc>
                <a:spcPct val="100000"/>
              </a:lnSpc>
              <a:buFont typeface="Symbol"/>
              <a:buChar char=""/>
              <a:tabLst>
                <a:tab pos="324485" algn="l"/>
                <a:tab pos="325120" algn="l"/>
              </a:tabLst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be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assessed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determine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achievement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through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following:</a:t>
            </a:r>
            <a:endParaRPr sz="1100">
              <a:latin typeface="Arial"/>
              <a:cs typeface="Arial"/>
            </a:endParaRPr>
          </a:p>
          <a:p>
            <a:pPr marL="324485" marR="5080" indent="-227965">
              <a:lnSpc>
                <a:spcPct val="152700"/>
              </a:lnSpc>
              <a:spcBef>
                <a:spcPts val="60"/>
              </a:spcBef>
              <a:buFont typeface="Symbol"/>
              <a:buChar char=""/>
              <a:tabLst>
                <a:tab pos="324485" algn="l"/>
                <a:tab pos="325120" algn="l"/>
              </a:tabLst>
            </a:pPr>
            <a:r>
              <a:rPr sz="1100" b="1" spc="-55" dirty="0">
                <a:latin typeface="Arial"/>
                <a:cs typeface="Arial"/>
              </a:rPr>
              <a:t>Module </a:t>
            </a:r>
            <a:r>
              <a:rPr sz="1100" b="1" spc="-80" dirty="0">
                <a:latin typeface="Arial"/>
                <a:cs typeface="Arial"/>
              </a:rPr>
              <a:t>Examination: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229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55" dirty="0">
                <a:latin typeface="Arial"/>
                <a:cs typeface="Arial"/>
              </a:rPr>
              <a:t>scheduled </a:t>
            </a:r>
            <a:r>
              <a:rPr sz="1100" spc="-30" dirty="0">
                <a:latin typeface="Arial"/>
                <a:cs typeface="Arial"/>
              </a:rPr>
              <a:t>on completion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70" dirty="0">
                <a:latin typeface="Arial"/>
                <a:cs typeface="Arial"/>
              </a:rPr>
              <a:t>each </a:t>
            </a:r>
            <a:r>
              <a:rPr sz="1100" spc="-35" dirty="0">
                <a:latin typeface="Arial"/>
                <a:cs typeface="Arial"/>
              </a:rPr>
              <a:t>module. </a:t>
            </a: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25" dirty="0">
                <a:latin typeface="Arial"/>
                <a:cs typeface="Arial"/>
              </a:rPr>
              <a:t>method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35" dirty="0">
                <a:latin typeface="Arial"/>
                <a:cs typeface="Arial"/>
              </a:rPr>
              <a:t>examination  </a:t>
            </a:r>
            <a:r>
              <a:rPr sz="1100" spc="-55" dirty="0">
                <a:latin typeface="Arial"/>
                <a:cs typeface="Arial"/>
              </a:rPr>
              <a:t>comprises </a:t>
            </a:r>
            <a:r>
              <a:rPr sz="1100" spc="-20" dirty="0">
                <a:latin typeface="Arial"/>
                <a:cs typeface="Arial"/>
              </a:rPr>
              <a:t>theory </a:t>
            </a:r>
            <a:r>
              <a:rPr sz="1100" spc="-70" dirty="0">
                <a:latin typeface="Arial"/>
                <a:cs typeface="Arial"/>
              </a:rPr>
              <a:t>exam </a:t>
            </a:r>
            <a:r>
              <a:rPr sz="1100" spc="-35" dirty="0">
                <a:latin typeface="Arial"/>
                <a:cs typeface="Arial"/>
              </a:rPr>
              <a:t>which </a:t>
            </a:r>
            <a:r>
              <a:rPr sz="1100" spc="-45" dirty="0">
                <a:latin typeface="Arial"/>
                <a:cs typeface="Arial"/>
              </a:rPr>
              <a:t>includes </a:t>
            </a:r>
            <a:r>
              <a:rPr sz="1100" spc="-145" dirty="0">
                <a:latin typeface="Arial"/>
                <a:cs typeface="Arial"/>
              </a:rPr>
              <a:t>BCQs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185" dirty="0">
                <a:latin typeface="Arial"/>
                <a:cs typeface="Arial"/>
              </a:rPr>
              <a:t>OSPE </a:t>
            </a:r>
            <a:r>
              <a:rPr sz="1100" spc="-40" dirty="0">
                <a:latin typeface="Arial"/>
                <a:cs typeface="Arial"/>
              </a:rPr>
              <a:t>(Objective </a:t>
            </a:r>
            <a:r>
              <a:rPr sz="1100" spc="-35" dirty="0">
                <a:latin typeface="Arial"/>
                <a:cs typeface="Arial"/>
              </a:rPr>
              <a:t>Structured </a:t>
            </a:r>
            <a:r>
              <a:rPr sz="1100" spc="-50" dirty="0">
                <a:latin typeface="Arial"/>
                <a:cs typeface="Arial"/>
              </a:rPr>
              <a:t>Practical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Examination).</a:t>
            </a:r>
            <a:endParaRPr sz="1100">
              <a:latin typeface="Arial"/>
              <a:cs typeface="Arial"/>
            </a:endParaRPr>
          </a:p>
          <a:p>
            <a:pPr marL="324485" marR="83820" indent="-227965">
              <a:lnSpc>
                <a:spcPct val="152700"/>
              </a:lnSpc>
              <a:spcBef>
                <a:spcPts val="60"/>
              </a:spcBef>
              <a:buFont typeface="Symbol"/>
              <a:buChar char=""/>
              <a:tabLst>
                <a:tab pos="324485" algn="l"/>
                <a:tab pos="325120" algn="l"/>
              </a:tabLst>
            </a:pPr>
            <a:r>
              <a:rPr sz="1100" b="1" spc="-85" dirty="0">
                <a:latin typeface="Arial"/>
                <a:cs typeface="Arial"/>
              </a:rPr>
              <a:t>Graded </a:t>
            </a:r>
            <a:r>
              <a:rPr sz="1100" b="1" spc="-114" dirty="0">
                <a:latin typeface="Arial"/>
                <a:cs typeface="Arial"/>
              </a:rPr>
              <a:t>Assessment </a:t>
            </a:r>
            <a:r>
              <a:rPr sz="1100" b="1" spc="-55" dirty="0">
                <a:latin typeface="Arial"/>
                <a:cs typeface="Arial"/>
              </a:rPr>
              <a:t>of </a:t>
            </a:r>
            <a:r>
              <a:rPr sz="1100" b="1" spc="-85" dirty="0">
                <a:latin typeface="Arial"/>
                <a:cs typeface="Arial"/>
              </a:rPr>
              <a:t>students by </a:t>
            </a:r>
            <a:r>
              <a:rPr sz="1100" b="1" spc="-65" dirty="0">
                <a:latin typeface="Arial"/>
                <a:cs typeface="Arial"/>
              </a:rPr>
              <a:t>Individual </a:t>
            </a:r>
            <a:r>
              <a:rPr sz="1100" b="1" spc="-55" dirty="0">
                <a:latin typeface="Arial"/>
                <a:cs typeface="Arial"/>
              </a:rPr>
              <a:t>Department</a:t>
            </a:r>
            <a:r>
              <a:rPr sz="1100" spc="-55" dirty="0">
                <a:latin typeface="Arial"/>
                <a:cs typeface="Arial"/>
              </a:rPr>
              <a:t>: </a:t>
            </a:r>
            <a:r>
              <a:rPr sz="1100" spc="-60" dirty="0">
                <a:latin typeface="Arial"/>
                <a:cs typeface="Arial"/>
              </a:rPr>
              <a:t>Quiz, </a:t>
            </a:r>
            <a:r>
              <a:rPr sz="1100" spc="-45" dirty="0">
                <a:latin typeface="Arial"/>
                <a:cs typeface="Arial"/>
              </a:rPr>
              <a:t>viva, </a:t>
            </a:r>
            <a:r>
              <a:rPr sz="1100" spc="-35" dirty="0">
                <a:latin typeface="Arial"/>
                <a:cs typeface="Arial"/>
              </a:rPr>
              <a:t>practical, </a:t>
            </a:r>
            <a:r>
              <a:rPr sz="1100" spc="-50" dirty="0">
                <a:latin typeface="Arial"/>
                <a:cs typeface="Arial"/>
              </a:rPr>
              <a:t>assignment, small  </a:t>
            </a:r>
            <a:r>
              <a:rPr sz="1100" spc="-40" dirty="0">
                <a:latin typeface="Arial"/>
                <a:cs typeface="Arial"/>
              </a:rPr>
              <a:t>group </a:t>
            </a:r>
            <a:r>
              <a:rPr sz="1100" spc="-30" dirty="0">
                <a:latin typeface="Arial"/>
                <a:cs typeface="Arial"/>
              </a:rPr>
              <a:t>activities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35" dirty="0">
                <a:latin typeface="Arial"/>
                <a:cs typeface="Arial"/>
              </a:rPr>
              <a:t>CBL, </a:t>
            </a:r>
            <a:r>
              <a:rPr sz="1100" spc="-110" dirty="0">
                <a:latin typeface="Arial"/>
                <a:cs typeface="Arial"/>
              </a:rPr>
              <a:t>TBL, </a:t>
            </a:r>
            <a:r>
              <a:rPr sz="1100" spc="-25" dirty="0">
                <a:latin typeface="Arial"/>
                <a:cs typeface="Arial"/>
              </a:rPr>
              <a:t>online </a:t>
            </a:r>
            <a:r>
              <a:rPr sz="1100" spc="-70" dirty="0">
                <a:latin typeface="Arial"/>
                <a:cs typeface="Arial"/>
              </a:rPr>
              <a:t>assessment, </a:t>
            </a:r>
            <a:r>
              <a:rPr sz="1100" spc="-30" dirty="0">
                <a:latin typeface="Arial"/>
                <a:cs typeface="Arial"/>
              </a:rPr>
              <a:t>ward activities </a:t>
            </a:r>
            <a:r>
              <a:rPr sz="1100" spc="-55" dirty="0">
                <a:latin typeface="Arial"/>
                <a:cs typeface="Arial"/>
              </a:rPr>
              <a:t>and</a:t>
            </a:r>
            <a:r>
              <a:rPr sz="1100" spc="-21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examination.</a:t>
            </a:r>
            <a:endParaRPr sz="1100">
              <a:latin typeface="Arial"/>
              <a:cs typeface="Arial"/>
            </a:endParaRPr>
          </a:p>
          <a:p>
            <a:pPr marL="324485" indent="-227965">
              <a:lnSpc>
                <a:spcPct val="100000"/>
              </a:lnSpc>
              <a:spcBef>
                <a:spcPts val="745"/>
              </a:spcBef>
              <a:buFont typeface="Symbol"/>
              <a:buChar char=""/>
              <a:tabLst>
                <a:tab pos="324485" algn="l"/>
                <a:tab pos="325120" algn="l"/>
              </a:tabLst>
            </a:pPr>
            <a:r>
              <a:rPr sz="1100" spc="-45" dirty="0">
                <a:latin typeface="Arial"/>
                <a:cs typeface="Arial"/>
              </a:rPr>
              <a:t>Marks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both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modular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examination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graded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assessment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constitute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5" dirty="0">
                <a:latin typeface="Arial"/>
                <a:cs typeface="Arial"/>
              </a:rPr>
              <a:t>20%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weightage.</a:t>
            </a:r>
            <a:endParaRPr sz="1100">
              <a:latin typeface="Arial"/>
              <a:cs typeface="Arial"/>
            </a:endParaRPr>
          </a:p>
          <a:p>
            <a:pPr marL="324485" indent="-227965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324485" algn="l"/>
                <a:tab pos="325120" algn="l"/>
              </a:tabLst>
            </a:pPr>
            <a:r>
              <a:rPr sz="1100" spc="-110" dirty="0">
                <a:latin typeface="Arial"/>
                <a:cs typeface="Arial"/>
              </a:rPr>
              <a:t>As </a:t>
            </a:r>
            <a:r>
              <a:rPr sz="1100" spc="-30" dirty="0">
                <a:latin typeface="Arial"/>
                <a:cs typeface="Arial"/>
              </a:rPr>
              <a:t>per </a:t>
            </a:r>
            <a:r>
              <a:rPr sz="1100" spc="-125" dirty="0">
                <a:latin typeface="Arial"/>
                <a:cs typeface="Arial"/>
              </a:rPr>
              <a:t>JSMU </a:t>
            </a:r>
            <a:r>
              <a:rPr sz="1100" spc="-35" dirty="0">
                <a:latin typeface="Arial"/>
                <a:cs typeface="Arial"/>
              </a:rPr>
              <a:t>policy, </a:t>
            </a:r>
            <a:r>
              <a:rPr sz="1100" spc="-25" dirty="0">
                <a:latin typeface="Arial"/>
                <a:cs typeface="Arial"/>
              </a:rPr>
              <a:t>this </a:t>
            </a:r>
            <a:r>
              <a:rPr sz="1100" spc="-105" dirty="0">
                <a:latin typeface="Arial"/>
                <a:cs typeface="Arial"/>
              </a:rPr>
              <a:t>20%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55" dirty="0">
                <a:latin typeface="Arial"/>
                <a:cs typeface="Arial"/>
              </a:rPr>
              <a:t>added </a:t>
            </a:r>
            <a:r>
              <a:rPr sz="1100" spc="-45">
                <a:latin typeface="Arial"/>
                <a:cs typeface="Arial"/>
              </a:rPr>
              <a:t>by </a:t>
            </a:r>
            <a:r>
              <a:rPr sz="1100" spc="-125" smtClean="0">
                <a:latin typeface="Arial"/>
                <a:cs typeface="Arial"/>
              </a:rPr>
              <a:t>J</a:t>
            </a:r>
            <a:r>
              <a:rPr lang="en-US" sz="1100" spc="-125" dirty="0" smtClean="0">
                <a:latin typeface="Arial"/>
                <a:cs typeface="Arial"/>
              </a:rPr>
              <a:t>UHS  </a:t>
            </a:r>
            <a:r>
              <a:rPr sz="1100" spc="10" smtClean="0">
                <a:latin typeface="Arial"/>
                <a:cs typeface="Arial"/>
              </a:rPr>
              <a:t>to </a:t>
            </a:r>
            <a:r>
              <a:rPr sz="1100" spc="-65" dirty="0">
                <a:latin typeface="Arial"/>
                <a:cs typeface="Arial"/>
              </a:rPr>
              <a:t>Semester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Examination.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19860" y="3414394"/>
          <a:ext cx="6188074" cy="11125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2980"/>
                <a:gridCol w="1673860"/>
                <a:gridCol w="1715134"/>
                <a:gridCol w="1816100"/>
              </a:tblGrid>
              <a:tr h="287655">
                <a:tc gridSpan="4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000" b="1" spc="-90" dirty="0">
                          <a:latin typeface="Arial"/>
                          <a:cs typeface="Arial"/>
                        </a:rPr>
                        <a:t>Example 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: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Number </a:t>
                      </a:r>
                      <a:r>
                        <a:rPr sz="1000" b="1" spc="-50">
                          <a:latin typeface="Arial"/>
                          <a:cs typeface="Arial"/>
                        </a:rPr>
                        <a:t>of </a:t>
                      </a:r>
                      <a:r>
                        <a:rPr lang="en-US" sz="1000" b="1" spc="-120" dirty="0" smtClean="0">
                          <a:latin typeface="Arial"/>
                          <a:cs typeface="Arial"/>
                        </a:rPr>
                        <a:t>AVMC</a:t>
                      </a:r>
                      <a:r>
                        <a:rPr lang="en-US" sz="1000" b="1" spc="-12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000" b="1" spc="-60" baseline="0" dirty="0" smtClean="0">
                          <a:latin typeface="Arial"/>
                          <a:cs typeface="Arial"/>
                        </a:rPr>
                        <a:t> marks </a:t>
                      </a:r>
                      <a:r>
                        <a:rPr sz="1000" b="1" spc="-60" smtClean="0">
                          <a:latin typeface="Arial"/>
                          <a:cs typeface="Arial"/>
                        </a:rPr>
                        <a:t>allocated 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000" b="1" spc="-80" dirty="0">
                          <a:latin typeface="Arial"/>
                          <a:cs typeface="Arial"/>
                        </a:rPr>
                        <a:t>Semester 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Theory </a:t>
                      </a:r>
                      <a:r>
                        <a:rPr sz="1000" b="1" spc="-7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70" dirty="0">
                          <a:latin typeface="Arial"/>
                          <a:cs typeface="Arial"/>
                        </a:rPr>
                        <a:t>Evaluation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03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1976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4511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1000" b="1" spc="-80" dirty="0">
                          <a:latin typeface="Arial"/>
                          <a:cs typeface="Arial"/>
                        </a:rPr>
                        <a:t>Semester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5615" marR="240665" indent="-226060">
                        <a:lnSpc>
                          <a:spcPct val="102000"/>
                        </a:lnSpc>
                        <a:spcBef>
                          <a:spcPts val="560"/>
                        </a:spcBef>
                      </a:pPr>
                      <a:r>
                        <a:rPr sz="1000" b="1" spc="-80" dirty="0">
                          <a:latin typeface="Arial"/>
                          <a:cs typeface="Arial"/>
                        </a:rPr>
                        <a:t>Semester Examination  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Theory</a:t>
                      </a:r>
                      <a:r>
                        <a:rPr sz="10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Marks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7505">
                        <a:lnSpc>
                          <a:spcPts val="1150"/>
                        </a:lnSpc>
                      </a:pPr>
                      <a:r>
                        <a:rPr sz="1000" b="1" spc="-45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Evaluation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40029" marR="231140" indent="635" algn="ctr">
                        <a:lnSpc>
                          <a:spcPct val="102000"/>
                        </a:lnSpc>
                        <a:spcBef>
                          <a:spcPts val="10"/>
                        </a:spcBef>
                      </a:pPr>
                      <a:r>
                        <a:rPr sz="1000" b="1" spc="-95" dirty="0">
                          <a:latin typeface="Arial"/>
                          <a:cs typeface="Arial"/>
                        </a:rPr>
                        <a:t>(Task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Presentation </a:t>
                      </a:r>
                      <a:r>
                        <a:rPr sz="1000" b="1" spc="-90" dirty="0">
                          <a:latin typeface="Arial"/>
                          <a:cs typeface="Arial"/>
                        </a:rPr>
                        <a:t>+  </a:t>
                      </a:r>
                      <a:r>
                        <a:rPr sz="1000" b="1" spc="-100" dirty="0">
                          <a:latin typeface="Arial"/>
                          <a:cs typeface="Arial"/>
                        </a:rPr>
                        <a:t>Assignments + 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Modular  </a:t>
                      </a:r>
                      <a:r>
                        <a:rPr sz="1000" b="1" spc="-105" dirty="0">
                          <a:latin typeface="Arial"/>
                          <a:cs typeface="Arial"/>
                        </a:rPr>
                        <a:t>Exam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-60" dirty="0">
                          <a:latin typeface="Arial"/>
                          <a:cs typeface="Arial"/>
                        </a:rPr>
                        <a:t>Total</a:t>
                      </a:r>
                      <a:r>
                        <a:rPr sz="10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(Theory)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10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spc="-100" dirty="0">
                          <a:latin typeface="Arial"/>
                          <a:cs typeface="Arial"/>
                        </a:rPr>
                        <a:t>80%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spc="-100" dirty="0">
                          <a:latin typeface="Arial"/>
                          <a:cs typeface="Arial"/>
                        </a:rPr>
                        <a:t>20%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spc="-95" dirty="0">
                          <a:latin typeface="Arial"/>
                          <a:cs typeface="Arial"/>
                        </a:rPr>
                        <a:t>100%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084884" y="4674844"/>
            <a:ext cx="5997575" cy="804545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100" b="1" spc="-75" dirty="0">
                <a:latin typeface="Arial"/>
                <a:cs typeface="Arial"/>
              </a:rPr>
              <a:t>Formative</a:t>
            </a:r>
            <a:r>
              <a:rPr sz="1100" b="1" spc="-65" dirty="0">
                <a:latin typeface="Arial"/>
                <a:cs typeface="Arial"/>
              </a:rPr>
              <a:t> </a:t>
            </a:r>
            <a:r>
              <a:rPr sz="1100" b="1" spc="-114" dirty="0">
                <a:latin typeface="Arial"/>
                <a:cs typeface="Arial"/>
              </a:rPr>
              <a:t>Assessment</a:t>
            </a:r>
            <a:endParaRPr sz="1100">
              <a:latin typeface="Arial"/>
              <a:cs typeface="Arial"/>
            </a:endParaRPr>
          </a:p>
          <a:p>
            <a:pPr marL="469265" marR="5080" indent="-228600">
              <a:lnSpc>
                <a:spcPct val="152000"/>
              </a:lnSpc>
              <a:spcBef>
                <a:spcPts val="6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30" dirty="0">
                <a:latin typeface="Arial"/>
                <a:cs typeface="Arial"/>
              </a:rPr>
              <a:t>Individual </a:t>
            </a:r>
            <a:r>
              <a:rPr sz="1100" spc="-25" dirty="0">
                <a:latin typeface="Arial"/>
                <a:cs typeface="Arial"/>
              </a:rPr>
              <a:t>department </a:t>
            </a:r>
            <a:r>
              <a:rPr sz="1100" spc="-65" dirty="0">
                <a:latin typeface="Arial"/>
                <a:cs typeface="Arial"/>
              </a:rPr>
              <a:t>may </a:t>
            </a:r>
            <a:r>
              <a:rPr sz="1100" spc="-25" dirty="0">
                <a:latin typeface="Arial"/>
                <a:cs typeface="Arial"/>
              </a:rPr>
              <a:t>hold </a:t>
            </a:r>
            <a:r>
              <a:rPr sz="1100" spc="-50" dirty="0">
                <a:latin typeface="Arial"/>
                <a:cs typeface="Arial"/>
              </a:rPr>
              <a:t>quiz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25" dirty="0">
                <a:latin typeface="Arial"/>
                <a:cs typeface="Arial"/>
              </a:rPr>
              <a:t>short </a:t>
            </a:r>
            <a:r>
              <a:rPr sz="1100" spc="-60" dirty="0">
                <a:latin typeface="Arial"/>
                <a:cs typeface="Arial"/>
              </a:rPr>
              <a:t>answer </a:t>
            </a:r>
            <a:r>
              <a:rPr sz="1100" spc="-45" dirty="0">
                <a:latin typeface="Arial"/>
                <a:cs typeface="Arial"/>
              </a:rPr>
              <a:t>questions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help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105" dirty="0">
                <a:latin typeface="Arial"/>
                <a:cs typeface="Arial"/>
              </a:rPr>
              <a:t>assess </a:t>
            </a:r>
            <a:r>
              <a:rPr sz="1100" spc="-5" dirty="0">
                <a:latin typeface="Arial"/>
                <a:cs typeface="Arial"/>
              </a:rPr>
              <a:t>their  </a:t>
            </a:r>
            <a:r>
              <a:rPr sz="1100" spc="-25" dirty="0">
                <a:latin typeface="Arial"/>
                <a:cs typeface="Arial"/>
              </a:rPr>
              <a:t>own </a:t>
            </a:r>
            <a:r>
              <a:rPr sz="1100" spc="-40" dirty="0">
                <a:latin typeface="Arial"/>
                <a:cs typeface="Arial"/>
              </a:rPr>
              <a:t>learning. </a:t>
            </a: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60" dirty="0">
                <a:latin typeface="Arial"/>
                <a:cs typeface="Arial"/>
              </a:rPr>
              <a:t>marks </a:t>
            </a:r>
            <a:r>
              <a:rPr sz="1100" spc="-30" dirty="0">
                <a:latin typeface="Arial"/>
                <a:cs typeface="Arial"/>
              </a:rPr>
              <a:t>obtained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5" dirty="0">
                <a:latin typeface="Arial"/>
                <a:cs typeface="Arial"/>
              </a:rPr>
              <a:t>not </a:t>
            </a:r>
            <a:r>
              <a:rPr sz="1100" spc="-40" dirty="0">
                <a:latin typeface="Arial"/>
                <a:cs typeface="Arial"/>
              </a:rPr>
              <a:t>included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internal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evaluation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44139" y="6103620"/>
            <a:ext cx="2857500" cy="97536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wrap="square" lIns="0" tIns="104140" rIns="0" bIns="0" rtlCol="0">
            <a:spAutoFit/>
          </a:bodyPr>
          <a:lstStyle/>
          <a:p>
            <a:pPr marL="436245" marR="414020" indent="-5080" algn="just">
              <a:lnSpc>
                <a:spcPct val="116900"/>
              </a:lnSpc>
              <a:spcBef>
                <a:spcPts val="820"/>
              </a:spcBef>
            </a:pPr>
            <a:r>
              <a:rPr sz="1300" b="1" i="1" spc="-55" dirty="0">
                <a:latin typeface="Arial"/>
                <a:cs typeface="Arial"/>
              </a:rPr>
              <a:t>More </a:t>
            </a:r>
            <a:r>
              <a:rPr sz="1300" b="1" i="1" spc="-65" dirty="0">
                <a:latin typeface="Arial"/>
                <a:cs typeface="Arial"/>
              </a:rPr>
              <a:t>than </a:t>
            </a:r>
            <a:r>
              <a:rPr sz="1300" b="1" i="1" spc="-114" dirty="0">
                <a:latin typeface="Arial"/>
                <a:cs typeface="Arial"/>
              </a:rPr>
              <a:t>75% </a:t>
            </a:r>
            <a:r>
              <a:rPr sz="1300" b="1" i="1" spc="-80" dirty="0">
                <a:latin typeface="Arial"/>
                <a:cs typeface="Arial"/>
              </a:rPr>
              <a:t>attendance </a:t>
            </a:r>
            <a:r>
              <a:rPr sz="1300" b="1" i="1" spc="-130" dirty="0">
                <a:latin typeface="Arial"/>
                <a:cs typeface="Arial"/>
              </a:rPr>
              <a:t>is  </a:t>
            </a:r>
            <a:r>
              <a:rPr sz="1300" b="1" i="1" spc="-105" dirty="0">
                <a:latin typeface="Arial"/>
                <a:cs typeface="Arial"/>
              </a:rPr>
              <a:t>needed </a:t>
            </a:r>
            <a:r>
              <a:rPr sz="1300" b="1" i="1" spc="-50" dirty="0">
                <a:latin typeface="Arial"/>
                <a:cs typeface="Arial"/>
              </a:rPr>
              <a:t>to </a:t>
            </a:r>
            <a:r>
              <a:rPr sz="1300" b="1" i="1" spc="-80" dirty="0">
                <a:latin typeface="Arial"/>
                <a:cs typeface="Arial"/>
              </a:rPr>
              <a:t>sit </a:t>
            </a:r>
            <a:r>
              <a:rPr sz="1300" b="1" i="1" spc="-65" dirty="0">
                <a:latin typeface="Arial"/>
                <a:cs typeface="Arial"/>
              </a:rPr>
              <a:t>for the </a:t>
            </a:r>
            <a:r>
              <a:rPr sz="1300" b="1" i="1" spc="-85" dirty="0">
                <a:latin typeface="Arial"/>
                <a:cs typeface="Arial"/>
              </a:rPr>
              <a:t>modular  </a:t>
            </a:r>
            <a:r>
              <a:rPr sz="1300" b="1" i="1" spc="-90" dirty="0">
                <a:latin typeface="Arial"/>
                <a:cs typeface="Arial"/>
              </a:rPr>
              <a:t>and </a:t>
            </a:r>
            <a:r>
              <a:rPr sz="1300" b="1" i="1" spc="-105" dirty="0">
                <a:latin typeface="Arial"/>
                <a:cs typeface="Arial"/>
              </a:rPr>
              <a:t>semester</a:t>
            </a:r>
            <a:r>
              <a:rPr sz="1300" b="1" i="1" spc="-95" dirty="0">
                <a:latin typeface="Arial"/>
                <a:cs typeface="Arial"/>
              </a:rPr>
              <a:t> </a:t>
            </a:r>
            <a:r>
              <a:rPr sz="1300" b="1" i="1" spc="-85" dirty="0">
                <a:latin typeface="Arial"/>
                <a:cs typeface="Arial"/>
              </a:rPr>
              <a:t>examinations</a:t>
            </a:r>
            <a:endParaRPr sz="1300">
              <a:latin typeface="Arial"/>
              <a:cs typeface="Arial"/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4691253" y="426211"/>
            <a:ext cx="25323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0" dirty="0">
                <a:latin typeface="Arial"/>
                <a:cs typeface="Arial"/>
              </a:rPr>
              <a:t>1</a:t>
            </a:r>
            <a:r>
              <a:rPr sz="1050" b="1" i="1" spc="-135" baseline="31746" dirty="0">
                <a:latin typeface="Arial"/>
                <a:cs typeface="Arial"/>
              </a:rPr>
              <a:t>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55" smtClean="0">
                <a:latin typeface="Arial"/>
                <a:cs typeface="Arial"/>
              </a:rPr>
              <a:t> </a:t>
            </a:r>
            <a:r>
              <a:rPr sz="1100" b="1" i="1" spc="-185" dirty="0">
                <a:latin typeface="Arial"/>
                <a:cs typeface="Arial"/>
              </a:rPr>
              <a:t>CVS</a:t>
            </a:r>
            <a:r>
              <a:rPr sz="1100" b="1" i="1" spc="-165" dirty="0">
                <a:latin typeface="Arial"/>
                <a:cs typeface="Arial"/>
              </a:rPr>
              <a:t> </a:t>
            </a:r>
            <a:r>
              <a:rPr sz="1100" b="1" i="1" spc="-95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91253" y="426211"/>
            <a:ext cx="25323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0" dirty="0">
                <a:latin typeface="Arial"/>
                <a:cs typeface="Arial"/>
              </a:rPr>
              <a:t>1</a:t>
            </a:r>
            <a:r>
              <a:rPr sz="1050" b="1" i="1" spc="-135" baseline="31746" dirty="0">
                <a:latin typeface="Arial"/>
                <a:cs typeface="Arial"/>
              </a:rPr>
              <a:t>ST </a:t>
            </a:r>
            <a:r>
              <a:rPr sz="1100" b="1" i="1" spc="-170">
                <a:latin typeface="Arial"/>
                <a:cs typeface="Arial"/>
              </a:rPr>
              <a:t>YEAR </a:t>
            </a:r>
            <a:r>
              <a:rPr sz="1100" b="1" i="1" spc="-114" smtClean="0">
                <a:latin typeface="Arial"/>
                <a:cs typeface="Arial"/>
              </a:rPr>
              <a:t>MBBS,</a:t>
            </a:r>
            <a:r>
              <a:rPr lang="en-US" sz="1100" b="1" i="1" spc="-114" dirty="0" smtClean="0">
                <a:latin typeface="Arial"/>
                <a:cs typeface="Arial"/>
              </a:rPr>
              <a:t> </a:t>
            </a:r>
            <a:r>
              <a:rPr sz="1100" b="1" i="1" spc="-185" smtClean="0">
                <a:latin typeface="Arial"/>
                <a:cs typeface="Arial"/>
              </a:rPr>
              <a:t>CVS</a:t>
            </a:r>
            <a:r>
              <a:rPr sz="1100" b="1" i="1" spc="-165" smtClean="0">
                <a:latin typeface="Arial"/>
                <a:cs typeface="Arial"/>
              </a:rPr>
              <a:t> </a:t>
            </a:r>
            <a:r>
              <a:rPr sz="1100" b="1" i="1" spc="-95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2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66800" y="457200"/>
            <a:ext cx="1874520" cy="166712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24914" y="1135126"/>
            <a:ext cx="48875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heavy" spc="-20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STUDY </a:t>
            </a:r>
            <a:r>
              <a:rPr sz="1600" b="1" u="heavy" spc="-1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GUIDE </a:t>
            </a:r>
            <a:r>
              <a:rPr sz="1600" b="1" u="heavy" spc="-2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FOR </a:t>
            </a:r>
            <a:r>
              <a:rPr sz="1600" b="1" u="heavy" spc="-1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CARDIOVASCULAR </a:t>
            </a:r>
            <a:r>
              <a:rPr sz="1600" b="1" u="heavy" spc="-20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SYSTEM</a:t>
            </a:r>
            <a:r>
              <a:rPr sz="1600" b="1" u="heavy" spc="-229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MODULE-I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19860" y="2025649"/>
          <a:ext cx="6225540" cy="28962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080"/>
                <a:gridCol w="4969510"/>
                <a:gridCol w="615950"/>
              </a:tblGrid>
              <a:tr h="440055"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400" b="1" spc="-125" dirty="0">
                          <a:latin typeface="Arial"/>
                          <a:cs typeface="Arial"/>
                        </a:rPr>
                        <a:t>S.No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400" b="1" spc="-185" dirty="0">
                          <a:latin typeface="Arial"/>
                          <a:cs typeface="Arial"/>
                        </a:rPr>
                        <a:t>CONTENTS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625"/>
                        </a:lnSpc>
                      </a:pPr>
                      <a:r>
                        <a:rPr sz="1400" b="1" spc="-140" dirty="0">
                          <a:latin typeface="Arial"/>
                          <a:cs typeface="Arial"/>
                        </a:rPr>
                        <a:t>Page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400" b="1" spc="-100" dirty="0">
                          <a:latin typeface="Arial"/>
                          <a:cs typeface="Arial"/>
                        </a:rPr>
                        <a:t>No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60" dirty="0">
                          <a:latin typeface="Arial"/>
                          <a:cs typeface="Arial"/>
                        </a:rPr>
                        <a:t>Overview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1625"/>
                        </a:lnSpc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03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20" dirty="0">
                          <a:latin typeface="Arial"/>
                          <a:cs typeface="Arial"/>
                        </a:rPr>
                        <a:t>Introduction 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Study</a:t>
                      </a:r>
                      <a:r>
                        <a:rPr sz="1400" spc="-2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Guide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1625"/>
                        </a:lnSpc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04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4154"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Methodologies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1625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05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30" dirty="0">
                          <a:latin typeface="Arial"/>
                          <a:cs typeface="Arial"/>
                        </a:rPr>
                        <a:t>Module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3: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Cardiovascular</a:t>
                      </a:r>
                      <a:r>
                        <a:rPr sz="14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System-I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1625"/>
                        </a:lnSpc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07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8320">
                        <a:lnSpc>
                          <a:spcPts val="1625"/>
                        </a:lnSpc>
                      </a:pPr>
                      <a:r>
                        <a:rPr sz="1400" spc="-50" dirty="0">
                          <a:latin typeface="Arial"/>
                          <a:cs typeface="Arial"/>
                        </a:rPr>
                        <a:t>Importance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1635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07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71120">
                        <a:lnSpc>
                          <a:spcPts val="163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16255">
                        <a:lnSpc>
                          <a:spcPts val="1635"/>
                        </a:lnSpc>
                      </a:pPr>
                      <a:r>
                        <a:rPr sz="1400" spc="-65" dirty="0">
                          <a:latin typeface="Arial"/>
                          <a:cs typeface="Arial"/>
                        </a:rPr>
                        <a:t>Objectives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4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strategies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1635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08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0979">
                <a:tc>
                  <a:txBody>
                    <a:bodyPr/>
                    <a:lstStyle/>
                    <a:p>
                      <a:pPr marL="71120">
                        <a:lnSpc>
                          <a:spcPts val="1610"/>
                        </a:lnSpc>
                      </a:pPr>
                      <a:r>
                        <a:rPr sz="1400" spc="-60" dirty="0">
                          <a:latin typeface="Arial"/>
                          <a:cs typeface="Arial"/>
                        </a:rPr>
                        <a:t>6.1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10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Resources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1639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16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120">
                        <a:lnSpc>
                          <a:spcPts val="1635"/>
                        </a:lnSpc>
                      </a:pPr>
                      <a:r>
                        <a:rPr sz="1400" spc="-60" dirty="0">
                          <a:latin typeface="Arial"/>
                          <a:cs typeface="Arial"/>
                        </a:rPr>
                        <a:t>6.2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35"/>
                        </a:lnSpc>
                      </a:pPr>
                      <a:r>
                        <a:rPr sz="1400" spc="-95" dirty="0">
                          <a:latin typeface="Arial"/>
                          <a:cs typeface="Arial"/>
                        </a:rPr>
                        <a:t>Assessment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Methods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1664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18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30" dirty="0">
                          <a:latin typeface="Arial"/>
                          <a:cs typeface="Arial"/>
                        </a:rPr>
                        <a:t>Modular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Examination 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Rules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400" spc="-70">
                          <a:latin typeface="Arial"/>
                          <a:cs typeface="Arial"/>
                        </a:rPr>
                        <a:t>Regulations</a:t>
                      </a:r>
                      <a:r>
                        <a:rPr sz="1400" spc="-175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10" smtClean="0">
                          <a:latin typeface="Arial"/>
                          <a:cs typeface="Arial"/>
                        </a:rPr>
                        <a:t>(</a:t>
                      </a:r>
                      <a:r>
                        <a:rPr lang="en-US" sz="1400" spc="-110" dirty="0" smtClean="0">
                          <a:latin typeface="Arial"/>
                          <a:cs typeface="Arial"/>
                        </a:rPr>
                        <a:t>AVMC)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1650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20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85" dirty="0">
                          <a:latin typeface="Arial"/>
                          <a:cs typeface="Arial"/>
                        </a:rPr>
                        <a:t>Semester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Examination 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Rules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And Regulations </a:t>
                      </a:r>
                      <a:r>
                        <a:rPr sz="1400">
                          <a:latin typeface="Arial"/>
                          <a:cs typeface="Arial"/>
                        </a:rPr>
                        <a:t>of</a:t>
                      </a:r>
                      <a:r>
                        <a:rPr sz="1400" spc="-11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spc="-165" baseline="0" dirty="0" smtClean="0">
                          <a:latin typeface="Arial"/>
                          <a:cs typeface="Arial"/>
                        </a:rPr>
                        <a:t> UHS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1664"/>
                        </a:lnSpc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20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120">
                        <a:lnSpc>
                          <a:spcPts val="163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35"/>
                        </a:lnSpc>
                      </a:pPr>
                      <a:r>
                        <a:rPr sz="1400" spc="-95" dirty="0">
                          <a:latin typeface="Arial"/>
                          <a:cs typeface="Arial"/>
                        </a:rPr>
                        <a:t>Schedule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1664"/>
                        </a:lnSpc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23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20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57200"/>
            <a:ext cx="1798320" cy="168910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4884" y="845565"/>
            <a:ext cx="5955665" cy="44290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MODULAR </a:t>
            </a:r>
            <a:r>
              <a:rPr sz="1100" b="1" u="heavy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EXAMINATION </a:t>
            </a:r>
            <a:r>
              <a:rPr sz="1100" b="1" u="heavy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RULES </a:t>
            </a:r>
            <a:r>
              <a:rPr sz="1100" b="1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&amp; </a:t>
            </a:r>
            <a:r>
              <a:rPr sz="1100" b="1" u="heavy" spc="-14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REGULATIONS</a:t>
            </a:r>
            <a:r>
              <a:rPr sz="1100" b="1" u="heavy" spc="-18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b="1" u="heavy" spc="-8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</a:t>
            </a:r>
            <a:r>
              <a:rPr lang="en-US" sz="1100" b="1" u="heavy" spc="-8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AVMC</a:t>
            </a:r>
            <a:r>
              <a:rPr sz="1100" b="1" u="heavy" spc="-8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5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40" dirty="0">
                <a:latin typeface="Arial"/>
                <a:cs typeface="Arial"/>
              </a:rPr>
              <a:t>Student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must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report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examination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hall/venue,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30 </a:t>
            </a:r>
            <a:r>
              <a:rPr sz="1100" spc="-35" dirty="0">
                <a:latin typeface="Arial"/>
                <a:cs typeface="Arial"/>
              </a:rPr>
              <a:t>minutes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before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exam.</a:t>
            </a:r>
            <a:endParaRPr sz="1100">
              <a:latin typeface="Arial"/>
              <a:cs typeface="Arial"/>
            </a:endParaRPr>
          </a:p>
          <a:p>
            <a:pPr marL="469265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b="1" spc="-114" dirty="0">
                <a:latin typeface="Arial"/>
                <a:cs typeface="Arial"/>
              </a:rPr>
              <a:t>Exam </a:t>
            </a:r>
            <a:r>
              <a:rPr sz="1100" b="1" spc="-40" dirty="0">
                <a:latin typeface="Arial"/>
                <a:cs typeface="Arial"/>
              </a:rPr>
              <a:t>will </a:t>
            </a:r>
            <a:r>
              <a:rPr sz="1100" b="1" spc="-90" dirty="0">
                <a:latin typeface="Arial"/>
                <a:cs typeface="Arial"/>
              </a:rPr>
              <a:t>begin sharp </a:t>
            </a:r>
            <a:r>
              <a:rPr sz="1100" b="1" spc="-30" dirty="0">
                <a:latin typeface="Arial"/>
                <a:cs typeface="Arial"/>
              </a:rPr>
              <a:t>at </a:t>
            </a:r>
            <a:r>
              <a:rPr sz="1100" b="1" spc="-50" dirty="0">
                <a:latin typeface="Arial"/>
                <a:cs typeface="Arial"/>
              </a:rPr>
              <a:t>the </a:t>
            </a:r>
            <a:r>
              <a:rPr sz="1100" b="1" spc="-85" dirty="0">
                <a:latin typeface="Arial"/>
                <a:cs typeface="Arial"/>
              </a:rPr>
              <a:t>given</a:t>
            </a:r>
            <a:r>
              <a:rPr sz="1100" b="1" spc="-25" dirty="0">
                <a:latin typeface="Arial"/>
                <a:cs typeface="Arial"/>
              </a:rPr>
              <a:t> </a:t>
            </a:r>
            <a:r>
              <a:rPr sz="1100" b="1" spc="-40" dirty="0">
                <a:latin typeface="Arial"/>
                <a:cs typeface="Arial"/>
              </a:rPr>
              <a:t>time.</a:t>
            </a:r>
            <a:endParaRPr sz="1100">
              <a:latin typeface="Arial"/>
              <a:cs typeface="Arial"/>
            </a:endParaRPr>
          </a:p>
          <a:p>
            <a:pPr marL="469265" marR="7620" indent="-228600">
              <a:lnSpc>
                <a:spcPct val="150900"/>
              </a:lnSpc>
              <a:spcBef>
                <a:spcPts val="7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60" dirty="0">
                <a:latin typeface="Arial"/>
                <a:cs typeface="Arial"/>
              </a:rPr>
              <a:t>No </a:t>
            </a:r>
            <a:r>
              <a:rPr sz="1100" spc="-25" dirty="0">
                <a:latin typeface="Arial"/>
                <a:cs typeface="Arial"/>
              </a:rPr>
              <a:t>student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40" dirty="0">
                <a:latin typeface="Arial"/>
                <a:cs typeface="Arial"/>
              </a:rPr>
              <a:t>allowed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25" dirty="0">
                <a:latin typeface="Arial"/>
                <a:cs typeface="Arial"/>
              </a:rPr>
              <a:t>enter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examination </a:t>
            </a:r>
            <a:r>
              <a:rPr sz="1100" spc="-30" dirty="0">
                <a:latin typeface="Arial"/>
                <a:cs typeface="Arial"/>
              </a:rPr>
              <a:t>hall </a:t>
            </a:r>
            <a:r>
              <a:rPr sz="1100" spc="-15" dirty="0">
                <a:latin typeface="Arial"/>
                <a:cs typeface="Arial"/>
              </a:rPr>
              <a:t>after </a:t>
            </a:r>
            <a:r>
              <a:rPr sz="1100" spc="-60" dirty="0">
                <a:latin typeface="Arial"/>
                <a:cs typeface="Arial"/>
              </a:rPr>
              <a:t>15 </a:t>
            </a:r>
            <a:r>
              <a:rPr sz="1100" spc="-40" dirty="0">
                <a:latin typeface="Arial"/>
                <a:cs typeface="Arial"/>
              </a:rPr>
              <a:t>minutes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5" dirty="0">
                <a:latin typeface="Arial"/>
                <a:cs typeface="Arial"/>
              </a:rPr>
              <a:t>scheduled  </a:t>
            </a:r>
            <a:r>
              <a:rPr sz="1100" spc="-35" dirty="0">
                <a:latin typeface="Arial"/>
                <a:cs typeface="Arial"/>
              </a:rPr>
              <a:t>examination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time.</a:t>
            </a:r>
            <a:endParaRPr sz="1100">
              <a:latin typeface="Arial"/>
              <a:cs typeface="Arial"/>
            </a:endParaRPr>
          </a:p>
          <a:p>
            <a:pPr marL="469265" indent="-228600">
              <a:lnSpc>
                <a:spcPct val="100000"/>
              </a:lnSpc>
              <a:spcBef>
                <a:spcPts val="74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must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sit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according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roll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numbers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mentioned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seats.</a:t>
            </a:r>
            <a:endParaRPr sz="1100">
              <a:latin typeface="Arial"/>
              <a:cs typeface="Arial"/>
            </a:endParaRPr>
          </a:p>
          <a:p>
            <a:pPr marL="469265" indent="-228600">
              <a:lnSpc>
                <a:spcPct val="100000"/>
              </a:lnSpc>
              <a:spcBef>
                <a:spcPts val="77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b="1" u="heavy" spc="-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Cell </a:t>
            </a:r>
            <a:r>
              <a:rPr sz="1100" b="1" u="heavy" spc="-1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phones </a:t>
            </a:r>
            <a:r>
              <a:rPr sz="1100" b="1" u="heavy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are </a:t>
            </a:r>
            <a:r>
              <a:rPr sz="11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strictly </a:t>
            </a:r>
            <a:r>
              <a:rPr sz="1100" b="1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not allowed in </a:t>
            </a:r>
            <a:r>
              <a:rPr sz="11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examination</a:t>
            </a:r>
            <a:r>
              <a:rPr sz="1100" b="1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b="1" u="heavy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hall.</a:t>
            </a:r>
            <a:endParaRPr sz="1100">
              <a:latin typeface="Arial"/>
              <a:cs typeface="Arial"/>
            </a:endParaRPr>
          </a:p>
          <a:p>
            <a:pPr marL="469265" marR="13335" indent="-228600">
              <a:lnSpc>
                <a:spcPct val="151100"/>
              </a:lnSpc>
              <a:spcBef>
                <a:spcPts val="7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dirty="0">
                <a:latin typeface="Arial"/>
                <a:cs typeface="Arial"/>
              </a:rPr>
              <a:t>If</a:t>
            </a:r>
            <a:r>
              <a:rPr sz="1100" spc="-60" dirty="0">
                <a:latin typeface="Arial"/>
                <a:cs typeface="Arial"/>
              </a:rPr>
              <a:t> any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55" dirty="0">
                <a:latin typeface="Arial"/>
                <a:cs typeface="Arial"/>
              </a:rPr>
              <a:t> is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found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with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cell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phone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any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mode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(silent,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switched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off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on)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he/she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be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not 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35" dirty="0">
                <a:latin typeface="Arial"/>
                <a:cs typeface="Arial"/>
              </a:rPr>
              <a:t>allowed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continue </a:t>
            </a:r>
            <a:r>
              <a:rPr sz="1100" spc="-10" dirty="0">
                <a:latin typeface="Arial"/>
                <a:cs typeface="Arial"/>
              </a:rPr>
              <a:t>their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exam.</a:t>
            </a:r>
            <a:endParaRPr sz="1100">
              <a:latin typeface="Arial"/>
              <a:cs typeface="Arial"/>
            </a:endParaRPr>
          </a:p>
          <a:p>
            <a:pPr marL="469265" marR="7620" indent="-228600">
              <a:lnSpc>
                <a:spcPct val="150000"/>
              </a:lnSpc>
              <a:spcBef>
                <a:spcPts val="9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60" dirty="0">
                <a:latin typeface="Arial"/>
                <a:cs typeface="Arial"/>
              </a:rPr>
              <a:t>No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5" dirty="0">
                <a:latin typeface="Arial"/>
                <a:cs typeface="Arial"/>
              </a:rPr>
              <a:t>allowed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20" dirty="0">
                <a:latin typeface="Arial"/>
                <a:cs typeface="Arial"/>
              </a:rPr>
              <a:t>sit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70" dirty="0">
                <a:latin typeface="Arial"/>
                <a:cs typeface="Arial"/>
              </a:rPr>
              <a:t>exam </a:t>
            </a:r>
            <a:r>
              <a:rPr sz="1100" dirty="0">
                <a:latin typeface="Arial"/>
                <a:cs typeface="Arial"/>
              </a:rPr>
              <a:t>without </a:t>
            </a:r>
            <a:r>
              <a:rPr sz="1100" spc="-35" dirty="0">
                <a:latin typeface="Arial"/>
                <a:cs typeface="Arial"/>
              </a:rPr>
              <a:t>University </a:t>
            </a:r>
            <a:r>
              <a:rPr sz="1100" spc="-25" dirty="0">
                <a:latin typeface="Arial"/>
                <a:cs typeface="Arial"/>
              </a:rPr>
              <a:t>Admit </a:t>
            </a:r>
            <a:r>
              <a:rPr sz="1100" spc="-75" dirty="0">
                <a:latin typeface="Arial"/>
                <a:cs typeface="Arial"/>
              </a:rPr>
              <a:t>Card</a:t>
            </a:r>
            <a:r>
              <a:rPr sz="1100" spc="-75">
                <a:latin typeface="Arial"/>
                <a:cs typeface="Arial"/>
              </a:rPr>
              <a:t>, </a:t>
            </a:r>
            <a:r>
              <a:rPr lang="en-US" sz="1100" spc="-110" dirty="0" smtClean="0">
                <a:latin typeface="Arial"/>
                <a:cs typeface="Arial"/>
              </a:rPr>
              <a:t>AVMC</a:t>
            </a:r>
            <a:r>
              <a:rPr sz="1100" spc="-65" smtClean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ID </a:t>
            </a:r>
            <a:r>
              <a:rPr sz="1100" spc="-85" dirty="0">
                <a:latin typeface="Arial"/>
                <a:cs typeface="Arial"/>
              </a:rPr>
              <a:t>Card 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90" dirty="0">
                <a:latin typeface="Arial"/>
                <a:cs typeface="Arial"/>
              </a:rPr>
              <a:t>Lab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Coat</a:t>
            </a:r>
            <a:endParaRPr sz="1100">
              <a:latin typeface="Arial"/>
              <a:cs typeface="Arial"/>
            </a:endParaRPr>
          </a:p>
          <a:p>
            <a:pPr marL="469265" marR="5080" indent="-228600">
              <a:lnSpc>
                <a:spcPct val="151800"/>
              </a:lnSpc>
              <a:spcBef>
                <a:spcPts val="7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40" dirty="0">
                <a:latin typeface="Arial"/>
                <a:cs typeface="Arial"/>
              </a:rPr>
              <a:t>Student must </a:t>
            </a:r>
            <a:r>
              <a:rPr sz="1100" spc="-30" dirty="0">
                <a:latin typeface="Arial"/>
                <a:cs typeface="Arial"/>
              </a:rPr>
              <a:t>bring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following </a:t>
            </a:r>
            <a:r>
              <a:rPr sz="1100" spc="-30" dirty="0">
                <a:latin typeface="Arial"/>
                <a:cs typeface="Arial"/>
              </a:rPr>
              <a:t>stationary </a:t>
            </a:r>
            <a:r>
              <a:rPr sz="1100" spc="-35" dirty="0">
                <a:latin typeface="Arial"/>
                <a:cs typeface="Arial"/>
              </a:rPr>
              <a:t>items </a:t>
            </a:r>
            <a:r>
              <a:rPr sz="1100" spc="5" dirty="0">
                <a:latin typeface="Arial"/>
                <a:cs typeface="Arial"/>
              </a:rPr>
              <a:t>for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60" dirty="0">
                <a:latin typeface="Arial"/>
                <a:cs typeface="Arial"/>
              </a:rPr>
              <a:t>exam: </a:t>
            </a:r>
            <a:r>
              <a:rPr sz="1100" spc="-75" dirty="0">
                <a:latin typeface="Arial"/>
                <a:cs typeface="Arial"/>
              </a:rPr>
              <a:t>Pen, </a:t>
            </a:r>
            <a:r>
              <a:rPr sz="1100" spc="-60" dirty="0">
                <a:latin typeface="Arial"/>
                <a:cs typeface="Arial"/>
              </a:rPr>
              <a:t>Pencil, </a:t>
            </a:r>
            <a:r>
              <a:rPr sz="1100" spc="-70" dirty="0">
                <a:latin typeface="Arial"/>
                <a:cs typeface="Arial"/>
              </a:rPr>
              <a:t>Eraser, </a:t>
            </a:r>
            <a:r>
              <a:rPr sz="1100" spc="-55" dirty="0">
                <a:latin typeface="Arial"/>
                <a:cs typeface="Arial"/>
              </a:rPr>
              <a:t>and  </a:t>
            </a:r>
            <a:r>
              <a:rPr sz="1100" spc="-60" dirty="0">
                <a:latin typeface="Arial"/>
                <a:cs typeface="Arial"/>
              </a:rPr>
              <a:t>Sharpener.</a:t>
            </a:r>
            <a:endParaRPr sz="1100">
              <a:latin typeface="Arial"/>
              <a:cs typeface="Arial"/>
            </a:endParaRPr>
          </a:p>
          <a:p>
            <a:pPr marL="469265" marR="45720" indent="-228600">
              <a:lnSpc>
                <a:spcPct val="151800"/>
              </a:lnSpc>
              <a:spcBef>
                <a:spcPts val="7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40" dirty="0">
                <a:latin typeface="Arial"/>
                <a:cs typeface="Arial"/>
              </a:rPr>
              <a:t>Indiscipline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70" dirty="0">
                <a:latin typeface="Arial"/>
                <a:cs typeface="Arial"/>
              </a:rPr>
              <a:t>exam </a:t>
            </a:r>
            <a:r>
              <a:rPr sz="1100" spc="-30" dirty="0">
                <a:latin typeface="Arial"/>
                <a:cs typeface="Arial"/>
              </a:rPr>
              <a:t>hall/venue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5" dirty="0">
                <a:latin typeface="Arial"/>
                <a:cs typeface="Arial"/>
              </a:rPr>
              <a:t>not </a:t>
            </a:r>
            <a:r>
              <a:rPr sz="1100" spc="-50" dirty="0">
                <a:latin typeface="Arial"/>
                <a:cs typeface="Arial"/>
              </a:rPr>
              <a:t>acceptable.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-35" dirty="0">
                <a:latin typeface="Arial"/>
                <a:cs typeface="Arial"/>
              </a:rPr>
              <a:t>must </a:t>
            </a:r>
            <a:r>
              <a:rPr sz="1100" spc="-10" dirty="0">
                <a:latin typeface="Arial"/>
                <a:cs typeface="Arial"/>
              </a:rPr>
              <a:t>not </a:t>
            </a:r>
            <a:r>
              <a:rPr sz="1100" spc="-95" dirty="0">
                <a:latin typeface="Arial"/>
                <a:cs typeface="Arial"/>
              </a:rPr>
              <a:t>possess </a:t>
            </a:r>
            <a:r>
              <a:rPr sz="1100" spc="-70" dirty="0">
                <a:latin typeface="Arial"/>
                <a:cs typeface="Arial"/>
              </a:rPr>
              <a:t>any </a:t>
            </a:r>
            <a:r>
              <a:rPr sz="1100" dirty="0">
                <a:latin typeface="Arial"/>
                <a:cs typeface="Arial"/>
              </a:rPr>
              <a:t>written  </a:t>
            </a:r>
            <a:r>
              <a:rPr sz="1100" spc="-25" dirty="0">
                <a:latin typeface="Arial"/>
                <a:cs typeface="Arial"/>
              </a:rPr>
              <a:t>material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communicate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with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fellow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Symbol"/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12700" marR="212725">
              <a:lnSpc>
                <a:spcPct val="117600"/>
              </a:lnSpc>
              <a:spcBef>
                <a:spcPts val="720"/>
              </a:spcBef>
            </a:pPr>
            <a:endParaRPr sz="1200">
              <a:latin typeface="Arial"/>
              <a:cs typeface="Arial"/>
            </a:endParaRPr>
          </a:p>
        </p:txBody>
      </p:sp>
      <p:sp>
        <p:nvSpPr>
          <p:cNvPr id="8" name="object 2"/>
          <p:cNvSpPr txBox="1"/>
          <p:nvPr/>
        </p:nvSpPr>
        <p:spPr>
          <a:xfrm>
            <a:off x="4691253" y="426211"/>
            <a:ext cx="25323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0" dirty="0">
                <a:latin typeface="Arial"/>
                <a:cs typeface="Arial"/>
              </a:rPr>
              <a:t>1</a:t>
            </a:r>
            <a:r>
              <a:rPr sz="1050" b="1" i="1" spc="-135" baseline="31746" dirty="0">
                <a:latin typeface="Arial"/>
                <a:cs typeface="Arial"/>
              </a:rPr>
              <a:t>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55" smtClean="0">
                <a:latin typeface="Arial"/>
                <a:cs typeface="Arial"/>
              </a:rPr>
              <a:t> </a:t>
            </a:r>
            <a:r>
              <a:rPr sz="1100" b="1" i="1" spc="-185" dirty="0">
                <a:latin typeface="Arial"/>
                <a:cs typeface="Arial"/>
              </a:rPr>
              <a:t>CVS</a:t>
            </a:r>
            <a:r>
              <a:rPr sz="1100" b="1" i="1" spc="-165" dirty="0">
                <a:latin typeface="Arial"/>
                <a:cs typeface="Arial"/>
              </a:rPr>
              <a:t> </a:t>
            </a:r>
            <a:r>
              <a:rPr sz="1100" b="1" i="1" spc="-95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97280" y="457200"/>
            <a:ext cx="1798320" cy="168910"/>
          </a:xfrm>
          <a:custGeom>
            <a:avLst/>
            <a:gdLst/>
            <a:ahLst/>
            <a:cxnLst/>
            <a:rect l="l" t="t" r="r" b="b"/>
            <a:pathLst>
              <a:path w="2373629" h="172084">
                <a:moveTo>
                  <a:pt x="0" y="172084"/>
                </a:moveTo>
                <a:lnTo>
                  <a:pt x="2373630" y="172084"/>
                </a:lnTo>
                <a:lnTo>
                  <a:pt x="2373630" y="0"/>
                </a:lnTo>
                <a:lnTo>
                  <a:pt x="0" y="0"/>
                </a:lnTo>
                <a:lnTo>
                  <a:pt x="0" y="172084"/>
                </a:lnTo>
                <a:close/>
              </a:path>
            </a:pathLst>
          </a:custGeom>
          <a:solidFill>
            <a:srgbClr val="C5D9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97280" y="656590"/>
            <a:ext cx="6204585" cy="0"/>
          </a:xfrm>
          <a:custGeom>
            <a:avLst/>
            <a:gdLst/>
            <a:ahLst/>
            <a:cxnLst/>
            <a:rect l="l" t="t" r="r" b="b"/>
            <a:pathLst>
              <a:path w="6204584">
                <a:moveTo>
                  <a:pt x="0" y="0"/>
                </a:moveTo>
                <a:lnTo>
                  <a:pt x="620458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21</a:t>
            </a:fld>
            <a:endParaRPr spc="-55" dirty="0"/>
          </a:p>
        </p:txBody>
      </p:sp>
      <p:sp>
        <p:nvSpPr>
          <p:cNvPr id="5" name="object 5"/>
          <p:cNvSpPr txBox="1"/>
          <p:nvPr/>
        </p:nvSpPr>
        <p:spPr>
          <a:xfrm>
            <a:off x="1084885" y="457200"/>
            <a:ext cx="1810716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84884" y="639572"/>
            <a:ext cx="5922010" cy="43585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sz="1100" b="1" spc="-80" dirty="0">
                <a:latin typeface="Arial"/>
                <a:cs typeface="Arial"/>
              </a:rPr>
              <a:t>Examination</a:t>
            </a:r>
            <a:r>
              <a:rPr sz="1100" b="1" spc="-105" dirty="0">
                <a:latin typeface="Arial"/>
                <a:cs typeface="Arial"/>
              </a:rPr>
              <a:t> </a:t>
            </a:r>
            <a:r>
              <a:rPr sz="1100" b="1" spc="-90" dirty="0">
                <a:latin typeface="Arial"/>
                <a:cs typeface="Arial"/>
              </a:rPr>
              <a:t>Protocols:</a:t>
            </a:r>
            <a:endParaRPr sz="1100">
              <a:latin typeface="Arial"/>
              <a:cs typeface="Arial"/>
            </a:endParaRPr>
          </a:p>
          <a:p>
            <a:pPr marL="469265" marR="5080" indent="-228600">
              <a:lnSpc>
                <a:spcPct val="152700"/>
              </a:lnSpc>
              <a:spcBef>
                <a:spcPts val="73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30" smtClean="0">
                <a:latin typeface="Arial"/>
                <a:cs typeface="Arial"/>
              </a:rPr>
              <a:t>In </a:t>
            </a:r>
            <a:r>
              <a:rPr sz="1100" spc="-70" smtClean="0">
                <a:latin typeface="Arial"/>
                <a:cs typeface="Arial"/>
              </a:rPr>
              <a:t>each </a:t>
            </a:r>
            <a:r>
              <a:rPr sz="1100" spc="-50" smtClean="0">
                <a:latin typeface="Arial"/>
                <a:cs typeface="Arial"/>
              </a:rPr>
              <a:t>semester, </a:t>
            </a:r>
            <a:r>
              <a:rPr sz="1100" spc="-35" smtClean="0">
                <a:latin typeface="Arial"/>
                <a:cs typeface="Arial"/>
              </a:rPr>
              <a:t>module </a:t>
            </a:r>
            <a:r>
              <a:rPr sz="1100" spc="5" smtClean="0">
                <a:latin typeface="Arial"/>
                <a:cs typeface="Arial"/>
              </a:rPr>
              <a:t>will </a:t>
            </a:r>
            <a:r>
              <a:rPr sz="1100" spc="-60" smtClean="0">
                <a:latin typeface="Arial"/>
                <a:cs typeface="Arial"/>
              </a:rPr>
              <a:t>be </a:t>
            </a:r>
            <a:r>
              <a:rPr sz="1100" spc="-95" smtClean="0">
                <a:latin typeface="Arial"/>
                <a:cs typeface="Arial"/>
              </a:rPr>
              <a:t>assessed </a:t>
            </a:r>
            <a:r>
              <a:rPr sz="1100" spc="-45" smtClean="0">
                <a:latin typeface="Arial"/>
                <a:cs typeface="Arial"/>
              </a:rPr>
              <a:t>by </a:t>
            </a:r>
            <a:r>
              <a:rPr sz="1100" spc="-20" smtClean="0">
                <a:latin typeface="Arial"/>
                <a:cs typeface="Arial"/>
              </a:rPr>
              <a:t>theory </a:t>
            </a:r>
            <a:r>
              <a:rPr sz="1100" spc="-45" smtClean="0">
                <a:latin typeface="Arial"/>
                <a:cs typeface="Arial"/>
              </a:rPr>
              <a:t>paper </a:t>
            </a:r>
            <a:r>
              <a:rPr sz="1100" spc="-50" smtClean="0">
                <a:latin typeface="Arial"/>
                <a:cs typeface="Arial"/>
              </a:rPr>
              <a:t>comprising </a:t>
            </a:r>
            <a:r>
              <a:rPr sz="1100" spc="-105" smtClean="0">
                <a:latin typeface="Arial"/>
                <a:cs typeface="Arial"/>
              </a:rPr>
              <a:t>MCQs </a:t>
            </a:r>
            <a:r>
              <a:rPr sz="1100" spc="-55" smtClean="0">
                <a:latin typeface="Arial"/>
                <a:cs typeface="Arial"/>
              </a:rPr>
              <a:t>and </a:t>
            </a:r>
            <a:r>
              <a:rPr sz="1100" spc="-85" smtClean="0">
                <a:latin typeface="Arial"/>
                <a:cs typeface="Arial"/>
              </a:rPr>
              <a:t>EMQs. </a:t>
            </a:r>
            <a:r>
              <a:rPr sz="1100" spc="-65" smtClean="0">
                <a:latin typeface="Arial"/>
                <a:cs typeface="Arial"/>
              </a:rPr>
              <a:t>For  </a:t>
            </a:r>
            <a:r>
              <a:rPr sz="1100" spc="-50" smtClean="0">
                <a:latin typeface="Arial"/>
                <a:cs typeface="Arial"/>
              </a:rPr>
              <a:t>example, </a:t>
            </a:r>
            <a:r>
              <a:rPr sz="1100" spc="-55" smtClean="0">
                <a:latin typeface="Arial"/>
                <a:cs typeface="Arial"/>
              </a:rPr>
              <a:t>semester 2 </a:t>
            </a:r>
            <a:r>
              <a:rPr sz="1100" spc="5" smtClean="0">
                <a:latin typeface="Arial"/>
                <a:cs typeface="Arial"/>
              </a:rPr>
              <a:t>will </a:t>
            </a:r>
            <a:r>
              <a:rPr sz="1100" spc="-65" smtClean="0">
                <a:latin typeface="Arial"/>
                <a:cs typeface="Arial"/>
              </a:rPr>
              <a:t>have </a:t>
            </a:r>
            <a:r>
              <a:rPr sz="1100" spc="-50" smtClean="0">
                <a:latin typeface="Arial"/>
                <a:cs typeface="Arial"/>
              </a:rPr>
              <a:t>separate </a:t>
            </a:r>
            <a:r>
              <a:rPr sz="1100" spc="-55" smtClean="0">
                <a:latin typeface="Arial"/>
                <a:cs typeface="Arial"/>
              </a:rPr>
              <a:t>papers </a:t>
            </a:r>
            <a:r>
              <a:rPr sz="1100" spc="5" smtClean="0">
                <a:latin typeface="Arial"/>
                <a:cs typeface="Arial"/>
              </a:rPr>
              <a:t>for </a:t>
            </a:r>
            <a:r>
              <a:rPr sz="1100" spc="-40" smtClean="0">
                <a:latin typeface="Arial"/>
                <a:cs typeface="Arial"/>
              </a:rPr>
              <a:t>Locomotor, </a:t>
            </a:r>
            <a:r>
              <a:rPr sz="1100" spc="-45" smtClean="0">
                <a:latin typeface="Arial"/>
                <a:cs typeface="Arial"/>
              </a:rPr>
              <a:t>Respiratory-I </a:t>
            </a:r>
            <a:r>
              <a:rPr sz="1100" spc="-55" smtClean="0">
                <a:latin typeface="Arial"/>
                <a:cs typeface="Arial"/>
              </a:rPr>
              <a:t>and </a:t>
            </a:r>
            <a:r>
              <a:rPr sz="1100" spc="-125" smtClean="0">
                <a:latin typeface="Arial"/>
                <a:cs typeface="Arial"/>
              </a:rPr>
              <a:t>CVS-I</a:t>
            </a:r>
            <a:r>
              <a:rPr sz="1100" spc="-215" smtClean="0">
                <a:latin typeface="Arial"/>
                <a:cs typeface="Arial"/>
              </a:rPr>
              <a:t> </a:t>
            </a:r>
            <a:r>
              <a:rPr sz="1100" spc="-35" smtClean="0">
                <a:latin typeface="Arial"/>
                <a:cs typeface="Arial"/>
              </a:rPr>
              <a:t>Modules.</a:t>
            </a:r>
            <a:endParaRPr sz="1100">
              <a:latin typeface="Arial"/>
              <a:cs typeface="Arial"/>
            </a:endParaRPr>
          </a:p>
          <a:p>
            <a:pPr marL="446405" marR="289560" indent="-228600">
              <a:lnSpc>
                <a:spcPct val="152700"/>
              </a:lnSpc>
              <a:spcBef>
                <a:spcPts val="60"/>
              </a:spcBef>
              <a:buFont typeface="Symbol"/>
              <a:buChar char=""/>
              <a:tabLst>
                <a:tab pos="446405" algn="l"/>
                <a:tab pos="447040" algn="l"/>
              </a:tabLst>
            </a:pPr>
            <a:r>
              <a:rPr sz="1100" spc="-60" dirty="0">
                <a:latin typeface="Arial"/>
                <a:cs typeface="Arial"/>
              </a:rPr>
              <a:t>There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one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85" dirty="0">
                <a:latin typeface="Arial"/>
                <a:cs typeface="Arial"/>
              </a:rPr>
              <a:t>OSPE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(Objective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Structured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Practical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Examination)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which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cover </a:t>
            </a:r>
            <a:r>
              <a:rPr sz="1100" spc="-25" dirty="0">
                <a:latin typeface="Arial"/>
                <a:cs typeface="Arial"/>
              </a:rPr>
              <a:t>all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  </a:t>
            </a:r>
            <a:r>
              <a:rPr sz="1100" spc="-50" dirty="0">
                <a:latin typeface="Arial"/>
                <a:cs typeface="Arial"/>
              </a:rPr>
              <a:t>modules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5" dirty="0">
                <a:latin typeface="Arial"/>
                <a:cs typeface="Arial"/>
              </a:rPr>
              <a:t>semester</a:t>
            </a:r>
            <a:r>
              <a:rPr sz="1100" spc="-14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2.</a:t>
            </a:r>
            <a:endParaRPr sz="11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685"/>
              </a:spcBef>
              <a:buAutoNum type="arabicPeriod"/>
              <a:tabLst>
                <a:tab pos="241300" algn="l"/>
              </a:tabLst>
            </a:pPr>
            <a:r>
              <a:rPr sz="1100" b="1" spc="-80" dirty="0">
                <a:latin typeface="Arial"/>
                <a:cs typeface="Arial"/>
              </a:rPr>
              <a:t>Theory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AutoNum type="arabicPeriod"/>
            </a:pPr>
            <a:endParaRPr sz="950">
              <a:latin typeface="Times New Roman"/>
              <a:cs typeface="Times New Roman"/>
            </a:endParaRPr>
          </a:p>
          <a:p>
            <a:pPr marL="469265" lvl="1" indent="-228600">
              <a:lnSpc>
                <a:spcPct val="100000"/>
              </a:lnSpc>
              <a:spcBef>
                <a:spcPts val="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5" dirty="0">
                <a:latin typeface="Arial"/>
                <a:cs typeface="Arial"/>
              </a:rPr>
              <a:t>Theory </a:t>
            </a:r>
            <a:r>
              <a:rPr sz="1100" spc="-45" dirty="0">
                <a:latin typeface="Arial"/>
                <a:cs typeface="Arial"/>
              </a:rPr>
              <a:t>paper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comprise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204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80 </a:t>
            </a:r>
            <a:r>
              <a:rPr sz="1100" spc="-45" dirty="0">
                <a:latin typeface="Arial"/>
                <a:cs typeface="Arial"/>
              </a:rPr>
              <a:t>one best </a:t>
            </a:r>
            <a:r>
              <a:rPr sz="1100" spc="-30" dirty="0">
                <a:latin typeface="Arial"/>
                <a:cs typeface="Arial"/>
              </a:rPr>
              <a:t>type </a:t>
            </a:r>
            <a:r>
              <a:rPr sz="1100" spc="-110" dirty="0">
                <a:latin typeface="Arial"/>
                <a:cs typeface="Arial"/>
              </a:rPr>
              <a:t>MCQs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50" dirty="0">
                <a:latin typeface="Arial"/>
                <a:cs typeface="Arial"/>
              </a:rPr>
              <a:t>20 </a:t>
            </a:r>
            <a:r>
              <a:rPr sz="1100" spc="-90" dirty="0">
                <a:latin typeface="Arial"/>
                <a:cs typeface="Arial"/>
              </a:rPr>
              <a:t>EMQs.</a:t>
            </a:r>
            <a:endParaRPr sz="1100">
              <a:latin typeface="Arial"/>
              <a:cs typeface="Arial"/>
            </a:endParaRPr>
          </a:p>
          <a:p>
            <a:pPr marL="469265" lvl="1" indent="-228600">
              <a:lnSpc>
                <a:spcPct val="100000"/>
              </a:lnSpc>
              <a:spcBef>
                <a:spcPts val="28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60" dirty="0">
                <a:latin typeface="Arial"/>
                <a:cs typeface="Arial"/>
              </a:rPr>
              <a:t>Time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duration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for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theory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paper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120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minutes.</a:t>
            </a:r>
            <a:endParaRPr sz="1100">
              <a:latin typeface="Arial"/>
              <a:cs typeface="Arial"/>
            </a:endParaRPr>
          </a:p>
          <a:p>
            <a:pPr marL="469265" marR="10795" lvl="1" indent="-228600">
              <a:lnSpc>
                <a:spcPct val="117300"/>
              </a:lnSpc>
              <a:spcBef>
                <a:spcPts val="5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45" dirty="0">
                <a:latin typeface="Arial"/>
                <a:cs typeface="Arial"/>
              </a:rPr>
              <a:t>mark </a:t>
            </a:r>
            <a:r>
              <a:rPr sz="1100" spc="-5" dirty="0">
                <a:latin typeface="Arial"/>
                <a:cs typeface="Arial"/>
              </a:rPr>
              <a:t>their </a:t>
            </a:r>
            <a:r>
              <a:rPr sz="1100" spc="-70" dirty="0">
                <a:latin typeface="Arial"/>
                <a:cs typeface="Arial"/>
              </a:rPr>
              <a:t>responses </a:t>
            </a:r>
            <a:r>
              <a:rPr sz="1100" spc="-30">
                <a:latin typeface="Arial"/>
                <a:cs typeface="Arial"/>
              </a:rPr>
              <a:t>on </a:t>
            </a:r>
            <a:r>
              <a:rPr lang="en-US" sz="1100" spc="-125" dirty="0" smtClean="0">
                <a:latin typeface="Arial"/>
                <a:cs typeface="Arial"/>
              </a:rPr>
              <a:t>UHS </a:t>
            </a:r>
            <a:r>
              <a:rPr sz="1100" spc="-45" smtClean="0">
                <a:latin typeface="Arial"/>
                <a:cs typeface="Arial"/>
              </a:rPr>
              <a:t>pecified </a:t>
            </a:r>
            <a:r>
              <a:rPr sz="1100" spc="-60" dirty="0">
                <a:latin typeface="Arial"/>
                <a:cs typeface="Arial"/>
              </a:rPr>
              <a:t>response sheets </a:t>
            </a:r>
            <a:r>
              <a:rPr sz="1100" spc="-100" dirty="0">
                <a:latin typeface="Arial"/>
                <a:cs typeface="Arial"/>
              </a:rPr>
              <a:t>assessed </a:t>
            </a:r>
            <a:r>
              <a:rPr sz="1100" spc="-45" dirty="0">
                <a:latin typeface="Arial"/>
                <a:cs typeface="Arial"/>
              </a:rPr>
              <a:t>by </a:t>
            </a:r>
            <a:r>
              <a:rPr sz="1100" spc="-30" dirty="0">
                <a:latin typeface="Arial"/>
                <a:cs typeface="Arial"/>
              </a:rPr>
              <a:t>computer  software.</a:t>
            </a:r>
            <a:endParaRPr sz="1100">
              <a:latin typeface="Arial"/>
              <a:cs typeface="Arial"/>
            </a:endParaRPr>
          </a:p>
          <a:p>
            <a:pPr marL="469265" lvl="1" indent="-228600">
              <a:lnSpc>
                <a:spcPct val="100000"/>
              </a:lnSpc>
              <a:spcBef>
                <a:spcPts val="29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15" dirty="0">
                <a:latin typeface="Arial"/>
                <a:cs typeface="Arial"/>
              </a:rPr>
              <a:t>It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carry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out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5" dirty="0">
                <a:latin typeface="Arial"/>
                <a:cs typeface="Arial"/>
              </a:rPr>
              <a:t>80%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contribution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theory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results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Semester.</a:t>
            </a:r>
            <a:endParaRPr sz="1100">
              <a:latin typeface="Arial"/>
              <a:cs typeface="Arial"/>
            </a:endParaRPr>
          </a:p>
          <a:p>
            <a:pPr marL="446405" lvl="1" indent="-228600">
              <a:lnSpc>
                <a:spcPct val="100000"/>
              </a:lnSpc>
              <a:spcBef>
                <a:spcPts val="275"/>
              </a:spcBef>
              <a:buFont typeface="Symbol"/>
              <a:buChar char=""/>
              <a:tabLst>
                <a:tab pos="446405" algn="l"/>
                <a:tab pos="447040" algn="l"/>
              </a:tabLst>
            </a:pPr>
            <a:r>
              <a:rPr sz="1100" spc="-60" dirty="0">
                <a:latin typeface="Arial"/>
                <a:cs typeface="Arial"/>
              </a:rPr>
              <a:t>There </a:t>
            </a:r>
            <a:r>
              <a:rPr sz="1100" spc="-55" dirty="0">
                <a:latin typeface="Arial"/>
                <a:cs typeface="Arial"/>
              </a:rPr>
              <a:t>is </a:t>
            </a:r>
            <a:r>
              <a:rPr sz="1100" spc="-35" dirty="0">
                <a:latin typeface="Arial"/>
                <a:cs typeface="Arial"/>
              </a:rPr>
              <a:t>no </a:t>
            </a:r>
            <a:r>
              <a:rPr sz="1100" spc="-45" dirty="0">
                <a:latin typeface="Arial"/>
                <a:cs typeface="Arial"/>
              </a:rPr>
              <a:t>negative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marking.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Font typeface="Symbol"/>
              <a:buChar char=""/>
            </a:pPr>
            <a:endParaRPr sz="1450">
              <a:latin typeface="Times New Roman"/>
              <a:cs typeface="Times New Roman"/>
            </a:endParaRPr>
          </a:p>
          <a:p>
            <a:pPr marL="240665" indent="-227965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sz="1100" b="1" spc="-135" dirty="0">
                <a:latin typeface="Arial"/>
                <a:cs typeface="Arial"/>
              </a:rPr>
              <a:t>OSPE/OSCE: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AutoNum type="arabicPeriod"/>
            </a:pPr>
            <a:endParaRPr sz="900">
              <a:latin typeface="Times New Roman"/>
              <a:cs typeface="Times New Roman"/>
            </a:endParaRPr>
          </a:p>
          <a:p>
            <a:pPr marL="464820" lvl="1" indent="-224154">
              <a:lnSpc>
                <a:spcPct val="100000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15" dirty="0">
                <a:latin typeface="Arial"/>
                <a:cs typeface="Arial"/>
              </a:rPr>
              <a:t>It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may</a:t>
            </a:r>
            <a:r>
              <a:rPr sz="1100" spc="-50" dirty="0">
                <a:latin typeface="Arial"/>
                <a:cs typeface="Arial"/>
              </a:rPr>
              <a:t> comprise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between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12-</a:t>
            </a:r>
            <a:r>
              <a:rPr sz="1100" spc="-60" dirty="0">
                <a:latin typeface="Arial"/>
                <a:cs typeface="Arial"/>
              </a:rPr>
              <a:t> 25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stations.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5" dirty="0">
                <a:latin typeface="Arial"/>
                <a:cs typeface="Arial"/>
              </a:rPr>
              <a:t>Each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station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carry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10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marks.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Font typeface="Symbol"/>
              <a:buChar char=""/>
            </a:pPr>
            <a:endParaRPr sz="1450">
              <a:latin typeface="Times New Roman"/>
              <a:cs typeface="Times New Roman"/>
            </a:endParaRPr>
          </a:p>
          <a:p>
            <a:pPr marL="303530" indent="-227329">
              <a:lnSpc>
                <a:spcPct val="100000"/>
              </a:lnSpc>
              <a:buAutoNum type="arabicPeriod"/>
              <a:tabLst>
                <a:tab pos="304165" algn="l"/>
              </a:tabLst>
            </a:pPr>
            <a:r>
              <a:rPr lang="en-US" sz="1100" b="1" spc="-135" dirty="0" smtClean="0">
                <a:latin typeface="Arial"/>
                <a:cs typeface="Arial"/>
              </a:rPr>
              <a:t>UHS</a:t>
            </a:r>
            <a:r>
              <a:rPr sz="1100" b="1" spc="-135" smtClean="0">
                <a:latin typeface="Arial"/>
                <a:cs typeface="Arial"/>
              </a:rPr>
              <a:t> </a:t>
            </a:r>
            <a:r>
              <a:rPr sz="1100" b="1" spc="-90" dirty="0">
                <a:latin typeface="Arial"/>
                <a:cs typeface="Arial"/>
              </a:rPr>
              <a:t>Grading</a:t>
            </a:r>
            <a:r>
              <a:rPr sz="1100" b="1" spc="-145" dirty="0">
                <a:latin typeface="Arial"/>
                <a:cs typeface="Arial"/>
              </a:rPr>
              <a:t> </a:t>
            </a:r>
            <a:r>
              <a:rPr sz="1100" b="1" spc="-105" dirty="0">
                <a:latin typeface="Arial"/>
                <a:cs typeface="Arial"/>
              </a:rPr>
              <a:t>System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AutoNum type="arabicPeriod"/>
            </a:pPr>
            <a:endParaRPr sz="1100">
              <a:latin typeface="Times New Roman"/>
              <a:cs typeface="Times New Roman"/>
            </a:endParaRPr>
          </a:p>
          <a:p>
            <a:pPr marL="528955" lvl="1" indent="-224154">
              <a:lnSpc>
                <a:spcPct val="100000"/>
              </a:lnSpc>
              <a:buFont typeface="Symbol"/>
              <a:buChar char=""/>
              <a:tabLst>
                <a:tab pos="528955" algn="l"/>
                <a:tab pos="529590" algn="l"/>
              </a:tabLst>
            </a:pPr>
            <a:r>
              <a:rPr sz="1100" spc="15" dirty="0">
                <a:latin typeface="Arial"/>
                <a:cs typeface="Arial"/>
              </a:rPr>
              <a:t>It </a:t>
            </a:r>
            <a:r>
              <a:rPr sz="1100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70" dirty="0">
                <a:latin typeface="Arial"/>
                <a:cs typeface="Arial"/>
              </a:rPr>
              <a:t>based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145" dirty="0">
                <a:latin typeface="Arial"/>
                <a:cs typeface="Arial"/>
              </a:rPr>
              <a:t>GPA </a:t>
            </a:r>
            <a:r>
              <a:rPr sz="1100" spc="-65" dirty="0">
                <a:latin typeface="Arial"/>
                <a:cs typeface="Arial"/>
              </a:rPr>
              <a:t>– </a:t>
            </a:r>
            <a:r>
              <a:rPr sz="1100" spc="-55" dirty="0">
                <a:latin typeface="Arial"/>
                <a:cs typeface="Arial"/>
              </a:rPr>
              <a:t>4</a:t>
            </a:r>
            <a:r>
              <a:rPr sz="1100" spc="-18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system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083868" y="5080126"/>
          <a:ext cx="6082665" cy="3054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7555"/>
                <a:gridCol w="2027555"/>
                <a:gridCol w="2027555"/>
              </a:tblGrid>
              <a:tr h="530225">
                <a:tc>
                  <a:txBody>
                    <a:bodyPr/>
                    <a:lstStyle/>
                    <a:p>
                      <a:pPr marL="462915" marR="425450" indent="-24765">
                        <a:lnSpc>
                          <a:spcPct val="102499"/>
                        </a:lnSpc>
                        <a:spcBef>
                          <a:spcPts val="515"/>
                        </a:spcBef>
                      </a:pPr>
                      <a:r>
                        <a:rPr sz="1200" b="1" spc="-75" dirty="0">
                          <a:latin typeface="Arial"/>
                          <a:cs typeface="Arial"/>
                        </a:rPr>
                        <a:t>Marks 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obtained in 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Percentage</a:t>
                      </a:r>
                      <a:r>
                        <a:rPr sz="12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range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54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</a:pPr>
                      <a:r>
                        <a:rPr sz="1200" b="1" spc="-80" dirty="0">
                          <a:latin typeface="Arial"/>
                          <a:cs typeface="Arial"/>
                        </a:rPr>
                        <a:t>Numerical</a:t>
                      </a:r>
                      <a:r>
                        <a:rPr sz="12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Grade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200" b="1" spc="-75" dirty="0">
                          <a:latin typeface="Arial"/>
                          <a:cs typeface="Arial"/>
                        </a:rPr>
                        <a:t>Alphabetical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Grade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5715" algn="ctr">
                        <a:lnSpc>
                          <a:spcPts val="1265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80-100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4.0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65"/>
                        </a:lnSpc>
                      </a:pPr>
                      <a:r>
                        <a:rPr sz="1100" b="1" spc="-110" dirty="0">
                          <a:latin typeface="Arial"/>
                          <a:cs typeface="Arial"/>
                        </a:rPr>
                        <a:t>A+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65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75-79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4.0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65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1305">
                <a:tc>
                  <a:txBody>
                    <a:bodyPr/>
                    <a:lstStyle/>
                    <a:p>
                      <a:pPr marL="6350" algn="ctr">
                        <a:lnSpc>
                          <a:spcPts val="1265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70-74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3.7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5"/>
                        </a:lnSpc>
                      </a:pPr>
                      <a:r>
                        <a:rPr sz="1100" b="1" spc="-80" dirty="0">
                          <a:latin typeface="Arial"/>
                          <a:cs typeface="Arial"/>
                        </a:rPr>
                        <a:t>A-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67-69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3.3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b="1" spc="-130" dirty="0">
                          <a:latin typeface="Arial"/>
                          <a:cs typeface="Arial"/>
                        </a:rPr>
                        <a:t>B+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63-66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3.0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60-62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2.7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b="1" spc="-100" dirty="0">
                          <a:latin typeface="Arial"/>
                          <a:cs typeface="Arial"/>
                        </a:rPr>
                        <a:t>B-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0670">
                <a:tc>
                  <a:txBody>
                    <a:bodyPr/>
                    <a:lstStyle/>
                    <a:p>
                      <a:pPr marL="6350" algn="ctr">
                        <a:lnSpc>
                          <a:spcPts val="1255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56-59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2.3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55"/>
                        </a:lnSpc>
                      </a:pPr>
                      <a:r>
                        <a:rPr sz="1100" b="1" spc="-155" dirty="0">
                          <a:latin typeface="Arial"/>
                          <a:cs typeface="Arial"/>
                        </a:rPr>
                        <a:t>C+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50-55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2.0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1905" algn="ctr">
                        <a:lnSpc>
                          <a:spcPts val="1265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&lt;50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Un-grade-able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5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65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U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1377441" y="8314181"/>
            <a:ext cx="4516755" cy="524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6220" indent="-223520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236220" algn="l"/>
                <a:tab pos="236854" algn="l"/>
              </a:tabLst>
            </a:pPr>
            <a:r>
              <a:rPr sz="1100" spc="-95" dirty="0">
                <a:latin typeface="Arial"/>
                <a:cs typeface="Arial"/>
              </a:rPr>
              <a:t>A </a:t>
            </a:r>
            <a:r>
              <a:rPr sz="1100" spc="-45" dirty="0">
                <a:latin typeface="Arial"/>
                <a:cs typeface="Arial"/>
              </a:rPr>
              <a:t>candidate </a:t>
            </a:r>
            <a:r>
              <a:rPr sz="1100" spc="-30" dirty="0">
                <a:latin typeface="Arial"/>
                <a:cs typeface="Arial"/>
              </a:rPr>
              <a:t>obtaining </a:t>
            </a:r>
            <a:r>
              <a:rPr sz="1100" spc="-140" dirty="0">
                <a:latin typeface="Arial"/>
                <a:cs typeface="Arial"/>
              </a:rPr>
              <a:t>GPA </a:t>
            </a:r>
            <a:r>
              <a:rPr sz="1100" spc="-75" dirty="0">
                <a:latin typeface="Arial"/>
                <a:cs typeface="Arial"/>
              </a:rPr>
              <a:t>less </a:t>
            </a:r>
            <a:r>
              <a:rPr sz="1100" spc="-25" dirty="0">
                <a:latin typeface="Arial"/>
                <a:cs typeface="Arial"/>
              </a:rPr>
              <a:t>than </a:t>
            </a:r>
            <a:r>
              <a:rPr sz="1100" spc="-55" dirty="0">
                <a:latin typeface="Arial"/>
                <a:cs typeface="Arial"/>
              </a:rPr>
              <a:t>2.00 </a:t>
            </a:r>
            <a:r>
              <a:rPr sz="1100" spc="-80" dirty="0">
                <a:latin typeface="Arial"/>
                <a:cs typeface="Arial"/>
              </a:rPr>
              <a:t>(50%)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45" dirty="0">
                <a:latin typeface="Arial"/>
                <a:cs typeface="Arial"/>
              </a:rPr>
              <a:t>declared </a:t>
            </a:r>
            <a:r>
              <a:rPr sz="1100" spc="-50" dirty="0">
                <a:latin typeface="Arial"/>
                <a:cs typeface="Arial"/>
              </a:rPr>
              <a:t>un-graded</a:t>
            </a:r>
            <a:r>
              <a:rPr sz="1100" spc="-1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(fail).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Symbol"/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236220" indent="-223520">
              <a:lnSpc>
                <a:spcPct val="100000"/>
              </a:lnSpc>
              <a:buFont typeface="Symbol"/>
              <a:buChar char=""/>
              <a:tabLst>
                <a:tab pos="236220" algn="l"/>
                <a:tab pos="236854" algn="l"/>
              </a:tabLst>
            </a:pPr>
            <a:r>
              <a:rPr sz="1100" spc="-50" dirty="0">
                <a:latin typeface="Arial"/>
                <a:cs typeface="Arial"/>
              </a:rPr>
              <a:t>Cumulative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transcript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is</a:t>
            </a:r>
            <a:r>
              <a:rPr sz="1100" spc="-70" dirty="0">
                <a:latin typeface="Arial"/>
                <a:cs typeface="Arial"/>
              </a:rPr>
              <a:t> issued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end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clearance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b="1" spc="-60" dirty="0">
                <a:latin typeface="Arial"/>
                <a:cs typeface="Arial"/>
              </a:rPr>
              <a:t>all </a:t>
            </a:r>
            <a:r>
              <a:rPr sz="1100" spc="-50" dirty="0">
                <a:latin typeface="Arial"/>
                <a:cs typeface="Arial"/>
              </a:rPr>
              <a:t>modules.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4691253" y="426211"/>
            <a:ext cx="25323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0" dirty="0">
                <a:latin typeface="Arial"/>
                <a:cs typeface="Arial"/>
              </a:rPr>
              <a:t>1</a:t>
            </a:r>
            <a:r>
              <a:rPr sz="1050" b="1" i="1" spc="-135" baseline="31746" dirty="0">
                <a:latin typeface="Arial"/>
                <a:cs typeface="Arial"/>
              </a:rPr>
              <a:t>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55" smtClean="0">
                <a:latin typeface="Arial"/>
                <a:cs typeface="Arial"/>
              </a:rPr>
              <a:t> </a:t>
            </a:r>
            <a:r>
              <a:rPr sz="1100" b="1" i="1" spc="-185" dirty="0">
                <a:latin typeface="Arial"/>
                <a:cs typeface="Arial"/>
              </a:rPr>
              <a:t>CVS</a:t>
            </a:r>
            <a:r>
              <a:rPr sz="1100" b="1" i="1" spc="-165" dirty="0">
                <a:latin typeface="Arial"/>
                <a:cs typeface="Arial"/>
              </a:rPr>
              <a:t> </a:t>
            </a:r>
            <a:r>
              <a:rPr sz="1100" b="1" i="1" spc="-95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22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57200"/>
            <a:ext cx="1798320" cy="168910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4884" y="696316"/>
            <a:ext cx="5950585" cy="5549276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217804" indent="-141605">
              <a:lnSpc>
                <a:spcPct val="100000"/>
              </a:lnSpc>
              <a:spcBef>
                <a:spcPts val="855"/>
              </a:spcBef>
              <a:buAutoNum type="arabicPeriod" startAt="4"/>
              <a:tabLst>
                <a:tab pos="218440" algn="l"/>
              </a:tabLst>
            </a:pPr>
            <a:r>
              <a:rPr sz="1100" b="1" spc="-75">
                <a:latin typeface="Arial"/>
                <a:cs typeface="Arial"/>
              </a:rPr>
              <a:t>Retake</a:t>
            </a:r>
            <a:r>
              <a:rPr sz="1100" b="1" spc="-70">
                <a:latin typeface="Arial"/>
                <a:cs typeface="Arial"/>
              </a:rPr>
              <a:t> </a:t>
            </a:r>
            <a:r>
              <a:rPr sz="1100" b="1" spc="-80" smtClean="0">
                <a:latin typeface="Arial"/>
                <a:cs typeface="Arial"/>
              </a:rPr>
              <a:t>Examinati</a:t>
            </a:r>
            <a:endParaRPr sz="1200">
              <a:latin typeface="Times New Roman"/>
              <a:cs typeface="Times New Roman"/>
            </a:endParaRPr>
          </a:p>
          <a:p>
            <a:pPr marL="560705" marR="60960" lvl="1" indent="-228600" algn="just">
              <a:lnSpc>
                <a:spcPct val="152700"/>
              </a:lnSpc>
              <a:spcBef>
                <a:spcPts val="5"/>
              </a:spcBef>
              <a:buFont typeface="Symbol"/>
              <a:buChar char=""/>
              <a:tabLst>
                <a:tab pos="561340" algn="l"/>
              </a:tabLst>
            </a:pPr>
            <a:r>
              <a:rPr sz="1100" spc="-70" dirty="0">
                <a:latin typeface="Arial"/>
                <a:cs typeface="Arial"/>
              </a:rPr>
              <a:t>Retake </a:t>
            </a:r>
            <a:r>
              <a:rPr sz="1100" spc="-45" dirty="0">
                <a:latin typeface="Arial"/>
                <a:cs typeface="Arial"/>
              </a:rPr>
              <a:t>examinations are </a:t>
            </a:r>
            <a:r>
              <a:rPr sz="1100" spc="-5" dirty="0">
                <a:latin typeface="Arial"/>
                <a:cs typeface="Arial"/>
              </a:rPr>
              <a:t>for </a:t>
            </a:r>
            <a:r>
              <a:rPr sz="1100" spc="-40" dirty="0">
                <a:latin typeface="Arial"/>
                <a:cs typeface="Arial"/>
              </a:rPr>
              <a:t>those students </a:t>
            </a:r>
            <a:r>
              <a:rPr sz="1100" spc="-30" dirty="0">
                <a:latin typeface="Arial"/>
                <a:cs typeface="Arial"/>
              </a:rPr>
              <a:t>who </a:t>
            </a:r>
            <a:r>
              <a:rPr sz="1100" spc="-15" dirty="0">
                <a:latin typeface="Arial"/>
                <a:cs typeface="Arial"/>
              </a:rPr>
              <a:t>fail in </a:t>
            </a:r>
            <a:r>
              <a:rPr sz="1100" spc="-55" dirty="0">
                <a:latin typeface="Arial"/>
                <a:cs typeface="Arial"/>
              </a:rPr>
              <a:t>semester </a:t>
            </a:r>
            <a:r>
              <a:rPr sz="1100" spc="-45" dirty="0">
                <a:latin typeface="Arial"/>
                <a:cs typeface="Arial"/>
              </a:rPr>
              <a:t>examinations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those </a:t>
            </a:r>
            <a:r>
              <a:rPr sz="1100" spc="-30" dirty="0">
                <a:latin typeface="Arial"/>
                <a:cs typeface="Arial"/>
              </a:rPr>
              <a:t>who  </a:t>
            </a:r>
            <a:r>
              <a:rPr sz="1100" spc="-60" dirty="0">
                <a:latin typeface="Arial"/>
                <a:cs typeface="Arial"/>
              </a:rPr>
              <a:t>have </a:t>
            </a:r>
            <a:r>
              <a:rPr sz="1100" spc="-80" dirty="0">
                <a:latin typeface="Arial"/>
                <a:cs typeface="Arial"/>
              </a:rPr>
              <a:t>passed </a:t>
            </a:r>
            <a:r>
              <a:rPr sz="1100" spc="-55" dirty="0">
                <a:latin typeface="Arial"/>
                <a:cs typeface="Arial"/>
              </a:rPr>
              <a:t>semester </a:t>
            </a:r>
            <a:r>
              <a:rPr sz="1100" spc="-45" dirty="0">
                <a:latin typeface="Arial"/>
                <a:cs typeface="Arial"/>
              </a:rPr>
              <a:t>examinations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140" dirty="0">
                <a:latin typeface="Arial"/>
                <a:cs typeface="Arial"/>
              </a:rPr>
              <a:t>GPA </a:t>
            </a:r>
            <a:r>
              <a:rPr sz="1100" spc="-75" dirty="0">
                <a:latin typeface="Arial"/>
                <a:cs typeface="Arial"/>
              </a:rPr>
              <a:t>less </a:t>
            </a:r>
            <a:r>
              <a:rPr sz="1100" spc="-30" dirty="0">
                <a:latin typeface="Arial"/>
                <a:cs typeface="Arial"/>
              </a:rPr>
              <a:t>than </a:t>
            </a:r>
            <a:r>
              <a:rPr sz="1100" spc="-45" dirty="0">
                <a:latin typeface="Arial"/>
                <a:cs typeface="Arial"/>
              </a:rPr>
              <a:t>3.0 </a:t>
            </a:r>
            <a:r>
              <a:rPr sz="1100" spc="-65" dirty="0">
                <a:latin typeface="Arial"/>
                <a:cs typeface="Arial"/>
              </a:rPr>
              <a:t>may </a:t>
            </a:r>
            <a:r>
              <a:rPr sz="1100" spc="-45" dirty="0">
                <a:latin typeface="Arial"/>
                <a:cs typeface="Arial"/>
              </a:rPr>
              <a:t>reappear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45" dirty="0">
                <a:latin typeface="Arial"/>
                <a:cs typeface="Arial"/>
              </a:rPr>
              <a:t>respective </a:t>
            </a:r>
            <a:r>
              <a:rPr sz="1100" spc="-35" dirty="0">
                <a:latin typeface="Arial"/>
                <a:cs typeface="Arial"/>
              </a:rPr>
              <a:t>retake  examination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improve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grades.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560705" lvl="1" indent="-228600">
              <a:lnSpc>
                <a:spcPct val="100000"/>
              </a:lnSpc>
              <a:spcBef>
                <a:spcPts val="819"/>
              </a:spcBef>
              <a:buFont typeface="Symbol"/>
              <a:buChar char=""/>
              <a:tabLst>
                <a:tab pos="560705" algn="l"/>
                <a:tab pos="561340" algn="l"/>
              </a:tabLst>
            </a:pP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10" dirty="0">
                <a:latin typeface="Arial"/>
                <a:cs typeface="Arial"/>
              </a:rPr>
              <a:t>format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retake examination </a:t>
            </a:r>
            <a:r>
              <a:rPr sz="1100" spc="-55" dirty="0">
                <a:latin typeface="Arial"/>
                <a:cs typeface="Arial"/>
              </a:rPr>
              <a:t>is </a:t>
            </a:r>
            <a:r>
              <a:rPr sz="1100" spc="-45" dirty="0">
                <a:latin typeface="Arial"/>
                <a:cs typeface="Arial"/>
              </a:rPr>
              <a:t>exactly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85" dirty="0">
                <a:latin typeface="Arial"/>
                <a:cs typeface="Arial"/>
              </a:rPr>
              <a:t>same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229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semester </a:t>
            </a:r>
            <a:r>
              <a:rPr sz="1100" spc="-45" dirty="0">
                <a:latin typeface="Arial"/>
                <a:cs typeface="Arial"/>
              </a:rPr>
              <a:t>examinations.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Char char=""/>
            </a:pPr>
            <a:endParaRPr sz="1600">
              <a:latin typeface="Times New Roman"/>
              <a:cs typeface="Times New Roman"/>
            </a:endParaRPr>
          </a:p>
          <a:p>
            <a:pPr marL="560705" lvl="1" indent="-228600">
              <a:lnSpc>
                <a:spcPct val="100000"/>
              </a:lnSpc>
              <a:buSzPct val="77272"/>
              <a:buFont typeface="Symbol"/>
              <a:buChar char=""/>
              <a:tabLst>
                <a:tab pos="560705" algn="l"/>
                <a:tab pos="561340" algn="l"/>
              </a:tabLst>
            </a:pPr>
            <a:r>
              <a:rPr sz="1100" spc="-70" dirty="0">
                <a:latin typeface="Arial"/>
                <a:cs typeface="Arial"/>
              </a:rPr>
              <a:t>Retake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examination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conducted</a:t>
            </a:r>
            <a:r>
              <a:rPr sz="1100" spc="-55" dirty="0">
                <a:latin typeface="Arial"/>
                <a:cs typeface="Arial"/>
              </a:rPr>
              <a:t> 3</a:t>
            </a:r>
            <a:r>
              <a:rPr sz="1100" spc="-65" dirty="0">
                <a:latin typeface="Arial"/>
                <a:cs typeface="Arial"/>
              </a:rPr>
              <a:t> weeks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after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declaration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of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results.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har char=""/>
            </a:pPr>
            <a:endParaRPr sz="11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har char=""/>
            </a:pPr>
            <a:endParaRPr sz="1500">
              <a:latin typeface="Times New Roman"/>
              <a:cs typeface="Times New Roman"/>
            </a:endParaRPr>
          </a:p>
          <a:p>
            <a:pPr marL="238125" indent="-225425">
              <a:lnSpc>
                <a:spcPct val="100000"/>
              </a:lnSpc>
              <a:spcBef>
                <a:spcPts val="5"/>
              </a:spcBef>
              <a:buAutoNum type="arabicPeriod" startAt="4"/>
              <a:tabLst>
                <a:tab pos="238760" algn="l"/>
              </a:tabLst>
            </a:pPr>
            <a:r>
              <a:rPr sz="1100" b="1" spc="-75" dirty="0">
                <a:latin typeface="Arial"/>
                <a:cs typeface="Arial"/>
              </a:rPr>
              <a:t>Promotion </a:t>
            </a:r>
            <a:r>
              <a:rPr sz="1100" b="1" spc="-35" dirty="0">
                <a:latin typeface="Arial"/>
                <a:cs typeface="Arial"/>
              </a:rPr>
              <a:t>to </a:t>
            </a:r>
            <a:r>
              <a:rPr sz="1100" b="1" spc="-60" dirty="0">
                <a:latin typeface="Arial"/>
                <a:cs typeface="Arial"/>
              </a:rPr>
              <a:t>next</a:t>
            </a:r>
            <a:r>
              <a:rPr sz="1100" b="1" spc="-90" dirty="0">
                <a:latin typeface="Arial"/>
                <a:cs typeface="Arial"/>
              </a:rPr>
              <a:t> </a:t>
            </a:r>
            <a:r>
              <a:rPr sz="1100" b="1" spc="-130" dirty="0">
                <a:latin typeface="Arial"/>
                <a:cs typeface="Arial"/>
              </a:rPr>
              <a:t>class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AutoNum type="arabicPeriod" startAt="4"/>
            </a:pPr>
            <a:endParaRPr sz="1100">
              <a:latin typeface="Times New Roman"/>
              <a:cs typeface="Times New Roman"/>
            </a:endParaRPr>
          </a:p>
          <a:p>
            <a:pPr marL="469265" lvl="1" indent="-228600">
              <a:lnSpc>
                <a:spcPct val="100000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who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90" dirty="0">
                <a:latin typeface="Arial"/>
                <a:cs typeface="Arial"/>
              </a:rPr>
              <a:t>pass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both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semester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examinations </a:t>
            </a:r>
            <a:r>
              <a:rPr sz="1100" spc="-50" dirty="0">
                <a:latin typeface="Arial"/>
                <a:cs typeface="Arial"/>
              </a:rPr>
              <a:t>are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promoted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from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first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year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60" dirty="0">
                <a:latin typeface="Arial"/>
                <a:cs typeface="Arial"/>
              </a:rPr>
              <a:t> second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year.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469265" marR="6350" lvl="1" indent="-228600">
              <a:lnSpc>
                <a:spcPct val="100899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-25" dirty="0">
                <a:latin typeface="Arial"/>
                <a:cs typeface="Arial"/>
              </a:rPr>
              <a:t>who </a:t>
            </a:r>
            <a:r>
              <a:rPr sz="1100" spc="-15" dirty="0">
                <a:latin typeface="Arial"/>
                <a:cs typeface="Arial"/>
              </a:rPr>
              <a:t>fail the </a:t>
            </a:r>
            <a:r>
              <a:rPr sz="1100" spc="-130" dirty="0">
                <a:latin typeface="Arial"/>
                <a:cs typeface="Arial"/>
              </a:rPr>
              <a:t>MBBS </a:t>
            </a:r>
            <a:r>
              <a:rPr sz="1100" spc="-5" dirty="0">
                <a:latin typeface="Arial"/>
                <a:cs typeface="Arial"/>
              </a:rPr>
              <a:t>first </a:t>
            </a:r>
            <a:r>
              <a:rPr sz="1100" spc="-50" dirty="0">
                <a:latin typeface="Arial"/>
                <a:cs typeface="Arial"/>
              </a:rPr>
              <a:t>year </a:t>
            </a:r>
            <a:r>
              <a:rPr sz="1100" spc="-55" dirty="0">
                <a:latin typeface="Arial"/>
                <a:cs typeface="Arial"/>
              </a:rPr>
              <a:t>semester </a:t>
            </a:r>
            <a:r>
              <a:rPr sz="1100" spc="-40" dirty="0">
                <a:latin typeface="Arial"/>
                <a:cs typeface="Arial"/>
              </a:rPr>
              <a:t>retake examination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25" dirty="0">
                <a:latin typeface="Arial"/>
                <a:cs typeface="Arial"/>
              </a:rPr>
              <a:t>promoted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65" dirty="0">
                <a:latin typeface="Arial"/>
                <a:cs typeface="Arial"/>
              </a:rPr>
              <a:t>second  </a:t>
            </a:r>
            <a:r>
              <a:rPr sz="1100" spc="-45" dirty="0">
                <a:latin typeface="Arial"/>
                <a:cs typeface="Arial"/>
              </a:rPr>
              <a:t>year.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har char=""/>
            </a:pPr>
            <a:endParaRPr sz="1050">
              <a:latin typeface="Times New Roman"/>
              <a:cs typeface="Times New Roman"/>
            </a:endParaRPr>
          </a:p>
          <a:p>
            <a:pPr marL="469265" marR="5080" lvl="1" indent="-228600">
              <a:lnSpc>
                <a:spcPct val="101800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25" dirty="0">
                <a:latin typeface="Arial"/>
                <a:cs typeface="Arial"/>
              </a:rPr>
              <a:t>promoted </a:t>
            </a:r>
            <a:r>
              <a:rPr sz="1100" spc="-5" dirty="0">
                <a:latin typeface="Arial"/>
                <a:cs typeface="Arial"/>
              </a:rPr>
              <a:t>from </a:t>
            </a:r>
            <a:r>
              <a:rPr sz="1100" b="1" spc="-110" dirty="0">
                <a:latin typeface="Arial"/>
                <a:cs typeface="Arial"/>
              </a:rPr>
              <a:t>second </a:t>
            </a:r>
            <a:r>
              <a:rPr sz="1100" b="1" spc="-70" dirty="0">
                <a:latin typeface="Arial"/>
                <a:cs typeface="Arial"/>
              </a:rPr>
              <a:t>year </a:t>
            </a:r>
            <a:r>
              <a:rPr sz="1100" b="1" spc="-35" dirty="0">
                <a:latin typeface="Arial"/>
                <a:cs typeface="Arial"/>
              </a:rPr>
              <a:t>to </a:t>
            </a:r>
            <a:r>
              <a:rPr sz="1100" b="1" spc="-50" dirty="0">
                <a:latin typeface="Arial"/>
                <a:cs typeface="Arial"/>
              </a:rPr>
              <a:t>third </a:t>
            </a:r>
            <a:r>
              <a:rPr sz="1100" b="1" spc="-65" dirty="0">
                <a:latin typeface="Arial"/>
                <a:cs typeface="Arial"/>
              </a:rPr>
              <a:t>year </a:t>
            </a:r>
            <a:r>
              <a:rPr sz="1100" b="1" spc="-80" dirty="0">
                <a:latin typeface="Arial"/>
                <a:cs typeface="Arial"/>
              </a:rPr>
              <a:t>and </a:t>
            </a:r>
            <a:r>
              <a:rPr sz="1100" b="1" spc="-70" dirty="0">
                <a:latin typeface="Arial"/>
                <a:cs typeface="Arial"/>
              </a:rPr>
              <a:t>onward </a:t>
            </a:r>
            <a:r>
              <a:rPr sz="1100" b="1" spc="-80" dirty="0">
                <a:latin typeface="Arial"/>
                <a:cs typeface="Arial"/>
              </a:rPr>
              <a:t>only </a:t>
            </a:r>
            <a:r>
              <a:rPr sz="1100" spc="15" dirty="0">
                <a:latin typeface="Arial"/>
                <a:cs typeface="Arial"/>
              </a:rPr>
              <a:t>if </a:t>
            </a:r>
            <a:r>
              <a:rPr sz="1100" spc="-25" dirty="0">
                <a:latin typeface="Arial"/>
                <a:cs typeface="Arial"/>
              </a:rPr>
              <a:t>they </a:t>
            </a:r>
            <a:r>
              <a:rPr sz="1100" spc="-65" dirty="0">
                <a:latin typeface="Arial"/>
                <a:cs typeface="Arial"/>
              </a:rPr>
              <a:t>have </a:t>
            </a:r>
            <a:r>
              <a:rPr sz="1100" spc="-85" dirty="0">
                <a:latin typeface="Arial"/>
                <a:cs typeface="Arial"/>
              </a:rPr>
              <a:t>passed 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semester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examinations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that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year.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469265" marR="44450" lvl="1" indent="-228600">
              <a:lnSpc>
                <a:spcPct val="101800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75" dirty="0">
                <a:latin typeface="Arial"/>
                <a:cs typeface="Arial"/>
              </a:rPr>
              <a:t>Clearance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25" dirty="0">
                <a:latin typeface="Arial"/>
                <a:cs typeface="Arial"/>
              </a:rPr>
              <a:t>all </a:t>
            </a:r>
            <a:r>
              <a:rPr sz="1100" spc="-50" dirty="0">
                <a:latin typeface="Arial"/>
                <a:cs typeface="Arial"/>
              </a:rPr>
              <a:t>modules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5" dirty="0">
                <a:latin typeface="Arial"/>
                <a:cs typeface="Arial"/>
              </a:rPr>
              <a:t>their </a:t>
            </a:r>
            <a:r>
              <a:rPr sz="1100" spc="-45" dirty="0">
                <a:latin typeface="Arial"/>
                <a:cs typeface="Arial"/>
              </a:rPr>
              <a:t>components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semester </a:t>
            </a:r>
            <a:r>
              <a:rPr sz="1100" spc="-55" dirty="0">
                <a:latin typeface="Arial"/>
                <a:cs typeface="Arial"/>
              </a:rPr>
              <a:t>one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10" dirty="0">
                <a:latin typeface="Arial"/>
                <a:cs typeface="Arial"/>
              </a:rPr>
              <a:t>four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35" dirty="0">
                <a:latin typeface="Arial"/>
                <a:cs typeface="Arial"/>
              </a:rPr>
              <a:t>mandatory </a:t>
            </a:r>
            <a:r>
              <a:rPr sz="1100" dirty="0">
                <a:latin typeface="Arial"/>
                <a:cs typeface="Arial"/>
              </a:rPr>
              <a:t>for  </a:t>
            </a:r>
            <a:r>
              <a:rPr sz="1100" spc="-15" dirty="0">
                <a:latin typeface="Arial"/>
                <a:cs typeface="Arial"/>
              </a:rPr>
              <a:t>promotion from </a:t>
            </a:r>
            <a:r>
              <a:rPr sz="1100" spc="-65" dirty="0">
                <a:latin typeface="Arial"/>
                <a:cs typeface="Arial"/>
              </a:rPr>
              <a:t>second </a:t>
            </a:r>
            <a:r>
              <a:rPr sz="1100" spc="-55" dirty="0">
                <a:latin typeface="Arial"/>
                <a:cs typeface="Arial"/>
              </a:rPr>
              <a:t>year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2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third </a:t>
            </a:r>
            <a:r>
              <a:rPr sz="1100" spc="-45" dirty="0">
                <a:latin typeface="Arial"/>
                <a:cs typeface="Arial"/>
              </a:rPr>
              <a:t>year </a:t>
            </a:r>
            <a:r>
              <a:rPr sz="1100" spc="-90" dirty="0">
                <a:latin typeface="Arial"/>
                <a:cs typeface="Arial"/>
              </a:rPr>
              <a:t>(as </a:t>
            </a:r>
            <a:r>
              <a:rPr sz="1100" spc="-30" dirty="0">
                <a:latin typeface="Arial"/>
                <a:cs typeface="Arial"/>
              </a:rPr>
              <a:t>per </a:t>
            </a:r>
            <a:r>
              <a:rPr sz="1100" spc="-120" dirty="0">
                <a:latin typeface="Arial"/>
                <a:cs typeface="Arial"/>
              </a:rPr>
              <a:t>PMDC </a:t>
            </a:r>
            <a:r>
              <a:rPr sz="1100" spc="-40" dirty="0">
                <a:latin typeface="Arial"/>
                <a:cs typeface="Arial"/>
              </a:rPr>
              <a:t>rules).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469265" marR="53975" lvl="1" indent="-228600">
              <a:lnSpc>
                <a:spcPct val="100000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110" dirty="0">
                <a:latin typeface="Arial"/>
                <a:cs typeface="Arial"/>
              </a:rPr>
              <a:t>As </a:t>
            </a:r>
            <a:r>
              <a:rPr sz="1100" spc="-30" dirty="0">
                <a:latin typeface="Arial"/>
                <a:cs typeface="Arial"/>
              </a:rPr>
              <a:t>per </a:t>
            </a:r>
            <a:r>
              <a:rPr sz="1100" spc="-120" dirty="0">
                <a:latin typeface="Arial"/>
                <a:cs typeface="Arial"/>
              </a:rPr>
              <a:t>PMDC </a:t>
            </a:r>
            <a:r>
              <a:rPr sz="1100" spc="-40" dirty="0">
                <a:latin typeface="Arial"/>
                <a:cs typeface="Arial"/>
              </a:rPr>
              <a:t>rules </a:t>
            </a:r>
            <a:r>
              <a:rPr sz="1100" spc="-70" dirty="0">
                <a:latin typeface="Arial"/>
                <a:cs typeface="Arial"/>
              </a:rPr>
              <a:t>any </a:t>
            </a:r>
            <a:r>
              <a:rPr sz="1100" spc="-45" dirty="0">
                <a:latin typeface="Arial"/>
                <a:cs typeface="Arial"/>
              </a:rPr>
              <a:t>candidate </a:t>
            </a:r>
            <a:r>
              <a:rPr sz="1100" spc="-30" dirty="0">
                <a:latin typeface="Arial"/>
                <a:cs typeface="Arial"/>
              </a:rPr>
              <a:t>failing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clear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35" dirty="0">
                <a:latin typeface="Arial"/>
                <a:cs typeface="Arial"/>
              </a:rPr>
              <a:t>module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20" dirty="0">
                <a:latin typeface="Arial"/>
                <a:cs typeface="Arial"/>
              </a:rPr>
              <a:t>its </a:t>
            </a:r>
            <a:r>
              <a:rPr sz="1100" spc="-40" dirty="0">
                <a:latin typeface="Arial"/>
                <a:cs typeface="Arial"/>
              </a:rPr>
              <a:t>component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5" dirty="0">
                <a:latin typeface="Arial"/>
                <a:cs typeface="Arial"/>
              </a:rPr>
              <a:t>four </a:t>
            </a:r>
            <a:r>
              <a:rPr sz="1100" spc="-65" dirty="0">
                <a:latin typeface="Arial"/>
                <a:cs typeface="Arial"/>
              </a:rPr>
              <a:t>(1+3)  </a:t>
            </a:r>
            <a:r>
              <a:rPr sz="1100" spc="-25" dirty="0">
                <a:latin typeface="Arial"/>
                <a:cs typeface="Arial"/>
              </a:rPr>
              <a:t>attempts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is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b="1" spc="-110" dirty="0">
                <a:latin typeface="Arial"/>
                <a:cs typeface="Arial"/>
              </a:rPr>
              <a:t>NOT</a:t>
            </a:r>
            <a:r>
              <a:rPr sz="1100" b="1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allowed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carry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out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further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medical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education.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469265" marR="42545" lvl="1" indent="-228600">
              <a:lnSpc>
                <a:spcPct val="101800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75" dirty="0">
                <a:latin typeface="Arial"/>
                <a:cs typeface="Arial"/>
              </a:rPr>
              <a:t>Clearance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25" dirty="0">
                <a:latin typeface="Arial"/>
                <a:cs typeface="Arial"/>
              </a:rPr>
              <a:t>all </a:t>
            </a:r>
            <a:r>
              <a:rPr sz="1100" spc="-50" dirty="0">
                <a:latin typeface="Arial"/>
                <a:cs typeface="Arial"/>
              </a:rPr>
              <a:t>modules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5" dirty="0">
                <a:latin typeface="Arial"/>
                <a:cs typeface="Arial"/>
              </a:rPr>
              <a:t>their </a:t>
            </a:r>
            <a:r>
              <a:rPr sz="1100" spc="-45" dirty="0">
                <a:latin typeface="Arial"/>
                <a:cs typeface="Arial"/>
              </a:rPr>
              <a:t>components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5" dirty="0">
                <a:latin typeface="Arial"/>
                <a:cs typeface="Arial"/>
              </a:rPr>
              <a:t>semester/s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35" dirty="0">
                <a:latin typeface="Arial"/>
                <a:cs typeface="Arial"/>
              </a:rPr>
              <a:t>mandatory </a:t>
            </a:r>
            <a:r>
              <a:rPr sz="1100" spc="5" dirty="0">
                <a:latin typeface="Arial"/>
                <a:cs typeface="Arial"/>
              </a:rPr>
              <a:t>for </a:t>
            </a:r>
            <a:r>
              <a:rPr sz="1100" spc="-15" dirty="0">
                <a:latin typeface="Arial"/>
                <a:cs typeface="Arial"/>
              </a:rPr>
              <a:t>promotion  </a:t>
            </a:r>
            <a:r>
              <a:rPr sz="1100" spc="-5" dirty="0">
                <a:latin typeface="Arial"/>
                <a:cs typeface="Arial"/>
              </a:rPr>
              <a:t>from </a:t>
            </a:r>
            <a:r>
              <a:rPr sz="1100" dirty="0">
                <a:latin typeface="Arial"/>
                <a:cs typeface="Arial"/>
              </a:rPr>
              <a:t>third </a:t>
            </a:r>
            <a:r>
              <a:rPr sz="1100" spc="-50" dirty="0">
                <a:latin typeface="Arial"/>
                <a:cs typeface="Arial"/>
              </a:rPr>
              <a:t>year</a:t>
            </a:r>
            <a:r>
              <a:rPr sz="1100" spc="-19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onward.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4691253" y="426211"/>
            <a:ext cx="25323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0" dirty="0">
                <a:latin typeface="Arial"/>
                <a:cs typeface="Arial"/>
              </a:rPr>
              <a:t>1</a:t>
            </a:r>
            <a:r>
              <a:rPr sz="1050" b="1" i="1" spc="-135" baseline="31746" dirty="0">
                <a:latin typeface="Arial"/>
                <a:cs typeface="Arial"/>
              </a:rPr>
              <a:t>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55" smtClean="0">
                <a:latin typeface="Arial"/>
                <a:cs typeface="Arial"/>
              </a:rPr>
              <a:t> </a:t>
            </a:r>
            <a:r>
              <a:rPr sz="1100" b="1" i="1" spc="-185" dirty="0">
                <a:latin typeface="Arial"/>
                <a:cs typeface="Arial"/>
              </a:rPr>
              <a:t>CVS</a:t>
            </a:r>
            <a:r>
              <a:rPr sz="1100" b="1" i="1" spc="-165" dirty="0">
                <a:latin typeface="Arial"/>
                <a:cs typeface="Arial"/>
              </a:rPr>
              <a:t> </a:t>
            </a:r>
            <a:r>
              <a:rPr sz="1100" b="1" i="1" spc="-95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3</a:t>
            </a:fld>
            <a:endParaRPr spc="-55" dirty="0"/>
          </a:p>
        </p:txBody>
      </p:sp>
      <p:sp>
        <p:nvSpPr>
          <p:cNvPr id="17" name="object 3"/>
          <p:cNvSpPr txBox="1"/>
          <p:nvPr/>
        </p:nvSpPr>
        <p:spPr>
          <a:xfrm>
            <a:off x="1066800" y="457200"/>
            <a:ext cx="1874520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4"/>
          <p:cNvSpPr txBox="1"/>
          <p:nvPr/>
        </p:nvSpPr>
        <p:spPr>
          <a:xfrm>
            <a:off x="1148892" y="1134620"/>
            <a:ext cx="5934710" cy="14822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696720" algn="l"/>
                <a:tab pos="3068320" algn="l"/>
              </a:tabLst>
            </a:pPr>
            <a:r>
              <a:rPr sz="1200" i="1" spc="-85" smtClean="0">
                <a:latin typeface="Trebuchet MS"/>
                <a:cs typeface="Trebuchet MS"/>
              </a:rPr>
              <a:t>Year</a:t>
            </a:r>
            <a:r>
              <a:rPr sz="1200" i="1" spc="-85" dirty="0">
                <a:latin typeface="Trebuchet MS"/>
                <a:cs typeface="Trebuchet MS"/>
              </a:rPr>
              <a:t>:</a:t>
            </a:r>
            <a:r>
              <a:rPr sz="1200" i="1" spc="-80" dirty="0">
                <a:latin typeface="Trebuchet MS"/>
                <a:cs typeface="Trebuchet MS"/>
              </a:rPr>
              <a:t> </a:t>
            </a:r>
            <a:r>
              <a:rPr sz="1200" b="1" i="1" spc="-105" dirty="0">
                <a:latin typeface="Arial"/>
                <a:cs typeface="Arial"/>
              </a:rPr>
              <a:t>One	</a:t>
            </a:r>
            <a:r>
              <a:rPr sz="1200" i="1" spc="-65" dirty="0">
                <a:latin typeface="Trebuchet MS"/>
                <a:cs typeface="Trebuchet MS"/>
              </a:rPr>
              <a:t>Duration: </a:t>
            </a:r>
            <a:r>
              <a:rPr sz="1200" b="1" i="1" spc="-60" dirty="0">
                <a:latin typeface="Arial"/>
                <a:cs typeface="Arial"/>
              </a:rPr>
              <a:t>4 </a:t>
            </a:r>
            <a:r>
              <a:rPr sz="1200" b="1" i="1" spc="-100">
                <a:latin typeface="Arial"/>
                <a:cs typeface="Arial"/>
              </a:rPr>
              <a:t>weeks 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 marR="5080">
              <a:lnSpc>
                <a:spcPct val="117500"/>
              </a:lnSpc>
            </a:pPr>
            <a:r>
              <a:rPr sz="1200" i="1" spc="-80" dirty="0">
                <a:latin typeface="Trebuchet MS"/>
                <a:cs typeface="Trebuchet MS"/>
              </a:rPr>
              <a:t>Timetable </a:t>
            </a:r>
            <a:r>
              <a:rPr sz="1200" i="1" spc="-65" dirty="0">
                <a:latin typeface="Trebuchet MS"/>
                <a:cs typeface="Trebuchet MS"/>
              </a:rPr>
              <a:t>hours: </a:t>
            </a:r>
            <a:r>
              <a:rPr sz="1200" b="1" spc="-100" dirty="0">
                <a:latin typeface="Arial"/>
                <a:cs typeface="Arial"/>
              </a:rPr>
              <a:t>Lectures, </a:t>
            </a:r>
            <a:r>
              <a:rPr sz="1200" b="1" spc="-125" dirty="0">
                <a:latin typeface="Arial"/>
                <a:cs typeface="Arial"/>
              </a:rPr>
              <a:t>Case-Based </a:t>
            </a:r>
            <a:r>
              <a:rPr sz="1200" b="1" spc="-100" dirty="0">
                <a:latin typeface="Arial"/>
                <a:cs typeface="Arial"/>
              </a:rPr>
              <a:t>Learning </a:t>
            </a:r>
            <a:r>
              <a:rPr sz="1200" b="1" spc="-130" dirty="0">
                <a:latin typeface="Arial"/>
                <a:cs typeface="Arial"/>
              </a:rPr>
              <a:t>(CBL), </a:t>
            </a:r>
            <a:r>
              <a:rPr sz="1200" b="1" spc="-90" dirty="0">
                <a:latin typeface="Arial"/>
                <a:cs typeface="Arial"/>
              </a:rPr>
              <a:t>Team </a:t>
            </a:r>
            <a:r>
              <a:rPr sz="1200" b="1" spc="-95" dirty="0">
                <a:latin typeface="Arial"/>
                <a:cs typeface="Arial"/>
              </a:rPr>
              <a:t>based </a:t>
            </a:r>
            <a:r>
              <a:rPr sz="1200" b="1" spc="-90" dirty="0">
                <a:latin typeface="Arial"/>
                <a:cs typeface="Arial"/>
              </a:rPr>
              <a:t>Learning </a:t>
            </a:r>
            <a:r>
              <a:rPr sz="1200" b="1" spc="-100" dirty="0">
                <a:latin typeface="Arial"/>
                <a:cs typeface="Arial"/>
              </a:rPr>
              <a:t>(TBL), </a:t>
            </a:r>
            <a:r>
              <a:rPr sz="1200" b="1" spc="-85" dirty="0">
                <a:latin typeface="Arial"/>
                <a:cs typeface="Arial"/>
              </a:rPr>
              <a:t>Self-Study,  </a:t>
            </a:r>
            <a:r>
              <a:rPr sz="1200" b="1" spc="-80" dirty="0">
                <a:latin typeface="Arial"/>
                <a:cs typeface="Arial"/>
              </a:rPr>
              <a:t>Practical, </a:t>
            </a:r>
            <a:r>
              <a:rPr sz="1200" b="1" spc="-95" dirty="0">
                <a:latin typeface="Arial"/>
                <a:cs typeface="Arial"/>
              </a:rPr>
              <a:t>Skills, </a:t>
            </a:r>
            <a:r>
              <a:rPr sz="1200" b="1" spc="-80" dirty="0">
                <a:latin typeface="Arial"/>
                <a:cs typeface="Arial"/>
              </a:rPr>
              <a:t>Demonstrations, </a:t>
            </a:r>
            <a:r>
              <a:rPr sz="1200" b="1" spc="-85" dirty="0">
                <a:latin typeface="Arial"/>
                <a:cs typeface="Arial"/>
              </a:rPr>
              <a:t>Field </a:t>
            </a:r>
            <a:r>
              <a:rPr sz="1200" b="1" spc="-80" dirty="0">
                <a:latin typeface="Arial"/>
                <a:cs typeface="Arial"/>
              </a:rPr>
              <a:t>Visits, </a:t>
            </a:r>
            <a:r>
              <a:rPr sz="1200" b="1" spc="-70" dirty="0">
                <a:latin typeface="Arial"/>
                <a:cs typeface="Arial"/>
              </a:rPr>
              <a:t>Visit </a:t>
            </a:r>
            <a:r>
              <a:rPr sz="1200" b="1" spc="-40" dirty="0">
                <a:latin typeface="Arial"/>
                <a:cs typeface="Arial"/>
              </a:rPr>
              <a:t>to </a:t>
            </a:r>
            <a:r>
              <a:rPr sz="1200" b="1" spc="-80" dirty="0">
                <a:latin typeface="Arial"/>
                <a:cs typeface="Arial"/>
              </a:rPr>
              <a:t>Wards&amp;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spc="-85" dirty="0">
                <a:latin typeface="Arial"/>
                <a:cs typeface="Arial"/>
              </a:rPr>
              <a:t>Laboratory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742439">
              <a:lnSpc>
                <a:spcPct val="100000"/>
              </a:lnSpc>
              <a:spcBef>
                <a:spcPts val="1080"/>
              </a:spcBef>
            </a:pPr>
            <a:r>
              <a:rPr sz="1300" b="1" spc="-135" dirty="0">
                <a:latin typeface="Arial"/>
                <a:cs typeface="Arial"/>
              </a:rPr>
              <a:t>MODULE </a:t>
            </a:r>
            <a:r>
              <a:rPr sz="1300" b="1" spc="-160" dirty="0">
                <a:latin typeface="Arial"/>
                <a:cs typeface="Arial"/>
              </a:rPr>
              <a:t>INTEGRATED</a:t>
            </a:r>
            <a:r>
              <a:rPr sz="1300" b="1" spc="-15" dirty="0">
                <a:latin typeface="Arial"/>
                <a:cs typeface="Arial"/>
              </a:rPr>
              <a:t> </a:t>
            </a:r>
            <a:r>
              <a:rPr sz="1300" b="1" spc="-125" dirty="0">
                <a:latin typeface="Arial"/>
                <a:cs typeface="Arial"/>
              </a:rPr>
              <a:t>COMMITTEE</a:t>
            </a:r>
            <a:endParaRPr sz="1300">
              <a:latin typeface="Arial"/>
              <a:cs typeface="Arial"/>
            </a:endParaRPr>
          </a:p>
        </p:txBody>
      </p:sp>
      <p:sp>
        <p:nvSpPr>
          <p:cNvPr id="19" name="object 5"/>
          <p:cNvSpPr txBox="1"/>
          <p:nvPr/>
        </p:nvSpPr>
        <p:spPr>
          <a:xfrm>
            <a:off x="2145538" y="3930270"/>
            <a:ext cx="40894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30" dirty="0">
                <a:latin typeface="Arial"/>
                <a:cs typeface="Arial"/>
              </a:rPr>
              <a:t>DEPARTMENTS’&amp; </a:t>
            </a:r>
            <a:r>
              <a:rPr sz="1200" b="1" spc="-195" dirty="0">
                <a:latin typeface="Arial"/>
                <a:cs typeface="Arial"/>
              </a:rPr>
              <a:t>RESOURCE </a:t>
            </a:r>
            <a:r>
              <a:rPr sz="1200" b="1" spc="-165" dirty="0">
                <a:latin typeface="Arial"/>
                <a:cs typeface="Arial"/>
              </a:rPr>
              <a:t>PERSONS’ </a:t>
            </a:r>
            <a:r>
              <a:rPr sz="1200" b="1" spc="-130" dirty="0">
                <a:latin typeface="Arial"/>
                <a:cs typeface="Arial"/>
              </a:rPr>
              <a:t>FACILITATING</a:t>
            </a:r>
            <a:r>
              <a:rPr sz="1200" b="1" spc="-229" dirty="0">
                <a:latin typeface="Arial"/>
                <a:cs typeface="Arial"/>
              </a:rPr>
              <a:t> </a:t>
            </a:r>
            <a:r>
              <a:rPr sz="1200" b="1" spc="-145" dirty="0">
                <a:latin typeface="Arial"/>
                <a:cs typeface="Arial"/>
              </a:rPr>
              <a:t>LEARNING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20" name="object 6"/>
          <p:cNvGraphicFramePr>
            <a:graphicFrameLocks noGrp="1"/>
          </p:cNvGraphicFramePr>
          <p:nvPr/>
        </p:nvGraphicFramePr>
        <p:xfrm>
          <a:off x="1010716" y="3025141"/>
          <a:ext cx="5958840" cy="633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1015"/>
                <a:gridCol w="2917825"/>
              </a:tblGrid>
              <a:tr h="237490">
                <a:tc>
                  <a:txBody>
                    <a:bodyPr/>
                    <a:lstStyle/>
                    <a:p>
                      <a:pPr marL="71120">
                        <a:lnSpc>
                          <a:spcPts val="1285"/>
                        </a:lnSpc>
                      </a:pPr>
                      <a:r>
                        <a:rPr sz="1200" b="1" i="1" spc="-135" dirty="0">
                          <a:latin typeface="Arial"/>
                          <a:cs typeface="Arial"/>
                        </a:rPr>
                        <a:t>MODULECOORDINATOR: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0850" marR="0" indent="-216535" defTabSz="91440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Pct val="109090"/>
                        <a:buFont typeface="Symbol"/>
                        <a:buChar char=""/>
                        <a:tabLst>
                          <a:tab pos="450850" algn="l"/>
                          <a:tab pos="451484" algn="l"/>
                        </a:tabLst>
                        <a:defRPr/>
                      </a:pP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6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Zubair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Ahmad</a:t>
                      </a:r>
                      <a:r>
                        <a:rPr sz="1100" spc="-40" smtClean="0">
                          <a:latin typeface="Arial"/>
                          <a:cs typeface="Arial"/>
                        </a:rPr>
                        <a:t>(Biochemistry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71120">
                        <a:lnSpc>
                          <a:spcPts val="1225"/>
                        </a:lnSpc>
                      </a:pPr>
                      <a:r>
                        <a:rPr sz="1200" b="1" i="1" spc="-145" dirty="0">
                          <a:latin typeface="Arial"/>
                          <a:cs typeface="Arial"/>
                        </a:rPr>
                        <a:t>CO-COORDINATORS: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0" indent="-216535">
                        <a:lnSpc>
                          <a:spcPct val="100000"/>
                        </a:lnSpc>
                        <a:spcBef>
                          <a:spcPts val="145"/>
                        </a:spcBef>
                        <a:buSzPct val="109090"/>
                        <a:buFont typeface="Symbol"/>
                        <a:buChar char=""/>
                        <a:tabLst>
                          <a:tab pos="450850" algn="l"/>
                          <a:tab pos="451484" algn="l"/>
                        </a:tabLst>
                      </a:pPr>
                      <a:r>
                        <a:rPr lang="en-US" sz="1100" spc="-55" dirty="0" smtClean="0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Rubina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Hafeez</a:t>
                      </a:r>
                      <a:r>
                        <a:rPr sz="1100" spc="185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(Pathology)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0850" indent="-216535">
                        <a:lnSpc>
                          <a:spcPct val="100000"/>
                        </a:lnSpc>
                        <a:spcBef>
                          <a:spcPts val="195"/>
                        </a:spcBef>
                        <a:buSzPct val="109090"/>
                        <a:buFont typeface="Symbol"/>
                        <a:buChar char=""/>
                        <a:tabLst>
                          <a:tab pos="450850" algn="l"/>
                          <a:tab pos="451484" algn="l"/>
                        </a:tabLst>
                      </a:pP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Dr.Rehana</a:t>
                      </a: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Shahid</a:t>
                      </a: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(Anatomy)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object 7"/>
          <p:cNvGraphicFramePr>
            <a:graphicFrameLocks noGrp="1"/>
          </p:cNvGraphicFramePr>
          <p:nvPr/>
        </p:nvGraphicFramePr>
        <p:xfrm>
          <a:off x="1010716" y="4352926"/>
          <a:ext cx="5970904" cy="50958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4500"/>
                <a:gridCol w="2986404"/>
              </a:tblGrid>
              <a:tr h="176530">
                <a:tc>
                  <a:txBody>
                    <a:bodyPr/>
                    <a:lstStyle/>
                    <a:p>
                      <a:pPr marL="790575">
                        <a:lnSpc>
                          <a:spcPts val="1270"/>
                        </a:lnSpc>
                      </a:pPr>
                      <a:r>
                        <a:rPr sz="1200" b="1" spc="-170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200" b="1" spc="-165" dirty="0">
                          <a:latin typeface="Arial"/>
                          <a:cs typeface="Arial"/>
                        </a:rPr>
                        <a:t>HEALTH</a:t>
                      </a:r>
                      <a:r>
                        <a:rPr sz="12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90" dirty="0">
                          <a:latin typeface="Arial"/>
                          <a:cs typeface="Arial"/>
                        </a:rPr>
                        <a:t>SCIENCES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ts val="1270"/>
                        </a:lnSpc>
                      </a:pPr>
                      <a:r>
                        <a:rPr sz="1200" b="1" spc="-15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200" b="1" spc="-114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b="1" spc="-165" dirty="0">
                          <a:latin typeface="Arial"/>
                          <a:cs typeface="Arial"/>
                        </a:rPr>
                        <a:t>ANCILLARY</a:t>
                      </a:r>
                      <a:r>
                        <a:rPr sz="12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0" dirty="0">
                          <a:latin typeface="Arial"/>
                          <a:cs typeface="Arial"/>
                        </a:rPr>
                        <a:t>DEPARTMENTS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 marL="71120">
                        <a:lnSpc>
                          <a:spcPts val="1270"/>
                        </a:lnSpc>
                      </a:pPr>
                      <a:r>
                        <a:rPr sz="1200" b="1" i="1" spc="-110" dirty="0">
                          <a:latin typeface="Arial"/>
                          <a:cs typeface="Arial"/>
                        </a:rPr>
                        <a:t>ANATOMY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7050" indent="-227329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7050" algn="l"/>
                          <a:tab pos="527685" algn="l"/>
                        </a:tabLst>
                      </a:pPr>
                      <a:r>
                        <a:rPr sz="1200" spc="-6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Dr.Rehana</a:t>
                      </a: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Shahid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260"/>
                        </a:lnSpc>
                      </a:pPr>
                      <a:r>
                        <a:rPr sz="1200" b="1" i="1" spc="-120" dirty="0">
                          <a:latin typeface="Arial"/>
                          <a:cs typeface="Arial"/>
                        </a:rPr>
                        <a:t>FAMILY</a:t>
                      </a:r>
                      <a:r>
                        <a:rPr sz="1200" b="1" i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10" dirty="0">
                          <a:latin typeface="Arial"/>
                          <a:cs typeface="Arial"/>
                        </a:rPr>
                        <a:t>MEDICINE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80"/>
                        </a:lnSpc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lang="en-US" sz="1200" spc="-50" dirty="0" smtClean="0">
                          <a:latin typeface="Arial"/>
                          <a:cs typeface="Arial"/>
                        </a:rPr>
                        <a:t>Professor</a:t>
                      </a:r>
                      <a:r>
                        <a:rPr lang="en-US" sz="1200" spc="-50" baseline="0" dirty="0" smtClean="0">
                          <a:latin typeface="Arial"/>
                          <a:cs typeface="Arial"/>
                        </a:rPr>
                        <a:t> Dr. Muhammad </a:t>
                      </a:r>
                      <a:r>
                        <a:rPr lang="en-US" sz="1200" spc="-50" baseline="0" dirty="0" err="1" smtClean="0">
                          <a:latin typeface="Arial"/>
                          <a:cs typeface="Arial"/>
                        </a:rPr>
                        <a:t>Luqman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6740">
                <a:tc>
                  <a:txBody>
                    <a:bodyPr/>
                    <a:lstStyle/>
                    <a:p>
                      <a:pPr marL="71120">
                        <a:lnSpc>
                          <a:spcPts val="1270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BIOCHEMISTRY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7050" indent="-227329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7050" algn="l"/>
                          <a:tab pos="527685" algn="l"/>
                        </a:tabLst>
                      </a:pPr>
                      <a:r>
                        <a:rPr sz="1200" spc="-6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6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Zubair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Ahmad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405"/>
                        </a:lnSpc>
                      </a:pPr>
                      <a:r>
                        <a:rPr sz="1200" b="1" i="1" spc="-135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200" b="1" i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35" dirty="0">
                          <a:latin typeface="Arial"/>
                          <a:cs typeface="Arial"/>
                        </a:rPr>
                        <a:t>EDUCATION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4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40" baseline="0" dirty="0" err="1" smtClean="0">
                          <a:latin typeface="Arial"/>
                          <a:cs typeface="Arial"/>
                        </a:rPr>
                        <a:t>Waheed</a:t>
                      </a:r>
                      <a:r>
                        <a:rPr lang="en-US" sz="1100" spc="-40" baseline="0" dirty="0" smtClean="0">
                          <a:latin typeface="Arial"/>
                          <a:cs typeface="Arial"/>
                        </a:rPr>
                        <a:t> Ahmad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86740">
                <a:tc>
                  <a:txBody>
                    <a:bodyPr/>
                    <a:lstStyle/>
                    <a:p>
                      <a:pPr marL="71120">
                        <a:lnSpc>
                          <a:spcPts val="1260"/>
                        </a:lnSpc>
                      </a:pPr>
                      <a:r>
                        <a:rPr sz="1200" b="1" i="1" spc="-85" dirty="0">
                          <a:latin typeface="Arial"/>
                          <a:cs typeface="Arial"/>
                        </a:rPr>
                        <a:t>COMMUNITY</a:t>
                      </a:r>
                      <a:r>
                        <a:rPr sz="1200" b="1" i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05" dirty="0">
                          <a:latin typeface="Arial"/>
                          <a:cs typeface="Arial"/>
                        </a:rPr>
                        <a:t>MEDICINE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10"/>
                        </a:lnSpc>
                        <a:buSzPct val="109090"/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Rana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Muhammad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Akhtar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Khan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200" b="1" i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10" dirty="0">
                          <a:latin typeface="Arial"/>
                          <a:cs typeface="Arial"/>
                        </a:rPr>
                        <a:t>MEDICINE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lang="en-US" sz="1100" spc="-5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Muhammad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Usman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Amir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 marL="81915">
                        <a:lnSpc>
                          <a:spcPts val="1270"/>
                        </a:lnSpc>
                      </a:pPr>
                      <a:r>
                        <a:rPr sz="1200" b="1" i="1" spc="-165" dirty="0">
                          <a:latin typeface="Arial"/>
                          <a:cs typeface="Arial"/>
                        </a:rPr>
                        <a:t>PATHOLOGY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7050" indent="-292735">
                        <a:lnSpc>
                          <a:spcPct val="100000"/>
                        </a:lnSpc>
                        <a:spcBef>
                          <a:spcPts val="170"/>
                        </a:spcBef>
                        <a:buSzPct val="109090"/>
                        <a:buFont typeface="Symbol"/>
                        <a:buChar char=""/>
                        <a:tabLst>
                          <a:tab pos="527050" algn="l"/>
                          <a:tab pos="527685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Rubina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Hafeez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310"/>
                        </a:lnSpc>
                      </a:pPr>
                      <a:r>
                        <a:rPr sz="1200" b="1" i="1" spc="-135" dirty="0">
                          <a:latin typeface="Arial"/>
                          <a:cs typeface="Arial"/>
                        </a:rPr>
                        <a:t>HEMATOOGY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10"/>
                        </a:lnSpc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lang="en-US" sz="1100" spc="-5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Syeda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Ijlal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Zehra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Zaidi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 marL="76200">
                        <a:lnSpc>
                          <a:spcPts val="1270"/>
                        </a:lnSpc>
                      </a:pPr>
                      <a:r>
                        <a:rPr sz="1200" b="1" i="1" spc="-160" dirty="0">
                          <a:latin typeface="Arial"/>
                          <a:cs typeface="Arial"/>
                        </a:rPr>
                        <a:t>PHYSIOLOGY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109090"/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100" baseline="0" dirty="0" smtClean="0">
                          <a:latin typeface="Arial"/>
                          <a:cs typeface="Arial"/>
                        </a:rPr>
                        <a:t> Dr. Binyamin Ahmad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marL="76200">
                        <a:lnSpc>
                          <a:spcPts val="1275"/>
                        </a:lnSpc>
                      </a:pPr>
                      <a:r>
                        <a:rPr sz="1200" b="1" i="1" spc="-150" dirty="0">
                          <a:latin typeface="Arial"/>
                          <a:cs typeface="Arial"/>
                        </a:rPr>
                        <a:t>PHARMACOLOGY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10"/>
                        </a:lnSpc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Rana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Tariq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Mehmood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buSzPct val="109090"/>
                        <a:buFont typeface="Symbol"/>
                        <a:buNone/>
                        <a:tabLst>
                          <a:tab pos="462915" algn="l"/>
                          <a:tab pos="463550" algn="l"/>
                        </a:tabLst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5335">
                <a:tc gridSpan="2"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lang="en-US" sz="1200" b="1" i="1" spc="-110" dirty="0" smtClean="0">
                          <a:latin typeface="Arial"/>
                          <a:cs typeface="Arial"/>
                        </a:rPr>
                        <a:t>AVMC</a:t>
                      </a:r>
                      <a:r>
                        <a:rPr sz="1200" b="1" i="1" spc="-65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14" dirty="0">
                          <a:latin typeface="Arial"/>
                          <a:cs typeface="Arial"/>
                        </a:rPr>
                        <a:t>MANAGEMENT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13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130" baseline="0" dirty="0" err="1" smtClean="0">
                          <a:latin typeface="Arial"/>
                          <a:cs typeface="Arial"/>
                        </a:rPr>
                        <a:t>Gulfreen</a:t>
                      </a:r>
                      <a:r>
                        <a:rPr lang="en-US" sz="1100" spc="-13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130" baseline="0" dirty="0" err="1" smtClean="0">
                          <a:latin typeface="Arial"/>
                          <a:cs typeface="Arial"/>
                        </a:rPr>
                        <a:t>Waheed</a:t>
                      </a:r>
                      <a:r>
                        <a:rPr sz="1100" spc="-35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Principal</a:t>
                      </a:r>
                      <a:r>
                        <a:rPr sz="1100" spc="-204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90" dirty="0" smtClean="0">
                          <a:latin typeface="Arial"/>
                          <a:cs typeface="Arial"/>
                        </a:rPr>
                        <a:t>AVMC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en-US" sz="1100" spc="-45" dirty="0" smtClean="0">
                          <a:latin typeface="Arial"/>
                          <a:cs typeface="Arial"/>
                        </a:rPr>
                        <a:t>Brig.</a:t>
                      </a:r>
                      <a:r>
                        <a:rPr sz="1100" spc="-45" smtClean="0">
                          <a:latin typeface="Arial"/>
                          <a:cs typeface="Arial"/>
                        </a:rPr>
                        <a:t>Dr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. </a:t>
                      </a:r>
                      <a:r>
                        <a:rPr lang="en-US" sz="1100" spc="-80" dirty="0" err="1" smtClean="0">
                          <a:latin typeface="Arial"/>
                          <a:cs typeface="Arial"/>
                        </a:rPr>
                        <a:t>Gul</a:t>
                      </a:r>
                      <a:r>
                        <a:rPr lang="en-US" sz="1100" spc="-80" baseline="0" dirty="0" smtClean="0">
                          <a:latin typeface="Arial"/>
                          <a:cs typeface="Arial"/>
                        </a:rPr>
                        <a:t> e </a:t>
                      </a:r>
                      <a:r>
                        <a:rPr lang="en-US" sz="1100" spc="-80" baseline="0" dirty="0" err="1" smtClean="0">
                          <a:latin typeface="Arial"/>
                          <a:cs typeface="Arial"/>
                        </a:rPr>
                        <a:t>Rana</a:t>
                      </a:r>
                      <a:r>
                        <a:rPr lang="en-US" sz="1100" spc="-8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sz="1100" spc="-25">
                          <a:latin typeface="Arial"/>
                          <a:cs typeface="Arial"/>
                        </a:rPr>
                        <a:t>Director </a:t>
                      </a:r>
                      <a:r>
                        <a:rPr lang="en-US" sz="1100" spc="-75" dirty="0" smtClean="0">
                          <a:latin typeface="Arial"/>
                          <a:cs typeface="Arial"/>
                        </a:rPr>
                        <a:t>AVMC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39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30225"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i="1" spc="-155" dirty="0">
                          <a:latin typeface="Arial"/>
                          <a:cs typeface="Arial"/>
                        </a:rPr>
                        <a:t>STUDY </a:t>
                      </a:r>
                      <a:r>
                        <a:rPr sz="1200" b="1" i="1" spc="-125" dirty="0">
                          <a:latin typeface="Arial"/>
                          <a:cs typeface="Arial"/>
                        </a:rPr>
                        <a:t>GUIDE </a:t>
                      </a:r>
                      <a:r>
                        <a:rPr sz="1200" b="1" i="1" spc="-140" dirty="0">
                          <a:latin typeface="Arial"/>
                          <a:cs typeface="Arial"/>
                        </a:rPr>
                        <a:t>COMPILED</a:t>
                      </a:r>
                      <a:r>
                        <a:rPr sz="1200" b="1" i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50" dirty="0">
                          <a:latin typeface="Arial"/>
                          <a:cs typeface="Arial"/>
                        </a:rPr>
                        <a:t>BY: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504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i="1" spc="-70" dirty="0">
                          <a:latin typeface="Arial"/>
                          <a:cs typeface="Arial"/>
                        </a:rPr>
                        <a:t>Department </a:t>
                      </a:r>
                      <a:r>
                        <a:rPr sz="1200" b="1" i="1" spc="-65" dirty="0">
                          <a:latin typeface="Arial"/>
                          <a:cs typeface="Arial"/>
                        </a:rPr>
                        <a:t>of Health </a:t>
                      </a:r>
                      <a:r>
                        <a:rPr sz="1200" b="1" i="1" spc="-110" dirty="0">
                          <a:latin typeface="Arial"/>
                          <a:cs typeface="Arial"/>
                        </a:rPr>
                        <a:t>Care</a:t>
                      </a:r>
                      <a:r>
                        <a:rPr sz="1200" b="1" i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00" dirty="0">
                          <a:latin typeface="Arial"/>
                          <a:cs typeface="Arial"/>
                        </a:rPr>
                        <a:t>Education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2915" indent="-163195">
                        <a:lnSpc>
                          <a:spcPct val="100000"/>
                        </a:lnSpc>
                        <a:spcBef>
                          <a:spcPts val="204"/>
                        </a:spcBef>
                        <a:buSzPct val="109090"/>
                        <a:buFont typeface="Symbol"/>
                        <a:buChar char=""/>
                        <a:tabLst>
                          <a:tab pos="4635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Dr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. </a:t>
                      </a:r>
                      <a:r>
                        <a:rPr sz="1100" spc="-75" smtClean="0">
                          <a:latin typeface="Arial"/>
                          <a:cs typeface="Arial"/>
                        </a:rPr>
                        <a:t>S</a:t>
                      </a:r>
                      <a:r>
                        <a:rPr lang="en-US" sz="1100" spc="-75" dirty="0" err="1" smtClean="0">
                          <a:latin typeface="Arial"/>
                          <a:cs typeface="Arial"/>
                        </a:rPr>
                        <a:t>adia</a:t>
                      </a:r>
                      <a:r>
                        <a:rPr lang="en-US" sz="1100" spc="-7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75" baseline="0" dirty="0" err="1" smtClean="0">
                          <a:latin typeface="Arial"/>
                          <a:cs typeface="Arial"/>
                        </a:rPr>
                        <a:t>Awan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2915" indent="-163195">
                        <a:lnSpc>
                          <a:spcPct val="100000"/>
                        </a:lnSpc>
                        <a:spcBef>
                          <a:spcPts val="265"/>
                        </a:spcBef>
                        <a:buSzPct val="109090"/>
                        <a:buFont typeface="Symbol"/>
                        <a:buChar char=""/>
                        <a:tabLst>
                          <a:tab pos="4635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Dr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. </a:t>
                      </a:r>
                      <a:r>
                        <a:rPr sz="1100" spc="-45" smtClean="0">
                          <a:latin typeface="Arial"/>
                          <a:cs typeface="Arial"/>
                        </a:rPr>
                        <a:t>Muhammad</a:t>
                      </a:r>
                      <a:r>
                        <a:rPr lang="en-US" sz="1100" spc="-4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45" baseline="0" dirty="0" err="1" smtClean="0">
                          <a:latin typeface="Arial"/>
                          <a:cs typeface="Arial"/>
                        </a:rPr>
                        <a:t>Muzzammil</a:t>
                      </a:r>
                      <a:r>
                        <a:rPr sz="1100" spc="-7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>
                          <a:latin typeface="Arial"/>
                          <a:cs typeface="Arial"/>
                        </a:rPr>
                        <a:t>Sadiq</a:t>
                      </a:r>
                      <a:r>
                        <a:rPr sz="1100" spc="-110">
                          <a:latin typeface="Arial"/>
                          <a:cs typeface="Arial"/>
                        </a:rPr>
                        <a:t> </a:t>
                      </a:r>
                      <a:endParaRPr lang="en-US" sz="1100" spc="-65" dirty="0" smtClean="0">
                        <a:latin typeface="Arial"/>
                        <a:cs typeface="Arial"/>
                      </a:endParaRPr>
                    </a:p>
                    <a:p>
                      <a:pPr marL="462915" indent="-163195">
                        <a:lnSpc>
                          <a:spcPct val="100000"/>
                        </a:lnSpc>
                        <a:spcBef>
                          <a:spcPts val="265"/>
                        </a:spcBef>
                        <a:buSzPct val="109090"/>
                        <a:buFont typeface="Symbol"/>
                        <a:buChar char=""/>
                        <a:tabLst>
                          <a:tab pos="463550" algn="l"/>
                        </a:tabLst>
                      </a:pPr>
                      <a:r>
                        <a:rPr lang="en-US" sz="1100" spc="-6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Usama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Bin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Ishtiaq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0" name="object 2"/>
          <p:cNvSpPr txBox="1"/>
          <p:nvPr/>
        </p:nvSpPr>
        <p:spPr>
          <a:xfrm>
            <a:off x="4691253" y="426211"/>
            <a:ext cx="25323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0" dirty="0">
                <a:latin typeface="Arial"/>
                <a:cs typeface="Arial"/>
              </a:rPr>
              <a:t>1</a:t>
            </a:r>
            <a:r>
              <a:rPr sz="1050" b="1" i="1" spc="-135" baseline="31746" dirty="0">
                <a:latin typeface="Arial"/>
                <a:cs typeface="Arial"/>
              </a:rPr>
              <a:t>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55" smtClean="0">
                <a:latin typeface="Arial"/>
                <a:cs typeface="Arial"/>
              </a:rPr>
              <a:t> </a:t>
            </a:r>
            <a:r>
              <a:rPr sz="1100" b="1" i="1" spc="-185" dirty="0">
                <a:latin typeface="Arial"/>
                <a:cs typeface="Arial"/>
              </a:rPr>
              <a:t>CVS</a:t>
            </a:r>
            <a:r>
              <a:rPr sz="1100" b="1" i="1" spc="-165" dirty="0">
                <a:latin typeface="Arial"/>
                <a:cs typeface="Arial"/>
              </a:rPr>
              <a:t> </a:t>
            </a:r>
            <a:r>
              <a:rPr sz="1100" b="1" i="1" spc="-95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4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1798320" cy="166712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4112" y="764540"/>
            <a:ext cx="6082030" cy="8014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INTRODUCTION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</a:pPr>
            <a:r>
              <a:rPr sz="1100" b="1" spc="-105" dirty="0">
                <a:latin typeface="Arial"/>
                <a:cs typeface="Arial"/>
              </a:rPr>
              <a:t>WHAT </a:t>
            </a:r>
            <a:r>
              <a:rPr sz="1100" b="1" spc="-110" dirty="0">
                <a:latin typeface="Arial"/>
                <a:cs typeface="Arial"/>
              </a:rPr>
              <a:t>IS </a:t>
            </a:r>
            <a:r>
              <a:rPr sz="1100" b="1" spc="-130" dirty="0">
                <a:latin typeface="Arial"/>
                <a:cs typeface="Arial"/>
              </a:rPr>
              <a:t>A </a:t>
            </a:r>
            <a:r>
              <a:rPr sz="1100" b="1" spc="-140" dirty="0">
                <a:latin typeface="Arial"/>
                <a:cs typeface="Arial"/>
              </a:rPr>
              <a:t>STUDY</a:t>
            </a:r>
            <a:r>
              <a:rPr sz="1100" b="1" spc="-90" dirty="0">
                <a:latin typeface="Arial"/>
                <a:cs typeface="Arial"/>
              </a:rPr>
              <a:t> </a:t>
            </a:r>
            <a:r>
              <a:rPr sz="1100" b="1" spc="-120" dirty="0">
                <a:latin typeface="Arial"/>
                <a:cs typeface="Arial"/>
              </a:rPr>
              <a:t>GUIDE?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</a:pPr>
            <a:r>
              <a:rPr sz="1100" spc="15" dirty="0">
                <a:latin typeface="Arial"/>
                <a:cs typeface="Arial"/>
              </a:rPr>
              <a:t>It </a:t>
            </a:r>
            <a:r>
              <a:rPr sz="1100" spc="-60" dirty="0">
                <a:latin typeface="Arial"/>
                <a:cs typeface="Arial"/>
              </a:rPr>
              <a:t>is an </a:t>
            </a:r>
            <a:r>
              <a:rPr sz="1100" spc="-40" dirty="0">
                <a:latin typeface="Arial"/>
                <a:cs typeface="Arial"/>
              </a:rPr>
              <a:t>aid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to:</a:t>
            </a:r>
            <a:endParaRPr sz="1100">
              <a:latin typeface="Arial"/>
              <a:cs typeface="Arial"/>
            </a:endParaRPr>
          </a:p>
          <a:p>
            <a:pPr marL="550545" marR="5080" indent="-228600">
              <a:lnSpc>
                <a:spcPct val="150900"/>
              </a:lnSpc>
              <a:spcBef>
                <a:spcPts val="7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15" dirty="0">
                <a:latin typeface="Arial"/>
                <a:cs typeface="Arial"/>
              </a:rPr>
              <a:t>Inform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35" dirty="0">
                <a:latin typeface="Arial"/>
                <a:cs typeface="Arial"/>
              </a:rPr>
              <a:t>how </a:t>
            </a:r>
            <a:r>
              <a:rPr sz="1100" spc="-30" dirty="0">
                <a:latin typeface="Arial"/>
                <a:cs typeface="Arial"/>
              </a:rPr>
              <a:t>student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45" dirty="0">
                <a:latin typeface="Arial"/>
                <a:cs typeface="Arial"/>
              </a:rPr>
              <a:t>program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5" dirty="0">
                <a:latin typeface="Arial"/>
                <a:cs typeface="Arial"/>
              </a:rPr>
              <a:t>semester-wise </a:t>
            </a:r>
            <a:r>
              <a:rPr sz="1100" spc="-40" dirty="0">
                <a:latin typeface="Arial"/>
                <a:cs typeface="Arial"/>
              </a:rPr>
              <a:t>module </a:t>
            </a:r>
            <a:r>
              <a:rPr sz="1100" spc="-85" dirty="0">
                <a:latin typeface="Arial"/>
                <a:cs typeface="Arial"/>
              </a:rPr>
              <a:t>has </a:t>
            </a:r>
            <a:r>
              <a:rPr sz="1100" spc="-55" dirty="0">
                <a:latin typeface="Arial"/>
                <a:cs typeface="Arial"/>
              </a:rPr>
              <a:t>been  </a:t>
            </a:r>
            <a:r>
              <a:rPr sz="1100" spc="-50" dirty="0">
                <a:latin typeface="Arial"/>
                <a:cs typeface="Arial"/>
              </a:rPr>
              <a:t>organized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3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0" dirty="0">
                <a:latin typeface="Arial"/>
                <a:cs typeface="Arial"/>
              </a:rPr>
              <a:t>Help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organize </a:t>
            </a:r>
            <a:r>
              <a:rPr sz="1100" spc="-60" dirty="0">
                <a:latin typeface="Arial"/>
                <a:cs typeface="Arial"/>
              </a:rPr>
              <a:t>and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manage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studies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throughout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7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Guide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80" dirty="0">
                <a:latin typeface="Arial"/>
                <a:cs typeface="Arial"/>
              </a:rPr>
              <a:t>assessment </a:t>
            </a:r>
            <a:r>
              <a:rPr sz="1100" spc="-40" dirty="0">
                <a:latin typeface="Arial"/>
                <a:cs typeface="Arial"/>
              </a:rPr>
              <a:t>methods, </a:t>
            </a:r>
            <a:r>
              <a:rPr sz="1100" spc="-45" dirty="0">
                <a:latin typeface="Arial"/>
                <a:cs typeface="Arial"/>
              </a:rPr>
              <a:t>rules </a:t>
            </a:r>
            <a:r>
              <a:rPr sz="1100" spc="-55" dirty="0">
                <a:latin typeface="Arial"/>
                <a:cs typeface="Arial"/>
              </a:rPr>
              <a:t>and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regulations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Symbol"/>
              <a:buChar char=""/>
            </a:pPr>
            <a:endParaRPr sz="145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  <a:spcBef>
                <a:spcPts val="5"/>
              </a:spcBef>
            </a:pPr>
            <a:r>
              <a:rPr sz="1100" b="1" spc="-140" dirty="0">
                <a:latin typeface="Arial"/>
                <a:cs typeface="Arial"/>
              </a:rPr>
              <a:t>THE STUDY</a:t>
            </a:r>
            <a:r>
              <a:rPr sz="1100" b="1" spc="-150" dirty="0">
                <a:latin typeface="Arial"/>
                <a:cs typeface="Arial"/>
              </a:rPr>
              <a:t> </a:t>
            </a:r>
            <a:r>
              <a:rPr sz="1100" b="1" spc="-105" dirty="0">
                <a:latin typeface="Arial"/>
                <a:cs typeface="Arial"/>
              </a:rPr>
              <a:t>GUIDE:</a:t>
            </a:r>
            <a:endParaRPr sz="1100">
              <a:latin typeface="Arial"/>
              <a:cs typeface="Arial"/>
            </a:endParaRPr>
          </a:p>
          <a:p>
            <a:pPr marL="550545" marR="1167765" indent="-228600">
              <a:lnSpc>
                <a:spcPct val="152700"/>
              </a:lnSpc>
              <a:spcBef>
                <a:spcPts val="5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Communicates </a:t>
            </a:r>
            <a:r>
              <a:rPr sz="1100" spc="-20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40" dirty="0">
                <a:latin typeface="Arial"/>
                <a:cs typeface="Arial"/>
              </a:rPr>
              <a:t>organization </a:t>
            </a:r>
            <a:r>
              <a:rPr sz="1100" spc="-55" dirty="0">
                <a:latin typeface="Arial"/>
                <a:cs typeface="Arial"/>
              </a:rPr>
              <a:t>and management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  </a:t>
            </a:r>
            <a:r>
              <a:rPr sz="1100" spc="-75" dirty="0">
                <a:latin typeface="Arial"/>
                <a:cs typeface="Arial"/>
              </a:rPr>
              <a:t>This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help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contact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right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person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in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90" dirty="0">
                <a:latin typeface="Arial"/>
                <a:cs typeface="Arial"/>
              </a:rPr>
              <a:t>case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5" dirty="0">
                <a:latin typeface="Arial"/>
                <a:cs typeface="Arial"/>
              </a:rPr>
              <a:t> any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difficulty.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5" dirty="0">
                <a:latin typeface="Arial"/>
                <a:cs typeface="Arial"/>
              </a:rPr>
              <a:t>Defines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which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are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expected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be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achieved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end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</a:t>
            </a:r>
            <a:endParaRPr sz="1100">
              <a:latin typeface="Arial"/>
              <a:cs typeface="Arial"/>
            </a:endParaRPr>
          </a:p>
          <a:p>
            <a:pPr marL="550545" marR="8255" indent="-228600" algn="just">
              <a:lnSpc>
                <a:spcPct val="150900"/>
              </a:lnSpc>
              <a:spcBef>
                <a:spcPts val="95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25" dirty="0">
                <a:latin typeface="Arial"/>
                <a:cs typeface="Arial"/>
              </a:rPr>
              <a:t>Identifies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45" dirty="0">
                <a:latin typeface="Arial"/>
                <a:cs typeface="Arial"/>
              </a:rPr>
              <a:t>strategies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40" dirty="0">
                <a:latin typeface="Arial"/>
                <a:cs typeface="Arial"/>
              </a:rPr>
              <a:t>lectures, </a:t>
            </a:r>
            <a:r>
              <a:rPr sz="1100" spc="-50" dirty="0">
                <a:latin typeface="Arial"/>
                <a:cs typeface="Arial"/>
              </a:rPr>
              <a:t>small </a:t>
            </a:r>
            <a:r>
              <a:rPr sz="1100" spc="-40" dirty="0">
                <a:latin typeface="Arial"/>
                <a:cs typeface="Arial"/>
              </a:rPr>
              <a:t>group </a:t>
            </a:r>
            <a:r>
              <a:rPr sz="1100" spc="-55" dirty="0">
                <a:latin typeface="Arial"/>
                <a:cs typeface="Arial"/>
              </a:rPr>
              <a:t>teachings,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50" dirty="0">
                <a:latin typeface="Arial"/>
                <a:cs typeface="Arial"/>
              </a:rPr>
              <a:t>skills,  </a:t>
            </a:r>
            <a:r>
              <a:rPr sz="1100" spc="-30" dirty="0">
                <a:latin typeface="Arial"/>
                <a:cs typeface="Arial"/>
              </a:rPr>
              <a:t>demonstration, </a:t>
            </a:r>
            <a:r>
              <a:rPr sz="1100" spc="-5" dirty="0">
                <a:latin typeface="Arial"/>
                <a:cs typeface="Arial"/>
              </a:rPr>
              <a:t>tutorial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90" dirty="0">
                <a:latin typeface="Arial"/>
                <a:cs typeface="Arial"/>
              </a:rPr>
              <a:t>case </a:t>
            </a:r>
            <a:r>
              <a:rPr sz="1100" spc="-70" dirty="0">
                <a:latin typeface="Arial"/>
                <a:cs typeface="Arial"/>
              </a:rPr>
              <a:t>based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5" dirty="0">
                <a:latin typeface="Arial"/>
                <a:cs typeface="Arial"/>
              </a:rPr>
              <a:t>that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0" dirty="0">
                <a:latin typeface="Arial"/>
                <a:cs typeface="Arial"/>
              </a:rPr>
              <a:t>implemented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60" dirty="0">
                <a:latin typeface="Arial"/>
                <a:cs typeface="Arial"/>
              </a:rPr>
              <a:t>achieve </a:t>
            </a:r>
            <a:r>
              <a:rPr sz="1100" spc="-20" dirty="0">
                <a:latin typeface="Arial"/>
                <a:cs typeface="Arial"/>
              </a:rPr>
              <a:t>the  </a:t>
            </a:r>
            <a:r>
              <a:rPr sz="1100" spc="-35" dirty="0">
                <a:latin typeface="Arial"/>
                <a:cs typeface="Arial"/>
              </a:rPr>
              <a:t>module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objectives.</a:t>
            </a:r>
            <a:endParaRPr sz="1100">
              <a:latin typeface="Arial"/>
              <a:cs typeface="Arial"/>
            </a:endParaRPr>
          </a:p>
          <a:p>
            <a:pPr marL="550545" marR="6350" indent="-228600">
              <a:lnSpc>
                <a:spcPct val="150000"/>
              </a:lnSpc>
              <a:spcBef>
                <a:spcPts val="9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Provides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15" dirty="0">
                <a:latin typeface="Arial"/>
                <a:cs typeface="Arial"/>
              </a:rPr>
              <a:t>list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60" dirty="0">
                <a:latin typeface="Arial"/>
                <a:cs typeface="Arial"/>
              </a:rPr>
              <a:t>resources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60" dirty="0">
                <a:latin typeface="Arial"/>
                <a:cs typeface="Arial"/>
              </a:rPr>
              <a:t>books, </a:t>
            </a:r>
            <a:r>
              <a:rPr sz="1100" spc="-35" dirty="0">
                <a:latin typeface="Arial"/>
                <a:cs typeface="Arial"/>
              </a:rPr>
              <a:t>computer </a:t>
            </a:r>
            <a:r>
              <a:rPr sz="1100" spc="-65" dirty="0">
                <a:latin typeface="Arial"/>
                <a:cs typeface="Arial"/>
              </a:rPr>
              <a:t>assisted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50" dirty="0">
                <a:latin typeface="Arial"/>
                <a:cs typeface="Arial"/>
              </a:rPr>
              <a:t>programs,  </a:t>
            </a:r>
            <a:r>
              <a:rPr sz="1100" spc="-35" dirty="0">
                <a:latin typeface="Arial"/>
                <a:cs typeface="Arial"/>
              </a:rPr>
              <a:t>web-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links,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journals,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for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consult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order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maximize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learning.</a:t>
            </a:r>
            <a:endParaRPr sz="1100">
              <a:latin typeface="Arial"/>
              <a:cs typeface="Arial"/>
            </a:endParaRPr>
          </a:p>
          <a:p>
            <a:pPr marL="550545" marR="90805" indent="-228600">
              <a:lnSpc>
                <a:spcPct val="152700"/>
              </a:lnSpc>
              <a:spcBef>
                <a:spcPts val="5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45" dirty="0">
                <a:latin typeface="Arial"/>
                <a:cs typeface="Arial"/>
              </a:rPr>
              <a:t>Highlights </a:t>
            </a:r>
            <a:r>
              <a:rPr sz="1100" spc="-15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15" dirty="0">
                <a:latin typeface="Arial"/>
                <a:cs typeface="Arial"/>
              </a:rPr>
              <a:t>contribution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0" dirty="0">
                <a:latin typeface="Arial"/>
                <a:cs typeface="Arial"/>
              </a:rPr>
              <a:t>continuous </a:t>
            </a:r>
            <a:r>
              <a:rPr sz="1100" spc="-55" dirty="0">
                <a:latin typeface="Arial"/>
                <a:cs typeface="Arial"/>
              </a:rPr>
              <a:t>and semester </a:t>
            </a:r>
            <a:r>
              <a:rPr sz="1100" spc="-45" dirty="0">
                <a:latin typeface="Arial"/>
                <a:cs typeface="Arial"/>
              </a:rPr>
              <a:t>examinations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10" dirty="0">
                <a:latin typeface="Arial"/>
                <a:cs typeface="Arial"/>
              </a:rPr>
              <a:t>the  </a:t>
            </a:r>
            <a:r>
              <a:rPr sz="1100" spc="-30" dirty="0">
                <a:latin typeface="Arial"/>
                <a:cs typeface="Arial"/>
              </a:rPr>
              <a:t>student’s overall</a:t>
            </a:r>
            <a:r>
              <a:rPr sz="1100" spc="-114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performance.</a:t>
            </a:r>
            <a:endParaRPr sz="1100">
              <a:latin typeface="Arial"/>
              <a:cs typeface="Arial"/>
            </a:endParaRPr>
          </a:p>
          <a:p>
            <a:pPr marL="550545" marR="52069" indent="-228600">
              <a:lnSpc>
                <a:spcPct val="152700"/>
              </a:lnSpc>
              <a:spcBef>
                <a:spcPts val="6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5" dirty="0">
                <a:latin typeface="Arial"/>
                <a:cs typeface="Arial"/>
              </a:rPr>
              <a:t>Includes </a:t>
            </a:r>
            <a:r>
              <a:rPr sz="1100" spc="-15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75" dirty="0">
                <a:latin typeface="Arial"/>
                <a:cs typeface="Arial"/>
              </a:rPr>
              <a:t>assessment </a:t>
            </a:r>
            <a:r>
              <a:rPr sz="1100" spc="-40" dirty="0">
                <a:latin typeface="Arial"/>
                <a:cs typeface="Arial"/>
              </a:rPr>
              <a:t>methods </a:t>
            </a:r>
            <a:r>
              <a:rPr sz="1100" spc="-5" dirty="0">
                <a:latin typeface="Arial"/>
                <a:cs typeface="Arial"/>
              </a:rPr>
              <a:t>that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5" dirty="0">
                <a:latin typeface="Arial"/>
                <a:cs typeface="Arial"/>
              </a:rPr>
              <a:t>held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determine </a:t>
            </a:r>
            <a:r>
              <a:rPr sz="1100" spc="-50" dirty="0">
                <a:latin typeface="Arial"/>
                <a:cs typeface="Arial"/>
              </a:rPr>
              <a:t>every </a:t>
            </a:r>
            <a:r>
              <a:rPr sz="1100" spc="-35" dirty="0">
                <a:latin typeface="Arial"/>
                <a:cs typeface="Arial"/>
              </a:rPr>
              <a:t>student’s  </a:t>
            </a:r>
            <a:r>
              <a:rPr sz="1100" spc="-45" dirty="0">
                <a:latin typeface="Arial"/>
                <a:cs typeface="Arial"/>
              </a:rPr>
              <a:t>achievement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objectives.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6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90" dirty="0">
                <a:latin typeface="Arial"/>
                <a:cs typeface="Arial"/>
              </a:rPr>
              <a:t>Focuses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20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pertaining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examination policy, </a:t>
            </a:r>
            <a:r>
              <a:rPr sz="1100" spc="-45" dirty="0">
                <a:latin typeface="Arial"/>
                <a:cs typeface="Arial"/>
              </a:rPr>
              <a:t>rules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regulations.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</a:pPr>
            <a:r>
              <a:rPr sz="1100" b="1" spc="-120" dirty="0">
                <a:latin typeface="Arial"/>
                <a:cs typeface="Arial"/>
              </a:rPr>
              <a:t>CURRICULUM</a:t>
            </a:r>
            <a:r>
              <a:rPr sz="1100" b="1" spc="-65" dirty="0">
                <a:latin typeface="Arial"/>
                <a:cs typeface="Arial"/>
              </a:rPr>
              <a:t> </a:t>
            </a:r>
            <a:r>
              <a:rPr sz="1100" b="1" spc="-135" dirty="0">
                <a:latin typeface="Arial"/>
                <a:cs typeface="Arial"/>
              </a:rPr>
              <a:t>FRAMEWORK</a:t>
            </a:r>
            <a:endParaRPr sz="1100">
              <a:latin typeface="Arial"/>
              <a:cs typeface="Arial"/>
            </a:endParaRPr>
          </a:p>
          <a:p>
            <a:pPr marL="93345">
              <a:lnSpc>
                <a:spcPct val="100000"/>
              </a:lnSpc>
              <a:spcBef>
                <a:spcPts val="60"/>
              </a:spcBef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experience </a:t>
            </a:r>
            <a:r>
              <a:rPr sz="1100" i="1" spc="-60" dirty="0">
                <a:latin typeface="Trebuchet MS"/>
                <a:cs typeface="Trebuchet MS"/>
              </a:rPr>
              <a:t>integrated </a:t>
            </a:r>
            <a:r>
              <a:rPr sz="1100" i="1" spc="-70" dirty="0">
                <a:latin typeface="Trebuchet MS"/>
                <a:cs typeface="Trebuchet MS"/>
              </a:rPr>
              <a:t>curriculum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35" dirty="0">
                <a:latin typeface="Arial"/>
                <a:cs typeface="Arial"/>
              </a:rPr>
              <a:t>1</a:t>
            </a:r>
            <a:r>
              <a:rPr sz="1050" spc="-52" baseline="31746" dirty="0">
                <a:latin typeface="Arial"/>
                <a:cs typeface="Arial"/>
              </a:rPr>
              <a:t>st </a:t>
            </a:r>
            <a:r>
              <a:rPr sz="1100" spc="15" dirty="0">
                <a:latin typeface="Arial"/>
                <a:cs typeface="Arial"/>
              </a:rPr>
              <a:t>&amp;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2</a:t>
            </a:r>
            <a:r>
              <a:rPr sz="1050" spc="-60" baseline="31746" dirty="0">
                <a:latin typeface="Arial"/>
                <a:cs typeface="Arial"/>
              </a:rPr>
              <a:t>nd </a:t>
            </a:r>
            <a:r>
              <a:rPr sz="1100" spc="-55" dirty="0">
                <a:latin typeface="Arial"/>
                <a:cs typeface="Arial"/>
              </a:rPr>
              <a:t>semesters</a:t>
            </a:r>
            <a:r>
              <a:rPr sz="1100" b="1" spc="-55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93345" marR="65405">
              <a:lnSpc>
                <a:spcPct val="152700"/>
              </a:lnSpc>
              <a:spcBef>
                <a:spcPts val="710"/>
              </a:spcBef>
            </a:pPr>
            <a:r>
              <a:rPr sz="1100" b="1" spc="-135" dirty="0">
                <a:latin typeface="Arial"/>
                <a:cs typeface="Arial"/>
              </a:rPr>
              <a:t>INTEGRATED </a:t>
            </a:r>
            <a:r>
              <a:rPr sz="1100" b="1" spc="-125" dirty="0">
                <a:latin typeface="Arial"/>
                <a:cs typeface="Arial"/>
              </a:rPr>
              <a:t>CURRICULUM </a:t>
            </a:r>
            <a:r>
              <a:rPr sz="1100" spc="-55" dirty="0">
                <a:latin typeface="Arial"/>
                <a:cs typeface="Arial"/>
              </a:rPr>
              <a:t>comprises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65" dirty="0">
                <a:latin typeface="Arial"/>
                <a:cs typeface="Arial"/>
              </a:rPr>
              <a:t>system-based </a:t>
            </a:r>
            <a:r>
              <a:rPr sz="1100" spc="-45" dirty="0">
                <a:latin typeface="Arial"/>
                <a:cs typeface="Arial"/>
              </a:rPr>
              <a:t>modules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55" dirty="0">
                <a:latin typeface="Arial"/>
                <a:cs typeface="Arial"/>
              </a:rPr>
              <a:t>Locomotor </a:t>
            </a:r>
            <a:r>
              <a:rPr sz="1100" spc="-70" dirty="0">
                <a:latin typeface="Arial"/>
                <a:cs typeface="Arial"/>
              </a:rPr>
              <a:t>system, </a:t>
            </a:r>
            <a:r>
              <a:rPr sz="1100" spc="-60" dirty="0">
                <a:latin typeface="Arial"/>
                <a:cs typeface="Arial"/>
              </a:rPr>
              <a:t>Respiratory  </a:t>
            </a:r>
            <a:r>
              <a:rPr sz="1100" spc="-90" dirty="0">
                <a:latin typeface="Arial"/>
                <a:cs typeface="Arial"/>
              </a:rPr>
              <a:t>System </a:t>
            </a:r>
            <a:r>
              <a:rPr sz="1100" spc="-65" dirty="0">
                <a:latin typeface="Arial"/>
                <a:cs typeface="Arial"/>
              </a:rPr>
              <a:t>and </a:t>
            </a:r>
            <a:r>
              <a:rPr sz="1100" spc="-75" dirty="0">
                <a:latin typeface="Arial"/>
                <a:cs typeface="Arial"/>
              </a:rPr>
              <a:t>Cardiovascular </a:t>
            </a:r>
            <a:r>
              <a:rPr sz="1100" spc="-70" dirty="0">
                <a:latin typeface="Arial"/>
                <a:cs typeface="Arial"/>
              </a:rPr>
              <a:t>system </a:t>
            </a:r>
            <a:r>
              <a:rPr sz="1100" spc="-30" dirty="0">
                <a:latin typeface="Arial"/>
                <a:cs typeface="Arial"/>
              </a:rPr>
              <a:t>which </a:t>
            </a:r>
            <a:r>
              <a:rPr sz="1100" spc="-45" dirty="0">
                <a:latin typeface="Arial"/>
                <a:cs typeface="Arial"/>
              </a:rPr>
              <a:t>links </a:t>
            </a:r>
            <a:r>
              <a:rPr sz="1100" spc="-65" dirty="0">
                <a:latin typeface="Arial"/>
                <a:cs typeface="Arial"/>
              </a:rPr>
              <a:t>basic </a:t>
            </a:r>
            <a:r>
              <a:rPr sz="1100" spc="-70" dirty="0">
                <a:latin typeface="Arial"/>
                <a:cs typeface="Arial"/>
              </a:rPr>
              <a:t>science </a:t>
            </a:r>
            <a:r>
              <a:rPr sz="1100" spc="-45" dirty="0">
                <a:latin typeface="Arial"/>
                <a:cs typeface="Arial"/>
              </a:rPr>
              <a:t>knowledge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40" dirty="0">
                <a:latin typeface="Arial"/>
                <a:cs typeface="Arial"/>
              </a:rPr>
              <a:t>problems. </a:t>
            </a:r>
            <a:r>
              <a:rPr sz="1100" spc="-30" dirty="0">
                <a:latin typeface="Arial"/>
                <a:cs typeface="Arial"/>
              </a:rPr>
              <a:t>Integrated  </a:t>
            </a:r>
            <a:r>
              <a:rPr sz="1100" spc="-45" dirty="0">
                <a:latin typeface="Arial"/>
                <a:cs typeface="Arial"/>
              </a:rPr>
              <a:t>teaching </a:t>
            </a:r>
            <a:r>
              <a:rPr sz="1100" spc="-70" dirty="0">
                <a:latin typeface="Arial"/>
                <a:cs typeface="Arial"/>
              </a:rPr>
              <a:t>means </a:t>
            </a:r>
            <a:r>
              <a:rPr sz="1100" dirty="0">
                <a:latin typeface="Arial"/>
                <a:cs typeface="Arial"/>
              </a:rPr>
              <a:t>that </a:t>
            </a:r>
            <a:r>
              <a:rPr sz="1100" spc="-5" dirty="0">
                <a:latin typeface="Arial"/>
                <a:cs typeface="Arial"/>
              </a:rPr>
              <a:t>subjects </a:t>
            </a:r>
            <a:r>
              <a:rPr sz="1100" spc="-10" dirty="0">
                <a:latin typeface="Arial"/>
                <a:cs typeface="Arial"/>
              </a:rPr>
              <a:t>are </a:t>
            </a:r>
            <a:r>
              <a:rPr sz="1100" dirty="0">
                <a:latin typeface="Arial"/>
                <a:cs typeface="Arial"/>
              </a:rPr>
              <a:t>presented </a:t>
            </a:r>
            <a:r>
              <a:rPr sz="1100" spc="-80" dirty="0">
                <a:latin typeface="Arial"/>
                <a:cs typeface="Arial"/>
              </a:rPr>
              <a:t>as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40" dirty="0">
                <a:latin typeface="Arial"/>
                <a:cs typeface="Arial"/>
              </a:rPr>
              <a:t>meaningful </a:t>
            </a:r>
            <a:r>
              <a:rPr sz="1100" spc="20" dirty="0">
                <a:latin typeface="Arial"/>
                <a:cs typeface="Arial"/>
              </a:rPr>
              <a:t>whole.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40" dirty="0">
                <a:latin typeface="Arial"/>
                <a:cs typeface="Arial"/>
              </a:rPr>
              <a:t>will </a:t>
            </a:r>
            <a:r>
              <a:rPr sz="1100" spc="-20" dirty="0">
                <a:latin typeface="Arial"/>
                <a:cs typeface="Arial"/>
              </a:rPr>
              <a:t>be </a:t>
            </a:r>
            <a:r>
              <a:rPr sz="1100" spc="5" dirty="0">
                <a:latin typeface="Arial"/>
                <a:cs typeface="Arial"/>
              </a:rPr>
              <a:t>able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65" dirty="0">
                <a:latin typeface="Arial"/>
                <a:cs typeface="Arial"/>
              </a:rPr>
              <a:t>have  </a:t>
            </a:r>
            <a:r>
              <a:rPr sz="1100" spc="-5" dirty="0">
                <a:latin typeface="Arial"/>
                <a:cs typeface="Arial"/>
              </a:rPr>
              <a:t>better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understanding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basic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sciences</a:t>
            </a:r>
            <a:r>
              <a:rPr sz="1100" spc="-40" dirty="0">
                <a:latin typeface="Arial"/>
                <a:cs typeface="Arial"/>
              </a:rPr>
              <a:t> when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they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repeatedly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learn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relation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clinical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examples.</a:t>
            </a:r>
            <a:endParaRPr sz="1100">
              <a:latin typeface="Arial"/>
              <a:cs typeface="Arial"/>
            </a:endParaRPr>
          </a:p>
          <a:p>
            <a:pPr marL="93345" marR="84455">
              <a:lnSpc>
                <a:spcPct val="152700"/>
              </a:lnSpc>
              <a:spcBef>
                <a:spcPts val="5"/>
              </a:spcBef>
            </a:pPr>
            <a:r>
              <a:rPr sz="1100" spc="-90" dirty="0">
                <a:latin typeface="Arial"/>
                <a:cs typeface="Arial"/>
              </a:rPr>
              <a:t>Case-based </a:t>
            </a:r>
            <a:r>
              <a:rPr sz="1100" spc="-65" dirty="0">
                <a:latin typeface="Arial"/>
                <a:cs typeface="Arial"/>
              </a:rPr>
              <a:t>discussions, </a:t>
            </a:r>
            <a:r>
              <a:rPr sz="1100" spc="-45" dirty="0">
                <a:latin typeface="Arial"/>
                <a:cs typeface="Arial"/>
              </a:rPr>
              <a:t>computer-based </a:t>
            </a:r>
            <a:r>
              <a:rPr sz="1100" spc="-60" dirty="0">
                <a:latin typeface="Arial"/>
                <a:cs typeface="Arial"/>
              </a:rPr>
              <a:t>assignments, </a:t>
            </a:r>
            <a:r>
              <a:rPr sz="1100" spc="-40" dirty="0">
                <a:latin typeface="Arial"/>
                <a:cs typeface="Arial"/>
              </a:rPr>
              <a:t>early </a:t>
            </a:r>
            <a:r>
              <a:rPr sz="1100" spc="-60" dirty="0">
                <a:latin typeface="Arial"/>
                <a:cs typeface="Arial"/>
              </a:rPr>
              <a:t>exposure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clinics, wards,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skills  </a:t>
            </a:r>
            <a:r>
              <a:rPr sz="1100" spc="-35" dirty="0">
                <a:latin typeface="Arial"/>
                <a:cs typeface="Arial"/>
              </a:rPr>
              <a:t>acquisition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skills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lab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are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characteristics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integrated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teaching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program.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4691253" y="426211"/>
            <a:ext cx="25323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0" dirty="0">
                <a:latin typeface="Arial"/>
                <a:cs typeface="Arial"/>
              </a:rPr>
              <a:t>1</a:t>
            </a:r>
            <a:r>
              <a:rPr sz="1050" b="1" i="1" spc="-135" baseline="31746" dirty="0">
                <a:latin typeface="Arial"/>
                <a:cs typeface="Arial"/>
              </a:rPr>
              <a:t>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55" smtClean="0">
                <a:latin typeface="Arial"/>
                <a:cs typeface="Arial"/>
              </a:rPr>
              <a:t> </a:t>
            </a:r>
            <a:r>
              <a:rPr sz="1100" b="1" i="1" spc="-185" dirty="0">
                <a:latin typeface="Arial"/>
                <a:cs typeface="Arial"/>
              </a:rPr>
              <a:t>CVS</a:t>
            </a:r>
            <a:r>
              <a:rPr sz="1100" b="1" i="1" spc="-165" dirty="0">
                <a:latin typeface="Arial"/>
                <a:cs typeface="Arial"/>
              </a:rPr>
              <a:t> </a:t>
            </a:r>
            <a:r>
              <a:rPr sz="1100" b="1" i="1" spc="-95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91253" y="426211"/>
            <a:ext cx="25323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0" dirty="0">
                <a:latin typeface="Arial"/>
                <a:cs typeface="Arial"/>
              </a:rPr>
              <a:t>1</a:t>
            </a:r>
            <a:r>
              <a:rPr sz="1050" b="1" i="1" spc="-135" baseline="31746" dirty="0">
                <a:latin typeface="Arial"/>
                <a:cs typeface="Arial"/>
              </a:rPr>
              <a:t>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55" smtClean="0">
                <a:latin typeface="Arial"/>
                <a:cs typeface="Arial"/>
              </a:rPr>
              <a:t> </a:t>
            </a:r>
            <a:r>
              <a:rPr sz="1100" b="1" i="1" spc="-185" dirty="0">
                <a:latin typeface="Arial"/>
                <a:cs typeface="Arial"/>
              </a:rPr>
              <a:t>CVS</a:t>
            </a:r>
            <a:r>
              <a:rPr sz="1100" b="1" i="1" spc="-165" dirty="0">
                <a:latin typeface="Arial"/>
                <a:cs typeface="Arial"/>
              </a:rPr>
              <a:t> </a:t>
            </a:r>
            <a:r>
              <a:rPr sz="1100" b="1" i="1" spc="-95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3000" y="457200"/>
            <a:ext cx="1798320" cy="166712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4884" y="4811395"/>
            <a:ext cx="6002020" cy="3989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200" b="1" spc="-140" dirty="0">
                <a:latin typeface="Arial"/>
                <a:cs typeface="Arial"/>
              </a:rPr>
              <a:t>LEARNING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spc="-140" dirty="0">
                <a:latin typeface="Arial"/>
                <a:cs typeface="Arial"/>
              </a:rPr>
              <a:t>METHODOLOGIES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following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teaching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120" dirty="0">
                <a:latin typeface="Arial"/>
                <a:cs typeface="Arial"/>
              </a:rPr>
              <a:t>/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learning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methods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are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used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promote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better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understanding: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00">
              <a:latin typeface="Times New Roman"/>
              <a:cs typeface="Times New Roman"/>
            </a:endParaRPr>
          </a:p>
          <a:p>
            <a:pPr marL="388620" indent="-228600">
              <a:lnSpc>
                <a:spcPct val="100000"/>
              </a:lnSpc>
              <a:spcBef>
                <a:spcPts val="5"/>
              </a:spcBef>
              <a:buFont typeface="Symbol"/>
              <a:buChar char=""/>
              <a:tabLst>
                <a:tab pos="388620" algn="l"/>
                <a:tab pos="389255" algn="l"/>
              </a:tabLst>
            </a:pPr>
            <a:r>
              <a:rPr sz="1100" spc="-25" dirty="0">
                <a:latin typeface="Arial"/>
                <a:cs typeface="Arial"/>
              </a:rPr>
              <a:t>Interactive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Lectures</a:t>
            </a:r>
            <a:endParaRPr sz="1100">
              <a:latin typeface="Arial"/>
              <a:cs typeface="Arial"/>
            </a:endParaRPr>
          </a:p>
          <a:p>
            <a:pPr marL="388620" indent="-228600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388620" algn="l"/>
                <a:tab pos="389255" algn="l"/>
              </a:tabLst>
            </a:pPr>
            <a:r>
              <a:rPr sz="1100" spc="-40" dirty="0">
                <a:latin typeface="Arial"/>
                <a:cs typeface="Arial"/>
              </a:rPr>
              <a:t>Hospital </a:t>
            </a:r>
            <a:r>
              <a:rPr sz="1100" spc="120" dirty="0">
                <a:latin typeface="Arial"/>
                <a:cs typeface="Arial"/>
              </a:rPr>
              <a:t>/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Clinic </a:t>
            </a:r>
            <a:r>
              <a:rPr sz="1100" spc="-40" dirty="0">
                <a:latin typeface="Arial"/>
                <a:cs typeface="Arial"/>
              </a:rPr>
              <a:t>visits</a:t>
            </a:r>
            <a:endParaRPr sz="1100">
              <a:latin typeface="Arial"/>
              <a:cs typeface="Arial"/>
            </a:endParaRPr>
          </a:p>
          <a:p>
            <a:pPr marL="388620" indent="-228600">
              <a:lnSpc>
                <a:spcPct val="100000"/>
              </a:lnSpc>
              <a:spcBef>
                <a:spcPts val="60"/>
              </a:spcBef>
              <a:buFont typeface="Symbol"/>
              <a:buChar char=""/>
              <a:tabLst>
                <a:tab pos="388620" algn="l"/>
                <a:tab pos="389255" algn="l"/>
              </a:tabLst>
            </a:pPr>
            <a:r>
              <a:rPr sz="1100" spc="-70" dirty="0">
                <a:latin typeface="Arial"/>
                <a:cs typeface="Arial"/>
              </a:rPr>
              <a:t>Small </a:t>
            </a:r>
            <a:r>
              <a:rPr sz="1100" spc="-55" dirty="0">
                <a:latin typeface="Arial"/>
                <a:cs typeface="Arial"/>
              </a:rPr>
              <a:t>Group </a:t>
            </a:r>
            <a:r>
              <a:rPr sz="1100" spc="-90" dirty="0">
                <a:latin typeface="Arial"/>
                <a:cs typeface="Arial"/>
              </a:rPr>
              <a:t>Session</a:t>
            </a:r>
            <a:endParaRPr sz="1100">
              <a:latin typeface="Arial"/>
              <a:cs typeface="Arial"/>
            </a:endParaRPr>
          </a:p>
          <a:p>
            <a:pPr marL="388620" indent="-228600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388620" algn="l"/>
                <a:tab pos="389255" algn="l"/>
              </a:tabLst>
            </a:pPr>
            <a:r>
              <a:rPr sz="1100" spc="-105" dirty="0">
                <a:latin typeface="Arial"/>
                <a:cs typeface="Arial"/>
              </a:rPr>
              <a:t>Case- </a:t>
            </a:r>
            <a:r>
              <a:rPr sz="1100" spc="-95" dirty="0">
                <a:latin typeface="Arial"/>
                <a:cs typeface="Arial"/>
              </a:rPr>
              <a:t>Based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Learning</a:t>
            </a:r>
            <a:endParaRPr sz="1100">
              <a:latin typeface="Arial"/>
              <a:cs typeface="Arial"/>
            </a:endParaRPr>
          </a:p>
          <a:p>
            <a:pPr marL="388620" indent="-228600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388620" algn="l"/>
                <a:tab pos="389255" algn="l"/>
              </a:tabLst>
            </a:pPr>
            <a:r>
              <a:rPr sz="1100" spc="-55" dirty="0">
                <a:latin typeface="Arial"/>
                <a:cs typeface="Arial"/>
              </a:rPr>
              <a:t>Practicals</a:t>
            </a:r>
            <a:endParaRPr sz="1100">
              <a:latin typeface="Arial"/>
              <a:cs typeface="Arial"/>
            </a:endParaRPr>
          </a:p>
          <a:p>
            <a:pPr marL="388620" indent="-228600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388620" algn="l"/>
                <a:tab pos="389255" algn="l"/>
              </a:tabLst>
            </a:pPr>
            <a:r>
              <a:rPr sz="1100" spc="-65" dirty="0">
                <a:latin typeface="Arial"/>
                <a:cs typeface="Arial"/>
              </a:rPr>
              <a:t>Skills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session</a:t>
            </a:r>
            <a:endParaRPr sz="1100">
              <a:latin typeface="Arial"/>
              <a:cs typeface="Arial"/>
            </a:endParaRPr>
          </a:p>
          <a:p>
            <a:pPr marL="388620" indent="-228600">
              <a:lnSpc>
                <a:spcPct val="100000"/>
              </a:lnSpc>
              <a:spcBef>
                <a:spcPts val="60"/>
              </a:spcBef>
              <a:buFont typeface="Symbol"/>
              <a:buChar char=""/>
              <a:tabLst>
                <a:tab pos="388620" algn="l"/>
                <a:tab pos="389255" algn="l"/>
              </a:tabLst>
            </a:pPr>
            <a:r>
              <a:rPr sz="1100" spc="-70" dirty="0">
                <a:latin typeface="Arial"/>
                <a:cs typeface="Arial"/>
              </a:rPr>
              <a:t>Self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Study</a:t>
            </a:r>
            <a:endParaRPr sz="11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019"/>
              </a:spcBef>
            </a:pPr>
            <a:r>
              <a:rPr sz="1100" b="1" spc="-125" dirty="0">
                <a:latin typeface="Arial"/>
                <a:cs typeface="Arial"/>
              </a:rPr>
              <a:t>INTERACTIVE</a:t>
            </a:r>
            <a:r>
              <a:rPr sz="1100" b="1" spc="-60" dirty="0">
                <a:latin typeface="Arial"/>
                <a:cs typeface="Arial"/>
              </a:rPr>
              <a:t> </a:t>
            </a:r>
            <a:r>
              <a:rPr sz="1100" b="1" spc="-180" dirty="0">
                <a:latin typeface="Arial"/>
                <a:cs typeface="Arial"/>
              </a:rPr>
              <a:t>LECTURES</a:t>
            </a:r>
            <a:endParaRPr sz="1100">
              <a:latin typeface="Arial"/>
              <a:cs typeface="Arial"/>
            </a:endParaRPr>
          </a:p>
          <a:p>
            <a:pPr marL="12700" marR="5080" algn="just">
              <a:lnSpc>
                <a:spcPct val="152800"/>
              </a:lnSpc>
              <a:spcBef>
                <a:spcPts val="985"/>
              </a:spcBef>
            </a:pPr>
            <a:r>
              <a:rPr sz="1100" spc="-35" dirty="0">
                <a:latin typeface="Arial"/>
                <a:cs typeface="Arial"/>
              </a:rPr>
              <a:t>In </a:t>
            </a:r>
            <a:r>
              <a:rPr sz="1100" spc="-50" dirty="0">
                <a:latin typeface="Arial"/>
                <a:cs typeface="Arial"/>
              </a:rPr>
              <a:t>large </a:t>
            </a:r>
            <a:r>
              <a:rPr sz="1100" spc="-40" dirty="0">
                <a:latin typeface="Arial"/>
                <a:cs typeface="Arial"/>
              </a:rPr>
              <a:t>group, </a:t>
            </a:r>
            <a:r>
              <a:rPr sz="1100" spc="-20" dirty="0">
                <a:latin typeface="Arial"/>
                <a:cs typeface="Arial"/>
              </a:rPr>
              <a:t>the lecturer </a:t>
            </a:r>
            <a:r>
              <a:rPr sz="1100" spc="-35" dirty="0">
                <a:latin typeface="Arial"/>
                <a:cs typeface="Arial"/>
              </a:rPr>
              <a:t>introduces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20" dirty="0">
                <a:latin typeface="Arial"/>
                <a:cs typeface="Arial"/>
              </a:rPr>
              <a:t>topic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45" dirty="0">
                <a:latin typeface="Arial"/>
                <a:cs typeface="Arial"/>
              </a:rPr>
              <a:t>common </a:t>
            </a:r>
            <a:r>
              <a:rPr sz="1100" spc="-35" dirty="0">
                <a:latin typeface="Arial"/>
                <a:cs typeface="Arial"/>
              </a:rPr>
              <a:t>clinical conditions </a:t>
            </a:r>
            <a:r>
              <a:rPr sz="1100" spc="-65" dirty="0">
                <a:latin typeface="Arial"/>
                <a:cs typeface="Arial"/>
              </a:rPr>
              <a:t>and </a:t>
            </a:r>
            <a:r>
              <a:rPr sz="1100" spc="-55" dirty="0">
                <a:latin typeface="Arial"/>
                <a:cs typeface="Arial"/>
              </a:rPr>
              <a:t>explains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underlying  </a:t>
            </a:r>
            <a:r>
              <a:rPr sz="1100" spc="-50" dirty="0">
                <a:latin typeface="Arial"/>
                <a:cs typeface="Arial"/>
              </a:rPr>
              <a:t>phenomena </a:t>
            </a:r>
            <a:r>
              <a:rPr sz="1100" spc="-25" dirty="0">
                <a:latin typeface="Arial"/>
                <a:cs typeface="Arial"/>
              </a:rPr>
              <a:t>through </a:t>
            </a:r>
            <a:r>
              <a:rPr sz="1100" spc="-45" dirty="0">
                <a:latin typeface="Arial"/>
                <a:cs typeface="Arial"/>
              </a:rPr>
              <a:t>questions, </a:t>
            </a:r>
            <a:r>
              <a:rPr sz="1100" spc="-35" dirty="0">
                <a:latin typeface="Arial"/>
                <a:cs typeface="Arial"/>
              </a:rPr>
              <a:t>pictures, </a:t>
            </a:r>
            <a:r>
              <a:rPr sz="1100" spc="-55" dirty="0">
                <a:latin typeface="Arial"/>
                <a:cs typeface="Arial"/>
              </a:rPr>
              <a:t>videos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20" dirty="0">
                <a:latin typeface="Arial"/>
                <a:cs typeface="Arial"/>
              </a:rPr>
              <a:t>patients’ </a:t>
            </a:r>
            <a:r>
              <a:rPr sz="1100" spc="-30" dirty="0">
                <a:latin typeface="Arial"/>
                <a:cs typeface="Arial"/>
              </a:rPr>
              <a:t>interviews, </a:t>
            </a:r>
            <a:r>
              <a:rPr sz="1100" spc="-65" dirty="0">
                <a:latin typeface="Arial"/>
                <a:cs typeface="Arial"/>
              </a:rPr>
              <a:t>exercises, </a:t>
            </a:r>
            <a:r>
              <a:rPr sz="1100" spc="-30" dirty="0">
                <a:latin typeface="Arial"/>
                <a:cs typeface="Arial"/>
              </a:rPr>
              <a:t>etc.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-50" dirty="0">
                <a:latin typeface="Arial"/>
                <a:cs typeface="Arial"/>
              </a:rPr>
              <a:t>are  </a:t>
            </a:r>
            <a:r>
              <a:rPr sz="1100" spc="-35" dirty="0">
                <a:latin typeface="Arial"/>
                <a:cs typeface="Arial"/>
              </a:rPr>
              <a:t>actively </a:t>
            </a:r>
            <a:r>
              <a:rPr sz="1100" spc="-40" dirty="0">
                <a:latin typeface="Arial"/>
                <a:cs typeface="Arial"/>
              </a:rPr>
              <a:t>involved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5" dirty="0">
                <a:latin typeface="Arial"/>
                <a:cs typeface="Arial"/>
              </a:rPr>
              <a:t>learning</a:t>
            </a:r>
            <a:r>
              <a:rPr sz="1100" spc="-21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process.</a:t>
            </a:r>
            <a:endParaRPr sz="1100">
              <a:latin typeface="Arial"/>
              <a:cs typeface="Arial"/>
            </a:endParaRPr>
          </a:p>
          <a:p>
            <a:pPr marL="12700" marR="8255" algn="just">
              <a:lnSpc>
                <a:spcPct val="153200"/>
              </a:lnSpc>
              <a:spcBef>
                <a:spcPts val="975"/>
              </a:spcBef>
            </a:pPr>
            <a:r>
              <a:rPr sz="1100" b="1" spc="-135" dirty="0">
                <a:latin typeface="Arial"/>
                <a:cs typeface="Arial"/>
              </a:rPr>
              <a:t>HOSPITAL </a:t>
            </a:r>
            <a:r>
              <a:rPr sz="1100" b="1" spc="-110" dirty="0">
                <a:latin typeface="Arial"/>
                <a:cs typeface="Arial"/>
              </a:rPr>
              <a:t>VISITS: </a:t>
            </a:r>
            <a:r>
              <a:rPr sz="1100" spc="-35" dirty="0">
                <a:latin typeface="Arial"/>
                <a:cs typeface="Arial"/>
              </a:rPr>
              <a:t>In </a:t>
            </a:r>
            <a:r>
              <a:rPr sz="1100" spc="-55" dirty="0">
                <a:latin typeface="Arial"/>
                <a:cs typeface="Arial"/>
              </a:rPr>
              <a:t>small </a:t>
            </a:r>
            <a:r>
              <a:rPr sz="1100" spc="-50" dirty="0">
                <a:latin typeface="Arial"/>
                <a:cs typeface="Arial"/>
              </a:rPr>
              <a:t>groups,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55" dirty="0">
                <a:latin typeface="Arial"/>
                <a:cs typeface="Arial"/>
              </a:rPr>
              <a:t>observe </a:t>
            </a:r>
            <a:r>
              <a:rPr sz="1100" spc="-30" dirty="0">
                <a:latin typeface="Arial"/>
                <a:cs typeface="Arial"/>
              </a:rPr>
              <a:t>patients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80" dirty="0">
                <a:latin typeface="Arial"/>
                <a:cs typeface="Arial"/>
              </a:rPr>
              <a:t>signs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50" dirty="0">
                <a:latin typeface="Arial"/>
                <a:cs typeface="Arial"/>
              </a:rPr>
              <a:t>symptoms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30" dirty="0">
                <a:latin typeface="Arial"/>
                <a:cs typeface="Arial"/>
              </a:rPr>
              <a:t>hospital </a:t>
            </a:r>
            <a:r>
              <a:rPr sz="1100" spc="-5" dirty="0">
                <a:latin typeface="Arial"/>
                <a:cs typeface="Arial"/>
              </a:rPr>
              <a:t>or 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40" dirty="0">
                <a:latin typeface="Arial"/>
                <a:cs typeface="Arial"/>
              </a:rPr>
              <a:t>settings. </a:t>
            </a:r>
            <a:r>
              <a:rPr sz="1100" spc="-75" dirty="0">
                <a:latin typeface="Arial"/>
                <a:cs typeface="Arial"/>
              </a:rPr>
              <a:t>This </a:t>
            </a:r>
            <a:r>
              <a:rPr sz="1100" spc="-55" dirty="0">
                <a:latin typeface="Arial"/>
                <a:cs typeface="Arial"/>
              </a:rPr>
              <a:t>helps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25" dirty="0">
                <a:latin typeface="Arial"/>
                <a:cs typeface="Arial"/>
              </a:rPr>
              <a:t>relate </a:t>
            </a:r>
            <a:r>
              <a:rPr sz="1100" spc="-50" dirty="0">
                <a:latin typeface="Arial"/>
                <a:cs typeface="Arial"/>
              </a:rPr>
              <a:t>knowledge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70" dirty="0">
                <a:latin typeface="Arial"/>
                <a:cs typeface="Arial"/>
              </a:rPr>
              <a:t>basic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75" dirty="0">
                <a:latin typeface="Arial"/>
                <a:cs typeface="Arial"/>
              </a:rPr>
              <a:t>sciences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0" dirty="0">
                <a:latin typeface="Arial"/>
                <a:cs typeface="Arial"/>
              </a:rPr>
              <a:t>relevant  module.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35125" y="851051"/>
            <a:ext cx="4873996" cy="37731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5</a:t>
            </a:fld>
            <a:endParaRPr spc="-5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0876" y="426211"/>
            <a:ext cx="6241415" cy="104457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23495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185"/>
              </a:spcBef>
              <a:tabLst>
                <a:tab pos="3683000" algn="l"/>
              </a:tabLst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r>
              <a:rPr sz="1100" b="1" spc="-190">
                <a:latin typeface="Arial"/>
                <a:cs typeface="Arial"/>
              </a:rPr>
              <a:t>	</a:t>
            </a:r>
            <a:r>
              <a:rPr sz="1650" b="1" i="1" spc="-135" baseline="5050" smtClean="0">
                <a:latin typeface="Arial"/>
                <a:cs typeface="Arial"/>
              </a:rPr>
              <a:t>1</a:t>
            </a:r>
            <a:endParaRPr sz="1650" baseline="5050">
              <a:latin typeface="Arial"/>
              <a:cs typeface="Arial"/>
            </a:endParaRPr>
          </a:p>
          <a:p>
            <a:pPr marL="12700" marR="5080" algn="just">
              <a:lnSpc>
                <a:spcPct val="152800"/>
              </a:lnSpc>
              <a:spcBef>
                <a:spcPts val="565"/>
              </a:spcBef>
            </a:pPr>
            <a:r>
              <a:rPr sz="1100" b="1" spc="-145" dirty="0">
                <a:latin typeface="Arial"/>
                <a:cs typeface="Arial"/>
              </a:rPr>
              <a:t>SMALL </a:t>
            </a:r>
            <a:r>
              <a:rPr sz="1100" b="1" spc="-135" dirty="0">
                <a:latin typeface="Arial"/>
                <a:cs typeface="Arial"/>
              </a:rPr>
              <a:t>GROUP </a:t>
            </a:r>
            <a:r>
              <a:rPr sz="1100" b="1" spc="-155" dirty="0">
                <a:latin typeface="Arial"/>
                <a:cs typeface="Arial"/>
              </a:rPr>
              <a:t>SESSION </a:t>
            </a:r>
            <a:r>
              <a:rPr sz="1100" b="1" spc="-114" dirty="0">
                <a:latin typeface="Arial"/>
                <a:cs typeface="Arial"/>
              </a:rPr>
              <a:t>(SGS): </a:t>
            </a:r>
            <a:r>
              <a:rPr sz="1100" spc="-75" dirty="0">
                <a:latin typeface="Arial"/>
                <a:cs typeface="Arial"/>
              </a:rPr>
              <a:t>This </a:t>
            </a:r>
            <a:r>
              <a:rPr sz="1100" spc="-10" dirty="0">
                <a:latin typeface="Arial"/>
                <a:cs typeface="Arial"/>
              </a:rPr>
              <a:t>format </a:t>
            </a:r>
            <a:r>
              <a:rPr sz="1100" spc="-55" dirty="0">
                <a:latin typeface="Arial"/>
                <a:cs typeface="Arial"/>
              </a:rPr>
              <a:t>helps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clarify </a:t>
            </a:r>
            <a:r>
              <a:rPr sz="1100" spc="-50" dirty="0">
                <a:latin typeface="Arial"/>
                <a:cs typeface="Arial"/>
              </a:rPr>
              <a:t>concepts </a:t>
            </a:r>
            <a:r>
              <a:rPr sz="1100" spc="-45" dirty="0">
                <a:latin typeface="Arial"/>
                <a:cs typeface="Arial"/>
              </a:rPr>
              <a:t>acquire </a:t>
            </a:r>
            <a:r>
              <a:rPr sz="1100" spc="-50" dirty="0">
                <a:latin typeface="Arial"/>
                <a:cs typeface="Arial"/>
              </a:rPr>
              <a:t>skills </a:t>
            </a:r>
            <a:r>
              <a:rPr sz="1100" spc="-5" dirty="0">
                <a:latin typeface="Arial"/>
                <a:cs typeface="Arial"/>
              </a:rPr>
              <a:t>or  </a:t>
            </a:r>
            <a:r>
              <a:rPr sz="1100" spc="-20" dirty="0">
                <a:latin typeface="Arial"/>
                <a:cs typeface="Arial"/>
              </a:rPr>
              <a:t>attitudes. </a:t>
            </a:r>
            <a:r>
              <a:rPr sz="1100" spc="-95" dirty="0">
                <a:latin typeface="Arial"/>
                <a:cs typeface="Arial"/>
              </a:rPr>
              <a:t>Sessions </a:t>
            </a:r>
            <a:r>
              <a:rPr sz="1100" spc="-55" dirty="0">
                <a:latin typeface="Arial"/>
                <a:cs typeface="Arial"/>
              </a:rPr>
              <a:t>are </a:t>
            </a:r>
            <a:r>
              <a:rPr sz="1100" spc="-25" dirty="0">
                <a:latin typeface="Arial"/>
                <a:cs typeface="Arial"/>
              </a:rPr>
              <a:t>structured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help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5" dirty="0">
                <a:latin typeface="Arial"/>
                <a:cs typeface="Arial"/>
              </a:rPr>
              <a:t>specific </a:t>
            </a:r>
            <a:r>
              <a:rPr sz="1100" spc="-70" dirty="0">
                <a:latin typeface="Arial"/>
                <a:cs typeface="Arial"/>
              </a:rPr>
              <a:t>exercises 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5" dirty="0">
                <a:latin typeface="Arial"/>
                <a:cs typeface="Arial"/>
              </a:rPr>
              <a:t>patient </a:t>
            </a:r>
            <a:r>
              <a:rPr sz="1100" spc="-80" dirty="0">
                <a:latin typeface="Arial"/>
                <a:cs typeface="Arial"/>
              </a:rPr>
              <a:t>case, </a:t>
            </a:r>
            <a:r>
              <a:rPr sz="1100" spc="-30" dirty="0">
                <a:latin typeface="Arial"/>
                <a:cs typeface="Arial"/>
              </a:rPr>
              <a:t>interviews </a:t>
            </a:r>
            <a:r>
              <a:rPr sz="1100" spc="-5" dirty="0">
                <a:latin typeface="Arial"/>
                <a:cs typeface="Arial"/>
              </a:rPr>
              <a:t>or  </a:t>
            </a:r>
            <a:r>
              <a:rPr sz="1100" spc="-60" dirty="0">
                <a:latin typeface="Arial"/>
                <a:cs typeface="Arial"/>
              </a:rPr>
              <a:t>discussion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topics.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Students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exchange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opinions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and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apply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knowledge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gained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from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lectures,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tutorials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and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self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6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20876" y="1534413"/>
            <a:ext cx="6252845" cy="3639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40" dirty="0">
                <a:latin typeface="Arial"/>
                <a:cs typeface="Arial"/>
              </a:rPr>
              <a:t>study.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The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facilitator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role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is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ask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probing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questions,</a:t>
            </a:r>
            <a:r>
              <a:rPr sz="1100" spc="-55" dirty="0">
                <a:latin typeface="Arial"/>
                <a:cs typeface="Arial"/>
              </a:rPr>
              <a:t> summarize,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rephrase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help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clarify</a:t>
            </a:r>
            <a:r>
              <a:rPr sz="1100" spc="-50" dirty="0">
                <a:latin typeface="Arial"/>
                <a:cs typeface="Arial"/>
              </a:rPr>
              <a:t> concepts.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19050" algn="just">
              <a:lnSpc>
                <a:spcPct val="152300"/>
              </a:lnSpc>
            </a:pPr>
            <a:r>
              <a:rPr sz="1100" b="1" spc="-160" dirty="0">
                <a:latin typeface="Arial"/>
                <a:cs typeface="Arial"/>
              </a:rPr>
              <a:t>CASE-</a:t>
            </a:r>
            <a:r>
              <a:rPr sz="1100" b="1" spc="-15" dirty="0">
                <a:latin typeface="Arial"/>
                <a:cs typeface="Arial"/>
              </a:rPr>
              <a:t> </a:t>
            </a:r>
            <a:r>
              <a:rPr sz="1100" b="1" spc="-165" dirty="0">
                <a:latin typeface="Arial"/>
                <a:cs typeface="Arial"/>
              </a:rPr>
              <a:t>BASED </a:t>
            </a:r>
            <a:r>
              <a:rPr sz="1100" b="1" spc="-125" dirty="0">
                <a:latin typeface="Arial"/>
                <a:cs typeface="Arial"/>
              </a:rPr>
              <a:t>LEARNING: </a:t>
            </a:r>
            <a:r>
              <a:rPr sz="1100" spc="-95" dirty="0">
                <a:latin typeface="Arial"/>
                <a:cs typeface="Arial"/>
              </a:rPr>
              <a:t>A </a:t>
            </a:r>
            <a:r>
              <a:rPr sz="1100" spc="-50" dirty="0">
                <a:latin typeface="Arial"/>
                <a:cs typeface="Arial"/>
              </a:rPr>
              <a:t>small </a:t>
            </a:r>
            <a:r>
              <a:rPr sz="1100" spc="-40" dirty="0">
                <a:latin typeface="Arial"/>
                <a:cs typeface="Arial"/>
              </a:rPr>
              <a:t>group </a:t>
            </a:r>
            <a:r>
              <a:rPr sz="1100" spc="-60" dirty="0">
                <a:latin typeface="Arial"/>
                <a:cs typeface="Arial"/>
              </a:rPr>
              <a:t>discussion </a:t>
            </a:r>
            <a:r>
              <a:rPr sz="1100" spc="-10" dirty="0">
                <a:latin typeface="Arial"/>
                <a:cs typeface="Arial"/>
              </a:rPr>
              <a:t>format </a:t>
            </a:r>
            <a:r>
              <a:rPr sz="1100" spc="-30" dirty="0">
                <a:latin typeface="Arial"/>
                <a:cs typeface="Arial"/>
              </a:rPr>
              <a:t>where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50" dirty="0">
                <a:latin typeface="Arial"/>
                <a:cs typeface="Arial"/>
              </a:rPr>
              <a:t>focused </a:t>
            </a:r>
            <a:r>
              <a:rPr sz="1100" spc="-35" dirty="0">
                <a:latin typeface="Arial"/>
                <a:cs typeface="Arial"/>
              </a:rPr>
              <a:t>around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65" dirty="0">
                <a:latin typeface="Arial"/>
                <a:cs typeface="Arial"/>
              </a:rPr>
              <a:t>series </a:t>
            </a:r>
            <a:r>
              <a:rPr sz="1100" spc="-5" dirty="0">
                <a:latin typeface="Arial"/>
                <a:cs typeface="Arial"/>
              </a:rPr>
              <a:t>of  </a:t>
            </a:r>
            <a:r>
              <a:rPr sz="1100" spc="-45" dirty="0">
                <a:latin typeface="Arial"/>
                <a:cs typeface="Arial"/>
              </a:rPr>
              <a:t>questions </a:t>
            </a:r>
            <a:r>
              <a:rPr sz="1100" spc="-145" dirty="0">
                <a:latin typeface="Arial"/>
                <a:cs typeface="Arial"/>
              </a:rPr>
              <a:t>based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50" dirty="0">
                <a:latin typeface="Arial"/>
                <a:cs typeface="Arial"/>
              </a:rPr>
              <a:t>scenario. </a:t>
            </a:r>
            <a:r>
              <a:rPr sz="1100" spc="-45" dirty="0">
                <a:latin typeface="Arial"/>
                <a:cs typeface="Arial"/>
              </a:rPr>
              <a:t>Students’ </a:t>
            </a:r>
            <a:r>
              <a:rPr sz="1100" spc="-80" dirty="0">
                <a:latin typeface="Arial"/>
                <a:cs typeface="Arial"/>
              </a:rPr>
              <a:t>discuss </a:t>
            </a:r>
            <a:r>
              <a:rPr sz="1100" spc="-55" dirty="0">
                <a:latin typeface="Arial"/>
                <a:cs typeface="Arial"/>
              </a:rPr>
              <a:t>and answer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questions </a:t>
            </a:r>
            <a:r>
              <a:rPr sz="1100" spc="-45" dirty="0">
                <a:latin typeface="Arial"/>
                <a:cs typeface="Arial"/>
              </a:rPr>
              <a:t>applying </a:t>
            </a:r>
            <a:r>
              <a:rPr sz="1100" spc="-35" dirty="0">
                <a:latin typeface="Arial"/>
                <a:cs typeface="Arial"/>
              </a:rPr>
              <a:t>relevant  </a:t>
            </a:r>
            <a:r>
              <a:rPr sz="1100" spc="-45" dirty="0">
                <a:latin typeface="Arial"/>
                <a:cs typeface="Arial"/>
              </a:rPr>
              <a:t>knowledge </a:t>
            </a:r>
            <a:r>
              <a:rPr sz="1100" spc="-55" dirty="0">
                <a:latin typeface="Arial"/>
                <a:cs typeface="Arial"/>
              </a:rPr>
              <a:t>gained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40" dirty="0">
                <a:latin typeface="Arial"/>
                <a:cs typeface="Arial"/>
              </a:rPr>
              <a:t>clinical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70" dirty="0">
                <a:latin typeface="Arial"/>
                <a:cs typeface="Arial"/>
              </a:rPr>
              <a:t>basic </a:t>
            </a:r>
            <a:r>
              <a:rPr sz="1100" spc="-30" dirty="0">
                <a:latin typeface="Arial"/>
                <a:cs typeface="Arial"/>
              </a:rPr>
              <a:t>health </a:t>
            </a:r>
            <a:r>
              <a:rPr sz="1100" spc="-80" dirty="0">
                <a:latin typeface="Arial"/>
                <a:cs typeface="Arial"/>
              </a:rPr>
              <a:t>sciences </a:t>
            </a:r>
            <a:r>
              <a:rPr sz="1100" spc="-35" dirty="0">
                <a:latin typeface="Arial"/>
                <a:cs typeface="Arial"/>
              </a:rPr>
              <a:t>during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19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21590" algn="just">
              <a:lnSpc>
                <a:spcPct val="153000"/>
              </a:lnSpc>
            </a:pPr>
            <a:r>
              <a:rPr sz="1100" b="1" spc="-145" dirty="0">
                <a:latin typeface="Arial"/>
                <a:cs typeface="Arial"/>
              </a:rPr>
              <a:t>PRACTICAL: </a:t>
            </a:r>
            <a:r>
              <a:rPr sz="1100" spc="-90" dirty="0">
                <a:latin typeface="Arial"/>
                <a:cs typeface="Arial"/>
              </a:rPr>
              <a:t>Basic </a:t>
            </a:r>
            <a:r>
              <a:rPr sz="1100" spc="-70" dirty="0">
                <a:latin typeface="Arial"/>
                <a:cs typeface="Arial"/>
              </a:rPr>
              <a:t>science </a:t>
            </a:r>
            <a:r>
              <a:rPr sz="1100" spc="-45" dirty="0">
                <a:latin typeface="Arial"/>
                <a:cs typeface="Arial"/>
              </a:rPr>
              <a:t>practicals </a:t>
            </a:r>
            <a:r>
              <a:rPr sz="1100" spc="-30" dirty="0">
                <a:latin typeface="Arial"/>
                <a:cs typeface="Arial"/>
              </a:rPr>
              <a:t>related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anatomy, </a:t>
            </a:r>
            <a:r>
              <a:rPr sz="1100" spc="-35" dirty="0">
                <a:latin typeface="Arial"/>
                <a:cs typeface="Arial"/>
              </a:rPr>
              <a:t>biochemistry, </a:t>
            </a:r>
            <a:r>
              <a:rPr sz="1100" spc="-40" dirty="0">
                <a:latin typeface="Arial"/>
                <a:cs typeface="Arial"/>
              </a:rPr>
              <a:t>pathology, </a:t>
            </a:r>
            <a:r>
              <a:rPr sz="1100" spc="-55" dirty="0">
                <a:latin typeface="Arial"/>
                <a:cs typeface="Arial"/>
              </a:rPr>
              <a:t>pharmacology </a:t>
            </a:r>
            <a:r>
              <a:rPr sz="1100" spc="-60" dirty="0">
                <a:latin typeface="Arial"/>
                <a:cs typeface="Arial"/>
              </a:rPr>
              <a:t>and  </a:t>
            </a:r>
            <a:r>
              <a:rPr sz="1100" spc="-50" dirty="0">
                <a:latin typeface="Arial"/>
                <a:cs typeface="Arial"/>
              </a:rPr>
              <a:t>physiology are </a:t>
            </a:r>
            <a:r>
              <a:rPr sz="1100" spc="-60" dirty="0">
                <a:latin typeface="Arial"/>
                <a:cs typeface="Arial"/>
              </a:rPr>
              <a:t>scheduled </a:t>
            </a:r>
            <a:r>
              <a:rPr sz="1100" dirty="0">
                <a:latin typeface="Arial"/>
                <a:cs typeface="Arial"/>
              </a:rPr>
              <a:t>for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14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learning.</a:t>
            </a:r>
            <a:endParaRPr sz="1100">
              <a:latin typeface="Arial"/>
              <a:cs typeface="Arial"/>
            </a:endParaRPr>
          </a:p>
          <a:p>
            <a:pPr marL="12700" marR="16510" algn="just">
              <a:lnSpc>
                <a:spcPct val="152700"/>
              </a:lnSpc>
              <a:spcBef>
                <a:spcPts val="985"/>
              </a:spcBef>
            </a:pPr>
            <a:r>
              <a:rPr sz="1100" b="1" spc="-175" dirty="0">
                <a:latin typeface="Arial"/>
                <a:cs typeface="Arial"/>
              </a:rPr>
              <a:t>SKILLS </a:t>
            </a:r>
            <a:r>
              <a:rPr sz="1100" b="1" spc="-140" dirty="0">
                <a:latin typeface="Arial"/>
                <a:cs typeface="Arial"/>
              </a:rPr>
              <a:t>SESSION: </a:t>
            </a:r>
            <a:r>
              <a:rPr sz="1100" spc="-70" dirty="0">
                <a:latin typeface="Arial"/>
                <a:cs typeface="Arial"/>
              </a:rPr>
              <a:t>Skills </a:t>
            </a:r>
            <a:r>
              <a:rPr sz="1100" spc="-30" dirty="0">
                <a:latin typeface="Arial"/>
                <a:cs typeface="Arial"/>
              </a:rPr>
              <a:t>relevant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respective </a:t>
            </a:r>
            <a:r>
              <a:rPr sz="1100" spc="-40" dirty="0">
                <a:latin typeface="Arial"/>
                <a:cs typeface="Arial"/>
              </a:rPr>
              <a:t>module </a:t>
            </a:r>
            <a:r>
              <a:rPr sz="1100" spc="-50" dirty="0">
                <a:latin typeface="Arial"/>
                <a:cs typeface="Arial"/>
              </a:rPr>
              <a:t>are observed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practiced </a:t>
            </a:r>
            <a:r>
              <a:rPr sz="1100" spc="-35" dirty="0">
                <a:latin typeface="Arial"/>
                <a:cs typeface="Arial"/>
              </a:rPr>
              <a:t>where </a:t>
            </a:r>
            <a:r>
              <a:rPr sz="1100" spc="-45" dirty="0">
                <a:latin typeface="Arial"/>
                <a:cs typeface="Arial"/>
              </a:rPr>
              <a:t>applicable </a:t>
            </a:r>
            <a:r>
              <a:rPr sz="1100" spc="-15" dirty="0">
                <a:latin typeface="Arial"/>
                <a:cs typeface="Arial"/>
              </a:rPr>
              <a:t>in  </a:t>
            </a:r>
            <a:r>
              <a:rPr sz="1100" spc="-50" dirty="0">
                <a:latin typeface="Arial"/>
                <a:cs typeface="Arial"/>
              </a:rPr>
              <a:t>skills </a:t>
            </a:r>
            <a:r>
              <a:rPr sz="1100" spc="-30" dirty="0">
                <a:latin typeface="Arial"/>
                <a:cs typeface="Arial"/>
              </a:rPr>
              <a:t>laboratory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35" dirty="0">
                <a:latin typeface="Arial"/>
                <a:cs typeface="Arial"/>
              </a:rPr>
              <a:t>Department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22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Physiotherapy.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52400"/>
              </a:lnSpc>
              <a:spcBef>
                <a:spcPts val="755"/>
              </a:spcBef>
            </a:pPr>
            <a:r>
              <a:rPr sz="1100" b="1" spc="-200" dirty="0">
                <a:latin typeface="Arial"/>
                <a:cs typeface="Arial"/>
              </a:rPr>
              <a:t>SELF </a:t>
            </a:r>
            <a:r>
              <a:rPr sz="1100" b="1" spc="-125" dirty="0">
                <a:latin typeface="Arial"/>
                <a:cs typeface="Arial"/>
              </a:rPr>
              <a:t>STUDY: </a:t>
            </a:r>
            <a:r>
              <a:rPr sz="1100" spc="-45" dirty="0">
                <a:latin typeface="Arial"/>
                <a:cs typeface="Arial"/>
              </a:rPr>
              <a:t>Students’ </a:t>
            </a:r>
            <a:r>
              <a:rPr sz="1100" spc="-85" dirty="0">
                <a:latin typeface="Arial"/>
                <a:cs typeface="Arial"/>
              </a:rPr>
              <a:t>assume </a:t>
            </a:r>
            <a:r>
              <a:rPr sz="1100" spc="-35" dirty="0">
                <a:latin typeface="Arial"/>
                <a:cs typeface="Arial"/>
              </a:rPr>
              <a:t>responsibilities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their </a:t>
            </a:r>
            <a:r>
              <a:rPr sz="1100" spc="-25" dirty="0">
                <a:latin typeface="Arial"/>
                <a:cs typeface="Arial"/>
              </a:rPr>
              <a:t>own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25" dirty="0">
                <a:latin typeface="Arial"/>
                <a:cs typeface="Arial"/>
              </a:rPr>
              <a:t>through </a:t>
            </a:r>
            <a:r>
              <a:rPr sz="1100" spc="-30" dirty="0">
                <a:latin typeface="Arial"/>
                <a:cs typeface="Arial"/>
              </a:rPr>
              <a:t>individual </a:t>
            </a:r>
            <a:r>
              <a:rPr sz="1100" spc="-45" dirty="0">
                <a:latin typeface="Arial"/>
                <a:cs typeface="Arial"/>
              </a:rPr>
              <a:t>study, </a:t>
            </a:r>
            <a:r>
              <a:rPr sz="1100" spc="-55" dirty="0">
                <a:latin typeface="Arial"/>
                <a:cs typeface="Arial"/>
              </a:rPr>
              <a:t>sharing </a:t>
            </a:r>
            <a:r>
              <a:rPr sz="1100" spc="-110" dirty="0">
                <a:latin typeface="Arial"/>
                <a:cs typeface="Arial"/>
              </a:rPr>
              <a:t>and  </a:t>
            </a:r>
            <a:r>
              <a:rPr sz="1100" spc="-65" dirty="0">
                <a:latin typeface="Arial"/>
                <a:cs typeface="Arial"/>
              </a:rPr>
              <a:t>discussing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50" dirty="0">
                <a:latin typeface="Arial"/>
                <a:cs typeface="Arial"/>
              </a:rPr>
              <a:t>peers, </a:t>
            </a:r>
            <a:r>
              <a:rPr sz="1100" spc="-65" dirty="0">
                <a:latin typeface="Arial"/>
                <a:cs typeface="Arial"/>
              </a:rPr>
              <a:t>seeking </a:t>
            </a:r>
            <a:r>
              <a:rPr sz="1100" spc="-15" dirty="0">
                <a:latin typeface="Arial"/>
                <a:cs typeface="Arial"/>
              </a:rPr>
              <a:t>information </a:t>
            </a:r>
            <a:r>
              <a:rPr sz="1100" spc="-20" dirty="0">
                <a:latin typeface="Arial"/>
                <a:cs typeface="Arial"/>
              </a:rPr>
              <a:t>from </a:t>
            </a:r>
            <a:r>
              <a:rPr sz="1100" spc="-60" dirty="0">
                <a:latin typeface="Arial"/>
                <a:cs typeface="Arial"/>
              </a:rPr>
              <a:t>Learning </a:t>
            </a:r>
            <a:r>
              <a:rPr sz="1100" spc="-80" dirty="0">
                <a:latin typeface="Arial"/>
                <a:cs typeface="Arial"/>
              </a:rPr>
              <a:t>Resource </a:t>
            </a:r>
            <a:r>
              <a:rPr sz="1100" spc="-50" dirty="0">
                <a:latin typeface="Arial"/>
                <a:cs typeface="Arial"/>
              </a:rPr>
              <a:t>Center, teachers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50" dirty="0">
                <a:latin typeface="Arial"/>
                <a:cs typeface="Arial"/>
              </a:rPr>
              <a:t>resource </a:t>
            </a:r>
            <a:r>
              <a:rPr sz="1100" spc="-60" dirty="0">
                <a:latin typeface="Arial"/>
                <a:cs typeface="Arial"/>
              </a:rPr>
              <a:t>persons  </a:t>
            </a:r>
            <a:r>
              <a:rPr sz="1100" spc="-35" dirty="0">
                <a:latin typeface="Arial"/>
                <a:cs typeface="Arial"/>
              </a:rPr>
              <a:t>within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outside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college.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-70" dirty="0">
                <a:latin typeface="Arial"/>
                <a:cs typeface="Arial"/>
              </a:rPr>
              <a:t>can </a:t>
            </a:r>
            <a:r>
              <a:rPr sz="1100" spc="-20" dirty="0">
                <a:latin typeface="Arial"/>
                <a:cs typeface="Arial"/>
              </a:rPr>
              <a:t>utilize </a:t>
            </a:r>
            <a:r>
              <a:rPr sz="1100" spc="-10" dirty="0">
                <a:latin typeface="Arial"/>
                <a:cs typeface="Arial"/>
              </a:rPr>
              <a:t>the time </a:t>
            </a:r>
            <a:r>
              <a:rPr sz="1100" spc="-5" dirty="0">
                <a:latin typeface="Arial"/>
                <a:cs typeface="Arial"/>
              </a:rPr>
              <a:t>within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5" dirty="0">
                <a:latin typeface="Arial"/>
                <a:cs typeface="Arial"/>
              </a:rPr>
              <a:t>college scheduled </a:t>
            </a:r>
            <a:r>
              <a:rPr sz="1100" spc="-45" dirty="0">
                <a:latin typeface="Arial"/>
                <a:cs typeface="Arial"/>
              </a:rPr>
              <a:t>hours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0" dirty="0">
                <a:latin typeface="Arial"/>
                <a:cs typeface="Arial"/>
              </a:rPr>
              <a:t>self-  study.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2"/>
          <p:cNvSpPr txBox="1"/>
          <p:nvPr/>
        </p:nvSpPr>
        <p:spPr>
          <a:xfrm>
            <a:off x="4691253" y="426211"/>
            <a:ext cx="25323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0" dirty="0">
                <a:latin typeface="Arial"/>
                <a:cs typeface="Arial"/>
              </a:rPr>
              <a:t>1</a:t>
            </a:r>
            <a:r>
              <a:rPr sz="1050" b="1" i="1" spc="-135" baseline="31746" dirty="0">
                <a:latin typeface="Arial"/>
                <a:cs typeface="Arial"/>
              </a:rPr>
              <a:t>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55" smtClean="0">
                <a:latin typeface="Arial"/>
                <a:cs typeface="Arial"/>
              </a:rPr>
              <a:t> </a:t>
            </a:r>
            <a:r>
              <a:rPr sz="1100" b="1" i="1" spc="-185" dirty="0">
                <a:latin typeface="Arial"/>
                <a:cs typeface="Arial"/>
              </a:rPr>
              <a:t>CVS</a:t>
            </a:r>
            <a:r>
              <a:rPr sz="1100" b="1" i="1" spc="-165" dirty="0">
                <a:latin typeface="Arial"/>
                <a:cs typeface="Arial"/>
              </a:rPr>
              <a:t> </a:t>
            </a:r>
            <a:r>
              <a:rPr sz="1100" b="1" i="1" spc="-95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91253" y="426211"/>
            <a:ext cx="25323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0" dirty="0">
                <a:latin typeface="Arial"/>
                <a:cs typeface="Arial"/>
              </a:rPr>
              <a:t>1</a:t>
            </a:r>
            <a:r>
              <a:rPr sz="1050" b="1" i="1" spc="-135" baseline="31746" dirty="0">
                <a:latin typeface="Arial"/>
                <a:cs typeface="Arial"/>
              </a:rPr>
              <a:t>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55" smtClean="0">
                <a:latin typeface="Arial"/>
                <a:cs typeface="Arial"/>
              </a:rPr>
              <a:t> </a:t>
            </a:r>
            <a:r>
              <a:rPr sz="1100" b="1" i="1" spc="-185" dirty="0">
                <a:latin typeface="Arial"/>
                <a:cs typeface="Arial"/>
              </a:rPr>
              <a:t>CVS</a:t>
            </a:r>
            <a:r>
              <a:rPr sz="1100" b="1" i="1" spc="-165" dirty="0">
                <a:latin typeface="Arial"/>
                <a:cs typeface="Arial"/>
              </a:rPr>
              <a:t> </a:t>
            </a:r>
            <a:r>
              <a:rPr sz="1100" b="1" i="1" spc="-95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7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66800" y="457200"/>
            <a:ext cx="1798320" cy="166712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4307" y="962914"/>
            <a:ext cx="26250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MODULE </a:t>
            </a:r>
            <a:r>
              <a:rPr sz="1200" b="1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3 </a:t>
            </a:r>
            <a:r>
              <a:rPr sz="12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: </a:t>
            </a:r>
            <a:r>
              <a:rPr sz="1200" b="1" u="heavy" spc="-1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CARDIOVASCULAR</a:t>
            </a:r>
            <a:r>
              <a:rPr sz="12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SYSTEM-I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40104" y="1356106"/>
            <a:ext cx="6364605" cy="5506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200" b="1" u="sng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INTRODUCTION</a:t>
            </a:r>
            <a:endParaRPr sz="1200">
              <a:latin typeface="Arial"/>
              <a:cs typeface="Arial"/>
            </a:endParaRPr>
          </a:p>
          <a:p>
            <a:pPr marL="12700" marR="6350" algn="just">
              <a:lnSpc>
                <a:spcPct val="152300"/>
              </a:lnSpc>
              <a:spcBef>
                <a:spcPts val="560"/>
              </a:spcBef>
            </a:pPr>
            <a:r>
              <a:rPr sz="1100" spc="-50" dirty="0">
                <a:latin typeface="Arial"/>
                <a:cs typeface="Arial"/>
              </a:rPr>
              <a:t>Welcome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60" dirty="0">
                <a:latin typeface="Arial"/>
                <a:cs typeface="Arial"/>
              </a:rPr>
              <a:t>Cardiovascular </a:t>
            </a:r>
            <a:r>
              <a:rPr sz="1100" spc="-80" dirty="0">
                <a:latin typeface="Arial"/>
                <a:cs typeface="Arial"/>
              </a:rPr>
              <a:t>System </a:t>
            </a:r>
            <a:r>
              <a:rPr sz="1100" spc="-25" dirty="0">
                <a:latin typeface="Arial"/>
                <a:cs typeface="Arial"/>
              </a:rPr>
              <a:t>Module-I. </a:t>
            </a:r>
            <a:r>
              <a:rPr sz="1100" spc="-40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0" dirty="0">
                <a:latin typeface="Arial"/>
                <a:cs typeface="Arial"/>
              </a:rPr>
              <a:t>next </a:t>
            </a:r>
            <a:r>
              <a:rPr sz="1100" spc="-10" dirty="0">
                <a:latin typeface="Arial"/>
                <a:cs typeface="Arial"/>
              </a:rPr>
              <a:t>four </a:t>
            </a:r>
            <a:r>
              <a:rPr sz="1100" spc="-65" dirty="0">
                <a:latin typeface="Arial"/>
                <a:cs typeface="Arial"/>
              </a:rPr>
              <a:t>weeks </a:t>
            </a:r>
            <a:r>
              <a:rPr sz="1100" spc="-45" dirty="0">
                <a:latin typeface="Arial"/>
                <a:cs typeface="Arial"/>
              </a:rPr>
              <a:t>you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have </a:t>
            </a:r>
            <a:r>
              <a:rPr sz="1100" spc="-15" dirty="0">
                <a:latin typeface="Arial"/>
                <a:cs typeface="Arial"/>
              </a:rPr>
              <a:t>the opportunity </a:t>
            </a:r>
            <a:r>
              <a:rPr sz="1100" spc="15" dirty="0">
                <a:latin typeface="Arial"/>
                <a:cs typeface="Arial"/>
              </a:rPr>
              <a:t>to  </a:t>
            </a:r>
            <a:r>
              <a:rPr sz="1100" spc="-40" dirty="0">
                <a:latin typeface="Arial"/>
                <a:cs typeface="Arial"/>
              </a:rPr>
              <a:t>develop understanding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65" dirty="0">
                <a:latin typeface="Arial"/>
                <a:cs typeface="Arial"/>
              </a:rPr>
              <a:t>basic </a:t>
            </a:r>
            <a:r>
              <a:rPr sz="1100" spc="-55" dirty="0">
                <a:latin typeface="Arial"/>
                <a:cs typeface="Arial"/>
              </a:rPr>
              <a:t>concepts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cardiovascular </a:t>
            </a:r>
            <a:r>
              <a:rPr sz="1100" spc="-65" dirty="0">
                <a:latin typeface="Arial"/>
                <a:cs typeface="Arial"/>
              </a:rPr>
              <a:t>system </a:t>
            </a:r>
            <a:r>
              <a:rPr sz="1100" spc="-25" dirty="0">
                <a:latin typeface="Arial"/>
                <a:cs typeface="Arial"/>
              </a:rPr>
              <a:t>through </a:t>
            </a:r>
            <a:r>
              <a:rPr sz="1100" spc="-60" dirty="0">
                <a:latin typeface="Arial"/>
                <a:cs typeface="Arial"/>
              </a:rPr>
              <a:t>an </a:t>
            </a:r>
            <a:r>
              <a:rPr sz="1100" spc="-25" dirty="0">
                <a:latin typeface="Arial"/>
                <a:cs typeface="Arial"/>
              </a:rPr>
              <a:t>integrated </a:t>
            </a:r>
            <a:r>
              <a:rPr sz="1100" spc="-55" dirty="0">
                <a:latin typeface="Arial"/>
                <a:cs typeface="Arial"/>
              </a:rPr>
              <a:t>course </a:t>
            </a:r>
            <a:r>
              <a:rPr sz="1100" spc="-60" dirty="0">
                <a:latin typeface="Arial"/>
                <a:cs typeface="Arial"/>
              </a:rPr>
              <a:t>designed  </a:t>
            </a:r>
            <a:r>
              <a:rPr sz="1100" spc="-45" dirty="0">
                <a:latin typeface="Arial"/>
                <a:cs typeface="Arial"/>
              </a:rPr>
              <a:t>by </a:t>
            </a:r>
            <a:r>
              <a:rPr sz="1100" spc="-70" dirty="0">
                <a:latin typeface="Arial"/>
                <a:cs typeface="Arial"/>
              </a:rPr>
              <a:t>basic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75" dirty="0">
                <a:latin typeface="Arial"/>
                <a:cs typeface="Arial"/>
              </a:rPr>
              <a:t>sciences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faculty.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52800"/>
              </a:lnSpc>
              <a:spcBef>
                <a:spcPts val="5"/>
              </a:spcBef>
            </a:pPr>
            <a:r>
              <a:rPr sz="1100" spc="-35" dirty="0">
                <a:latin typeface="Arial"/>
                <a:cs typeface="Arial"/>
              </a:rPr>
              <a:t>Heart </a:t>
            </a:r>
            <a:r>
              <a:rPr sz="1100" spc="-45" dirty="0">
                <a:latin typeface="Arial"/>
                <a:cs typeface="Arial"/>
              </a:rPr>
              <a:t>being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main </a:t>
            </a:r>
            <a:r>
              <a:rPr sz="1100" spc="-50" dirty="0">
                <a:latin typeface="Arial"/>
                <a:cs typeface="Arial"/>
              </a:rPr>
              <a:t>organ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cardiovascular </a:t>
            </a:r>
            <a:r>
              <a:rPr sz="1100" spc="-60" dirty="0">
                <a:latin typeface="Arial"/>
                <a:cs typeface="Arial"/>
              </a:rPr>
              <a:t>system </a:t>
            </a:r>
            <a:r>
              <a:rPr sz="1100" spc="-55" dirty="0">
                <a:latin typeface="Arial"/>
                <a:cs typeface="Arial"/>
              </a:rPr>
              <a:t>is </a:t>
            </a:r>
            <a:r>
              <a:rPr sz="1100" spc="-45" dirty="0">
                <a:latin typeface="Arial"/>
                <a:cs typeface="Arial"/>
              </a:rPr>
              <a:t>responsible </a:t>
            </a:r>
            <a:r>
              <a:rPr sz="1100" dirty="0">
                <a:latin typeface="Arial"/>
                <a:cs typeface="Arial"/>
              </a:rPr>
              <a:t>for </a:t>
            </a:r>
            <a:r>
              <a:rPr sz="1100" spc="-20" dirty="0">
                <a:latin typeface="Arial"/>
                <a:cs typeface="Arial"/>
              </a:rPr>
              <a:t>distributing </a:t>
            </a:r>
            <a:r>
              <a:rPr sz="1100" spc="-25" dirty="0">
                <a:latin typeface="Arial"/>
                <a:cs typeface="Arial"/>
              </a:rPr>
              <a:t>blood all </a:t>
            </a:r>
            <a:r>
              <a:rPr sz="1100" spc="-35" dirty="0">
                <a:latin typeface="Arial"/>
                <a:cs typeface="Arial"/>
              </a:rPr>
              <a:t>over </a:t>
            </a:r>
            <a:r>
              <a:rPr sz="1100" spc="-45" dirty="0">
                <a:latin typeface="Arial"/>
                <a:cs typeface="Arial"/>
              </a:rPr>
              <a:t>human </a:t>
            </a:r>
            <a:r>
              <a:rPr sz="1100" spc="-40" dirty="0">
                <a:latin typeface="Arial"/>
                <a:cs typeface="Arial"/>
              </a:rPr>
              <a:t>body.  </a:t>
            </a:r>
            <a:r>
              <a:rPr sz="1100" spc="-95" dirty="0">
                <a:latin typeface="Arial"/>
                <a:cs typeface="Arial"/>
              </a:rPr>
              <a:t>A </a:t>
            </a:r>
            <a:r>
              <a:rPr sz="1100" spc="-25" dirty="0">
                <a:latin typeface="Arial"/>
                <a:cs typeface="Arial"/>
              </a:rPr>
              <a:t>perfectly functioning </a:t>
            </a:r>
            <a:r>
              <a:rPr sz="1100" spc="-50" dirty="0">
                <a:latin typeface="Arial"/>
                <a:cs typeface="Arial"/>
              </a:rPr>
              <a:t>cardiovascular </a:t>
            </a:r>
            <a:r>
              <a:rPr sz="1100" spc="-60" dirty="0">
                <a:latin typeface="Arial"/>
                <a:cs typeface="Arial"/>
              </a:rPr>
              <a:t>system </a:t>
            </a:r>
            <a:r>
              <a:rPr sz="1100" spc="-55" dirty="0">
                <a:latin typeface="Arial"/>
                <a:cs typeface="Arial"/>
              </a:rPr>
              <a:t>is </a:t>
            </a:r>
            <a:r>
              <a:rPr sz="1100" spc="-85" dirty="0">
                <a:latin typeface="Arial"/>
                <a:cs typeface="Arial"/>
              </a:rPr>
              <a:t>so </a:t>
            </a:r>
            <a:r>
              <a:rPr sz="1100" spc="-10" dirty="0">
                <a:latin typeface="Arial"/>
                <a:cs typeface="Arial"/>
              </a:rPr>
              <a:t>important </a:t>
            </a:r>
            <a:r>
              <a:rPr sz="1100" dirty="0">
                <a:latin typeface="Arial"/>
                <a:cs typeface="Arial"/>
              </a:rPr>
              <a:t>for </a:t>
            </a:r>
            <a:r>
              <a:rPr sz="1100" spc="-45" dirty="0">
                <a:latin typeface="Arial"/>
                <a:cs typeface="Arial"/>
              </a:rPr>
              <a:t>human body, </a:t>
            </a:r>
            <a:r>
              <a:rPr sz="1100" dirty="0">
                <a:latin typeface="Arial"/>
                <a:cs typeface="Arial"/>
              </a:rPr>
              <a:t>that </a:t>
            </a:r>
            <a:r>
              <a:rPr sz="1100" spc="20" dirty="0">
                <a:latin typeface="Arial"/>
                <a:cs typeface="Arial"/>
              </a:rPr>
              <a:t>if </a:t>
            </a:r>
            <a:r>
              <a:rPr sz="1100" spc="35" dirty="0">
                <a:latin typeface="Arial"/>
                <a:cs typeface="Arial"/>
              </a:rPr>
              <a:t>it </a:t>
            </a:r>
            <a:r>
              <a:rPr sz="1100" spc="-50" dirty="0">
                <a:latin typeface="Arial"/>
                <a:cs typeface="Arial"/>
              </a:rPr>
              <a:t>stops </a:t>
            </a:r>
            <a:r>
              <a:rPr sz="1100" spc="5" dirty="0">
                <a:latin typeface="Arial"/>
                <a:cs typeface="Arial"/>
              </a:rPr>
              <a:t>for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25" dirty="0">
                <a:latin typeface="Arial"/>
                <a:cs typeface="Arial"/>
              </a:rPr>
              <a:t>minute,  </a:t>
            </a:r>
            <a:r>
              <a:rPr sz="1100" spc="-30" dirty="0">
                <a:latin typeface="Arial"/>
                <a:cs typeface="Arial"/>
              </a:rPr>
              <a:t>rapid death </a:t>
            </a:r>
            <a:r>
              <a:rPr sz="1100" spc="-60" dirty="0">
                <a:latin typeface="Arial"/>
                <a:cs typeface="Arial"/>
              </a:rPr>
              <a:t>may </a:t>
            </a:r>
            <a:r>
              <a:rPr sz="1100" spc="-45" dirty="0">
                <a:latin typeface="Arial"/>
                <a:cs typeface="Arial"/>
              </a:rPr>
              <a:t>occur. </a:t>
            </a:r>
            <a:r>
              <a:rPr sz="1100" spc="-30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25" dirty="0">
                <a:latin typeface="Arial"/>
                <a:cs typeface="Arial"/>
              </a:rPr>
              <a:t>3</a:t>
            </a:r>
            <a:r>
              <a:rPr sz="1050" spc="-37" baseline="31746" dirty="0">
                <a:latin typeface="Arial"/>
                <a:cs typeface="Arial"/>
              </a:rPr>
              <a:t>rd </a:t>
            </a:r>
            <a:r>
              <a:rPr sz="1100" spc="-50" dirty="0">
                <a:latin typeface="Arial"/>
                <a:cs typeface="Arial"/>
              </a:rPr>
              <a:t>year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50" dirty="0">
                <a:latin typeface="Arial"/>
                <a:cs typeface="Arial"/>
              </a:rPr>
              <a:t>cardiovascular </a:t>
            </a:r>
            <a:r>
              <a:rPr sz="1100" spc="-60" dirty="0">
                <a:latin typeface="Arial"/>
                <a:cs typeface="Arial"/>
              </a:rPr>
              <a:t>system </a:t>
            </a:r>
            <a:r>
              <a:rPr sz="1100" spc="-30" dirty="0">
                <a:latin typeface="Arial"/>
                <a:cs typeface="Arial"/>
              </a:rPr>
              <a:t>- II </a:t>
            </a:r>
            <a:r>
              <a:rPr sz="1100" spc="-35" dirty="0">
                <a:latin typeface="Arial"/>
                <a:cs typeface="Arial"/>
              </a:rPr>
              <a:t>module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30" dirty="0">
                <a:latin typeface="Arial"/>
                <a:cs typeface="Arial"/>
              </a:rPr>
              <a:t>learn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20" dirty="0">
                <a:latin typeface="Arial"/>
                <a:cs typeface="Arial"/>
              </a:rPr>
              <a:t>depth </a:t>
            </a:r>
            <a:r>
              <a:rPr sz="1100" spc="-30" dirty="0">
                <a:latin typeface="Arial"/>
                <a:cs typeface="Arial"/>
              </a:rPr>
              <a:t>about 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cardiovascular</a:t>
            </a:r>
            <a:r>
              <a:rPr sz="1100" spc="-114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diseases.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61594" algn="just">
              <a:lnSpc>
                <a:spcPct val="152700"/>
              </a:lnSpc>
            </a:pPr>
            <a:r>
              <a:rPr sz="1100" spc="-30" dirty="0">
                <a:latin typeface="Arial"/>
                <a:cs typeface="Arial"/>
              </a:rPr>
              <a:t>In </a:t>
            </a:r>
            <a:r>
              <a:rPr sz="1100" spc="-60" dirty="0">
                <a:latin typeface="Arial"/>
                <a:cs typeface="Arial"/>
              </a:rPr>
              <a:t>Pakistan </a:t>
            </a:r>
            <a:r>
              <a:rPr sz="1100" spc="-50" dirty="0">
                <a:latin typeface="Arial"/>
                <a:cs typeface="Arial"/>
              </a:rPr>
              <a:t>cardiovascular </a:t>
            </a:r>
            <a:r>
              <a:rPr sz="1100" spc="-75" dirty="0">
                <a:latin typeface="Arial"/>
                <a:cs typeface="Arial"/>
              </a:rPr>
              <a:t>diseases </a:t>
            </a:r>
            <a:r>
              <a:rPr sz="1100" spc="-45" dirty="0">
                <a:latin typeface="Arial"/>
                <a:cs typeface="Arial"/>
              </a:rPr>
              <a:t>account </a:t>
            </a:r>
            <a:r>
              <a:rPr sz="1100" dirty="0">
                <a:latin typeface="Arial"/>
                <a:cs typeface="Arial"/>
              </a:rPr>
              <a:t>for </a:t>
            </a:r>
            <a:r>
              <a:rPr sz="1100" spc="-30" dirty="0">
                <a:latin typeface="Arial"/>
                <a:cs typeface="Arial"/>
              </a:rPr>
              <a:t>about </a:t>
            </a:r>
            <a:r>
              <a:rPr sz="1100" spc="-105" dirty="0">
                <a:latin typeface="Arial"/>
                <a:cs typeface="Arial"/>
              </a:rPr>
              <a:t>19%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25" dirty="0">
                <a:latin typeface="Arial"/>
                <a:cs typeface="Arial"/>
              </a:rPr>
              <a:t>all </a:t>
            </a:r>
            <a:r>
              <a:rPr sz="1100" spc="-50" dirty="0">
                <a:latin typeface="Arial"/>
                <a:cs typeface="Arial"/>
              </a:rPr>
              <a:t>deaths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about </a:t>
            </a:r>
            <a:r>
              <a:rPr sz="1100" spc="-105" dirty="0">
                <a:latin typeface="Arial"/>
                <a:cs typeface="Arial"/>
              </a:rPr>
              <a:t>38%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deaths </a:t>
            </a:r>
            <a:r>
              <a:rPr sz="1100" spc="-35" dirty="0">
                <a:latin typeface="Arial"/>
                <a:cs typeface="Arial"/>
              </a:rPr>
              <a:t>occurring</a:t>
            </a:r>
            <a:r>
              <a:rPr sz="1100" spc="-19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due 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non-communicable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diseases.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It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is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also </a:t>
            </a:r>
            <a:r>
              <a:rPr sz="1100" spc="-45" dirty="0">
                <a:latin typeface="Arial"/>
                <a:cs typeface="Arial"/>
              </a:rPr>
              <a:t>one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leading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90" dirty="0">
                <a:latin typeface="Arial"/>
                <a:cs typeface="Arial"/>
              </a:rPr>
              <a:t>causes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illness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reduces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quality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life.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52800"/>
              </a:lnSpc>
            </a:pP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45" dirty="0">
                <a:latin typeface="Arial"/>
                <a:cs typeface="Arial"/>
              </a:rPr>
              <a:t>medical </a:t>
            </a:r>
            <a:r>
              <a:rPr sz="1100" spc="-30" dirty="0">
                <a:latin typeface="Arial"/>
                <a:cs typeface="Arial"/>
              </a:rPr>
              <a:t>curriculum </a:t>
            </a:r>
            <a:r>
              <a:rPr sz="1100" spc="-55" dirty="0">
                <a:latin typeface="Arial"/>
                <a:cs typeface="Arial"/>
              </a:rPr>
              <a:t>is </a:t>
            </a:r>
            <a:r>
              <a:rPr sz="1100" dirty="0">
                <a:latin typeface="Arial"/>
                <a:cs typeface="Arial"/>
              </a:rPr>
              <a:t>not </a:t>
            </a:r>
            <a:r>
              <a:rPr sz="1100" spc="-30" dirty="0">
                <a:latin typeface="Arial"/>
                <a:cs typeface="Arial"/>
              </a:rPr>
              <a:t>only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5" dirty="0">
                <a:latin typeface="Arial"/>
                <a:cs typeface="Arial"/>
              </a:rPr>
              <a:t>study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75" dirty="0">
                <a:latin typeface="Arial"/>
                <a:cs typeface="Arial"/>
              </a:rPr>
              <a:t>disease </a:t>
            </a:r>
            <a:r>
              <a:rPr sz="1100" spc="-45" dirty="0">
                <a:latin typeface="Arial"/>
                <a:cs typeface="Arial"/>
              </a:rPr>
              <a:t>outcomes </a:t>
            </a:r>
            <a:r>
              <a:rPr sz="1100" spc="-5" dirty="0">
                <a:latin typeface="Arial"/>
                <a:cs typeface="Arial"/>
              </a:rPr>
              <a:t>but </a:t>
            </a:r>
            <a:r>
              <a:rPr sz="1100" spc="-60" dirty="0">
                <a:latin typeface="Arial"/>
                <a:cs typeface="Arial"/>
              </a:rPr>
              <a:t>also </a:t>
            </a:r>
            <a:r>
              <a:rPr sz="1100" spc="-30" dirty="0">
                <a:latin typeface="Arial"/>
                <a:cs typeface="Arial"/>
              </a:rPr>
              <a:t>about </a:t>
            </a:r>
            <a:r>
              <a:rPr sz="1100" spc="-15" dirty="0">
                <a:latin typeface="Arial"/>
                <a:cs typeface="Arial"/>
              </a:rPr>
              <a:t>“prevention </a:t>
            </a:r>
            <a:r>
              <a:rPr sz="1100" spc="-45" dirty="0">
                <a:latin typeface="Arial"/>
                <a:cs typeface="Arial"/>
              </a:rPr>
              <a:t>being </a:t>
            </a:r>
            <a:r>
              <a:rPr sz="1100" spc="-10" dirty="0">
                <a:latin typeface="Arial"/>
                <a:cs typeface="Arial"/>
              </a:rPr>
              <a:t>better </a:t>
            </a:r>
            <a:r>
              <a:rPr sz="1100" spc="-25" dirty="0">
                <a:latin typeface="Arial"/>
                <a:cs typeface="Arial"/>
              </a:rPr>
              <a:t>than  </a:t>
            </a:r>
            <a:r>
              <a:rPr sz="1100" spc="-15" dirty="0">
                <a:latin typeface="Arial"/>
                <a:cs typeface="Arial"/>
              </a:rPr>
              <a:t>cure” </a:t>
            </a:r>
            <a:r>
              <a:rPr sz="1100" spc="-40" dirty="0">
                <a:latin typeface="Arial"/>
                <a:cs typeface="Arial"/>
              </a:rPr>
              <a:t>Unhealthy </a:t>
            </a:r>
            <a:r>
              <a:rPr sz="1100" spc="-25" dirty="0">
                <a:latin typeface="Arial"/>
                <a:cs typeface="Arial"/>
              </a:rPr>
              <a:t>lifestyle </a:t>
            </a:r>
            <a:r>
              <a:rPr sz="1100" spc="-60" dirty="0">
                <a:latin typeface="Arial"/>
                <a:cs typeface="Arial"/>
              </a:rPr>
              <a:t>choices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25" dirty="0">
                <a:latin typeface="Arial"/>
                <a:cs typeface="Arial"/>
              </a:rPr>
              <a:t>rich </a:t>
            </a:r>
            <a:r>
              <a:rPr sz="1100" spc="-5" dirty="0">
                <a:latin typeface="Arial"/>
                <a:cs typeface="Arial"/>
              </a:rPr>
              <a:t>fat </a:t>
            </a:r>
            <a:r>
              <a:rPr sz="1100" spc="-20" dirty="0">
                <a:latin typeface="Arial"/>
                <a:cs typeface="Arial"/>
              </a:rPr>
              <a:t>diet, </a:t>
            </a:r>
            <a:r>
              <a:rPr sz="1100" spc="-30" dirty="0">
                <a:latin typeface="Arial"/>
                <a:cs typeface="Arial"/>
              </a:rPr>
              <a:t>overweight, </a:t>
            </a:r>
            <a:r>
              <a:rPr sz="1100" spc="-55" dirty="0">
                <a:latin typeface="Arial"/>
                <a:cs typeface="Arial"/>
              </a:rPr>
              <a:t>smoking, increase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5" dirty="0">
                <a:latin typeface="Arial"/>
                <a:cs typeface="Arial"/>
              </a:rPr>
              <a:t>risk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cardiovascular  </a:t>
            </a:r>
            <a:r>
              <a:rPr sz="1100" spc="-70" dirty="0">
                <a:latin typeface="Arial"/>
                <a:cs typeface="Arial"/>
              </a:rPr>
              <a:t>diseases. </a:t>
            </a:r>
            <a:r>
              <a:rPr sz="1100" spc="-40" dirty="0">
                <a:latin typeface="Arial"/>
                <a:cs typeface="Arial"/>
              </a:rPr>
              <a:t>Therefore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45" dirty="0">
                <a:latin typeface="Arial"/>
                <a:cs typeface="Arial"/>
              </a:rPr>
              <a:t>medical </a:t>
            </a:r>
            <a:r>
              <a:rPr sz="1100" spc="-25" dirty="0">
                <a:latin typeface="Arial"/>
                <a:cs typeface="Arial"/>
              </a:rPr>
              <a:t>student </a:t>
            </a:r>
            <a:r>
              <a:rPr sz="1100" spc="35" dirty="0">
                <a:latin typeface="Arial"/>
                <a:cs typeface="Arial"/>
              </a:rPr>
              <a:t>it </a:t>
            </a:r>
            <a:r>
              <a:rPr sz="1100" spc="-55" dirty="0">
                <a:latin typeface="Arial"/>
                <a:cs typeface="Arial"/>
              </a:rPr>
              <a:t>is </a:t>
            </a:r>
            <a:r>
              <a:rPr sz="1100" spc="-15" dirty="0">
                <a:latin typeface="Arial"/>
                <a:cs typeface="Arial"/>
              </a:rPr>
              <a:t>important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40" dirty="0">
                <a:latin typeface="Arial"/>
                <a:cs typeface="Arial"/>
              </a:rPr>
              <a:t>understand </a:t>
            </a:r>
            <a:r>
              <a:rPr sz="1100" spc="-30" dirty="0">
                <a:latin typeface="Arial"/>
                <a:cs typeface="Arial"/>
              </a:rPr>
              <a:t>how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risk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cardiovascular </a:t>
            </a:r>
            <a:r>
              <a:rPr sz="1100" spc="-45" dirty="0">
                <a:latin typeface="Arial"/>
                <a:cs typeface="Arial"/>
              </a:rPr>
              <a:t>disorders  </a:t>
            </a:r>
            <a:r>
              <a:rPr sz="1100" spc="-70" dirty="0">
                <a:latin typeface="Arial"/>
                <a:cs typeface="Arial"/>
              </a:rPr>
              <a:t>can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45" dirty="0">
                <a:latin typeface="Arial"/>
                <a:cs typeface="Arial"/>
              </a:rPr>
              <a:t>reduced by </a:t>
            </a:r>
            <a:r>
              <a:rPr sz="1100" spc="-40" dirty="0">
                <a:latin typeface="Arial"/>
                <a:cs typeface="Arial"/>
              </a:rPr>
              <a:t>adapting </a:t>
            </a:r>
            <a:r>
              <a:rPr sz="1100" spc="-35" dirty="0">
                <a:latin typeface="Arial"/>
                <a:cs typeface="Arial"/>
              </a:rPr>
              <a:t>healthy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lifestyle.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52400"/>
              </a:lnSpc>
            </a:pPr>
            <a:r>
              <a:rPr sz="1100" spc="-60" dirty="0">
                <a:latin typeface="Arial"/>
                <a:cs typeface="Arial"/>
              </a:rPr>
              <a:t>We </a:t>
            </a:r>
            <a:r>
              <a:rPr sz="1100" spc="-45" dirty="0">
                <a:latin typeface="Arial"/>
                <a:cs typeface="Arial"/>
              </a:rPr>
              <a:t>hope </a:t>
            </a:r>
            <a:r>
              <a:rPr sz="1100" spc="-40" dirty="0">
                <a:latin typeface="Arial"/>
                <a:cs typeface="Arial"/>
              </a:rPr>
              <a:t>you </a:t>
            </a:r>
            <a:r>
              <a:rPr sz="1100" spc="-35" dirty="0">
                <a:latin typeface="Arial"/>
                <a:cs typeface="Arial"/>
              </a:rPr>
              <a:t>enjoy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0" dirty="0">
                <a:latin typeface="Arial"/>
                <a:cs typeface="Arial"/>
              </a:rPr>
              <a:t>next </a:t>
            </a:r>
            <a:r>
              <a:rPr sz="1100" spc="-10" dirty="0">
                <a:latin typeface="Arial"/>
                <a:cs typeface="Arial"/>
              </a:rPr>
              <a:t>four </a:t>
            </a:r>
            <a:r>
              <a:rPr sz="1100" spc="-60" dirty="0">
                <a:latin typeface="Arial"/>
                <a:cs typeface="Arial"/>
              </a:rPr>
              <a:t>weeks. </a:t>
            </a:r>
            <a:r>
              <a:rPr sz="1100" spc="-65" dirty="0">
                <a:latin typeface="Arial"/>
                <a:cs typeface="Arial"/>
              </a:rPr>
              <a:t>There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10" dirty="0">
                <a:latin typeface="Arial"/>
                <a:cs typeface="Arial"/>
              </a:rPr>
              <a:t>other </a:t>
            </a:r>
            <a:r>
              <a:rPr sz="1100" spc="-45" dirty="0">
                <a:latin typeface="Arial"/>
                <a:cs typeface="Arial"/>
              </a:rPr>
              <a:t>modules </a:t>
            </a:r>
            <a:r>
              <a:rPr sz="1100" spc="-60" dirty="0">
                <a:latin typeface="Arial"/>
                <a:cs typeface="Arial"/>
              </a:rPr>
              <a:t>ahead, </a:t>
            </a:r>
            <a:r>
              <a:rPr sz="1100" spc="-5" dirty="0">
                <a:latin typeface="Arial"/>
                <a:cs typeface="Arial"/>
              </a:rPr>
              <a:t>but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50" dirty="0">
                <a:latin typeface="Arial"/>
                <a:cs typeface="Arial"/>
              </a:rPr>
              <a:t>good </a:t>
            </a:r>
            <a:r>
              <a:rPr sz="1100" spc="-40" dirty="0">
                <a:latin typeface="Arial"/>
                <a:cs typeface="Arial"/>
              </a:rPr>
              <a:t>grounding </a:t>
            </a:r>
            <a:r>
              <a:rPr sz="1100" spc="-15" dirty="0">
                <a:latin typeface="Arial"/>
                <a:cs typeface="Arial"/>
              </a:rPr>
              <a:t>in  </a:t>
            </a:r>
            <a:r>
              <a:rPr sz="1100" spc="-50" dirty="0">
                <a:latin typeface="Arial"/>
                <a:cs typeface="Arial"/>
              </a:rPr>
              <a:t>cardiovascular </a:t>
            </a:r>
            <a:r>
              <a:rPr sz="1100" spc="-35" dirty="0">
                <a:latin typeface="Arial"/>
                <a:cs typeface="Arial"/>
              </a:rPr>
              <a:t>module </a:t>
            </a:r>
            <a:r>
              <a:rPr sz="1100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60" dirty="0">
                <a:latin typeface="Arial"/>
                <a:cs typeface="Arial"/>
              </a:rPr>
              <a:t>an </a:t>
            </a:r>
            <a:r>
              <a:rPr sz="1100" spc="-10" dirty="0">
                <a:latin typeface="Arial"/>
                <a:cs typeface="Arial"/>
              </a:rPr>
              <a:t>important </a:t>
            </a:r>
            <a:r>
              <a:rPr sz="1100" spc="-65" dirty="0">
                <a:latin typeface="Arial"/>
                <a:cs typeface="Arial"/>
              </a:rPr>
              <a:t>stage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30" dirty="0">
                <a:latin typeface="Arial"/>
                <a:cs typeface="Arial"/>
              </a:rPr>
              <a:t>your journey </a:t>
            </a:r>
            <a:r>
              <a:rPr sz="1100" spc="-25" dirty="0">
                <a:latin typeface="Arial"/>
                <a:cs typeface="Arial"/>
              </a:rPr>
              <a:t>through this </a:t>
            </a:r>
            <a:r>
              <a:rPr sz="1100" spc="-60" dirty="0">
                <a:latin typeface="Arial"/>
                <a:cs typeface="Arial"/>
              </a:rPr>
              <a:t>system-based </a:t>
            </a:r>
            <a:r>
              <a:rPr sz="1100" spc="-50" dirty="0">
                <a:latin typeface="Arial"/>
                <a:cs typeface="Arial"/>
              </a:rPr>
              <a:t>course. </a:t>
            </a:r>
            <a:r>
              <a:rPr sz="1100" spc="-114" dirty="0">
                <a:latin typeface="Arial"/>
                <a:cs typeface="Arial"/>
              </a:rPr>
              <a:t>As </a:t>
            </a:r>
            <a:r>
              <a:rPr sz="1100" spc="-85" dirty="0">
                <a:latin typeface="Arial"/>
                <a:cs typeface="Arial"/>
              </a:rPr>
              <a:t>a  </a:t>
            </a:r>
            <a:r>
              <a:rPr sz="1100" spc="-50" dirty="0">
                <a:latin typeface="Arial"/>
                <a:cs typeface="Arial"/>
              </a:rPr>
              <a:t>physician </a:t>
            </a:r>
            <a:r>
              <a:rPr sz="1100" spc="-40" dirty="0">
                <a:latin typeface="Arial"/>
                <a:cs typeface="Arial"/>
              </a:rPr>
              <a:t>you </a:t>
            </a:r>
            <a:r>
              <a:rPr sz="1100" spc="-50" dirty="0">
                <a:latin typeface="Arial"/>
                <a:cs typeface="Arial"/>
              </a:rPr>
              <a:t>are expected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70" dirty="0">
                <a:latin typeface="Arial"/>
                <a:cs typeface="Arial"/>
              </a:rPr>
              <a:t>manage </a:t>
            </a:r>
            <a:r>
              <a:rPr sz="1100" spc="-35" dirty="0">
                <a:latin typeface="Arial"/>
                <a:cs typeface="Arial"/>
              </a:rPr>
              <a:t>individuals, families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communities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25" dirty="0">
                <a:latin typeface="Arial"/>
                <a:cs typeface="Arial"/>
              </a:rPr>
              <a:t>prevention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60" dirty="0">
                <a:latin typeface="Arial"/>
                <a:cs typeface="Arial"/>
              </a:rPr>
              <a:t>illnesses  </a:t>
            </a:r>
            <a:r>
              <a:rPr sz="1100" spc="-35" dirty="0">
                <a:latin typeface="Arial"/>
                <a:cs typeface="Arial"/>
              </a:rPr>
              <a:t>including </a:t>
            </a:r>
            <a:r>
              <a:rPr sz="1100" spc="-50" dirty="0">
                <a:latin typeface="Arial"/>
                <a:cs typeface="Arial"/>
              </a:rPr>
              <a:t>cardiac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disorders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5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tabLst>
                <a:tab pos="469265" algn="l"/>
              </a:tabLst>
            </a:pPr>
            <a:r>
              <a:rPr sz="1000" i="1" spc="-75" dirty="0">
                <a:latin typeface="Trebuchet MS"/>
                <a:cs typeface="Trebuchet MS"/>
              </a:rPr>
              <a:t>1.	</a:t>
            </a:r>
            <a:r>
              <a:rPr sz="1000" i="1" spc="-45" dirty="0">
                <a:latin typeface="Trebuchet MS"/>
                <a:cs typeface="Trebuchet MS"/>
              </a:rPr>
              <a:t>World </a:t>
            </a:r>
            <a:r>
              <a:rPr sz="1000" i="1" spc="-60" dirty="0">
                <a:latin typeface="Trebuchet MS"/>
                <a:cs typeface="Trebuchet MS"/>
              </a:rPr>
              <a:t>Health </a:t>
            </a:r>
            <a:r>
              <a:rPr sz="1000" i="1" spc="-45" dirty="0">
                <a:latin typeface="Trebuchet MS"/>
                <a:cs typeface="Trebuchet MS"/>
              </a:rPr>
              <a:t>Organization </a:t>
            </a:r>
            <a:r>
              <a:rPr sz="1000" i="1" spc="-65" dirty="0">
                <a:latin typeface="Trebuchet MS"/>
                <a:cs typeface="Trebuchet MS"/>
              </a:rPr>
              <a:t>- </a:t>
            </a:r>
            <a:r>
              <a:rPr sz="1000" i="1" spc="-45" dirty="0">
                <a:latin typeface="Trebuchet MS"/>
                <a:cs typeface="Trebuchet MS"/>
              </a:rPr>
              <a:t>Noncommunicable </a:t>
            </a:r>
            <a:r>
              <a:rPr sz="1000" i="1" spc="-40" dirty="0">
                <a:latin typeface="Trebuchet MS"/>
                <a:cs typeface="Trebuchet MS"/>
              </a:rPr>
              <a:t>Diseases</a:t>
            </a:r>
            <a:r>
              <a:rPr sz="1000" i="1" spc="-235" dirty="0">
                <a:latin typeface="Trebuchet MS"/>
                <a:cs typeface="Trebuchet MS"/>
              </a:rPr>
              <a:t> </a:t>
            </a:r>
            <a:r>
              <a:rPr sz="1000" i="1" spc="-45" dirty="0">
                <a:latin typeface="Trebuchet MS"/>
                <a:cs typeface="Trebuchet MS"/>
              </a:rPr>
              <a:t>(NCD) </a:t>
            </a:r>
            <a:r>
              <a:rPr sz="1000" i="1" spc="-60" dirty="0">
                <a:latin typeface="Trebuchet MS"/>
                <a:cs typeface="Trebuchet MS"/>
              </a:rPr>
              <a:t>Country </a:t>
            </a:r>
            <a:r>
              <a:rPr sz="1000" i="1" spc="-70" dirty="0">
                <a:latin typeface="Trebuchet MS"/>
                <a:cs typeface="Trebuchet MS"/>
              </a:rPr>
              <a:t>Profiles, </a:t>
            </a:r>
            <a:r>
              <a:rPr sz="1000" i="1" spc="-20" dirty="0">
                <a:latin typeface="Trebuchet MS"/>
                <a:cs typeface="Trebuchet MS"/>
              </a:rPr>
              <a:t>2014</a:t>
            </a:r>
            <a:endParaRPr sz="100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8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54024"/>
            <a:ext cx="1798320" cy="166712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40104" y="769111"/>
            <a:ext cx="3590925" cy="1028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COURSE </a:t>
            </a:r>
            <a:r>
              <a:rPr sz="1200" b="1" u="heavy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OBJECTIVES </a:t>
            </a:r>
            <a:r>
              <a:rPr sz="12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AND</a:t>
            </a:r>
            <a:r>
              <a:rPr sz="1200" b="1" u="heavy" spc="-1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STRATEGIES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sz="1200" spc="-20" dirty="0">
                <a:latin typeface="Arial"/>
                <a:cs typeface="Arial"/>
              </a:rPr>
              <a:t>At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the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50" dirty="0">
                <a:latin typeface="Arial"/>
                <a:cs typeface="Arial"/>
              </a:rPr>
              <a:t>end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of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the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40" dirty="0">
                <a:latin typeface="Arial"/>
                <a:cs typeface="Arial"/>
              </a:rPr>
              <a:t>module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the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45" dirty="0">
                <a:latin typeface="Arial"/>
                <a:cs typeface="Arial"/>
              </a:rPr>
              <a:t>students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will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55" dirty="0">
                <a:latin typeface="Arial"/>
                <a:cs typeface="Arial"/>
              </a:rPr>
              <a:t>be</a:t>
            </a:r>
            <a:r>
              <a:rPr sz="1200" spc="-60" dirty="0">
                <a:latin typeface="Arial"/>
                <a:cs typeface="Arial"/>
              </a:rPr>
              <a:t> able </a:t>
            </a:r>
            <a:r>
              <a:rPr sz="1200" dirty="0">
                <a:latin typeface="Arial"/>
                <a:cs typeface="Arial"/>
              </a:rPr>
              <a:t>to: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1400" b="1" spc="-125" dirty="0">
                <a:latin typeface="Arial"/>
                <a:cs typeface="Arial"/>
              </a:rPr>
              <a:t>ANATOMY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81176" y="1922017"/>
          <a:ext cx="6299200" cy="71520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61840"/>
                <a:gridCol w="1737360"/>
              </a:tblGrid>
              <a:tr h="347345">
                <a:tc>
                  <a:txBody>
                    <a:bodyPr/>
                    <a:lstStyle/>
                    <a:p>
                      <a:pPr marL="3810" algn="ctr">
                        <a:lnSpc>
                          <a:spcPts val="1405"/>
                        </a:lnSpc>
                      </a:pPr>
                      <a:r>
                        <a:rPr sz="1200" b="1" i="1" spc="-160" dirty="0">
                          <a:latin typeface="Arial"/>
                          <a:cs typeface="Arial"/>
                        </a:rPr>
                        <a:t>TOPICS  </a:t>
                      </a:r>
                      <a:r>
                        <a:rPr sz="1200" b="1" i="1" spc="-2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200" b="1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80" dirty="0">
                          <a:latin typeface="Arial"/>
                          <a:cs typeface="Arial"/>
                        </a:rPr>
                        <a:t>OBJECTIVES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TEACHING</a:t>
                      </a:r>
                      <a:r>
                        <a:rPr sz="1200" b="1" i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75" dirty="0">
                          <a:latin typeface="Arial"/>
                          <a:cs typeface="Arial"/>
                        </a:rPr>
                        <a:t>STRATEGIES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7594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u="sng" spc="-9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Embryology: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7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development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cardiovascular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system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307975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Lectures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33170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following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congenital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heart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defects: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lvl="1" indent="-228600">
                        <a:lnSpc>
                          <a:spcPct val="100000"/>
                        </a:lnSpc>
                        <a:spcBef>
                          <a:spcPts val="30"/>
                        </a:spcBef>
                        <a:buAutoNum type="alphaLcPeriod"/>
                        <a:tabLst>
                          <a:tab pos="528955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Atrial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septal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defect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lvl="1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lphaLcPeriod"/>
                        <a:tabLst>
                          <a:tab pos="528955" algn="l"/>
                        </a:tabLst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Ventricular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septal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defect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LcPeriod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Tetralogy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Fallot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LcPeriod"/>
                        <a:tabLst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Patent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Ductus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Arteriosus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LcPeriod"/>
                        <a:tabLst>
                          <a:tab pos="528955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Transposition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great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vessels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development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aortic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arches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fetal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circulation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relation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changes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that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occur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birth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6235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Histology: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8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microscopic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lvl="1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AutoNum type="alphaLcPeriod"/>
                        <a:tabLst>
                          <a:tab pos="528955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Artery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LcPeriod"/>
                        <a:tabLst>
                          <a:tab pos="528955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Vein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Arial"/>
                        <a:buAutoNum type="alphaLcPeriod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Lymph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vessels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28015" marR="261620" indent="-356870">
                        <a:lnSpc>
                          <a:spcPct val="1018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microscopic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cardiac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muscle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721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u="sng" spc="-13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Gross</a:t>
                      </a:r>
                      <a:r>
                        <a:rPr sz="11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7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Anatomy: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8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pericardium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pericardial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sinuses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9095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internal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structure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heart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Demonstration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heart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wall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fibrous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skeleton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07975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Lectures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gross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anatomy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heart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valves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Identify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anatomical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position,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borders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surfaces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heart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414655" marR="233045" indent="-169545">
                        <a:lnSpc>
                          <a:spcPct val="1018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Lectures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Demonstrations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65505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Demonstrate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surface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marking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LcPeriod"/>
                        <a:tabLst>
                          <a:tab pos="528955" algn="l"/>
                        </a:tabLst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Heart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lvl="1" indent="-228600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alphaLcPeriod"/>
                        <a:tabLst>
                          <a:tab pos="528955" algn="l"/>
                        </a:tabLst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Aorta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LcPeriod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Superior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vena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cava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2"/>
          <p:cNvSpPr txBox="1"/>
          <p:nvPr/>
        </p:nvSpPr>
        <p:spPr>
          <a:xfrm>
            <a:off x="4691253" y="426211"/>
            <a:ext cx="25323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0" dirty="0">
                <a:latin typeface="Arial"/>
                <a:cs typeface="Arial"/>
              </a:rPr>
              <a:t>1</a:t>
            </a:r>
            <a:r>
              <a:rPr sz="1050" b="1" i="1" spc="-135" baseline="31746" dirty="0">
                <a:latin typeface="Arial"/>
                <a:cs typeface="Arial"/>
              </a:rPr>
              <a:t>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55" smtClean="0">
                <a:latin typeface="Arial"/>
                <a:cs typeface="Arial"/>
              </a:rPr>
              <a:t> </a:t>
            </a:r>
            <a:r>
              <a:rPr sz="1100" b="1" i="1" spc="-185" dirty="0">
                <a:latin typeface="Arial"/>
                <a:cs typeface="Arial"/>
              </a:rPr>
              <a:t>CVS</a:t>
            </a:r>
            <a:r>
              <a:rPr sz="1100" b="1" i="1" spc="-165" dirty="0">
                <a:latin typeface="Arial"/>
                <a:cs typeface="Arial"/>
              </a:rPr>
              <a:t> </a:t>
            </a:r>
            <a:r>
              <a:rPr sz="1100" b="1" i="1" spc="-95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9</a:t>
            </a:fld>
            <a:endParaRPr spc="-55" dirty="0"/>
          </a:p>
        </p:txBody>
      </p:sp>
      <p:sp>
        <p:nvSpPr>
          <p:cNvPr id="2" name="object 2"/>
          <p:cNvSpPr txBox="1"/>
          <p:nvPr/>
        </p:nvSpPr>
        <p:spPr>
          <a:xfrm>
            <a:off x="4648200" y="533400"/>
            <a:ext cx="25323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0" dirty="0">
                <a:latin typeface="Arial"/>
                <a:cs typeface="Arial"/>
              </a:rPr>
              <a:t>1</a:t>
            </a:r>
            <a:r>
              <a:rPr sz="1050" b="1" i="1" spc="-135" baseline="31746" dirty="0">
                <a:latin typeface="Arial"/>
                <a:cs typeface="Arial"/>
              </a:rPr>
              <a:t>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185" smtClean="0">
                <a:latin typeface="Arial"/>
                <a:cs typeface="Arial"/>
              </a:rPr>
              <a:t>CVS</a:t>
            </a:r>
            <a:r>
              <a:rPr sz="1100" b="1" i="1" spc="-165" smtClean="0">
                <a:latin typeface="Arial"/>
                <a:cs typeface="Arial"/>
              </a:rPr>
              <a:t> </a:t>
            </a:r>
            <a:r>
              <a:rPr sz="1100" b="1" i="1" spc="-95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0" y="609599"/>
            <a:ext cx="1798320" cy="166711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0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761999"/>
          <a:ext cx="6383451" cy="23369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38220"/>
                <a:gridCol w="1728364"/>
                <a:gridCol w="116867"/>
              </a:tblGrid>
              <a:tr h="325620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lang="en-US" sz="1100" spc="-40" dirty="0" smtClean="0">
                          <a:latin typeface="Arial"/>
                          <a:cs typeface="Arial"/>
                        </a:rPr>
                        <a:t>Z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41959">
                        <a:lnSpc>
                          <a:spcPct val="100000"/>
                        </a:lnSpc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Demonstration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827693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position, extent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branches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LcPeriod"/>
                        <a:tabLst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Ascending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aorta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LcPeriod"/>
                        <a:tabLst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Arch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aorta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LcPeriod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Descending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aorta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38960">
                <a:tc>
                  <a:txBody>
                    <a:bodyPr/>
                    <a:lstStyle/>
                    <a:p>
                      <a:pPr marL="299720" marR="31623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pulmonary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trunk,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superior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vena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cava,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inferior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vena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cava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brachiocephalic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vein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38960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lymphatic’s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prevention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edema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85115">
                        <a:lnSpc>
                          <a:spcPct val="100000"/>
                        </a:lnSpc>
                      </a:pPr>
                      <a:r>
                        <a:rPr sz="1100" spc="-95" dirty="0">
                          <a:latin typeface="Arial"/>
                          <a:cs typeface="Arial"/>
                        </a:rPr>
                        <a:t>Case-Based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Learning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02073">
                <a:tc>
                  <a:txBody>
                    <a:bodyPr/>
                    <a:lstStyle/>
                    <a:p>
                      <a:pPr marL="299720" marR="207010" indent="-228600">
                        <a:lnSpc>
                          <a:spcPct val="100899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neurovascular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supply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heart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context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ischemic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heart 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544951" y="3279774"/>
            <a:ext cx="115443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25" dirty="0">
                <a:latin typeface="Arial"/>
                <a:cs typeface="Arial"/>
              </a:rPr>
              <a:t>B</a:t>
            </a:r>
            <a:r>
              <a:rPr sz="1400" b="1" spc="-120" dirty="0">
                <a:latin typeface="Arial"/>
                <a:cs typeface="Arial"/>
              </a:rPr>
              <a:t>IOCHE</a:t>
            </a:r>
            <a:r>
              <a:rPr sz="1400" b="1" spc="-160" dirty="0">
                <a:latin typeface="Arial"/>
                <a:cs typeface="Arial"/>
              </a:rPr>
              <a:t>M</a:t>
            </a:r>
            <a:r>
              <a:rPr sz="1400" b="1" spc="-85" dirty="0">
                <a:latin typeface="Arial"/>
                <a:cs typeface="Arial"/>
              </a:rPr>
              <a:t>I</a:t>
            </a:r>
            <a:r>
              <a:rPr sz="1400" b="1" spc="-215" dirty="0">
                <a:latin typeface="Arial"/>
                <a:cs typeface="Arial"/>
              </a:rPr>
              <a:t>S</a:t>
            </a:r>
            <a:r>
              <a:rPr sz="1400" b="1" spc="-175" dirty="0">
                <a:latin typeface="Arial"/>
                <a:cs typeface="Arial"/>
              </a:rPr>
              <a:t>T</a:t>
            </a:r>
            <a:r>
              <a:rPr sz="1400" b="1" spc="-215" dirty="0">
                <a:latin typeface="Arial"/>
                <a:cs typeface="Arial"/>
              </a:rPr>
              <a:t>RY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81176" y="3679570"/>
          <a:ext cx="6299200" cy="47993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61840"/>
                <a:gridCol w="1737360"/>
              </a:tblGrid>
              <a:tr h="345440">
                <a:tc>
                  <a:txBody>
                    <a:bodyPr/>
                    <a:lstStyle/>
                    <a:p>
                      <a:pPr marL="3810" algn="ctr">
                        <a:lnSpc>
                          <a:spcPts val="1405"/>
                        </a:lnSpc>
                      </a:pPr>
                      <a:r>
                        <a:rPr sz="1200" b="1" i="1" spc="-160" dirty="0">
                          <a:latin typeface="Arial"/>
                          <a:cs typeface="Arial"/>
                        </a:rPr>
                        <a:t>TOPICS  </a:t>
                      </a:r>
                      <a:r>
                        <a:rPr sz="1200" b="1" i="1" spc="-2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200" b="1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80" dirty="0">
                          <a:latin typeface="Arial"/>
                          <a:cs typeface="Arial"/>
                        </a:rPr>
                        <a:t>OBJECTIVES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TEACHING</a:t>
                      </a:r>
                      <a:r>
                        <a:rPr sz="1200" b="1" i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75" dirty="0">
                          <a:latin typeface="Arial"/>
                          <a:cs typeface="Arial"/>
                        </a:rPr>
                        <a:t>STRATEGIES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2514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Lipid</a:t>
                      </a:r>
                      <a:r>
                        <a:rPr sz="11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Metabolism: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337185" indent="-228600">
                        <a:lnSpc>
                          <a:spcPct val="1018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process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digestion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absorption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Lipids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significance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CVS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disease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Lectures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528320" marR="14287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process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synthesis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catabolism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fatty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acids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significance.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9060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Lecture/tutorial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454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Lipoproteins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significance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CVS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454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Ketone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Bodies’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synthesis,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functions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Ketoacidosis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3060">
                <a:tc>
                  <a:txBody>
                    <a:bodyPr/>
                    <a:lstStyle/>
                    <a:p>
                      <a:pPr marL="528320" marR="612775" indent="-228600">
                        <a:lnSpc>
                          <a:spcPct val="100899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biochemical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role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Eicosanoids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significance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metabolism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functions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Cholesterol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significance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CVS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biochemical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role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oxidants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antioxidants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9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specific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progression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CVS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minerals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hypertension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9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Lecture/tutorial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454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importance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lipid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profile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CVS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454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Estimate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interpret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TAGs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given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sample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722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Estimate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total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cholesterol,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HDL, 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LDL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serum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Interpret the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results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8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importance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this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test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diagnosis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CVS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disease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Estimate 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CKMB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given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sample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539750" indent="-228600">
                        <a:lnSpc>
                          <a:spcPct val="1173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importance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cardiac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enzymes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as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markers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CVS 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disease.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4376</Words>
  <Application>Microsoft Office PowerPoint</Application>
  <PresentationFormat>Custom</PresentationFormat>
  <Paragraphs>779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STUDY GUIDE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GUIDE</dc:title>
  <cp:lastModifiedBy>Muzzammil</cp:lastModifiedBy>
  <cp:revision>18</cp:revision>
  <dcterms:created xsi:type="dcterms:W3CDTF">2019-06-10T13:25:02Z</dcterms:created>
  <dcterms:modified xsi:type="dcterms:W3CDTF">2019-06-13T14:44:35Z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2018-09-22T00:00:00Z</vt:filetime>
  </property>
  <property fmtid="{D5CDD505-2E9C-101B-9397-08002B2CF9AE}" pid="3" name="Creator">
    <vt:lpwstr>Microsoft® Word for Office 365</vt:lpwstr>
  </property>
  <property fmtid="{D5CDD505-2E9C-101B-9397-08002B2CF9AE}" pid="4" name="LastSaved">
    <vt:filetime>2019-06-10T00:00:00Z</vt:filetime>
  </property>
</Properties>
</file>