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69594" y="621030"/>
            <a:ext cx="334137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14400" y="6179941"/>
            <a:ext cx="1960940" cy="18450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20085" y="3968115"/>
            <a:ext cx="4167096" cy="40614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47675" y="3749040"/>
            <a:ext cx="2693670" cy="17894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542493"/>
            <a:ext cx="6669024" cy="593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464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1815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‹#›</a:t>
            </a:fld>
            <a:endParaRPr spc="-4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2" Type="http://schemas.openxmlformats.org/officeDocument/2006/relationships/hyperlink" Target="https://www.kenhub.com/en/dashboard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pathologyatlas.ro/" TargetMode="External"/><Relationship Id="rId4" Type="http://schemas.openxmlformats.org/officeDocument/2006/relationships/hyperlink" Target="http://library.med.utah.edu/WebPath/webpath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051427" y="1236217"/>
            <a:ext cx="3169285" cy="59309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1220470">
              <a:lnSpc>
                <a:spcPts val="2540"/>
              </a:lnSpc>
            </a:pPr>
            <a:r>
              <a:rPr sz="2200" b="1" spc="-290" dirty="0">
                <a:solidFill>
                  <a:srgbClr val="933634"/>
                </a:solidFill>
                <a:latin typeface="Arial"/>
                <a:cs typeface="Arial"/>
              </a:rPr>
              <a:t>BLOOD</a:t>
            </a:r>
            <a:r>
              <a:rPr sz="2200" b="1" spc="-165" dirty="0">
                <a:solidFill>
                  <a:srgbClr val="933634"/>
                </a:solidFill>
                <a:latin typeface="Arial"/>
                <a:cs typeface="Arial"/>
              </a:rPr>
              <a:t> </a:t>
            </a:r>
            <a:r>
              <a:rPr sz="2200" b="1" spc="-220" dirty="0">
                <a:solidFill>
                  <a:srgbClr val="933634"/>
                </a:solidFill>
                <a:latin typeface="Arial"/>
                <a:cs typeface="Arial"/>
              </a:rPr>
              <a:t>MODULE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51427" y="1935733"/>
            <a:ext cx="3169285" cy="80010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917575">
              <a:lnSpc>
                <a:spcPts val="2760"/>
              </a:lnSpc>
            </a:pPr>
            <a:r>
              <a:rPr sz="2400" b="1" spc="-305" dirty="0">
                <a:solidFill>
                  <a:srgbClr val="365F91"/>
                </a:solidFill>
                <a:latin typeface="Arial"/>
                <a:cs typeface="Arial"/>
              </a:rPr>
              <a:t>FIRST </a:t>
            </a:r>
            <a:r>
              <a:rPr sz="2400" b="1" spc="-365" dirty="0">
                <a:solidFill>
                  <a:srgbClr val="365F91"/>
                </a:solidFill>
                <a:latin typeface="Arial"/>
                <a:cs typeface="Arial"/>
              </a:rPr>
              <a:t>YEAR</a:t>
            </a:r>
            <a:r>
              <a:rPr sz="2400" b="1" spc="-370" dirty="0">
                <a:solidFill>
                  <a:srgbClr val="365F91"/>
                </a:solidFill>
                <a:latin typeface="Arial"/>
                <a:cs typeface="Arial"/>
              </a:rPr>
              <a:t> </a:t>
            </a:r>
            <a:r>
              <a:rPr sz="2400" b="1" spc="-295" dirty="0">
                <a:solidFill>
                  <a:srgbClr val="365F91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51427" y="542493"/>
            <a:ext cx="3169285" cy="59372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56845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1235"/>
              </a:spcBef>
            </a:pPr>
            <a:r>
              <a:rPr spc="-350" dirty="0"/>
              <a:t>STUDY</a:t>
            </a:r>
            <a:r>
              <a:rPr spc="-170" dirty="0"/>
              <a:t> </a:t>
            </a:r>
            <a:r>
              <a:rPr spc="-285" dirty="0"/>
              <a:t>GUIDE</a:t>
            </a:r>
          </a:p>
        </p:txBody>
      </p:sp>
      <p:pic>
        <p:nvPicPr>
          <p:cNvPr id="9" name="Picture 8" descr="logo_hospit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382000"/>
            <a:ext cx="1238250" cy="1238250"/>
          </a:xfrm>
          <a:prstGeom prst="rect">
            <a:avLst/>
          </a:prstGeom>
        </p:spPr>
      </p:pic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3"/>
          <a:srcRect t="27273" b="31818"/>
          <a:stretch>
            <a:fillRect/>
          </a:stretch>
        </p:blipFill>
        <p:spPr>
          <a:xfrm>
            <a:off x="381000" y="8458200"/>
            <a:ext cx="2286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10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609600"/>
          <a:ext cx="6300469" cy="861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7629"/>
                <a:gridCol w="1131570"/>
                <a:gridCol w="1271270"/>
              </a:tblGrid>
              <a:tr h="37211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Erythropoietin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3810" algn="ctr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leukocyte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genesis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528320" marR="7048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granulocytes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agranulocytes,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values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330">
                <a:tc>
                  <a:txBody>
                    <a:bodyPr/>
                    <a:lstStyle/>
                    <a:p>
                      <a:pPr marL="528320" marR="18669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Reticuloendothelial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body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defense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macrophages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tissues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body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inflammation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inflammation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“walling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off”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inflammation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330">
                <a:tc>
                  <a:txBody>
                    <a:bodyPr/>
                    <a:lstStyle/>
                    <a:p>
                      <a:pPr marL="528320" marR="29019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neutrophil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macrophage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response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inflammation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lines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defense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inflammation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inflammation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inflammation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lymphocytes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origin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3810" algn="ctr">
                        <a:lnSpc>
                          <a:spcPct val="1018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lymphocytes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lymphocytes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peripheral blood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smear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Determine Erythrocyte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Sedimentation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Rate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steps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collect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store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specimen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analysis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72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applications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Spectrophotometer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applications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Flame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photometer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Anemia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Iron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body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4445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abnormalities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iron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Vitamin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B12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folic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28320" marR="30543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deficiency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Vitamins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B12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Folic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 (Pernicious 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Megaloblastic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anemias)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11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9652" y="651827"/>
          <a:ext cx="6300469" cy="83397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7629"/>
                <a:gridCol w="1131570"/>
                <a:gridCol w="1271270"/>
              </a:tblGrid>
              <a:tr h="3028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Anemia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5415" marR="132715" indent="-3810" algn="ctr">
                        <a:lnSpc>
                          <a:spcPct val="117300"/>
                        </a:lnSpc>
                        <a:spcBef>
                          <a:spcPts val="66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anemia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Check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anemia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each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other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44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anemia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4445" algn="ctr">
                        <a:lnSpc>
                          <a:spcPct val="1173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red cell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indices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values.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8318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picture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principles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hemolytic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anemias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etiology&amp;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picture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Megaloblastic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iron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deficiency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anemia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528320" marR="60960" indent="-228600">
                        <a:lnSpc>
                          <a:spcPts val="134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Megaloblastic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Pernicious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Anemia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picture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cell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indices.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hematinics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528320" marR="259079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05" dirty="0">
                          <a:latin typeface="Arial"/>
                          <a:cs typeface="Arial"/>
                        </a:rPr>
                        <a:t>Assess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anemia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history,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1290"/>
                        </a:lnSpc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Internal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41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528320" marR="429259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Devise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life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education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communicable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non-communicable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9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Polycythemia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polycythemia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polycythemia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human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body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Hemostasis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disorders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Vitamins 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K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deficiency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381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Eicosanoids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platelet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aggregation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events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Hemostasis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platelet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plug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1673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Prothrombin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coagulation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clot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12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9652" y="651827"/>
          <a:ext cx="6300469" cy="7630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7629"/>
                <a:gridCol w="1131570"/>
                <a:gridCol w="1271270"/>
              </a:tblGrid>
              <a:tr h="33972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intrinsic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extrinsic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pathway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coagulation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3810" algn="ctr">
                        <a:lnSpc>
                          <a:spcPct val="116799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clotting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clotting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coagulation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528320" marR="14668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fibrinolytic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plasmin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lysis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clots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fibrin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anti-thrombin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III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anticoagulation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7905">
                <a:tc>
                  <a:txBody>
                    <a:bodyPr/>
                    <a:lstStyle/>
                    <a:p>
                      <a:pPr marL="528320" marR="12700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hemorrhagic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Thrombo-embolic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conditions: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lvl="1" indent="-29845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romanUcPeriod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Hemophilia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lvl="1" indent="-33337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UcPeriod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Thrombocytopenia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6920" lvl="1" indent="-3683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UcPeriod"/>
                        <a:tabLst>
                          <a:tab pos="756920" algn="l"/>
                          <a:tab pos="7575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Disseminated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Intravascular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Coagulation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commonly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anticoagulants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bleeding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clotting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time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anticoagulants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presentations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thrombocytopenia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Hematology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Antioxidants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antioxidants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plasma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groups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60" dirty="0">
                          <a:latin typeface="Arial"/>
                          <a:cs typeface="Arial"/>
                        </a:rPr>
                        <a:t>ABO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ABO(classical)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Rh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grouping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inheritance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pattern.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3810" algn="ctr">
                        <a:lnSpc>
                          <a:spcPct val="117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Agglutinogen,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agglutinin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agglutination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Rh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antigens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Rh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immune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response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transfusion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reactions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mismatched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transfusion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 tests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A,B,O,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Rh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13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7983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9652" y="651827"/>
          <a:ext cx="6300469" cy="2599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7629"/>
                <a:gridCol w="1131570"/>
                <a:gridCol w="1271270"/>
              </a:tblGrid>
              <a:tr h="30607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Allergy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hypersensitivity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85190">
                <a:tc>
                  <a:txBody>
                    <a:bodyPr/>
                    <a:lstStyle/>
                    <a:p>
                      <a:pPr marL="528320" marR="6985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hypersensitivity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allergic  reactions: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85519" lvl="1" indent="-4572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arenR"/>
                        <a:tabLst>
                          <a:tab pos="985519" algn="l"/>
                          <a:tab pos="986155" algn="l"/>
                        </a:tabLst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Urticaria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17905" lvl="1" indent="-489584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romanLcParenR"/>
                        <a:tabLst>
                          <a:tab pos="1017905" algn="l"/>
                          <a:tab pos="101854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Anaphylaxis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17905" lvl="1" indent="-489584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romanLcParenR"/>
                        <a:tabLst>
                          <a:tab pos="1017905" algn="l"/>
                          <a:tab pos="101854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Hay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fever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3810" algn="ctr">
                        <a:lnSpc>
                          <a:spcPct val="117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Ig 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Immunity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Enzymes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enzymes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059">
                <a:tc>
                  <a:txBody>
                    <a:bodyPr/>
                    <a:lstStyle/>
                    <a:p>
                      <a:pPr marL="528320" marR="17653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Salivary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Amylase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(qualitative)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detect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affecting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enzyme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activity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14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7983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961390"/>
            <a:ext cx="146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323086"/>
          <a:ext cx="6202679" cy="664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 indent="-153670">
                        <a:lnSpc>
                          <a:spcPts val="1250"/>
                        </a:lnSpc>
                        <a:buAutoNum type="alphaUcPeriod"/>
                        <a:tabLst>
                          <a:tab pos="225425" algn="l"/>
                        </a:tabLst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0534" lvl="1" indent="-1708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7117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 Anatomy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29259" lvl="1" indent="-139065">
                        <a:lnSpc>
                          <a:spcPct val="100000"/>
                        </a:lnSpc>
                        <a:spcBef>
                          <a:spcPts val="25"/>
                        </a:spcBef>
                        <a:buClr>
                          <a:srgbClr val="000000"/>
                        </a:buClr>
                        <a:buAutoNum type="arabicPeriod"/>
                        <a:tabLst>
                          <a:tab pos="429895" algn="l"/>
                        </a:tabLst>
                      </a:pPr>
                      <a:r>
                        <a:rPr sz="1100" u="sng" spc="-2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https://www.kenhub.com/en/dashboard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2095" indent="-18097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lphaUcPeriod"/>
                        <a:tabLst>
                          <a:tab pos="252729" algn="l"/>
                        </a:tabLst>
                      </a:pP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Young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J.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Wheather’s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Functional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47650" indent="-176530">
                        <a:lnSpc>
                          <a:spcPts val="1315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4828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ts val="1315"/>
                        </a:lnSpc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KeithL.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Moore.The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0534" lvl="1" indent="-17081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7117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 indent="-187960">
                        <a:lnSpc>
                          <a:spcPts val="1250"/>
                        </a:lnSpc>
                        <a:buAutoNum type="alphaUcPeriod"/>
                        <a:tabLst>
                          <a:tab pos="189230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0534" lvl="1" indent="-17081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7117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Harper’s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0534" lvl="1" indent="-1708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7117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Lehninger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Biochemistry by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Devlin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77215">
                        <a:lnSpc>
                          <a:spcPct val="10000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indent="-187960">
                        <a:lnSpc>
                          <a:spcPts val="1250"/>
                        </a:lnSpc>
                        <a:buAutoNum type="alphaUcPeriod"/>
                        <a:tabLst>
                          <a:tab pos="189230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Ganong‘S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0534" lvl="1" indent="-1708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7117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Human 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Lauralee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Sherwood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Berne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Levy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Taylor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Physiological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82245" indent="-18161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182880" algn="l"/>
                        </a:tabLst>
                      </a:pP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Physiological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Jaypee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InduKhurana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9900" lvl="1" indent="-170180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70534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Short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Mrthur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70534" lvl="1" indent="-1708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7117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NMS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3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3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3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3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51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26415" indent="-226695">
                        <a:lnSpc>
                          <a:spcPts val="125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4"/>
                        </a:rPr>
                        <a:t>http://library.med.utah.edu/WebPath/webpath.html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16255" indent="-227329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51689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5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4665" lvl="1" indent="-227329">
                        <a:lnSpc>
                          <a:spcPct val="100000"/>
                        </a:lnSpc>
                        <a:spcBef>
                          <a:spcPts val="80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lvl="1" indent="-23495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15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7983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831850"/>
            <a:ext cx="19462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OTHER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230122"/>
          <a:ext cx="6202679" cy="4157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marR="113664">
                        <a:lnSpc>
                          <a:spcPts val="1330"/>
                        </a:lnSpc>
                        <a:spcBef>
                          <a:spcPts val="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88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simulated 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experience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 marR="336550">
                        <a:lnSpc>
                          <a:spcPts val="2020"/>
                        </a:lnSpc>
                        <a:spcBef>
                          <a:spcPts val="16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skills 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helps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Video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27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scheduled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16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7983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883666"/>
            <a:ext cx="6319520" cy="83485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469265" marR="5080" indent="-227965">
              <a:lnSpc>
                <a:spcPct val="117300"/>
              </a:lnSpc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sz="1100" b="1" spc="-105" dirty="0">
                <a:latin typeface="Arial"/>
                <a:cs typeface="Arial"/>
              </a:rPr>
              <a:t>Best </a:t>
            </a:r>
            <a:r>
              <a:rPr sz="1100" b="1" spc="-110" dirty="0">
                <a:latin typeface="Arial"/>
                <a:cs typeface="Arial"/>
              </a:rPr>
              <a:t>Choice </a:t>
            </a:r>
            <a:r>
              <a:rPr sz="1100" b="1" spc="-95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ourier New"/>
              <a:buChar char="o"/>
            </a:pPr>
            <a:endParaRPr sz="1050">
              <a:latin typeface="Times New Roman"/>
              <a:cs typeface="Times New Roman"/>
            </a:endParaRPr>
          </a:p>
          <a:p>
            <a:pPr marL="550545" lvl="1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550545" marR="192405" lvl="1" indent="-228600">
              <a:lnSpc>
                <a:spcPct val="150000"/>
              </a:lnSpc>
              <a:spcBef>
                <a:spcPts val="11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45" dirty="0">
                <a:latin typeface="Arial"/>
                <a:cs typeface="Arial"/>
              </a:rPr>
              <a:t>reading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statement/scenario </a:t>
            </a:r>
            <a:r>
              <a:rPr sz="1100" spc="-50" dirty="0">
                <a:latin typeface="Arial"/>
                <a:cs typeface="Arial"/>
              </a:rPr>
              <a:t>select </a:t>
            </a:r>
            <a:r>
              <a:rPr sz="1100" spc="-114" dirty="0">
                <a:latin typeface="Arial"/>
                <a:cs typeface="Arial"/>
              </a:rPr>
              <a:t>ONE,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most </a:t>
            </a:r>
            <a:r>
              <a:rPr sz="1100" spc="-30" dirty="0">
                <a:latin typeface="Arial"/>
                <a:cs typeface="Arial"/>
              </a:rPr>
              <a:t>appropriate </a:t>
            </a:r>
            <a:r>
              <a:rPr sz="1100" spc="-65" dirty="0">
                <a:latin typeface="Arial"/>
                <a:cs typeface="Arial"/>
              </a:rPr>
              <a:t>response 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85" dirty="0">
                <a:latin typeface="Arial"/>
                <a:cs typeface="Arial"/>
              </a:rPr>
              <a:t>Correct </a:t>
            </a:r>
            <a:r>
              <a:rPr sz="1100" b="1" spc="-80" dirty="0">
                <a:latin typeface="Arial"/>
                <a:cs typeface="Arial"/>
              </a:rPr>
              <a:t>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50545" lvl="1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AVMC</a:t>
            </a:r>
            <a:r>
              <a:rPr sz="1100" spc="-10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lvl="1" indent="-190500">
              <a:lnSpc>
                <a:spcPct val="100000"/>
              </a:lnSpc>
              <a:spcBef>
                <a:spcPts val="8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262255" lvl="1" indent="-228600">
              <a:lnSpc>
                <a:spcPct val="100899"/>
              </a:lnSpc>
              <a:spcBef>
                <a:spcPts val="7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50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lvl="1" indent="-1905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internal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 </a:t>
            </a:r>
            <a:r>
              <a:rPr sz="1100" spc="-55" dirty="0">
                <a:latin typeface="Arial"/>
                <a:cs typeface="Arial"/>
              </a:rPr>
              <a:t>examiners.</a:t>
            </a:r>
            <a:endParaRPr sz="1100">
              <a:latin typeface="Arial"/>
              <a:cs typeface="Arial"/>
            </a:endParaRPr>
          </a:p>
          <a:p>
            <a:pPr marL="583565" marR="181610" lvl="1" indent="-228600">
              <a:lnSpc>
                <a:spcPct val="150900"/>
              </a:lnSpc>
              <a:spcBef>
                <a:spcPts val="505"/>
              </a:spcBef>
              <a:buFont typeface="Symbol"/>
              <a:buChar char=""/>
              <a:tabLst>
                <a:tab pos="469900" algn="l"/>
              </a:tabLst>
            </a:pPr>
            <a:r>
              <a:rPr sz="1100" spc="-55" dirty="0">
                <a:latin typeface="Arial"/>
                <a:cs typeface="Arial"/>
              </a:rPr>
              <a:t>Unobserved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583565" marR="184785" lvl="1" indent="-228600">
              <a:lnSpc>
                <a:spcPct val="116399"/>
              </a:lnSpc>
              <a:spcBef>
                <a:spcPts val="505"/>
              </a:spcBef>
              <a:buFont typeface="Symbol"/>
              <a:buChar char=""/>
              <a:tabLst>
                <a:tab pos="609600" algn="l"/>
                <a:tab pos="610235" algn="l"/>
              </a:tabLst>
            </a:pPr>
            <a:r>
              <a:rPr sz="1100" spc="-80" dirty="0">
                <a:latin typeface="Arial"/>
                <a:cs typeface="Arial"/>
              </a:rPr>
              <a:t>Rest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20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5" dirty="0">
                <a:latin typeface="Arial"/>
                <a:cs typeface="Arial"/>
              </a:rPr>
              <a:t>task 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 </a:t>
            </a: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57480">
              <a:lnSpc>
                <a:spcPct val="100000"/>
              </a:lnSpc>
            </a:pPr>
            <a:r>
              <a:rPr sz="1100" b="1" spc="-50" dirty="0">
                <a:latin typeface="Arial"/>
                <a:cs typeface="Arial"/>
              </a:rPr>
              <a:t>Internal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697865" marR="8890" lvl="1" indent="-228600">
              <a:lnSpc>
                <a:spcPct val="152800"/>
              </a:lnSpc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examination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50" dirty="0">
                <a:latin typeface="Arial"/>
                <a:cs typeface="Arial"/>
              </a:rPr>
              <a:t>BCQs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697865" marR="15875" lvl="1" indent="-228600">
              <a:lnSpc>
                <a:spcPct val="152300"/>
              </a:lnSpc>
              <a:spcBef>
                <a:spcPts val="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  </a:t>
            </a:r>
            <a:r>
              <a:rPr sz="1100" spc="-35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>
                <a:latin typeface="Arial"/>
                <a:cs typeface="Arial"/>
              </a:rPr>
              <a:t>constitute</a:t>
            </a:r>
            <a:r>
              <a:rPr sz="1100" spc="-60">
                <a:latin typeface="Arial"/>
                <a:cs typeface="Arial"/>
              </a:rPr>
              <a:t> </a:t>
            </a:r>
            <a:r>
              <a:rPr lang="en-US" sz="1100" spc="-105" dirty="0" smtClean="0">
                <a:latin typeface="Arial"/>
                <a:cs typeface="Arial"/>
              </a:rPr>
              <a:t>10% </a:t>
            </a:r>
            <a:r>
              <a:rPr sz="1100" spc="-40" smtClean="0">
                <a:latin typeface="Arial"/>
                <a:cs typeface="Arial"/>
              </a:rPr>
              <a:t>weightage</a:t>
            </a:r>
            <a:r>
              <a:rPr sz="1100" spc="-4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policy, </a:t>
            </a:r>
            <a:r>
              <a:rPr sz="1100" spc="-25">
                <a:latin typeface="Arial"/>
                <a:cs typeface="Arial"/>
              </a:rPr>
              <a:t>this </a:t>
            </a:r>
            <a:r>
              <a:rPr lang="en-US" sz="1100" spc="-105" dirty="0" smtClean="0">
                <a:latin typeface="Arial"/>
                <a:cs typeface="Arial"/>
              </a:rPr>
              <a:t>10</a:t>
            </a:r>
            <a:r>
              <a:rPr sz="1100" spc="-105" smtClean="0">
                <a:latin typeface="Arial"/>
                <a:cs typeface="Arial"/>
              </a:rPr>
              <a:t>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lang="en-US" sz="1100" spc="-125" dirty="0" smtClean="0">
                <a:latin typeface="Arial"/>
                <a:cs typeface="Arial"/>
              </a:rPr>
              <a:t>UHS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10">
                <a:latin typeface="Arial"/>
                <a:cs typeface="Arial"/>
              </a:rPr>
              <a:t>to </a:t>
            </a:r>
            <a:r>
              <a:rPr lang="en-US" sz="1100" spc="-65" dirty="0" smtClean="0">
                <a:latin typeface="Arial"/>
                <a:cs typeface="Arial"/>
              </a:rPr>
              <a:t>final exam as internal </a:t>
            </a:r>
            <a:r>
              <a:rPr lang="en-US" sz="1100" spc="-65" dirty="0" err="1" smtClean="0">
                <a:latin typeface="Arial"/>
                <a:cs typeface="Arial"/>
              </a:rPr>
              <a:t>assesment</a:t>
            </a:r>
            <a:r>
              <a:rPr sz="1100" spc="-5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7983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7975" y="3571240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60" h="2268220">
                <a:moveTo>
                  <a:pt x="2449829" y="608964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5"/>
                </a:lnTo>
                <a:lnTo>
                  <a:pt x="3788410" y="767714"/>
                </a:lnTo>
                <a:lnTo>
                  <a:pt x="4785360" y="854075"/>
                </a:lnTo>
                <a:lnTo>
                  <a:pt x="3993515" y="1099820"/>
                </a:lnTo>
                <a:lnTo>
                  <a:pt x="4899660" y="1395095"/>
                </a:lnTo>
                <a:lnTo>
                  <a:pt x="3818890" y="1358900"/>
                </a:lnTo>
                <a:lnTo>
                  <a:pt x="4115435" y="1899920"/>
                </a:lnTo>
                <a:lnTo>
                  <a:pt x="3180079" y="1517650"/>
                </a:lnTo>
                <a:lnTo>
                  <a:pt x="3004820" y="2072639"/>
                </a:lnTo>
                <a:lnTo>
                  <a:pt x="2388870" y="1567814"/>
                </a:lnTo>
                <a:lnTo>
                  <a:pt x="1924050" y="2268220"/>
                </a:lnTo>
                <a:lnTo>
                  <a:pt x="1749425" y="1640839"/>
                </a:lnTo>
                <a:lnTo>
                  <a:pt x="1079500" y="1849755"/>
                </a:lnTo>
                <a:lnTo>
                  <a:pt x="1285239" y="1463039"/>
                </a:lnTo>
                <a:lnTo>
                  <a:pt x="30480" y="1531620"/>
                </a:lnTo>
                <a:lnTo>
                  <a:pt x="843914" y="1236345"/>
                </a:lnTo>
                <a:lnTo>
                  <a:pt x="0" y="904239"/>
                </a:lnTo>
                <a:lnTo>
                  <a:pt x="1049020" y="799464"/>
                </a:lnTo>
                <a:lnTo>
                  <a:pt x="83819" y="240664"/>
                </a:lnTo>
                <a:lnTo>
                  <a:pt x="1658620" y="663575"/>
                </a:lnTo>
                <a:lnTo>
                  <a:pt x="1894204" y="240664"/>
                </a:lnTo>
                <a:lnTo>
                  <a:pt x="2449829" y="60896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93364" y="4486909"/>
            <a:ext cx="2372994" cy="5911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9860" y="1210310"/>
          <a:ext cx="6188074" cy="963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05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n-US" sz="1000" b="1" spc="-80" dirty="0" smtClean="0">
                          <a:latin typeface="Arial"/>
                          <a:cs typeface="Arial"/>
                        </a:rPr>
                        <a:t>PROF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029" indent="-226060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lang="en-US" sz="1000" b="1" spc="-80" dirty="0" smtClean="0">
                          <a:latin typeface="Arial"/>
                          <a:cs typeface="Arial"/>
                        </a:rPr>
                        <a:t>          Practical</a:t>
                      </a:r>
                      <a:r>
                        <a:rPr lang="en-US" sz="1000" b="1" spc="-80" baseline="0" dirty="0" smtClean="0">
                          <a:latin typeface="Arial"/>
                          <a:cs typeface="Arial"/>
                        </a:rPr>
                        <a:t> marks </a:t>
                      </a:r>
                      <a:r>
                        <a:rPr lang="en-US" sz="1000" b="1" spc="-80" baseline="-25000" dirty="0" smtClean="0">
                          <a:latin typeface="Arial"/>
                          <a:cs typeface="Arial"/>
                        </a:rPr>
                        <a:t>+</a:t>
                      </a:r>
                      <a:r>
                        <a:rPr sz="1000" b="1" spc="-75" smtClean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110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b="1" spc="-1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5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smtClean="0">
                          <a:latin typeface="Arial"/>
                          <a:cs typeface="Arial"/>
                        </a:rPr>
                        <a:t>Total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000" spc="-100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-10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000" spc="-10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10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17</a:t>
            </a:fld>
            <a:endParaRPr spc="-45" dirty="0"/>
          </a:p>
        </p:txBody>
      </p:sp>
      <p:sp>
        <p:nvSpPr>
          <p:cNvPr id="7" name="object 7"/>
          <p:cNvSpPr txBox="1"/>
          <p:nvPr/>
        </p:nvSpPr>
        <p:spPr>
          <a:xfrm>
            <a:off x="1084884" y="2319883"/>
            <a:ext cx="5997575" cy="80581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4119" y="4341088"/>
            <a:ext cx="2188845" cy="612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90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18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7983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830072"/>
            <a:ext cx="6036310" cy="4764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50545" indent="-228600">
              <a:lnSpc>
                <a:spcPct val="1000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marR="762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0545" marR="13335" indent="-228600">
              <a:lnSpc>
                <a:spcPct val="151100"/>
              </a:lnSpc>
              <a:spcBef>
                <a:spcPts val="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0545" marR="7620" indent="-228600">
              <a:lnSpc>
                <a:spcPct val="150900"/>
              </a:lnSpc>
              <a:spcBef>
                <a:spcPts val="8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</a:t>
            </a:r>
            <a:r>
              <a:rPr sz="1100" spc="-110" smtClean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18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550545" marR="45720" indent="-228600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100" b="1" spc="-130" dirty="0" smtClean="0">
                <a:latin typeface="Arial"/>
                <a:cs typeface="Arial"/>
              </a:rPr>
              <a:t>UHS</a:t>
            </a:r>
            <a:r>
              <a:rPr sz="1100" b="1" spc="-130" smtClean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Grading</a:t>
            </a:r>
            <a:r>
              <a:rPr sz="1100" b="1" spc="-15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09600" lvl="1" indent="-224154">
              <a:lnSpc>
                <a:spcPct val="100000"/>
              </a:lnSpc>
              <a:buFont typeface="Symbol"/>
              <a:buChar char=""/>
              <a:tabLst>
                <a:tab pos="609600" algn="l"/>
                <a:tab pos="610235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3868" y="5664072"/>
          <a:ext cx="6082665" cy="3052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377441" y="8852713"/>
            <a:ext cx="4516755" cy="3822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 marL="2362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2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19507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4247" y="891286"/>
            <a:ext cx="3043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2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BLOOD</a:t>
            </a:r>
            <a:r>
              <a:rPr sz="1600" b="1" u="heavy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665985"/>
          <a:ext cx="6389370" cy="2670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777105"/>
                <a:gridCol w="972185"/>
              </a:tblGrid>
              <a:tr h="440055">
                <a:tc>
                  <a:txBody>
                    <a:bodyPr/>
                    <a:lstStyle/>
                    <a:p>
                      <a:pPr marR="137160" algn="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755" algn="ctr">
                        <a:lnSpc>
                          <a:spcPts val="161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5" dirty="0">
                          <a:latin typeface="Arial"/>
                          <a:cs typeface="Arial"/>
                        </a:rPr>
                        <a:t>Module2:</a:t>
                      </a:r>
                      <a:r>
                        <a:rPr sz="14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75" dirty="0">
                          <a:latin typeface="Arial"/>
                          <a:cs typeface="Arial"/>
                        </a:rPr>
                        <a:t>BLOOD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R="163830" algn="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14"/>
                        </a:lnSpc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Introduction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R="163830" algn="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2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75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2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2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75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4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2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755" algn="ct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2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3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8892" y="764540"/>
            <a:ext cx="5934710" cy="1320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96720" algn="l"/>
                <a:tab pos="3068320" algn="l"/>
              </a:tabLst>
            </a:pPr>
            <a:r>
              <a:rPr sz="1200" i="1" spc="-85" smtClean="0">
                <a:latin typeface="Trebuchet MS"/>
                <a:cs typeface="Trebuchet MS"/>
              </a:rPr>
              <a:t>Year</a:t>
            </a:r>
            <a:r>
              <a:rPr sz="1200" i="1" spc="-85" dirty="0">
                <a:latin typeface="Trebuchet MS"/>
                <a:cs typeface="Trebuchet MS"/>
              </a:rPr>
              <a:t>:</a:t>
            </a:r>
            <a:r>
              <a:rPr sz="1200" i="1" spc="-80" dirty="0">
                <a:latin typeface="Trebuchet MS"/>
                <a:cs typeface="Trebuchet MS"/>
              </a:rPr>
              <a:t> </a:t>
            </a:r>
            <a:r>
              <a:rPr sz="1200" b="1" i="1" spc="-105" dirty="0">
                <a:latin typeface="Arial"/>
                <a:cs typeface="Arial"/>
              </a:rPr>
              <a:t>One	</a:t>
            </a:r>
            <a:r>
              <a:rPr sz="1200" i="1" spc="-65" dirty="0">
                <a:latin typeface="Trebuchet MS"/>
                <a:cs typeface="Trebuchet MS"/>
              </a:rPr>
              <a:t>Duration: </a:t>
            </a:r>
            <a:r>
              <a:rPr sz="1200" b="1" i="1" spc="-60" dirty="0">
                <a:latin typeface="Arial"/>
                <a:cs typeface="Arial"/>
              </a:rPr>
              <a:t>4 </a:t>
            </a:r>
            <a:r>
              <a:rPr sz="1200" b="1" i="1" spc="-100">
                <a:latin typeface="Arial"/>
                <a:cs typeface="Arial"/>
              </a:rPr>
              <a:t>weeks 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sz="1200" i="1" spc="-80" dirty="0">
                <a:latin typeface="Trebuchet MS"/>
                <a:cs typeface="Trebuchet MS"/>
              </a:rPr>
              <a:t>Timetable </a:t>
            </a:r>
            <a:r>
              <a:rPr sz="1200" i="1" spc="-65" dirty="0">
                <a:latin typeface="Trebuchet MS"/>
                <a:cs typeface="Trebuchet MS"/>
              </a:rPr>
              <a:t>hours: </a:t>
            </a:r>
            <a:r>
              <a:rPr sz="1200" b="1" spc="-100" dirty="0">
                <a:latin typeface="Arial"/>
                <a:cs typeface="Arial"/>
              </a:rPr>
              <a:t>Lectures, </a:t>
            </a:r>
            <a:r>
              <a:rPr sz="1200" b="1" spc="-125" dirty="0">
                <a:latin typeface="Arial"/>
                <a:cs typeface="Arial"/>
              </a:rPr>
              <a:t>Case-Based </a:t>
            </a:r>
            <a:r>
              <a:rPr sz="1200" b="1" spc="-100" dirty="0">
                <a:latin typeface="Arial"/>
                <a:cs typeface="Arial"/>
              </a:rPr>
              <a:t>Learning </a:t>
            </a:r>
            <a:r>
              <a:rPr sz="1200" b="1" spc="-130" dirty="0">
                <a:latin typeface="Arial"/>
                <a:cs typeface="Arial"/>
              </a:rPr>
              <a:t>(CBL), </a:t>
            </a:r>
            <a:r>
              <a:rPr sz="1200" b="1" spc="-90" dirty="0">
                <a:latin typeface="Arial"/>
                <a:cs typeface="Arial"/>
              </a:rPr>
              <a:t>Team </a:t>
            </a:r>
            <a:r>
              <a:rPr sz="1200" b="1" spc="-95" dirty="0">
                <a:latin typeface="Arial"/>
                <a:cs typeface="Arial"/>
              </a:rPr>
              <a:t>based </a:t>
            </a:r>
            <a:r>
              <a:rPr sz="1200" b="1" spc="-90" dirty="0">
                <a:latin typeface="Arial"/>
                <a:cs typeface="Arial"/>
              </a:rPr>
              <a:t>Learning </a:t>
            </a:r>
            <a:r>
              <a:rPr sz="1200" b="1" spc="-100" dirty="0">
                <a:latin typeface="Arial"/>
                <a:cs typeface="Arial"/>
              </a:rPr>
              <a:t>(TBL), </a:t>
            </a:r>
            <a:r>
              <a:rPr sz="1200" b="1" spc="-85" dirty="0">
                <a:latin typeface="Arial"/>
                <a:cs typeface="Arial"/>
              </a:rPr>
              <a:t>Self-Study,  </a:t>
            </a:r>
            <a:r>
              <a:rPr sz="1200" b="1" spc="-80" dirty="0">
                <a:latin typeface="Arial"/>
                <a:cs typeface="Arial"/>
              </a:rPr>
              <a:t>Practical, </a:t>
            </a:r>
            <a:r>
              <a:rPr sz="1200" b="1" spc="-95" dirty="0">
                <a:latin typeface="Arial"/>
                <a:cs typeface="Arial"/>
              </a:rPr>
              <a:t>Skills, </a:t>
            </a:r>
            <a:r>
              <a:rPr sz="1200" b="1" spc="-80" dirty="0">
                <a:latin typeface="Arial"/>
                <a:cs typeface="Arial"/>
              </a:rPr>
              <a:t>Demonstrations, </a:t>
            </a:r>
            <a:r>
              <a:rPr sz="1200" b="1" spc="-85" dirty="0">
                <a:latin typeface="Arial"/>
                <a:cs typeface="Arial"/>
              </a:rPr>
              <a:t>Field </a:t>
            </a:r>
            <a:r>
              <a:rPr sz="1200" b="1" spc="-80" dirty="0">
                <a:latin typeface="Arial"/>
                <a:cs typeface="Arial"/>
              </a:rPr>
              <a:t>Visits, </a:t>
            </a:r>
            <a:r>
              <a:rPr sz="1200" b="1" spc="-70" dirty="0">
                <a:latin typeface="Arial"/>
                <a:cs typeface="Arial"/>
              </a:rPr>
              <a:t>Visit </a:t>
            </a:r>
            <a:r>
              <a:rPr sz="1200" b="1" spc="-40" dirty="0">
                <a:latin typeface="Arial"/>
                <a:cs typeface="Arial"/>
              </a:rPr>
              <a:t>to </a:t>
            </a:r>
            <a:r>
              <a:rPr sz="1200" b="1" spc="-80" dirty="0">
                <a:latin typeface="Arial"/>
                <a:cs typeface="Arial"/>
              </a:rPr>
              <a:t>Wards&amp;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Laboratory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  <a:spcBef>
                <a:spcPts val="1080"/>
              </a:spcBef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5538" y="356019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0716" y="265506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10716" y="398284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HEMATOOGY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Syeda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Ijlal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Zehra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Zaidi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4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639571"/>
            <a:ext cx="6082030" cy="7677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45710" algn="ctr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5" dirty="0">
                <a:latin typeface="Arial"/>
                <a:cs typeface="Arial"/>
              </a:rPr>
              <a:t>STUDY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25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how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student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program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semester-wise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module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has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been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organize and </a:t>
            </a:r>
            <a:r>
              <a:rPr sz="1100" spc="-70" dirty="0">
                <a:latin typeface="Arial"/>
                <a:cs typeface="Arial"/>
              </a:rPr>
              <a:t>manage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 </a:t>
            </a:r>
            <a:r>
              <a:rPr sz="1100" spc="-20" dirty="0">
                <a:latin typeface="Arial"/>
                <a:cs typeface="Arial"/>
              </a:rPr>
              <a:t>throughout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158240" indent="-228600">
              <a:lnSpc>
                <a:spcPct val="153000"/>
              </a:lnSpc>
              <a:spcBef>
                <a:spcPts val="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 expected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achieved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8255" indent="-228600" algn="just">
              <a:lnSpc>
                <a:spcPct val="150900"/>
              </a:lnSpc>
              <a:spcBef>
                <a:spcPts val="10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5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55" dirty="0">
                <a:latin typeface="Arial"/>
                <a:cs typeface="Arial"/>
              </a:rPr>
              <a:t>books, </a:t>
            </a:r>
            <a:r>
              <a:rPr sz="1100" spc="-30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programs, </a:t>
            </a:r>
            <a:r>
              <a:rPr sz="1100" spc="-35" dirty="0">
                <a:latin typeface="Arial"/>
                <a:cs typeface="Arial"/>
              </a:rPr>
              <a:t>web- 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marR="323850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information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contribution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continuous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50" dirty="0">
                <a:latin typeface="Arial"/>
                <a:cs typeface="Arial"/>
              </a:rPr>
              <a:t> examinations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114935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information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held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every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spc="-130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70"/>
              </a:spcBef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</a:t>
            </a:r>
            <a:r>
              <a:rPr sz="1100" i="1" spc="-185" dirty="0">
                <a:latin typeface="Trebuchet MS"/>
                <a:cs typeface="Trebuchet MS"/>
              </a:rPr>
              <a:t> </a:t>
            </a:r>
            <a:r>
              <a:rPr sz="1100" i="1" spc="-65" dirty="0">
                <a:latin typeface="Trebuchet MS"/>
                <a:cs typeface="Trebuchet MS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93345" marR="281940">
              <a:lnSpc>
                <a:spcPct val="152800"/>
              </a:lnSpc>
              <a:spcBef>
                <a:spcPts val="805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5" dirty="0">
                <a:latin typeface="Arial"/>
                <a:cs typeface="Arial"/>
              </a:rPr>
              <a:t>foundation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blood </a:t>
            </a:r>
            <a:r>
              <a:rPr sz="1100" spc="-35" dirty="0">
                <a:latin typeface="Arial"/>
                <a:cs typeface="Arial"/>
              </a:rPr>
              <a:t>which  </a:t>
            </a:r>
            <a:r>
              <a:rPr sz="1100" spc="-40" dirty="0">
                <a:latin typeface="Arial"/>
                <a:cs typeface="Arial"/>
              </a:rPr>
              <a:t>links </a:t>
            </a:r>
            <a:r>
              <a:rPr sz="1100" spc="-70" dirty="0">
                <a:latin typeface="Arial"/>
                <a:cs typeface="Arial"/>
              </a:rPr>
              <a:t>basic 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problems.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spc="-5" dirty="0">
                <a:latin typeface="Arial"/>
                <a:cs typeface="Arial"/>
              </a:rPr>
              <a:t>that subjects </a:t>
            </a:r>
            <a:r>
              <a:rPr sz="1100" spc="-10" dirty="0">
                <a:latin typeface="Arial"/>
                <a:cs typeface="Arial"/>
              </a:rPr>
              <a:t>are  </a:t>
            </a:r>
            <a:r>
              <a:rPr sz="1100" dirty="0">
                <a:latin typeface="Arial"/>
                <a:cs typeface="Arial"/>
              </a:rPr>
              <a:t>presented </a:t>
            </a:r>
            <a:r>
              <a:rPr sz="1100" spc="-8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2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5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10" dirty="0">
                <a:latin typeface="Arial"/>
                <a:cs typeface="Arial"/>
              </a:rPr>
              <a:t>better </a:t>
            </a:r>
            <a:r>
              <a:rPr sz="1100" spc="-45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basic 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-45" dirty="0">
                <a:latin typeface="Arial"/>
                <a:cs typeface="Arial"/>
              </a:rPr>
              <a:t>when </a:t>
            </a:r>
            <a:r>
              <a:rPr sz="1100" spc="-30" dirty="0">
                <a:latin typeface="Arial"/>
                <a:cs typeface="Arial"/>
              </a:rPr>
              <a:t>they </a:t>
            </a:r>
            <a:r>
              <a:rPr sz="1100" spc="-35" dirty="0">
                <a:latin typeface="Arial"/>
                <a:cs typeface="Arial"/>
              </a:rPr>
              <a:t>repeatedly learn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relation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24765">
              <a:lnSpc>
                <a:spcPct val="152700"/>
              </a:lnSpc>
            </a:pPr>
            <a:r>
              <a:rPr sz="1100" spc="-90" dirty="0">
                <a:latin typeface="Arial"/>
                <a:cs typeface="Arial"/>
              </a:rPr>
              <a:t>Case-based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5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early </a:t>
            </a:r>
            <a:r>
              <a:rPr sz="1100" spc="-60" dirty="0">
                <a:latin typeface="Arial"/>
                <a:cs typeface="Arial"/>
              </a:rPr>
              <a:t>exposure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skills 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physiotherapy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45" dirty="0">
                <a:latin typeface="Arial"/>
                <a:cs typeface="Arial"/>
              </a:rPr>
              <a:t>characteristics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97280" y="999544"/>
            <a:ext cx="5319858" cy="3921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4884" y="5146928"/>
            <a:ext cx="5999480" cy="3695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teaching/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5" dirty="0">
                <a:latin typeface="Arial"/>
                <a:cs typeface="Arial"/>
              </a:rPr>
              <a:t> used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promote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464820" indent="-3048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464820" indent="-3048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5" dirty="0">
                <a:latin typeface="Arial"/>
                <a:cs typeface="Arial"/>
              </a:rPr>
              <a:t>Hospital/Clinic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visits</a:t>
            </a:r>
            <a:endParaRPr sz="1100">
              <a:latin typeface="Arial"/>
              <a:cs typeface="Arial"/>
            </a:endParaRPr>
          </a:p>
          <a:p>
            <a:pPr marL="464820" indent="-30480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65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464820" indent="-3048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464820" indent="-3048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464820" indent="-3048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5" dirty="0">
                <a:latin typeface="Arial"/>
                <a:cs typeface="Arial"/>
              </a:rPr>
              <a:t>Skills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484505" indent="-32448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84505" algn="l"/>
                <a:tab pos="485140" algn="l"/>
              </a:tabLst>
            </a:pPr>
            <a:r>
              <a:rPr sz="1100" spc="-70" dirty="0">
                <a:latin typeface="Arial"/>
                <a:cs typeface="Arial"/>
              </a:rPr>
              <a:t>E-Learning</a:t>
            </a:r>
            <a:endParaRPr sz="1100">
              <a:latin typeface="Arial"/>
              <a:cs typeface="Arial"/>
            </a:endParaRPr>
          </a:p>
          <a:p>
            <a:pPr marL="464820" indent="-30480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Self-Directed</a:t>
            </a:r>
            <a:r>
              <a:rPr sz="1100" spc="-65" dirty="0">
                <a:latin typeface="Arial"/>
                <a:cs typeface="Arial"/>
              </a:rPr>
              <a:t> Study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b="1" spc="-125" dirty="0">
                <a:latin typeface="Arial"/>
                <a:cs typeface="Arial"/>
              </a:rPr>
              <a:t>INTERACTIVE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8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1800"/>
              </a:lnSpc>
            </a:pP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55" dirty="0">
                <a:latin typeface="Arial"/>
                <a:cs typeface="Arial"/>
              </a:rPr>
              <a:t>and explains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 </a:t>
            </a:r>
            <a:r>
              <a:rPr sz="1100" spc="-40" dirty="0">
                <a:latin typeface="Arial"/>
                <a:cs typeface="Arial"/>
              </a:rPr>
              <a:t>lying 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0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 </a:t>
            </a:r>
            <a:r>
              <a:rPr sz="1100" spc="-30" dirty="0">
                <a:latin typeface="Arial"/>
                <a:cs typeface="Arial"/>
              </a:rPr>
              <a:t>interviews,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0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are  </a:t>
            </a:r>
            <a:r>
              <a:rPr sz="1100" spc="-35" dirty="0">
                <a:latin typeface="Arial"/>
                <a:cs typeface="Arial"/>
              </a:rPr>
              <a:t>actively involved </a:t>
            </a:r>
            <a:r>
              <a:rPr sz="1100" spc="-15" dirty="0">
                <a:latin typeface="Arial"/>
                <a:cs typeface="Arial"/>
              </a:rPr>
              <a:t>in 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299"/>
              </a:lnSpc>
            </a:pPr>
            <a:r>
              <a:rPr sz="1100" b="1" spc="-135" dirty="0">
                <a:latin typeface="Arial"/>
                <a:cs typeface="Arial"/>
              </a:rPr>
              <a:t>HOSPITAL </a:t>
            </a:r>
            <a:r>
              <a:rPr sz="1100" b="1" spc="-110" dirty="0">
                <a:latin typeface="Arial"/>
                <a:cs typeface="Arial"/>
              </a:rPr>
              <a:t>VISITS: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small 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25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75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relevant  module.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5</a:t>
            </a:fld>
            <a:endParaRPr spc="-4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4884" y="426211"/>
            <a:ext cx="6002020" cy="123825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  <a:tabLst>
                <a:tab pos="399669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 dirty="0">
                <a:latin typeface="Arial"/>
                <a:cs typeface="Arial"/>
              </a:rPr>
              <a:t>	</a:t>
            </a:r>
            <a:r>
              <a:rPr sz="1650" b="1" i="1" spc="-202" baseline="5050" dirty="0">
                <a:latin typeface="Arial"/>
                <a:cs typeface="Arial"/>
              </a:rPr>
              <a:t>1ST </a:t>
            </a:r>
            <a:r>
              <a:rPr sz="1650" b="1" i="1" spc="-254" baseline="5050" dirty="0">
                <a:latin typeface="Arial"/>
                <a:cs typeface="Arial"/>
              </a:rPr>
              <a:t>YEAR </a:t>
            </a:r>
            <a:r>
              <a:rPr sz="1650" b="1" i="1" spc="-172" baseline="5050" dirty="0">
                <a:latin typeface="Arial"/>
                <a:cs typeface="Arial"/>
              </a:rPr>
              <a:t>MBBS, </a:t>
            </a:r>
            <a:r>
              <a:rPr sz="1650" b="1" i="1" spc="-232" baseline="5050" dirty="0">
                <a:latin typeface="Arial"/>
                <a:cs typeface="Arial"/>
              </a:rPr>
              <a:t>BLOOD</a:t>
            </a:r>
            <a:r>
              <a:rPr sz="1650" b="1" i="1" spc="-254" baseline="5050" dirty="0">
                <a:latin typeface="Arial"/>
                <a:cs typeface="Arial"/>
              </a:rPr>
              <a:t> </a:t>
            </a:r>
            <a:r>
              <a:rPr sz="1650" b="1" i="1" spc="-172" baseline="5050" dirty="0">
                <a:latin typeface="Arial"/>
                <a:cs typeface="Arial"/>
              </a:rPr>
              <a:t>MODULE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899"/>
              </a:lnSpc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 DISCUSSION</a:t>
            </a:r>
            <a:r>
              <a:rPr sz="1100" b="1" spc="35" dirty="0">
                <a:latin typeface="Arial"/>
                <a:cs typeface="Arial"/>
              </a:rPr>
              <a:t> </a:t>
            </a:r>
            <a:r>
              <a:rPr sz="1100" b="1" spc="-100" dirty="0">
                <a:latin typeface="Arial"/>
                <a:cs typeface="Arial"/>
              </a:rPr>
              <a:t>(SGD):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5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5" dirty="0">
                <a:latin typeface="Arial"/>
                <a:cs typeface="Arial"/>
              </a:rPr>
              <a:t>concepts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20" dirty="0">
                <a:latin typeface="Arial"/>
                <a:cs typeface="Arial"/>
              </a:rPr>
              <a:t>patient </a:t>
            </a:r>
            <a:r>
              <a:rPr sz="1100" spc="-85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exchange </a:t>
            </a:r>
            <a:r>
              <a:rPr sz="1100" spc="-40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apply 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40" dirty="0">
                <a:latin typeface="Arial"/>
                <a:cs typeface="Arial"/>
              </a:rPr>
              <a:t>self-study.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facilitator </a:t>
            </a:r>
            <a:r>
              <a:rPr sz="1100" spc="-20" dirty="0">
                <a:latin typeface="Arial"/>
                <a:cs typeface="Arial"/>
              </a:rPr>
              <a:t>role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85" dirty="0">
                <a:latin typeface="Arial"/>
                <a:cs typeface="Arial"/>
              </a:rPr>
              <a:t>ask </a:t>
            </a:r>
            <a:r>
              <a:rPr sz="1100" spc="-35" dirty="0">
                <a:latin typeface="Arial"/>
                <a:cs typeface="Arial"/>
              </a:rPr>
              <a:t>probing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55" dirty="0">
                <a:latin typeface="Arial"/>
                <a:cs typeface="Arial"/>
              </a:rPr>
              <a:t>summarize,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re </a:t>
            </a:r>
            <a:r>
              <a:rPr sz="1100" spc="-55" dirty="0">
                <a:latin typeface="Arial"/>
                <a:cs typeface="Arial"/>
              </a:rPr>
              <a:t>phrase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30" dirty="0">
                <a:latin typeface="Arial"/>
                <a:cs typeface="Arial"/>
              </a:rPr>
              <a:t>clarify 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6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1084884" y="1791970"/>
            <a:ext cx="6038850" cy="57835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43180" algn="just">
              <a:lnSpc>
                <a:spcPct val="101800"/>
              </a:lnSpc>
              <a:spcBef>
                <a:spcPts val="80"/>
              </a:spcBef>
            </a:pPr>
            <a:r>
              <a:rPr sz="1100" b="1" spc="-125" dirty="0">
                <a:latin typeface="Arial"/>
                <a:cs typeface="Arial"/>
              </a:rPr>
              <a:t>TEAM-BASED </a:t>
            </a:r>
            <a:r>
              <a:rPr sz="1100" b="1" spc="-114" dirty="0">
                <a:latin typeface="Arial"/>
                <a:cs typeface="Arial"/>
              </a:rPr>
              <a:t>LEARNING: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35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0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questions applying </a:t>
            </a:r>
            <a:r>
              <a:rPr sz="1100" spc="-30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388620" marR="49530" indent="-228600" algn="just">
              <a:lnSpc>
                <a:spcPct val="101800"/>
              </a:lnSpc>
              <a:buFont typeface="Arial"/>
              <a:buAutoNum type="alphaLcParenR"/>
              <a:tabLst>
                <a:tab pos="389255" algn="l"/>
              </a:tabLst>
            </a:pPr>
            <a:r>
              <a:rPr sz="1100" b="1" spc="-65" dirty="0">
                <a:latin typeface="Arial"/>
                <a:cs typeface="Arial"/>
              </a:rPr>
              <a:t>Preparation </a:t>
            </a:r>
            <a:r>
              <a:rPr sz="1100" b="1" spc="-60" dirty="0">
                <a:latin typeface="Arial"/>
                <a:cs typeface="Arial"/>
              </a:rPr>
              <a:t>before </a:t>
            </a:r>
            <a:r>
              <a:rPr sz="1100" b="1" spc="-114" dirty="0">
                <a:latin typeface="Arial"/>
                <a:cs typeface="Arial"/>
              </a:rPr>
              <a:t>class: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complete </a:t>
            </a:r>
            <a:r>
              <a:rPr sz="1100" spc="-30" dirty="0">
                <a:latin typeface="Arial"/>
                <a:cs typeface="Arial"/>
              </a:rPr>
              <a:t>preparatory </a:t>
            </a:r>
            <a:r>
              <a:rPr sz="1100" spc="-35" dirty="0">
                <a:latin typeface="Arial"/>
                <a:cs typeface="Arial"/>
              </a:rPr>
              <a:t>materials </a:t>
            </a:r>
            <a:r>
              <a:rPr sz="1100" spc="-30" dirty="0">
                <a:latin typeface="Arial"/>
                <a:cs typeface="Arial"/>
              </a:rPr>
              <a:t>before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80" dirty="0">
                <a:latin typeface="Arial"/>
                <a:cs typeface="Arial"/>
              </a:rPr>
              <a:t>class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15" dirty="0">
                <a:latin typeface="Arial"/>
                <a:cs typeface="Arial"/>
              </a:rPr>
              <a:t>start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Materials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may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text,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visual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other,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set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level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appropriate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 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course.</a:t>
            </a:r>
            <a:endParaRPr sz="1100">
              <a:latin typeface="Arial"/>
              <a:cs typeface="Arial"/>
            </a:endParaRPr>
          </a:p>
          <a:p>
            <a:pPr marL="388620" marR="48260" indent="-228600" algn="just">
              <a:lnSpc>
                <a:spcPct val="101800"/>
              </a:lnSpc>
              <a:buFont typeface="Arial"/>
              <a:buAutoNum type="alphaLcParenR"/>
              <a:tabLst>
                <a:tab pos="389255" algn="l"/>
              </a:tabLst>
            </a:pPr>
            <a:r>
              <a:rPr sz="1100" b="1" spc="-95" dirty="0">
                <a:latin typeface="Arial"/>
                <a:cs typeface="Arial"/>
              </a:rPr>
              <a:t>In-class </a:t>
            </a:r>
            <a:r>
              <a:rPr sz="1100" b="1" spc="-105" dirty="0">
                <a:latin typeface="Arial"/>
                <a:cs typeface="Arial"/>
              </a:rPr>
              <a:t>Readiness </a:t>
            </a:r>
            <a:r>
              <a:rPr sz="1100" b="1" spc="-110" dirty="0">
                <a:latin typeface="Arial"/>
                <a:cs typeface="Arial"/>
              </a:rPr>
              <a:t>Assurance </a:t>
            </a:r>
            <a:r>
              <a:rPr sz="1100" b="1" spc="-90" dirty="0">
                <a:latin typeface="Arial"/>
                <a:cs typeface="Arial"/>
              </a:rPr>
              <a:t>Testing: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complete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25" dirty="0">
                <a:latin typeface="Arial"/>
                <a:cs typeface="Arial"/>
              </a:rPr>
              <a:t>individual </a:t>
            </a:r>
            <a:r>
              <a:rPr sz="1100" spc="-60" dirty="0">
                <a:latin typeface="Arial"/>
                <a:cs typeface="Arial"/>
              </a:rPr>
              <a:t>readiness </a:t>
            </a:r>
            <a:r>
              <a:rPr sz="1100" spc="-70" dirty="0">
                <a:latin typeface="Arial"/>
                <a:cs typeface="Arial"/>
              </a:rPr>
              <a:t>assurance </a:t>
            </a:r>
            <a:r>
              <a:rPr sz="1100" spc="-20" dirty="0">
                <a:latin typeface="Arial"/>
                <a:cs typeface="Arial"/>
              </a:rPr>
              <a:t>test  </a:t>
            </a:r>
            <a:r>
              <a:rPr sz="1100" spc="-85" dirty="0">
                <a:latin typeface="Arial"/>
                <a:cs typeface="Arial"/>
              </a:rPr>
              <a:t>(IRAT), </a:t>
            </a:r>
            <a:r>
              <a:rPr sz="1100" spc="-50" dirty="0">
                <a:latin typeface="Arial"/>
                <a:cs typeface="Arial"/>
              </a:rPr>
              <a:t>consisting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5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20 </a:t>
            </a:r>
            <a:r>
              <a:rPr sz="1100" spc="-10" dirty="0">
                <a:latin typeface="Arial"/>
                <a:cs typeface="Arial"/>
              </a:rPr>
              <a:t>multiple </a:t>
            </a:r>
            <a:r>
              <a:rPr sz="1100" spc="-50" dirty="0">
                <a:latin typeface="Arial"/>
                <a:cs typeface="Arial"/>
              </a:rPr>
              <a:t>choice </a:t>
            </a:r>
            <a:r>
              <a:rPr sz="1100" spc="-45" dirty="0">
                <a:latin typeface="Arial"/>
                <a:cs typeface="Arial"/>
              </a:rPr>
              <a:t>questions. </a:t>
            </a:r>
            <a:r>
              <a:rPr sz="1100" spc="-10" dirty="0">
                <a:latin typeface="Arial"/>
                <a:cs typeface="Arial"/>
              </a:rPr>
              <a:t>After </a:t>
            </a:r>
            <a:r>
              <a:rPr sz="1100" spc="-25" dirty="0">
                <a:latin typeface="Arial"/>
                <a:cs typeface="Arial"/>
              </a:rPr>
              <a:t>submitting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60" dirty="0">
                <a:latin typeface="Arial"/>
                <a:cs typeface="Arial"/>
              </a:rPr>
              <a:t>answers,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40" dirty="0">
                <a:latin typeface="Arial"/>
                <a:cs typeface="Arial"/>
              </a:rPr>
              <a:t>take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80" dirty="0">
                <a:latin typeface="Arial"/>
                <a:cs typeface="Arial"/>
              </a:rPr>
              <a:t>same </a:t>
            </a:r>
            <a:r>
              <a:rPr sz="1100" spc="-25" dirty="0">
                <a:latin typeface="Arial"/>
                <a:cs typeface="Arial"/>
              </a:rPr>
              <a:t>test,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team </a:t>
            </a:r>
            <a:r>
              <a:rPr sz="1100" spc="-150" dirty="0">
                <a:latin typeface="Arial"/>
                <a:cs typeface="Arial"/>
              </a:rPr>
              <a:t>RAT </a:t>
            </a:r>
            <a:r>
              <a:rPr sz="1100" spc="-100" dirty="0">
                <a:latin typeface="Arial"/>
                <a:cs typeface="Arial"/>
              </a:rPr>
              <a:t>(TRAT),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35" dirty="0">
                <a:latin typeface="Arial"/>
                <a:cs typeface="Arial"/>
              </a:rPr>
              <a:t>team. </a:t>
            </a:r>
            <a:r>
              <a:rPr sz="1100" spc="-3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members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team  </a:t>
            </a:r>
            <a:r>
              <a:rPr sz="1100" spc="-60" dirty="0">
                <a:latin typeface="Arial"/>
                <a:cs typeface="Arial"/>
              </a:rPr>
              <a:t>share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80" dirty="0">
                <a:latin typeface="Arial"/>
                <a:cs typeface="Arial"/>
              </a:rPr>
              <a:t>same </a:t>
            </a:r>
            <a:r>
              <a:rPr sz="1100" spc="-145" dirty="0">
                <a:latin typeface="Arial"/>
                <a:cs typeface="Arial"/>
              </a:rPr>
              <a:t>TRAT </a:t>
            </a:r>
            <a:r>
              <a:rPr sz="1100" spc="-60" dirty="0">
                <a:latin typeface="Arial"/>
                <a:cs typeface="Arial"/>
              </a:rPr>
              <a:t>score,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both </a:t>
            </a:r>
            <a:r>
              <a:rPr sz="1100" spc="-120" dirty="0">
                <a:latin typeface="Arial"/>
                <a:cs typeface="Arial"/>
              </a:rPr>
              <a:t>IRAT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45" dirty="0">
                <a:latin typeface="Arial"/>
                <a:cs typeface="Arial"/>
              </a:rPr>
              <a:t>TRAT </a:t>
            </a:r>
            <a:r>
              <a:rPr sz="1100" spc="-70" dirty="0">
                <a:latin typeface="Arial"/>
                <a:cs typeface="Arial"/>
              </a:rPr>
              <a:t>scores </a:t>
            </a:r>
            <a:r>
              <a:rPr sz="1100" spc="-30" dirty="0">
                <a:latin typeface="Arial"/>
                <a:cs typeface="Arial"/>
              </a:rPr>
              <a:t>count </a:t>
            </a:r>
            <a:r>
              <a:rPr sz="1100" spc="-15" dirty="0">
                <a:latin typeface="Arial"/>
                <a:cs typeface="Arial"/>
              </a:rPr>
              <a:t>toward the </a:t>
            </a:r>
            <a:r>
              <a:rPr sz="1100" spc="-30" dirty="0">
                <a:latin typeface="Arial"/>
                <a:cs typeface="Arial"/>
              </a:rPr>
              <a:t>students’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grades.</a:t>
            </a:r>
            <a:endParaRPr sz="1100">
              <a:latin typeface="Arial"/>
              <a:cs typeface="Arial"/>
            </a:endParaRPr>
          </a:p>
          <a:p>
            <a:pPr marL="388620" marR="51435" indent="-228600" algn="just">
              <a:lnSpc>
                <a:spcPct val="101800"/>
              </a:lnSpc>
              <a:buFont typeface="Arial"/>
              <a:buAutoNum type="alphaLcParenR"/>
              <a:tabLst>
                <a:tab pos="389255" algn="l"/>
              </a:tabLst>
            </a:pPr>
            <a:r>
              <a:rPr sz="1100" b="1" spc="-65" dirty="0">
                <a:latin typeface="Arial"/>
                <a:cs typeface="Arial"/>
              </a:rPr>
              <a:t>Instructor </a:t>
            </a:r>
            <a:r>
              <a:rPr sz="1100" b="1" spc="-90" dirty="0">
                <a:latin typeface="Arial"/>
                <a:cs typeface="Arial"/>
              </a:rPr>
              <a:t>Feedback</a:t>
            </a:r>
            <a:r>
              <a:rPr sz="1100" spc="-90" dirty="0">
                <a:latin typeface="Arial"/>
                <a:cs typeface="Arial"/>
              </a:rPr>
              <a:t>: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instructor </a:t>
            </a:r>
            <a:r>
              <a:rPr sz="1100" spc="-45" dirty="0">
                <a:latin typeface="Arial"/>
                <a:cs typeface="Arial"/>
              </a:rPr>
              <a:t>reviews </a:t>
            </a:r>
            <a:r>
              <a:rPr sz="1100" spc="-25" dirty="0">
                <a:latin typeface="Arial"/>
                <a:cs typeface="Arial"/>
              </a:rPr>
              <a:t>material </a:t>
            </a:r>
            <a:r>
              <a:rPr sz="1100" spc="-10" dirty="0">
                <a:latin typeface="Arial"/>
                <a:cs typeface="Arial"/>
              </a:rPr>
              <a:t>from the </a:t>
            </a:r>
            <a:r>
              <a:rPr sz="1100" spc="-145" dirty="0">
                <a:latin typeface="Arial"/>
                <a:cs typeface="Arial"/>
              </a:rPr>
              <a:t>RAT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-85" dirty="0">
                <a:latin typeface="Arial"/>
                <a:cs typeface="Arial"/>
              </a:rPr>
              <a:t>seems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" dirty="0">
                <a:latin typeface="Arial"/>
                <a:cs typeface="Arial"/>
              </a:rPr>
              <a:t>difficult </a:t>
            </a:r>
            <a:r>
              <a:rPr sz="1100" spc="5" dirty="0">
                <a:latin typeface="Arial"/>
                <a:cs typeface="Arial"/>
              </a:rPr>
              <a:t>for  </a:t>
            </a:r>
            <a:r>
              <a:rPr sz="1100" spc="-35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 marL="388620" marR="46355" indent="-228600" algn="just">
              <a:lnSpc>
                <a:spcPts val="1340"/>
              </a:lnSpc>
              <a:spcBef>
                <a:spcPts val="40"/>
              </a:spcBef>
              <a:buFont typeface="Arial"/>
              <a:buAutoNum type="alphaLcParenR"/>
              <a:tabLst>
                <a:tab pos="389255" algn="l"/>
              </a:tabLst>
            </a:pPr>
            <a:r>
              <a:rPr sz="1100" b="1" spc="-95" dirty="0">
                <a:latin typeface="Arial"/>
                <a:cs typeface="Arial"/>
              </a:rPr>
              <a:t>In-class </a:t>
            </a:r>
            <a:r>
              <a:rPr sz="1100" b="1" spc="-70" dirty="0">
                <a:latin typeface="Arial"/>
                <a:cs typeface="Arial"/>
              </a:rPr>
              <a:t>application </a:t>
            </a:r>
            <a:r>
              <a:rPr sz="1100" b="1" spc="-100" dirty="0">
                <a:latin typeface="Arial"/>
                <a:cs typeface="Arial"/>
              </a:rPr>
              <a:t>focused </a:t>
            </a:r>
            <a:r>
              <a:rPr sz="1100" b="1" spc="-85" dirty="0">
                <a:latin typeface="Arial"/>
                <a:cs typeface="Arial"/>
              </a:rPr>
              <a:t>exercise: </a:t>
            </a: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remainder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session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35" dirty="0">
                <a:latin typeface="Arial"/>
                <a:cs typeface="Arial"/>
              </a:rPr>
              <a:t>taken up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65" dirty="0">
                <a:latin typeface="Arial"/>
                <a:cs typeface="Arial"/>
              </a:rPr>
              <a:t>exercises </a:t>
            </a:r>
            <a:r>
              <a:rPr sz="1100" spc="-5" dirty="0">
                <a:latin typeface="Arial"/>
                <a:cs typeface="Arial"/>
              </a:rPr>
              <a:t>that 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learn </a:t>
            </a:r>
            <a:r>
              <a:rPr sz="1100" spc="-30" dirty="0">
                <a:latin typeface="Arial"/>
                <a:cs typeface="Arial"/>
              </a:rPr>
              <a:t>how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apply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extend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35" dirty="0">
                <a:latin typeface="Arial"/>
                <a:cs typeface="Arial"/>
              </a:rPr>
              <a:t>pre-learned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30" dirty="0">
                <a:latin typeface="Arial"/>
                <a:cs typeface="Arial"/>
              </a:rPr>
              <a:t>tested. </a:t>
            </a:r>
            <a:r>
              <a:rPr sz="1100" spc="-95" dirty="0">
                <a:latin typeface="Arial"/>
                <a:cs typeface="Arial"/>
              </a:rPr>
              <a:t>Teams </a:t>
            </a:r>
            <a:r>
              <a:rPr sz="1100" spc="-50" dirty="0">
                <a:latin typeface="Arial"/>
                <a:cs typeface="Arial"/>
              </a:rPr>
              <a:t>are given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25" dirty="0">
                <a:latin typeface="Arial"/>
                <a:cs typeface="Arial"/>
              </a:rPr>
              <a:t>appropriate </a:t>
            </a:r>
            <a:r>
              <a:rPr sz="1100" spc="-30" dirty="0">
                <a:latin typeface="Arial"/>
                <a:cs typeface="Arial"/>
              </a:rPr>
              <a:t>problem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challenge,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30" dirty="0">
                <a:latin typeface="Arial"/>
                <a:cs typeface="Arial"/>
              </a:rPr>
              <a:t>arrive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75" dirty="0">
                <a:latin typeface="Arial"/>
                <a:cs typeface="Arial"/>
              </a:rPr>
              <a:t>consensus </a:t>
            </a:r>
            <a:r>
              <a:rPr sz="1100" spc="15" dirty="0">
                <a:latin typeface="Arial"/>
                <a:cs typeface="Arial"/>
              </a:rPr>
              <a:t>to  </a:t>
            </a:r>
            <a:r>
              <a:rPr sz="1100" spc="-65" dirty="0">
                <a:latin typeface="Arial"/>
                <a:cs typeface="Arial"/>
              </a:rPr>
              <a:t>choose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5" dirty="0">
                <a:latin typeface="Arial"/>
                <a:cs typeface="Arial"/>
              </a:rPr>
              <a:t>“best” </a:t>
            </a:r>
            <a:r>
              <a:rPr sz="1100" spc="-25" dirty="0">
                <a:latin typeface="Arial"/>
                <a:cs typeface="Arial"/>
              </a:rPr>
              <a:t>solution </a:t>
            </a:r>
            <a:r>
              <a:rPr sz="1100" spc="-5" dirty="0">
                <a:latin typeface="Arial"/>
                <a:cs typeface="Arial"/>
              </a:rPr>
              <a:t>out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provided. </a:t>
            </a:r>
            <a:r>
              <a:rPr sz="1100" spc="-95" dirty="0">
                <a:latin typeface="Arial"/>
                <a:cs typeface="Arial"/>
              </a:rPr>
              <a:t>Teams </a:t>
            </a:r>
            <a:r>
              <a:rPr sz="1100" spc="-20" dirty="0">
                <a:latin typeface="Arial"/>
                <a:cs typeface="Arial"/>
              </a:rPr>
              <a:t>then </a:t>
            </a:r>
            <a:r>
              <a:rPr sz="1100" spc="-45" dirty="0">
                <a:latin typeface="Arial"/>
                <a:cs typeface="Arial"/>
              </a:rPr>
              <a:t>display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55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choice,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educator facilitates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classroom discussion </a:t>
            </a:r>
            <a:r>
              <a:rPr sz="1100" spc="-30" dirty="0">
                <a:latin typeface="Arial"/>
                <a:cs typeface="Arial"/>
              </a:rPr>
              <a:t>between </a:t>
            </a:r>
            <a:r>
              <a:rPr sz="1100" spc="-50" dirty="0">
                <a:latin typeface="Arial"/>
                <a:cs typeface="Arial"/>
              </a:rPr>
              <a:t>teams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explore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topic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possible  </a:t>
            </a:r>
            <a:r>
              <a:rPr sz="1100" spc="-60" dirty="0">
                <a:latin typeface="Arial"/>
                <a:cs typeface="Arial"/>
              </a:rPr>
              <a:t>answers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problem.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46990" algn="just">
              <a:lnSpc>
                <a:spcPct val="101800"/>
              </a:lnSpc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0" dirty="0">
                <a:latin typeface="Arial"/>
                <a:cs typeface="Arial"/>
              </a:rPr>
              <a:t>practicals </a:t>
            </a:r>
            <a:r>
              <a:rPr sz="1100" spc="-30" dirty="0">
                <a:latin typeface="Arial"/>
                <a:cs typeface="Arial"/>
              </a:rPr>
              <a:t>related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anatomy, </a:t>
            </a:r>
            <a:r>
              <a:rPr sz="1100" spc="-35" dirty="0">
                <a:latin typeface="Arial"/>
                <a:cs typeface="Arial"/>
              </a:rPr>
              <a:t>biochemistry, </a:t>
            </a:r>
            <a:r>
              <a:rPr sz="1100" spc="-40" dirty="0">
                <a:latin typeface="Arial"/>
                <a:cs typeface="Arial"/>
              </a:rPr>
              <a:t>pathology, </a:t>
            </a:r>
            <a:r>
              <a:rPr sz="1100" spc="-55" dirty="0">
                <a:latin typeface="Arial"/>
                <a:cs typeface="Arial"/>
              </a:rPr>
              <a:t>pharmacology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physiology are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43815" algn="just">
              <a:lnSpc>
                <a:spcPct val="101800"/>
              </a:lnSpc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0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observed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15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laboratory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Department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Physiotherapy.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42545" algn="just">
              <a:lnSpc>
                <a:spcPct val="101499"/>
              </a:lnSpc>
              <a:spcBef>
                <a:spcPts val="5"/>
              </a:spcBef>
            </a:pPr>
            <a:r>
              <a:rPr sz="1100" b="1" spc="-200" dirty="0">
                <a:latin typeface="Arial"/>
                <a:cs typeface="Arial"/>
              </a:rPr>
              <a:t>SELF </a:t>
            </a:r>
            <a:r>
              <a:rPr sz="1100" b="1" spc="-145" dirty="0">
                <a:latin typeface="Arial"/>
                <a:cs typeface="Arial"/>
              </a:rPr>
              <a:t>DIRECTED </a:t>
            </a:r>
            <a:r>
              <a:rPr sz="1100" b="1" spc="-130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50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15" dirty="0">
                <a:latin typeface="Arial"/>
                <a:cs typeface="Arial"/>
              </a:rPr>
              <a:t>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college. Students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25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time </a:t>
            </a:r>
            <a:r>
              <a:rPr sz="1100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 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45720" marR="5080" algn="just">
              <a:lnSpc>
                <a:spcPct val="102000"/>
              </a:lnSpc>
            </a:pPr>
            <a:r>
              <a:rPr sz="1200" b="1" spc="-130" dirty="0">
                <a:latin typeface="Arial"/>
                <a:cs typeface="Arial"/>
              </a:rPr>
              <a:t>E-LEARNING: </a:t>
            </a:r>
            <a:r>
              <a:rPr sz="1200" spc="-70" dirty="0">
                <a:latin typeface="Arial"/>
                <a:cs typeface="Arial"/>
              </a:rPr>
              <a:t>E-Learning </a:t>
            </a:r>
            <a:r>
              <a:rPr sz="1100" spc="-65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strategy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45" dirty="0">
                <a:latin typeface="Arial"/>
                <a:cs typeface="Arial"/>
              </a:rPr>
              <a:t>which </a:t>
            </a:r>
            <a:r>
              <a:rPr sz="1100" spc="-50" dirty="0">
                <a:latin typeface="Arial"/>
                <a:cs typeface="Arial"/>
              </a:rPr>
              <a:t>learning </a:t>
            </a:r>
            <a:r>
              <a:rPr sz="1100" spc="-70" dirty="0">
                <a:latin typeface="Arial"/>
                <a:cs typeface="Arial"/>
              </a:rPr>
              <a:t>occurs </a:t>
            </a:r>
            <a:r>
              <a:rPr sz="1100" spc="-35" dirty="0">
                <a:latin typeface="Arial"/>
                <a:cs typeface="Arial"/>
              </a:rPr>
              <a:t>through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utilization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electronic  </a:t>
            </a:r>
            <a:r>
              <a:rPr sz="1100" spc="-55" dirty="0">
                <a:latin typeface="Arial"/>
                <a:cs typeface="Arial"/>
              </a:rPr>
              <a:t>media, </a:t>
            </a:r>
            <a:r>
              <a:rPr sz="1100" spc="-40" dirty="0">
                <a:latin typeface="Arial"/>
                <a:cs typeface="Arial"/>
              </a:rPr>
              <a:t>typically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Internet. </a:t>
            </a:r>
            <a:r>
              <a:rPr sz="1100" spc="-9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basic aspects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medical professionalism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ethics </a:t>
            </a:r>
            <a:r>
              <a:rPr sz="1100" spc="-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75" dirty="0">
                <a:latin typeface="Arial"/>
                <a:cs typeface="Arial"/>
              </a:rPr>
              <a:t>addressed  </a:t>
            </a:r>
            <a:r>
              <a:rPr sz="1100" spc="-35" dirty="0">
                <a:latin typeface="Arial"/>
                <a:cs typeface="Arial"/>
              </a:rPr>
              <a:t>through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50" dirty="0">
                <a:latin typeface="Arial"/>
                <a:cs typeface="Arial"/>
              </a:rPr>
              <a:t>e-learning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course.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457200"/>
            <a:ext cx="1752601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82139" y="4432934"/>
            <a:ext cx="4504055" cy="3712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62782" y="892809"/>
            <a:ext cx="20377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2:</a:t>
            </a:r>
            <a:r>
              <a:rPr sz="1200" b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BLOOD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7</a:t>
            </a:fld>
            <a:endParaRPr spc="-45" dirty="0"/>
          </a:p>
        </p:txBody>
      </p:sp>
      <p:sp>
        <p:nvSpPr>
          <p:cNvPr id="6" name="object 6"/>
          <p:cNvSpPr txBox="1"/>
          <p:nvPr/>
        </p:nvSpPr>
        <p:spPr>
          <a:xfrm>
            <a:off x="938580" y="1286002"/>
            <a:ext cx="6235065" cy="2174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6900"/>
              </a:lnSpc>
              <a:spcBef>
                <a:spcPts val="1005"/>
              </a:spcBef>
            </a:pPr>
            <a:r>
              <a:rPr sz="1200" spc="-80" dirty="0">
                <a:latin typeface="Arial"/>
                <a:cs typeface="Arial"/>
              </a:rPr>
              <a:t>This </a:t>
            </a:r>
            <a:r>
              <a:rPr sz="1200" spc="-40" dirty="0">
                <a:latin typeface="Arial"/>
                <a:cs typeface="Arial"/>
              </a:rPr>
              <a:t>module </a:t>
            </a:r>
            <a:r>
              <a:rPr sz="1200" spc="-65" dirty="0">
                <a:latin typeface="Arial"/>
                <a:cs typeface="Arial"/>
              </a:rPr>
              <a:t>aims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35" dirty="0">
                <a:latin typeface="Arial"/>
                <a:cs typeface="Arial"/>
              </a:rPr>
              <a:t>provide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70" dirty="0">
                <a:latin typeface="Arial"/>
                <a:cs typeface="Arial"/>
              </a:rPr>
              <a:t>basic </a:t>
            </a:r>
            <a:r>
              <a:rPr sz="1200" spc="-45" dirty="0">
                <a:latin typeface="Arial"/>
                <a:cs typeface="Arial"/>
              </a:rPr>
              <a:t>understanding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50" dirty="0">
                <a:latin typeface="Arial"/>
                <a:cs typeface="Arial"/>
              </a:rPr>
              <a:t>hematopoiesis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60" dirty="0">
                <a:latin typeface="Arial"/>
                <a:cs typeface="Arial"/>
              </a:rPr>
              <a:t>hemostasis </a:t>
            </a:r>
            <a:r>
              <a:rPr sz="1200" spc="-15" dirty="0">
                <a:latin typeface="Arial"/>
                <a:cs typeface="Arial"/>
              </a:rPr>
              <a:t>at </a:t>
            </a:r>
            <a:r>
              <a:rPr sz="1200" spc="-20" dirty="0">
                <a:latin typeface="Arial"/>
                <a:cs typeface="Arial"/>
              </a:rPr>
              <a:t>the  </a:t>
            </a:r>
            <a:r>
              <a:rPr sz="1200" spc="-40" dirty="0">
                <a:latin typeface="Arial"/>
                <a:cs typeface="Arial"/>
              </a:rPr>
              <a:t>molecular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level.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It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also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outline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basic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pathological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processes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development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cancers.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It 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0" dirty="0">
                <a:latin typeface="Arial"/>
                <a:cs typeface="Arial"/>
              </a:rPr>
              <a:t>deal </a:t>
            </a:r>
            <a:r>
              <a:rPr sz="1200" dirty="0">
                <a:latin typeface="Arial"/>
                <a:cs typeface="Arial"/>
              </a:rPr>
              <a:t>with </a:t>
            </a:r>
            <a:r>
              <a:rPr sz="1200" spc="-15" dirty="0">
                <a:latin typeface="Arial"/>
                <a:cs typeface="Arial"/>
              </a:rPr>
              <a:t>the </a:t>
            </a:r>
            <a:r>
              <a:rPr sz="1200" spc="-70" dirty="0">
                <a:latin typeface="Arial"/>
                <a:cs typeface="Arial"/>
              </a:rPr>
              <a:t>basic </a:t>
            </a:r>
            <a:r>
              <a:rPr sz="1200" spc="-45" dirty="0">
                <a:latin typeface="Arial"/>
                <a:cs typeface="Arial"/>
              </a:rPr>
              <a:t>pathophysiology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50" dirty="0">
                <a:latin typeface="Arial"/>
                <a:cs typeface="Arial"/>
              </a:rPr>
              <a:t>pharmacological </a:t>
            </a:r>
            <a:r>
              <a:rPr sz="1200" spc="-75" dirty="0">
                <a:latin typeface="Arial"/>
                <a:cs typeface="Arial"/>
              </a:rPr>
              <a:t>aspects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35" dirty="0">
                <a:latin typeface="Arial"/>
                <a:cs typeface="Arial"/>
              </a:rPr>
              <a:t>infections </a:t>
            </a:r>
            <a:r>
              <a:rPr sz="1200" spc="-65" dirty="0">
                <a:latin typeface="Arial"/>
                <a:cs typeface="Arial"/>
              </a:rPr>
              <a:t>and  </a:t>
            </a:r>
            <a:r>
              <a:rPr sz="1200" spc="-40" dirty="0">
                <a:latin typeface="Arial"/>
                <a:cs typeface="Arial"/>
              </a:rPr>
              <a:t>chemotherapeutic </a:t>
            </a:r>
            <a:r>
              <a:rPr sz="1200" spc="-65" dirty="0">
                <a:latin typeface="Arial"/>
                <a:cs typeface="Arial"/>
              </a:rPr>
              <a:t>agents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30" dirty="0">
                <a:latin typeface="Arial"/>
                <a:cs typeface="Arial"/>
              </a:rPr>
              <a:t>integrate </a:t>
            </a:r>
            <a:r>
              <a:rPr sz="1200" spc="30" dirty="0">
                <a:latin typeface="Arial"/>
                <a:cs typeface="Arial"/>
              </a:rPr>
              <a:t>it </a:t>
            </a:r>
            <a:r>
              <a:rPr sz="1200" dirty="0">
                <a:latin typeface="Arial"/>
                <a:cs typeface="Arial"/>
              </a:rPr>
              <a:t>with</a:t>
            </a:r>
            <a:r>
              <a:rPr sz="1200" spc="-22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clinical </a:t>
            </a:r>
            <a:r>
              <a:rPr sz="1200" spc="-75" dirty="0">
                <a:latin typeface="Arial"/>
                <a:cs typeface="Arial"/>
              </a:rPr>
              <a:t>sciences.</a:t>
            </a:r>
            <a:endParaRPr sz="1200">
              <a:latin typeface="Arial"/>
              <a:cs typeface="Arial"/>
            </a:endParaRPr>
          </a:p>
          <a:p>
            <a:pPr marL="12700" marR="106680">
              <a:lnSpc>
                <a:spcPct val="117000"/>
              </a:lnSpc>
              <a:spcBef>
                <a:spcPts val="1000"/>
              </a:spcBef>
            </a:pPr>
            <a:r>
              <a:rPr sz="1200" spc="-9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module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60" dirty="0">
                <a:latin typeface="Arial"/>
                <a:cs typeface="Arial"/>
              </a:rPr>
              <a:t>give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35" dirty="0">
                <a:latin typeface="Arial"/>
                <a:cs typeface="Arial"/>
              </a:rPr>
              <a:t>1</a:t>
            </a:r>
            <a:r>
              <a:rPr sz="1200" spc="-52" baseline="27777" dirty="0">
                <a:latin typeface="Arial"/>
                <a:cs typeface="Arial"/>
              </a:rPr>
              <a:t>st </a:t>
            </a:r>
            <a:r>
              <a:rPr sz="1200" spc="-55" dirty="0">
                <a:latin typeface="Arial"/>
                <a:cs typeface="Arial"/>
              </a:rPr>
              <a:t>year </a:t>
            </a:r>
            <a:r>
              <a:rPr sz="1200" spc="-50" dirty="0">
                <a:latin typeface="Arial"/>
                <a:cs typeface="Arial"/>
              </a:rPr>
              <a:t>medical </a:t>
            </a:r>
            <a:r>
              <a:rPr sz="1200" spc="-45" dirty="0">
                <a:latin typeface="Arial"/>
                <a:cs typeface="Arial"/>
              </a:rPr>
              <a:t>students, </a:t>
            </a:r>
            <a:r>
              <a:rPr sz="1200" spc="-65" dirty="0">
                <a:latin typeface="Arial"/>
                <a:cs typeface="Arial"/>
              </a:rPr>
              <a:t>an </a:t>
            </a:r>
            <a:r>
              <a:rPr sz="1200" spc="-15" dirty="0">
                <a:latin typeface="Arial"/>
                <a:cs typeface="Arial"/>
              </a:rPr>
              <a:t>opportunity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40" dirty="0">
                <a:latin typeface="Arial"/>
                <a:cs typeface="Arial"/>
              </a:rPr>
              <a:t>know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0" dirty="0">
                <a:latin typeface="Arial"/>
                <a:cs typeface="Arial"/>
              </a:rPr>
              <a:t>presentations </a:t>
            </a:r>
            <a:r>
              <a:rPr sz="1200" spc="-60" dirty="0">
                <a:latin typeface="Arial"/>
                <a:cs typeface="Arial"/>
              </a:rPr>
              <a:t>and  </a:t>
            </a:r>
            <a:r>
              <a:rPr sz="1200" spc="-40" dirty="0">
                <a:latin typeface="Arial"/>
                <a:cs typeface="Arial"/>
              </a:rPr>
              <a:t>principles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55" dirty="0">
                <a:latin typeface="Arial"/>
                <a:cs typeface="Arial"/>
              </a:rPr>
              <a:t>management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-24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common </a:t>
            </a:r>
            <a:r>
              <a:rPr sz="1200" spc="-40" dirty="0">
                <a:latin typeface="Arial"/>
                <a:cs typeface="Arial"/>
              </a:rPr>
              <a:t>hematological, immunological, </a:t>
            </a:r>
            <a:r>
              <a:rPr sz="1200" spc="-25" dirty="0">
                <a:latin typeface="Arial"/>
                <a:cs typeface="Arial"/>
              </a:rPr>
              <a:t>inflammatory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45" dirty="0">
                <a:latin typeface="Arial"/>
                <a:cs typeface="Arial"/>
              </a:rPr>
              <a:t>neoplastic  disorders. </a:t>
            </a:r>
            <a:r>
              <a:rPr sz="1200" spc="-50" dirty="0">
                <a:latin typeface="Arial"/>
                <a:cs typeface="Arial"/>
              </a:rPr>
              <a:t>Overall, </a:t>
            </a:r>
            <a:r>
              <a:rPr sz="1200" spc="30" dirty="0">
                <a:latin typeface="Arial"/>
                <a:cs typeface="Arial"/>
              </a:rPr>
              <a:t>it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30" dirty="0">
                <a:latin typeface="Arial"/>
                <a:cs typeface="Arial"/>
              </a:rPr>
              <a:t>provide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students </a:t>
            </a:r>
            <a:r>
              <a:rPr sz="1200" dirty="0">
                <a:latin typeface="Arial"/>
                <a:cs typeface="Arial"/>
              </a:rPr>
              <a:t>with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75" dirty="0">
                <a:latin typeface="Arial"/>
                <a:cs typeface="Arial"/>
              </a:rPr>
              <a:t>necessary </a:t>
            </a:r>
            <a:r>
              <a:rPr sz="1200" spc="-35" dirty="0">
                <a:latin typeface="Arial"/>
                <a:cs typeface="Arial"/>
              </a:rPr>
              <a:t>factual </a:t>
            </a:r>
            <a:r>
              <a:rPr sz="1200" spc="-50" dirty="0">
                <a:latin typeface="Arial"/>
                <a:cs typeface="Arial"/>
              </a:rPr>
              <a:t>knowledge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30" dirty="0">
                <a:latin typeface="Arial"/>
                <a:cs typeface="Arial"/>
              </a:rPr>
              <a:t>stimulate  </a:t>
            </a:r>
            <a:r>
              <a:rPr sz="1200" spc="-20" dirty="0">
                <a:latin typeface="Arial"/>
                <a:cs typeface="Arial"/>
              </a:rPr>
              <a:t>them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apply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this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interpretation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75" dirty="0">
                <a:latin typeface="Arial"/>
                <a:cs typeface="Arial"/>
              </a:rPr>
              <a:t>disease.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8</a:t>
            </a:fld>
            <a:endParaRPr spc="-45" dirty="0"/>
          </a:p>
        </p:txBody>
      </p:sp>
      <p:sp>
        <p:nvSpPr>
          <p:cNvPr id="3" name="object 3"/>
          <p:cNvSpPr txBox="1"/>
          <p:nvPr/>
        </p:nvSpPr>
        <p:spPr>
          <a:xfrm>
            <a:off x="1097281" y="454025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580" y="795019"/>
            <a:ext cx="3342004" cy="530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able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79652" y="1509013"/>
          <a:ext cx="6300469" cy="7323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7629"/>
                <a:gridCol w="1131570"/>
                <a:gridCol w="1271270"/>
              </a:tblGrid>
              <a:tr h="560705">
                <a:tc>
                  <a:txBody>
                    <a:bodyPr/>
                    <a:lstStyle/>
                    <a:p>
                      <a:pPr marL="126619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i="1" spc="-175" dirty="0">
                          <a:latin typeface="Arial"/>
                          <a:cs typeface="Arial"/>
                        </a:rPr>
                        <a:t>FACULTY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17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Lymphoid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tissue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Immune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4965">
                <a:tc>
                  <a:txBody>
                    <a:bodyPr/>
                    <a:lstStyle/>
                    <a:p>
                      <a:pPr marL="528320" marR="16637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immune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lymphoid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tissue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528320" marR="44577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central lymphoid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peripheral lymphoid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organs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45415" marR="132715" indent="-1905" algn="ctr">
                        <a:lnSpc>
                          <a:spcPts val="1350"/>
                        </a:lnSpc>
                        <a:spcBef>
                          <a:spcPts val="4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04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nodes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6735">
                <a:tc>
                  <a:txBody>
                    <a:bodyPr/>
                    <a:lstStyle/>
                    <a:p>
                      <a:pPr marL="528320" marR="32639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appearance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thymus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lymphoid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locations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tonsils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tonsils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Discussion/Practical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locations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spleen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Practical/Skill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appearance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spleen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lymphoid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organs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Briefly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 microscopic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lymphoid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tissue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nodes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nodes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thymus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Thymus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locations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tonsils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tonsils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location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spleen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spleen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45" dirty="0"/>
              <a:t>Page|</a:t>
            </a:r>
            <a:fld id="{81D60167-4931-47E6-BA6A-407CBD079E47}" type="slidenum">
              <a:rPr spc="-45" dirty="0"/>
              <a:pPr marL="12700">
                <a:lnSpc>
                  <a:spcPts val="1150"/>
                </a:lnSpc>
              </a:pPr>
              <a:t>9</a:t>
            </a:fld>
            <a:endParaRPr spc="-45" dirty="0"/>
          </a:p>
        </p:txBody>
      </p:sp>
      <p:sp>
        <p:nvSpPr>
          <p:cNvPr id="2" name="object 2"/>
          <p:cNvSpPr txBox="1"/>
          <p:nvPr/>
        </p:nvSpPr>
        <p:spPr>
          <a:xfrm>
            <a:off x="5069204" y="426211"/>
            <a:ext cx="1969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135" dirty="0">
                <a:latin typeface="Arial"/>
                <a:cs typeface="Arial"/>
              </a:rPr>
              <a:t>1ST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MBBS, </a:t>
            </a:r>
            <a:r>
              <a:rPr sz="1100" b="1" i="1" spc="-155" dirty="0">
                <a:latin typeface="Arial"/>
                <a:cs typeface="Arial"/>
              </a:rPr>
              <a:t>BLOOD</a:t>
            </a:r>
            <a:r>
              <a:rPr sz="1100" b="1" i="1" spc="-18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9652" y="651827"/>
          <a:ext cx="6300469" cy="8348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7629"/>
                <a:gridCol w="1131570"/>
                <a:gridCol w="1271270"/>
              </a:tblGrid>
              <a:tr h="33210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immunoglobulins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15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Practical/Skill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immunoglobulins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81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chemistry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immunoglobulins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81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applications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Electrophoresis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72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ELISA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immunity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3810" algn="ctr">
                        <a:lnSpc>
                          <a:spcPct val="117400"/>
                        </a:lnSpc>
                        <a:spcBef>
                          <a:spcPts val="6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innate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immunity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examples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cell mediated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immunity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attributes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passive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immunity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against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802640" indent="-228600">
                        <a:lnSpc>
                          <a:spcPct val="102000"/>
                        </a:lnSpc>
                        <a:buSzPts val="1100"/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Expla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ment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oces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lymphocytes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4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B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lymphocyte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clone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memory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cells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antibodies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528320" marR="724535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Classical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Alternate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pathways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complement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cascade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attributes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Leucocytes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Cells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hematopoiesis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29565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45415" marR="132715" indent="-1905" algn="ctr">
                        <a:lnSpc>
                          <a:spcPct val="116500"/>
                        </a:lnSpc>
                        <a:spcBef>
                          <a:spcPts val="1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528320" marR="335280" indent="-228600">
                        <a:lnSpc>
                          <a:spcPts val="15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sites and source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hematopoiesis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before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birth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hemoglobin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3810" algn="ctr">
                        <a:lnSpc>
                          <a:spcPct val="117300"/>
                        </a:lnSpc>
                        <a:spcBef>
                          <a:spcPts val="76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Lecture/Small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Allosteric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Properties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Hemoglobin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528320" marR="823594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synthesis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hemoglobin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abnormalities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98044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abnormalities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hemoglobinopathies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plasma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proteins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1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plasma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serum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compositions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528320" marR="529590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abnormalities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plasma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protein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40"/>
                        </a:spcBef>
                        <a:buSzPct val="110000"/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Enumerate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functions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cellular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components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blood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5415" marR="132715" indent="-3810" algn="ctr">
                        <a:lnSpc>
                          <a:spcPct val="1014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Lectures/Small  Group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values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RBCs,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WBCs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platelets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1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hematocrit,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values&amp;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affecting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hematocrit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different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RBCs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necessary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erythropoiesis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Reticulocyte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count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3284</Words>
  <Application>Microsoft Office PowerPoint</Application>
  <PresentationFormat>Custom</PresentationFormat>
  <Paragraphs>725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29</cp:revision>
  <dcterms:created xsi:type="dcterms:W3CDTF">2019-06-10T13:22:28Z</dcterms:created>
  <dcterms:modified xsi:type="dcterms:W3CDTF">2019-06-13T14:44:08Z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2019-04-06T00:00:00Z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2019-06-10T00:00:00Z</vt:filetime>
  </property>
</Properties>
</file>