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920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17" Type="http://schemas.openxmlformats.org/officeDocument/2006/relationships/image" Target="../media/image16.jpeg"/><Relationship Id="rId2" Type="http://schemas.openxmlformats.org/officeDocument/2006/relationships/image" Target="../media/image1.png"/><Relationship Id="rId16" Type="http://schemas.openxmlformats.org/officeDocument/2006/relationships/image" Target="../media/image15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5" Type="http://schemas.openxmlformats.org/officeDocument/2006/relationships/image" Target="../media/image14.pn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60" dirty="0"/>
              <a:t>2</a:t>
            </a:r>
            <a:r>
              <a:rPr spc="-70" dirty="0"/>
              <a:t>0</a:t>
            </a:r>
            <a:r>
              <a:rPr spc="-60" dirty="0"/>
              <a:t>18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52542" y="6777359"/>
            <a:ext cx="1217386" cy="11916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04800" y="318134"/>
            <a:ext cx="7164070" cy="0"/>
          </a:xfrm>
          <a:custGeom>
            <a:avLst/>
            <a:gdLst/>
            <a:ahLst/>
            <a:cxnLst/>
            <a:rect l="l" t="t" r="r" b="b"/>
            <a:pathLst>
              <a:path w="7164070">
                <a:moveTo>
                  <a:pt x="0" y="0"/>
                </a:moveTo>
                <a:lnTo>
                  <a:pt x="7164070" y="0"/>
                </a:lnTo>
              </a:path>
            </a:pathLst>
          </a:custGeom>
          <a:ln w="28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18134" y="332104"/>
            <a:ext cx="0" cy="9394825"/>
          </a:xfrm>
          <a:custGeom>
            <a:avLst/>
            <a:gdLst/>
            <a:ahLst/>
            <a:cxnLst/>
            <a:rect l="l" t="t" r="r" b="b"/>
            <a:pathLst>
              <a:path h="9394825">
                <a:moveTo>
                  <a:pt x="0" y="0"/>
                </a:moveTo>
                <a:lnTo>
                  <a:pt x="0" y="9394825"/>
                </a:lnTo>
              </a:path>
            </a:pathLst>
          </a:custGeom>
          <a:ln w="287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7454900" y="332104"/>
            <a:ext cx="0" cy="9394825"/>
          </a:xfrm>
          <a:custGeom>
            <a:avLst/>
            <a:gdLst/>
            <a:ahLst/>
            <a:cxnLst/>
            <a:rect l="l" t="t" r="r" b="b"/>
            <a:pathLst>
              <a:path h="9394825">
                <a:moveTo>
                  <a:pt x="0" y="0"/>
                </a:moveTo>
                <a:lnTo>
                  <a:pt x="0" y="9394825"/>
                </a:lnTo>
              </a:path>
            </a:pathLst>
          </a:custGeom>
          <a:ln w="28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304800" y="9740900"/>
            <a:ext cx="7164070" cy="0"/>
          </a:xfrm>
          <a:custGeom>
            <a:avLst/>
            <a:gdLst/>
            <a:ahLst/>
            <a:cxnLst/>
            <a:rect l="l" t="t" r="r" b="b"/>
            <a:pathLst>
              <a:path w="7164070">
                <a:moveTo>
                  <a:pt x="0" y="0"/>
                </a:moveTo>
                <a:lnTo>
                  <a:pt x="7164070" y="0"/>
                </a:lnTo>
              </a:path>
            </a:pathLst>
          </a:custGeom>
          <a:ln w="287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457834" y="678180"/>
            <a:ext cx="3347085" cy="22390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6076315" y="6930390"/>
            <a:ext cx="1174750" cy="116395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3268630" y="4975574"/>
            <a:ext cx="548612" cy="5388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714916" y="5259323"/>
            <a:ext cx="916338" cy="111086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496569" y="5049520"/>
            <a:ext cx="420370" cy="4222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1544072" y="3860762"/>
            <a:ext cx="434204" cy="43084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7021406" y="6463883"/>
            <a:ext cx="226648" cy="24730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1097280" y="8037830"/>
            <a:ext cx="291465" cy="30162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5928359" y="6181090"/>
            <a:ext cx="688974" cy="57912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5905500" y="5343525"/>
            <a:ext cx="428625" cy="36195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6619547" y="5653190"/>
            <a:ext cx="720349" cy="368426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1945639" y="4761865"/>
            <a:ext cx="920750" cy="877569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6503669" y="4876800"/>
            <a:ext cx="304800" cy="26797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1704975" y="3162300"/>
            <a:ext cx="304800" cy="26797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4502784" y="3743959"/>
            <a:ext cx="2482215" cy="1811020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542290" y="3027679"/>
            <a:ext cx="3268979" cy="1837689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1640204" y="5652770"/>
            <a:ext cx="4026535" cy="2679699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60" dirty="0"/>
              <a:t>2</a:t>
            </a:r>
            <a:r>
              <a:rPr spc="-70" dirty="0"/>
              <a:t>0</a:t>
            </a:r>
            <a:r>
              <a:rPr spc="-60" dirty="0"/>
              <a:t>18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60" dirty="0"/>
              <a:t>2</a:t>
            </a:r>
            <a:r>
              <a:rPr spc="-70" dirty="0"/>
              <a:t>0</a:t>
            </a:r>
            <a:r>
              <a:rPr spc="-60" dirty="0"/>
              <a:t>18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60" dirty="0"/>
              <a:t>2</a:t>
            </a:r>
            <a:r>
              <a:rPr spc="-70" dirty="0"/>
              <a:t>0</a:t>
            </a:r>
            <a:r>
              <a:rPr spc="-60" dirty="0"/>
              <a:t>18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60" dirty="0"/>
              <a:t>2</a:t>
            </a:r>
            <a:r>
              <a:rPr spc="-70" dirty="0"/>
              <a:t>0</a:t>
            </a:r>
            <a:r>
              <a:rPr spc="-60" dirty="0"/>
              <a:t>18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097280" y="656590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51687" y="542493"/>
            <a:ext cx="6669024" cy="6496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96492" y="9266631"/>
            <a:ext cx="33528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60" dirty="0"/>
              <a:t>2</a:t>
            </a:r>
            <a:r>
              <a:rPr spc="-70" dirty="0"/>
              <a:t>0</a:t>
            </a:r>
            <a:r>
              <a:rPr spc="-60" dirty="0"/>
              <a:t>18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485382" y="9275774"/>
            <a:ext cx="581025" cy="165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‹#›</a:t>
            </a:fld>
            <a:endParaRPr spc="-5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azon.com/s/ref=dp_byline_sr_book_1?ie=UTF8&amp;amp;field-author=Edward+F.+Goljan+MD&amp;amp;search-alias=books&amp;amp;text=Edward+F.+Goljan+MD&amp;amp;sort=relevancerank" TargetMode="External"/><Relationship Id="rId2" Type="http://schemas.openxmlformats.org/officeDocument/2006/relationships/hyperlink" Target="http://www.forensicmedicine.co.uk/" TargetMode="Externa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thologyatlas.ro/" TargetMode="External"/><Relationship Id="rId2" Type="http://schemas.openxmlformats.org/officeDocument/2006/relationships/hyperlink" Target="http://library.med.utah.edu/WebPath/webpath.html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who.int/maternal_child_adolescent/documents/IMCI_chartbooklet/en/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dc.gov/mmwr/volumes/65/wr/mm6518a4.htm" TargetMode="Externa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4051427" y="1300225"/>
            <a:ext cx="3169285" cy="650875"/>
          </a:xfrm>
          <a:prstGeom prst="rect">
            <a:avLst/>
          </a:prstGeom>
          <a:solidFill>
            <a:srgbClr val="D9D9D9"/>
          </a:solidFill>
        </p:spPr>
        <p:txBody>
          <a:bodyPr vert="horz" wrap="square" lIns="0" tIns="0" rIns="0" bIns="0" rtlCol="0">
            <a:spAutoFit/>
          </a:bodyPr>
          <a:lstStyle/>
          <a:p>
            <a:pPr marR="3175" algn="r">
              <a:lnSpc>
                <a:spcPts val="2540"/>
              </a:lnSpc>
            </a:pPr>
            <a:r>
              <a:rPr sz="2200" b="1" spc="-245" dirty="0">
                <a:solidFill>
                  <a:srgbClr val="4F6128"/>
                </a:solidFill>
                <a:latin typeface="Arial"/>
                <a:cs typeface="Arial"/>
              </a:rPr>
              <a:t>INFECTIOUS</a:t>
            </a:r>
            <a:r>
              <a:rPr sz="2200" b="1" spc="-14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2200" b="1" spc="-330" dirty="0">
                <a:solidFill>
                  <a:srgbClr val="4F6128"/>
                </a:solidFill>
                <a:latin typeface="Arial"/>
                <a:cs typeface="Arial"/>
              </a:rPr>
              <a:t>DISEASES</a:t>
            </a:r>
            <a:endParaRPr sz="2200">
              <a:latin typeface="Arial"/>
              <a:cs typeface="Arial"/>
            </a:endParaRPr>
          </a:p>
          <a:p>
            <a:pPr marR="2540" algn="r">
              <a:lnSpc>
                <a:spcPts val="2535"/>
              </a:lnSpc>
              <a:spcBef>
                <a:spcPts val="45"/>
              </a:spcBef>
            </a:pPr>
            <a:r>
              <a:rPr sz="2200" b="1" spc="-125" dirty="0">
                <a:solidFill>
                  <a:srgbClr val="4F6128"/>
                </a:solidFill>
                <a:latin typeface="Arial"/>
                <a:cs typeface="Arial"/>
              </a:rPr>
              <a:t>MO</a:t>
            </a:r>
            <a:r>
              <a:rPr sz="2200" b="1" spc="-100" dirty="0">
                <a:solidFill>
                  <a:srgbClr val="4F6128"/>
                </a:solidFill>
                <a:latin typeface="Arial"/>
                <a:cs typeface="Arial"/>
              </a:rPr>
              <a:t>D</a:t>
            </a:r>
            <a:r>
              <a:rPr sz="2200" b="1" spc="-310" dirty="0">
                <a:solidFill>
                  <a:srgbClr val="4F6128"/>
                </a:solidFill>
                <a:latin typeface="Arial"/>
                <a:cs typeface="Arial"/>
              </a:rPr>
              <a:t>U</a:t>
            </a:r>
            <a:r>
              <a:rPr sz="2200" b="1" spc="-280" dirty="0">
                <a:solidFill>
                  <a:srgbClr val="4F6128"/>
                </a:solidFill>
                <a:latin typeface="Arial"/>
                <a:cs typeface="Arial"/>
              </a:rPr>
              <a:t>L</a:t>
            </a:r>
            <a:r>
              <a:rPr sz="2200" b="1" spc="-400" dirty="0">
                <a:solidFill>
                  <a:srgbClr val="4F6128"/>
                </a:solidFill>
                <a:latin typeface="Arial"/>
                <a:cs typeface="Arial"/>
              </a:rPr>
              <a:t>E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51427" y="2063750"/>
            <a:ext cx="3169285" cy="359073"/>
          </a:xfrm>
          <a:prstGeom prst="rect">
            <a:avLst/>
          </a:prstGeom>
          <a:solidFill>
            <a:srgbClr val="D9D9D9"/>
          </a:solidFill>
        </p:spPr>
        <p:txBody>
          <a:bodyPr vert="horz" wrap="square" lIns="0" tIns="0" rIns="0" bIns="0" rtlCol="0">
            <a:spAutoFit/>
          </a:bodyPr>
          <a:lstStyle/>
          <a:p>
            <a:pPr marL="816610">
              <a:lnSpc>
                <a:spcPts val="2760"/>
              </a:lnSpc>
            </a:pPr>
            <a:r>
              <a:rPr sz="2400" b="1" spc="-229" dirty="0">
                <a:solidFill>
                  <a:srgbClr val="5F4879"/>
                </a:solidFill>
                <a:latin typeface="Arial"/>
                <a:cs typeface="Arial"/>
              </a:rPr>
              <a:t>THIRD </a:t>
            </a:r>
            <a:r>
              <a:rPr sz="2400" b="1" spc="-365">
                <a:solidFill>
                  <a:srgbClr val="5F4879"/>
                </a:solidFill>
                <a:latin typeface="Arial"/>
                <a:cs typeface="Arial"/>
              </a:rPr>
              <a:t>YEAR</a:t>
            </a:r>
            <a:r>
              <a:rPr sz="2400" b="1" spc="-85">
                <a:solidFill>
                  <a:srgbClr val="5F4879"/>
                </a:solidFill>
                <a:latin typeface="Arial"/>
                <a:cs typeface="Arial"/>
              </a:rPr>
              <a:t> </a:t>
            </a:r>
            <a:r>
              <a:rPr sz="2400" b="1" spc="-295" smtClean="0">
                <a:solidFill>
                  <a:srgbClr val="5F4879"/>
                </a:solidFill>
                <a:latin typeface="Arial"/>
                <a:cs typeface="Arial"/>
              </a:rPr>
              <a:t>MBB</a:t>
            </a:r>
            <a:r>
              <a:rPr lang="en-US" sz="2400" b="1" spc="-295" dirty="0" smtClean="0">
                <a:solidFill>
                  <a:srgbClr val="5F4879"/>
                </a:solidFill>
                <a:latin typeface="Arial"/>
                <a:cs typeface="Arial"/>
              </a:rPr>
              <a:t>S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051427" y="542493"/>
            <a:ext cx="3169285" cy="649605"/>
          </a:xfrm>
          <a:prstGeom prst="rect">
            <a:avLst/>
          </a:prstGeom>
          <a:solidFill>
            <a:srgbClr val="D9D9D9"/>
          </a:solidFill>
        </p:spPr>
        <p:txBody>
          <a:bodyPr vert="horz" wrap="square" lIns="0" tIns="156845" rIns="0" bIns="0" rtlCol="0">
            <a:spAutoFit/>
          </a:bodyPr>
          <a:lstStyle/>
          <a:p>
            <a:pPr marL="995044">
              <a:lnSpc>
                <a:spcPct val="100000"/>
              </a:lnSpc>
              <a:spcBef>
                <a:spcPts val="1235"/>
              </a:spcBef>
            </a:pPr>
            <a:r>
              <a:rPr spc="-350" dirty="0"/>
              <a:t>STUDY</a:t>
            </a:r>
            <a:r>
              <a:rPr spc="-170" dirty="0"/>
              <a:t> </a:t>
            </a:r>
            <a:r>
              <a:rPr spc="-285" dirty="0"/>
              <a:t>GUIDE</a:t>
            </a:r>
          </a:p>
        </p:txBody>
      </p:sp>
      <p:sp>
        <p:nvSpPr>
          <p:cNvPr id="7" name="object 7"/>
          <p:cNvSpPr/>
          <p:nvPr/>
        </p:nvSpPr>
        <p:spPr>
          <a:xfrm>
            <a:off x="2788285" y="9171305"/>
            <a:ext cx="2052320" cy="372110"/>
          </a:xfrm>
          <a:custGeom>
            <a:avLst/>
            <a:gdLst/>
            <a:ahLst/>
            <a:cxnLst/>
            <a:rect l="l" t="t" r="r" b="b"/>
            <a:pathLst>
              <a:path w="2052320" h="372109">
                <a:moveTo>
                  <a:pt x="0" y="372110"/>
                </a:moveTo>
                <a:lnTo>
                  <a:pt x="2052319" y="372110"/>
                </a:lnTo>
                <a:lnTo>
                  <a:pt x="2052319" y="0"/>
                </a:lnTo>
                <a:lnTo>
                  <a:pt x="0" y="0"/>
                </a:lnTo>
                <a:lnTo>
                  <a:pt x="0" y="37211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Picture 9" descr="download.png"/>
          <p:cNvPicPr>
            <a:picLocks noChangeAspect="1"/>
          </p:cNvPicPr>
          <p:nvPr/>
        </p:nvPicPr>
        <p:blipFill>
          <a:blip r:embed="rId2"/>
          <a:srcRect t="32222" b="32222"/>
          <a:stretch>
            <a:fillRect/>
          </a:stretch>
        </p:blipFill>
        <p:spPr>
          <a:xfrm>
            <a:off x="457200" y="8458200"/>
            <a:ext cx="2895600" cy="1143000"/>
          </a:xfrm>
          <a:prstGeom prst="rect">
            <a:avLst/>
          </a:prstGeom>
        </p:spPr>
      </p:pic>
      <p:pic>
        <p:nvPicPr>
          <p:cNvPr id="11" name="Picture 10" descr="logo_hospita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9800" y="8305800"/>
            <a:ext cx="1238250" cy="12382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6553200" y="9448800"/>
            <a:ext cx="581025" cy="1657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10</a:t>
            </a:fld>
            <a:endParaRPr spc="-55" dirty="0"/>
          </a:p>
        </p:txBody>
      </p:sp>
      <p:sp>
        <p:nvSpPr>
          <p:cNvPr id="2" name="object 2"/>
          <p:cNvSpPr txBox="1"/>
          <p:nvPr/>
        </p:nvSpPr>
        <p:spPr>
          <a:xfrm>
            <a:off x="3657727" y="426211"/>
            <a:ext cx="354076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80" dirty="0">
                <a:latin typeface="Arial"/>
                <a:cs typeface="Arial"/>
              </a:rPr>
              <a:t>3</a:t>
            </a:r>
            <a:r>
              <a:rPr sz="1050" b="1" i="1" spc="-120" baseline="31746" dirty="0">
                <a:latin typeface="Arial"/>
                <a:cs typeface="Arial"/>
              </a:rPr>
              <a:t>RD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sz="1100" b="1" i="1" spc="-125" smtClean="0">
                <a:latin typeface="Arial"/>
                <a:cs typeface="Arial"/>
              </a:rPr>
              <a:t>NFECTIOUS </a:t>
            </a:r>
            <a:r>
              <a:rPr sz="1100" b="1" i="1" spc="-165" dirty="0">
                <a:latin typeface="Arial"/>
                <a:cs typeface="Arial"/>
              </a:rPr>
              <a:t>DISEASES</a:t>
            </a:r>
            <a:r>
              <a:rPr sz="1100" b="1" i="1" spc="-145" dirty="0">
                <a:latin typeface="Arial"/>
                <a:cs typeface="Arial"/>
              </a:rPr>
              <a:t> </a:t>
            </a:r>
            <a:r>
              <a:rPr sz="1100" b="1" i="1" spc="-110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97280" y="454025"/>
            <a:ext cx="2273935" cy="17208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14400" y="914400"/>
          <a:ext cx="6242048" cy="83884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19195"/>
                <a:gridCol w="1205864"/>
                <a:gridCol w="1316989"/>
              </a:tblGrid>
              <a:tr h="221932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measles,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rubella,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varicella,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mumps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9075" algn="r">
                        <a:lnSpc>
                          <a:spcPts val="1315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Mic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io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315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11835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20" dirty="0">
                          <a:latin typeface="Arial"/>
                          <a:cs typeface="Arial"/>
                        </a:rPr>
                        <a:t>Differentiate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among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various types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rashes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children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Diagnose measles based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on clinical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features.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284480" indent="-22860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management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protocol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measles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 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complications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3270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Pediatrics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495">
                <a:tc>
                  <a:txBody>
                    <a:bodyPr/>
                    <a:lstStyle/>
                    <a:p>
                      <a:pPr marL="528320" marR="327660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75" dirty="0">
                          <a:latin typeface="Arial"/>
                          <a:cs typeface="Arial"/>
                        </a:rPr>
                        <a:t>Classify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various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drugs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used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the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treatment</a:t>
                      </a:r>
                      <a:r>
                        <a:rPr sz="11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various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viral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infections.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their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pharmacokinetics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dynamics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8595" algn="r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arm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77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310"/>
                        </a:lnSpc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Cased-based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715" algn="ct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>
                  <a:txBody>
                    <a:bodyPr/>
                    <a:lstStyle/>
                    <a:p>
                      <a:pPr marL="71120">
                        <a:lnSpc>
                          <a:spcPts val="1405"/>
                        </a:lnSpc>
                      </a:pPr>
                      <a:r>
                        <a:rPr sz="1200" b="1" spc="-45" dirty="0">
                          <a:latin typeface="Arial"/>
                          <a:cs typeface="Arial"/>
                        </a:rPr>
                        <a:t>Malaria </a:t>
                      </a:r>
                      <a:r>
                        <a:rPr sz="1200" b="1" spc="-2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200" b="1" spc="-60" dirty="0">
                          <a:latin typeface="Arial"/>
                          <a:cs typeface="Arial"/>
                        </a:rPr>
                        <a:t>Viral </a:t>
                      </a:r>
                      <a:r>
                        <a:rPr sz="1200" b="1" spc="-95" dirty="0">
                          <a:latin typeface="Arial"/>
                          <a:cs typeface="Arial"/>
                        </a:rPr>
                        <a:t>Hemorrhagic Fever</a:t>
                      </a:r>
                      <a:r>
                        <a:rPr sz="12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(VHF)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3340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lifecycle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Plasmodium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610870" indent="-22860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microbiology, pathology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lab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investigations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Malaria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2311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Microbiology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77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75" dirty="0">
                          <a:latin typeface="Arial"/>
                          <a:cs typeface="Arial"/>
                        </a:rPr>
                        <a:t>Classify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viral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haemorrhagic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fevers.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610870" indent="-22860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microbiology, pathology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lab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investigations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Dengue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35" dirty="0">
                          <a:latin typeface="Arial"/>
                          <a:cs typeface="Arial"/>
                        </a:rPr>
                        <a:t>VHF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77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84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4333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major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antimalarial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drugs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7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drug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used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chemoprophylaxis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8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drugs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effective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chloroquine</a:t>
                      </a:r>
                      <a:r>
                        <a:rPr sz="11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resistance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304165" indent="-228600">
                        <a:lnSpc>
                          <a:spcPct val="101800"/>
                        </a:lnSpc>
                        <a:spcBef>
                          <a:spcPts val="6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dosages,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mechanism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action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adverse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effects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antimalarial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drugs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8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75" dirty="0">
                          <a:latin typeface="Arial"/>
                          <a:cs typeface="Arial"/>
                        </a:rPr>
                        <a:t>Classify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Anti-protozoal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drugs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7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their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Pharmacokinetics and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dynamics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R="188595" algn="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arm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70205" marR="329565" indent="-27940">
                        <a:lnSpc>
                          <a:spcPct val="116399"/>
                        </a:lnSpc>
                      </a:pPr>
                      <a:r>
                        <a:rPr sz="1100" spc="-125" dirty="0">
                          <a:latin typeface="Arial"/>
                          <a:cs typeface="Arial"/>
                        </a:rPr>
                        <a:t>Case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based 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05130">
                <a:tc rowSpan="2"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presentation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malaria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Justify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diagnosis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Malaria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complications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Malaria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management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plan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Malaria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340995">
                        <a:lnSpc>
                          <a:spcPct val="100000"/>
                        </a:lnSpc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306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100" spc="-135" dirty="0">
                          <a:latin typeface="Arial"/>
                          <a:cs typeface="Arial"/>
                        </a:rPr>
                        <a:t>CBIL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79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00175">
                <a:tc>
                  <a:txBody>
                    <a:bodyPr/>
                    <a:lstStyle/>
                    <a:p>
                      <a:pPr marL="528320" marR="401320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presentation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patient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Viral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Hemorrhagic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Fever such 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as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Dengue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CCHF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394970" indent="-228600">
                        <a:lnSpc>
                          <a:spcPct val="101800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complications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Viral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Hemorrhagic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Fever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specially</a:t>
                      </a:r>
                      <a:r>
                        <a:rPr sz="1100" spc="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Dengue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303530" indent="-22860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Justify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diagnosis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common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Viral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Hemorrhagic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fever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management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patients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suspected</a:t>
                      </a:r>
                      <a:r>
                        <a:rPr sz="11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35" dirty="0">
                          <a:latin typeface="Arial"/>
                          <a:cs typeface="Arial"/>
                        </a:rPr>
                        <a:t>VHF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985" algn="ctr">
                        <a:lnSpc>
                          <a:spcPct val="100000"/>
                        </a:lnSpc>
                      </a:pPr>
                      <a:r>
                        <a:rPr sz="1100" spc="-95" dirty="0">
                          <a:latin typeface="Arial"/>
                          <a:cs typeface="Arial"/>
                        </a:rPr>
                        <a:t>Case-Based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>
                  <a:txBody>
                    <a:bodyPr/>
                    <a:lstStyle/>
                    <a:p>
                      <a:pPr marL="71120">
                        <a:lnSpc>
                          <a:spcPts val="1405"/>
                        </a:lnSpc>
                      </a:pPr>
                      <a:r>
                        <a:rPr sz="1200" b="1" spc="-95" dirty="0">
                          <a:latin typeface="Arial"/>
                          <a:cs typeface="Arial"/>
                        </a:rPr>
                        <a:t>Typhoid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25780">
                <a:tc>
                  <a:txBody>
                    <a:bodyPr/>
                    <a:lstStyle/>
                    <a:p>
                      <a:pPr marL="528320" marR="86995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microbiology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typhoid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paratyphoid</a:t>
                      </a:r>
                      <a:r>
                        <a:rPr sz="11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fever 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its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burden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endemic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countries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231140">
                        <a:lnSpc>
                          <a:spcPct val="100000"/>
                        </a:lnSpc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Microbiology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33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528320" marR="583565" indent="-228600">
                        <a:lnSpc>
                          <a:spcPts val="1340"/>
                        </a:lnSpc>
                        <a:spcBef>
                          <a:spcPts val="4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Importance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blood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culture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its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significance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diagnosis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infectious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diseases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(endocarditis,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typhoid)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Practical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33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0358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drugs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used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typhoid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fever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263525" indent="-22860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mechanism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action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adverse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effects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drugs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used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typhoid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fever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R="188595" algn="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arm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0205" marR="321310" indent="-33655">
                        <a:lnSpc>
                          <a:spcPct val="116300"/>
                        </a:lnSpc>
                        <a:spcBef>
                          <a:spcPts val="459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Cas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Based 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6553200" y="9601200"/>
            <a:ext cx="581025" cy="1657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11</a:t>
            </a:fld>
            <a:endParaRPr spc="-55" dirty="0"/>
          </a:p>
        </p:txBody>
      </p:sp>
      <p:sp>
        <p:nvSpPr>
          <p:cNvPr id="2" name="object 2"/>
          <p:cNvSpPr txBox="1"/>
          <p:nvPr/>
        </p:nvSpPr>
        <p:spPr>
          <a:xfrm>
            <a:off x="3657727" y="426211"/>
            <a:ext cx="354076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80" dirty="0">
                <a:latin typeface="Arial"/>
                <a:cs typeface="Arial"/>
              </a:rPr>
              <a:t>3</a:t>
            </a:r>
            <a:r>
              <a:rPr sz="1050" b="1" i="1" spc="-120" baseline="31746" dirty="0">
                <a:latin typeface="Arial"/>
                <a:cs typeface="Arial"/>
              </a:rPr>
              <a:t>RD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sz="1100" b="1" i="1" spc="-125" smtClean="0">
                <a:latin typeface="Arial"/>
                <a:cs typeface="Arial"/>
              </a:rPr>
              <a:t>INFECTIOUS </a:t>
            </a:r>
            <a:r>
              <a:rPr sz="1100" b="1" i="1" spc="-165" dirty="0">
                <a:latin typeface="Arial"/>
                <a:cs typeface="Arial"/>
              </a:rPr>
              <a:t>DISEASES</a:t>
            </a:r>
            <a:r>
              <a:rPr sz="1100" b="1" i="1" spc="-145" dirty="0">
                <a:latin typeface="Arial"/>
                <a:cs typeface="Arial"/>
              </a:rPr>
              <a:t> </a:t>
            </a:r>
            <a:r>
              <a:rPr sz="1100" b="1" i="1" spc="-110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97280" y="454025"/>
            <a:ext cx="2273935" cy="17208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14400" y="914400"/>
          <a:ext cx="6242048" cy="854227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19195"/>
                <a:gridCol w="1205864"/>
                <a:gridCol w="1316989"/>
              </a:tblGrid>
              <a:tr h="784860">
                <a:tc>
                  <a:txBody>
                    <a:bodyPr/>
                    <a:lstStyle/>
                    <a:p>
                      <a:pPr marL="528320" marR="418465" indent="-228600">
                        <a:lnSpc>
                          <a:spcPct val="101800"/>
                        </a:lnSpc>
                        <a:spcBef>
                          <a:spcPts val="3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features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complications</a:t>
                      </a:r>
                      <a:r>
                        <a:rPr sz="11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Typhoid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fever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Justify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diagnosis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Typhoid</a:t>
                      </a:r>
                      <a:r>
                        <a:rPr sz="11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fever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management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Typhoid</a:t>
                      </a:r>
                      <a:r>
                        <a:rPr sz="11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fever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340995">
                        <a:lnSpc>
                          <a:spcPct val="100000"/>
                        </a:lnSpc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6985" algn="ctr">
                        <a:lnSpc>
                          <a:spcPct val="100000"/>
                        </a:lnSpc>
                      </a:pPr>
                      <a:r>
                        <a:rPr sz="1100" spc="-100" dirty="0">
                          <a:latin typeface="Arial"/>
                          <a:cs typeface="Arial"/>
                        </a:rPr>
                        <a:t>Case-Based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>
                  <a:txBody>
                    <a:bodyPr/>
                    <a:lstStyle/>
                    <a:p>
                      <a:pPr marL="71120">
                        <a:lnSpc>
                          <a:spcPts val="1405"/>
                        </a:lnSpc>
                      </a:pPr>
                      <a:r>
                        <a:rPr sz="1200" b="1" spc="-90" dirty="0">
                          <a:latin typeface="Arial"/>
                          <a:cs typeface="Arial"/>
                        </a:rPr>
                        <a:t>Acute</a:t>
                      </a:r>
                      <a:r>
                        <a:rPr sz="12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75" dirty="0">
                          <a:latin typeface="Arial"/>
                          <a:cs typeface="Arial"/>
                        </a:rPr>
                        <a:t>Diarrhea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050925">
                <a:tc>
                  <a:txBody>
                    <a:bodyPr/>
                    <a:lstStyle/>
                    <a:p>
                      <a:pPr marL="528320" marR="649605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75" dirty="0">
                          <a:latin typeface="Arial"/>
                          <a:cs typeface="Arial"/>
                        </a:rPr>
                        <a:t>Classify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organisms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causing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diarrhea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dysentery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647065" indent="-22860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Summarize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main features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bacterial</a:t>
                      </a:r>
                      <a:r>
                        <a:rPr sz="11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agents 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salmonella,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shigella,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vibrio,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campylobacter.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66040" indent="-228600">
                        <a:lnSpc>
                          <a:spcPct val="101800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Summarize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main features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ova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parasites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causing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diarrhea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dysentery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(entamoeba,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ascaris,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pinworm)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R="219075" algn="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Mic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io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11835">
                <a:tc>
                  <a:txBody>
                    <a:bodyPr/>
                    <a:lstStyle/>
                    <a:p>
                      <a:pPr marL="528320" marR="79375" indent="-228600">
                        <a:lnSpc>
                          <a:spcPct val="102000"/>
                        </a:lnSpc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steps 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as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per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IMNCI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protocols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treatment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diarrhea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75" dirty="0">
                          <a:latin typeface="Arial"/>
                          <a:cs typeface="Arial"/>
                        </a:rPr>
                        <a:t>Classify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drugs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used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treat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diarrhea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dysentery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adverse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effects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these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drugs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R="188595" algn="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arm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3855" marR="300355" indent="-52069">
                        <a:lnSpc>
                          <a:spcPct val="117500"/>
                        </a:lnSpc>
                        <a:spcBef>
                          <a:spcPts val="470"/>
                        </a:spcBef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Small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Group 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96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80744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causes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Infectious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diarrhea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7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presentations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infectious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diarrhea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544195" indent="-22860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Investigations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management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patients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diarrhea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40995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985" algn="ctr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sz="1100" spc="-95" dirty="0">
                          <a:latin typeface="Arial"/>
                          <a:cs typeface="Arial"/>
                        </a:rPr>
                        <a:t>Case-Based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marL="528320" marR="119380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causes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prevention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acute</a:t>
                      </a:r>
                      <a:r>
                        <a:rPr sz="11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diarrheal 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diseases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8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epidemiology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diarrheal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diseases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576580" indent="-228600">
                        <a:lnSpc>
                          <a:spcPct val="102000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features,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assessment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diagnostic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criteria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Acute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Diarrheal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diseases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340995" marR="262890" indent="-67310">
                        <a:lnSpc>
                          <a:spcPct val="1173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mm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un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y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07795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20" dirty="0">
                          <a:latin typeface="Arial"/>
                          <a:cs typeface="Arial"/>
                        </a:rPr>
                        <a:t>Differentiate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between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acute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chronic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diarrhea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Enumerate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risk factors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causes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1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acute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diarrhea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307975" indent="-22860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assessment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classification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child 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diarrhea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dysentery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765175" indent="-228600">
                        <a:lnSpc>
                          <a:spcPct val="100899"/>
                        </a:lnSpc>
                        <a:spcBef>
                          <a:spcPts val="7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evaluation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classification</a:t>
                      </a:r>
                      <a:r>
                        <a:rPr sz="11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dehydration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649605" indent="-22860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management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plan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child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diarrhea/dysentery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327025">
                        <a:lnSpc>
                          <a:spcPct val="10000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Pediatrics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04215">
                <a:tc>
                  <a:txBody>
                    <a:bodyPr/>
                    <a:lstStyle/>
                    <a:p>
                      <a:pPr marL="528320" marR="213995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dynamics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transmission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Cholera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its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prevention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226060" indent="-22860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features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100" spc="-2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diagnostic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criteria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Cholera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0995" marR="262890" indent="-67310">
                        <a:lnSpc>
                          <a:spcPct val="116399"/>
                        </a:lnSpc>
                        <a:spcBef>
                          <a:spcPts val="459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mm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un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y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>
                  <a:txBody>
                    <a:bodyPr/>
                    <a:lstStyle/>
                    <a:p>
                      <a:pPr marL="71120">
                        <a:lnSpc>
                          <a:spcPts val="1405"/>
                        </a:lnSpc>
                      </a:pPr>
                      <a:r>
                        <a:rPr sz="1200" b="1" spc="-140" dirty="0">
                          <a:latin typeface="Arial"/>
                          <a:cs typeface="Arial"/>
                        </a:rPr>
                        <a:t>Sepsis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54965">
                <a:tc>
                  <a:txBody>
                    <a:bodyPr/>
                    <a:lstStyle/>
                    <a:p>
                      <a:pPr marL="528320" marR="526415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pathophysiology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acute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chronic 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inflammation,</a:t>
                      </a:r>
                      <a:r>
                        <a:rPr sz="1100" spc="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Sepsis/SIRS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9075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Mic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io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71120">
                        <a:lnSpc>
                          <a:spcPts val="1405"/>
                        </a:lnSpc>
                      </a:pPr>
                      <a:r>
                        <a:rPr sz="1200" b="1" spc="-110" dirty="0">
                          <a:latin typeface="Arial"/>
                          <a:cs typeface="Arial"/>
                        </a:rPr>
                        <a:t>Fungal </a:t>
                      </a:r>
                      <a:r>
                        <a:rPr sz="1200" b="1" spc="-75" dirty="0">
                          <a:latin typeface="Arial"/>
                          <a:cs typeface="Arial"/>
                        </a:rPr>
                        <a:t>Infections, </a:t>
                      </a:r>
                      <a:r>
                        <a:rPr sz="1200" b="1" spc="-85" dirty="0">
                          <a:latin typeface="Arial"/>
                          <a:cs typeface="Arial"/>
                        </a:rPr>
                        <a:t>Clostridial </a:t>
                      </a:r>
                      <a:r>
                        <a:rPr sz="1200" b="1" spc="-65" dirty="0">
                          <a:latin typeface="Arial"/>
                          <a:cs typeface="Arial"/>
                        </a:rPr>
                        <a:t>Infection, </a:t>
                      </a:r>
                      <a:r>
                        <a:rPr sz="1200" b="1" spc="-125" dirty="0">
                          <a:latin typeface="Arial"/>
                          <a:cs typeface="Arial"/>
                        </a:rPr>
                        <a:t>Scabies</a:t>
                      </a:r>
                      <a:r>
                        <a:rPr sz="1200" b="1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95" dirty="0">
                          <a:latin typeface="Arial"/>
                          <a:cs typeface="Arial"/>
                        </a:rPr>
                        <a:t>and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b="1" spc="-114" dirty="0">
                          <a:latin typeface="Arial"/>
                          <a:cs typeface="Arial"/>
                        </a:rPr>
                        <a:t>Leprosy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40385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risk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factors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fungal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infection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different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types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fungal</a:t>
                      </a:r>
                      <a:r>
                        <a:rPr sz="1100" spc="-2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infections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manifestation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fungal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infection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0995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009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009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6477000" y="9448800"/>
            <a:ext cx="581025" cy="1657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12</a:t>
            </a:fld>
            <a:endParaRPr spc="-55" dirty="0"/>
          </a:p>
        </p:txBody>
      </p:sp>
      <p:sp>
        <p:nvSpPr>
          <p:cNvPr id="2" name="object 2"/>
          <p:cNvSpPr txBox="1"/>
          <p:nvPr/>
        </p:nvSpPr>
        <p:spPr>
          <a:xfrm>
            <a:off x="3657727" y="426211"/>
            <a:ext cx="354076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80" dirty="0">
                <a:latin typeface="Arial"/>
                <a:cs typeface="Arial"/>
              </a:rPr>
              <a:t>3</a:t>
            </a:r>
            <a:r>
              <a:rPr sz="1050" b="1" i="1" spc="-120" baseline="31746" dirty="0">
                <a:latin typeface="Arial"/>
                <a:cs typeface="Arial"/>
              </a:rPr>
              <a:t>RD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sz="1100" b="1" i="1" spc="-125" smtClean="0">
                <a:latin typeface="Arial"/>
                <a:cs typeface="Arial"/>
              </a:rPr>
              <a:t>INFECTIOUS </a:t>
            </a:r>
            <a:r>
              <a:rPr sz="1100" b="1" i="1" spc="-165" dirty="0">
                <a:latin typeface="Arial"/>
                <a:cs typeface="Arial"/>
              </a:rPr>
              <a:t>DISEASES</a:t>
            </a:r>
            <a:r>
              <a:rPr sz="1100" b="1" i="1" spc="-145" dirty="0">
                <a:latin typeface="Arial"/>
                <a:cs typeface="Arial"/>
              </a:rPr>
              <a:t> </a:t>
            </a:r>
            <a:r>
              <a:rPr sz="1100" b="1" i="1" spc="-110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97280" y="454025"/>
            <a:ext cx="2273935" cy="17208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90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14400" y="914400"/>
          <a:ext cx="6242048" cy="8199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19195"/>
                <a:gridCol w="1205864"/>
                <a:gridCol w="1316989"/>
              </a:tblGrid>
              <a:tr h="35814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management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fungal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infection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75" dirty="0">
                          <a:latin typeface="Arial"/>
                          <a:cs typeface="Arial"/>
                        </a:rPr>
                        <a:t>Classify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fungi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into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yeast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mold.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354330" indent="-22860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various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fungal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infections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causing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Thrush,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Ringworm, Aspergillosis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Mucormycosis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Microbiology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77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5095" algn="r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77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495">
                <a:tc>
                  <a:txBody>
                    <a:bodyPr/>
                    <a:lstStyle/>
                    <a:p>
                      <a:pPr marL="528320" marR="335915" indent="-228600">
                        <a:lnSpc>
                          <a:spcPts val="1340"/>
                        </a:lnSpc>
                        <a:spcBef>
                          <a:spcPts val="4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clostridial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infections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significance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including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Tetanus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Pathogenesis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Tetanus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Microbiology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65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5095" algn="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65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leprosy,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its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types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microorganisms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90"/>
                        </a:lnSpc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Microbiology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5095" algn="r">
                        <a:lnSpc>
                          <a:spcPts val="129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70305">
                <a:tc>
                  <a:txBody>
                    <a:bodyPr/>
                    <a:lstStyle/>
                    <a:p>
                      <a:pPr marL="528320" marR="422909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etiology,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epidemiology,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control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prevention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Scabies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576580" indent="-22860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features,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assessment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diagnostic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criteria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Scabies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445770" indent="-22860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process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control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prevention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Scabies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340995" marR="262890" indent="-67310">
                        <a:lnSpc>
                          <a:spcPct val="1173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mm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un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y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370205" marR="311150" indent="-47625">
                        <a:lnSpc>
                          <a:spcPct val="117300"/>
                        </a:lnSpc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Small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group 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>
                  <a:txBody>
                    <a:bodyPr/>
                    <a:lstStyle/>
                    <a:p>
                      <a:pPr marL="71120">
                        <a:lnSpc>
                          <a:spcPts val="1405"/>
                        </a:lnSpc>
                      </a:pPr>
                      <a:r>
                        <a:rPr sz="1200" b="1" spc="-95" dirty="0">
                          <a:latin typeface="Arial"/>
                          <a:cs typeface="Arial"/>
                        </a:rPr>
                        <a:t>RTI, </a:t>
                      </a:r>
                      <a:r>
                        <a:rPr sz="1200" b="1" spc="-110" dirty="0">
                          <a:latin typeface="Arial"/>
                          <a:cs typeface="Arial"/>
                        </a:rPr>
                        <a:t>Pertussis 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b="1" spc="-114" dirty="0">
                          <a:latin typeface="Arial"/>
                          <a:cs typeface="Arial"/>
                        </a:rPr>
                        <a:t>Pseudomonas</a:t>
                      </a:r>
                      <a:r>
                        <a:rPr sz="1200" b="1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80" dirty="0">
                          <a:latin typeface="Arial"/>
                          <a:cs typeface="Arial"/>
                        </a:rPr>
                        <a:t>infections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40843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features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120" dirty="0">
                          <a:latin typeface="Arial"/>
                          <a:cs typeface="Arial"/>
                        </a:rPr>
                        <a:t>RTI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children.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155575" indent="-22860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75" dirty="0">
                          <a:latin typeface="Arial"/>
                          <a:cs typeface="Arial"/>
                        </a:rPr>
                        <a:t>Classify </a:t>
                      </a:r>
                      <a:r>
                        <a:rPr sz="1100" spc="-125" dirty="0">
                          <a:latin typeface="Arial"/>
                          <a:cs typeface="Arial"/>
                        </a:rPr>
                        <a:t>RTIs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according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symptoms 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as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per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IMNCI 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classification.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Diagnose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pneumonia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on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basis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</a:t>
                      </a:r>
                      <a:r>
                        <a:rPr sz="11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features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502284" indent="-22860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Diagnose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sore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throat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children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on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2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basis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information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provided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264795" indent="-228600">
                        <a:lnSpc>
                          <a:spcPct val="102000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management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protocol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sore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throat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cough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children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Pediatrics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R="125095" algn="r">
                        <a:lnSpc>
                          <a:spcPct val="1000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51560">
                <a:tc>
                  <a:txBody>
                    <a:bodyPr/>
                    <a:lstStyle/>
                    <a:p>
                      <a:pPr marL="528320" marR="422909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etiology,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epidemiology,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control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prevention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Pertussis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576580" indent="-22860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features,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assessment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diagnostic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criteria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Pertussis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445134" indent="-228600">
                        <a:lnSpc>
                          <a:spcPct val="101800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process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control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prevention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Pertussis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340995" marR="262890" indent="-67310">
                        <a:lnSpc>
                          <a:spcPct val="1173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mm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un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y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R="125095" algn="r">
                        <a:lnSpc>
                          <a:spcPct val="1000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4965">
                <a:tc>
                  <a:txBody>
                    <a:bodyPr/>
                    <a:lstStyle/>
                    <a:p>
                      <a:pPr marL="528320" marR="798195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Summarize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main features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Pertussis</a:t>
                      </a:r>
                      <a:r>
                        <a:rPr sz="11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Pseudomonas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infections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Microbiology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5095" algn="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7345">
                <a:tc>
                  <a:txBody>
                    <a:bodyPr/>
                    <a:lstStyle/>
                    <a:p>
                      <a:pPr marL="71120">
                        <a:lnSpc>
                          <a:spcPts val="1405"/>
                        </a:lnSpc>
                      </a:pPr>
                      <a:r>
                        <a:rPr sz="1200" b="1" spc="-110" dirty="0">
                          <a:latin typeface="Arial"/>
                          <a:cs typeface="Arial"/>
                        </a:rPr>
                        <a:t>Leishmaniasis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051560">
                <a:tc>
                  <a:txBody>
                    <a:bodyPr/>
                    <a:lstStyle/>
                    <a:p>
                      <a:pPr marL="528320" marR="419100" indent="-228600">
                        <a:lnSpc>
                          <a:spcPct val="102000"/>
                        </a:lnSpc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etiology,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epidemiology, risk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factors, 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control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prevention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Leishmaniasis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226060" indent="-22860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features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100" spc="-2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diagnostic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criteria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Leishmaniasis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445770" indent="-228600">
                        <a:lnSpc>
                          <a:spcPct val="101800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process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control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prevention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Leishmaniasis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340995" marR="262890" indent="-67310">
                        <a:lnSpc>
                          <a:spcPct val="1173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mm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un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y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R="125095" algn="r">
                        <a:lnSpc>
                          <a:spcPct val="1000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9095">
                <a:tc>
                  <a:txBody>
                    <a:bodyPr/>
                    <a:lstStyle/>
                    <a:p>
                      <a:pPr marL="71120">
                        <a:lnSpc>
                          <a:spcPts val="1405"/>
                        </a:lnSpc>
                      </a:pPr>
                      <a:r>
                        <a:rPr sz="1200" b="1" spc="-105" dirty="0">
                          <a:latin typeface="Arial"/>
                          <a:cs typeface="Arial"/>
                        </a:rPr>
                        <a:t>Tuberculous 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b="1" spc="-95" dirty="0">
                          <a:latin typeface="Arial"/>
                          <a:cs typeface="Arial"/>
                        </a:rPr>
                        <a:t>Non-Tuberculous</a:t>
                      </a:r>
                      <a:r>
                        <a:rPr sz="12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75" dirty="0">
                          <a:latin typeface="Arial"/>
                          <a:cs typeface="Arial"/>
                        </a:rPr>
                        <a:t>Mycobacterial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b="1" spc="-70" dirty="0">
                          <a:latin typeface="Arial"/>
                          <a:cs typeface="Arial"/>
                        </a:rPr>
                        <a:t>infection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54965">
                <a:tc>
                  <a:txBody>
                    <a:bodyPr/>
                    <a:lstStyle/>
                    <a:p>
                      <a:pPr marL="528320" marR="396240" indent="-228600">
                        <a:lnSpc>
                          <a:spcPct val="100899"/>
                        </a:lnSpc>
                        <a:spcBef>
                          <a:spcPts val="1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Briefly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Tuberculous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Non-Tuberculous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Mycobacterial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infection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Microbiology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5095" algn="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57727" y="426211"/>
            <a:ext cx="354076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80" dirty="0">
                <a:latin typeface="Arial"/>
                <a:cs typeface="Arial"/>
              </a:rPr>
              <a:t>3</a:t>
            </a:r>
            <a:r>
              <a:rPr sz="1050" b="1" i="1" spc="-120" baseline="31746" dirty="0">
                <a:latin typeface="Arial"/>
                <a:cs typeface="Arial"/>
              </a:rPr>
              <a:t>RD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sz="1100" b="1" i="1" spc="-125" smtClean="0">
                <a:latin typeface="Arial"/>
                <a:cs typeface="Arial"/>
              </a:rPr>
              <a:t>NFECTIOUS </a:t>
            </a:r>
            <a:r>
              <a:rPr sz="1100" b="1" i="1" spc="-165" dirty="0">
                <a:latin typeface="Arial"/>
                <a:cs typeface="Arial"/>
              </a:rPr>
              <a:t>DISEASES</a:t>
            </a:r>
            <a:r>
              <a:rPr sz="1100" b="1" i="1" spc="-145" dirty="0">
                <a:latin typeface="Arial"/>
                <a:cs typeface="Arial"/>
              </a:rPr>
              <a:t> </a:t>
            </a:r>
            <a:r>
              <a:rPr sz="1100" b="1" i="1" spc="-110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13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1097280" y="454025"/>
            <a:ext cx="2273935" cy="17208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79652" y="803148"/>
          <a:ext cx="6242048" cy="83648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19195"/>
                <a:gridCol w="1205864"/>
                <a:gridCol w="1316989"/>
              </a:tblGrid>
              <a:tr h="328930">
                <a:tc>
                  <a:txBody>
                    <a:bodyPr/>
                    <a:lstStyle/>
                    <a:p>
                      <a:pPr marL="71120">
                        <a:lnSpc>
                          <a:spcPts val="1405"/>
                        </a:lnSpc>
                      </a:pPr>
                      <a:r>
                        <a:rPr sz="1200" b="1" spc="-100" dirty="0">
                          <a:latin typeface="Arial"/>
                          <a:cs typeface="Arial"/>
                        </a:rPr>
                        <a:t>Sexually </a:t>
                      </a:r>
                      <a:r>
                        <a:rPr sz="1200" b="1" spc="-75" dirty="0">
                          <a:latin typeface="Arial"/>
                          <a:cs typeface="Arial"/>
                        </a:rPr>
                        <a:t>Transmitted </a:t>
                      </a:r>
                      <a:r>
                        <a:rPr sz="1200" b="1" spc="-120" dirty="0">
                          <a:latin typeface="Arial"/>
                          <a:cs typeface="Arial"/>
                        </a:rPr>
                        <a:t>Diseases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25" dirty="0">
                          <a:latin typeface="Arial"/>
                          <a:cs typeface="Arial"/>
                        </a:rPr>
                        <a:t>(STDs)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3340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microbiology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pathology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5" dirty="0">
                          <a:latin typeface="Arial"/>
                          <a:cs typeface="Arial"/>
                        </a:rPr>
                        <a:t>STDs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130810" indent="-22860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importance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gonococcal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infections</a:t>
                      </a:r>
                      <a:r>
                        <a:rPr sz="1100" spc="-2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its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pathogenesis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9075" algn="r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Mic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io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77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77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65505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process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performing</a:t>
                      </a:r>
                      <a:r>
                        <a:rPr sz="11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interpreting: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28955" algn="l"/>
                        </a:tabLst>
                      </a:pPr>
                      <a:r>
                        <a:rPr sz="1100" spc="-195" dirty="0">
                          <a:latin typeface="Arial"/>
                          <a:cs typeface="Arial"/>
                        </a:rPr>
                        <a:t>PCR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289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Culture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28955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Stool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D/R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10"/>
                        </a:spcBef>
                        <a:buAutoNum type="arabicPeriod"/>
                        <a:tabLst>
                          <a:tab pos="528955" algn="l"/>
                        </a:tabLst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Urine</a:t>
                      </a:r>
                      <a:r>
                        <a:rPr sz="11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D/R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R="219075" algn="r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Mic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io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5715" algn="ctr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Practical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05130">
                <a:tc rowSpan="2">
                  <a:txBody>
                    <a:bodyPr/>
                    <a:lstStyle/>
                    <a:p>
                      <a:pPr marL="528320" marR="184785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risk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factors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features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stages</a:t>
                      </a:r>
                      <a:r>
                        <a:rPr sz="1100" spc="-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HIV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8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Justify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diagnosis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HIV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9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management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plan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complications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HIV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40995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688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100" spc="-135" dirty="0">
                          <a:latin typeface="Arial"/>
                          <a:cs typeface="Arial"/>
                        </a:rPr>
                        <a:t>CBIL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2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02310">
                <a:tc>
                  <a:txBody>
                    <a:bodyPr/>
                    <a:lstStyle/>
                    <a:p>
                      <a:pPr marL="528320" marR="661670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Retrovirus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relation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HIV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its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pathogenesis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cause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20" dirty="0">
                          <a:latin typeface="Arial"/>
                          <a:cs typeface="Arial"/>
                        </a:rPr>
                        <a:t>AIDS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74295" indent="-228600">
                        <a:lnSpc>
                          <a:spcPct val="101800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various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tests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diagnosis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screening</a:t>
                      </a:r>
                      <a:r>
                        <a:rPr sz="11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HIV,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Western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blot,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immunofloresence,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ELISA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R="219075" algn="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io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Summarize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main features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herpes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family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viruses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655320" indent="-22860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Latent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viral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infections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(hsv1-6, 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VZV,  CMV,EBV)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9075" algn="r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Mic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io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77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77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>
                  <a:txBody>
                    <a:bodyPr/>
                    <a:lstStyle/>
                    <a:p>
                      <a:pPr marL="71120">
                        <a:lnSpc>
                          <a:spcPts val="1405"/>
                        </a:lnSpc>
                      </a:pPr>
                      <a:r>
                        <a:rPr sz="1200" b="1" spc="-75" dirty="0">
                          <a:latin typeface="Arial"/>
                          <a:cs typeface="Arial"/>
                        </a:rPr>
                        <a:t>Immunization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397635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principles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immunization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9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30" dirty="0">
                          <a:latin typeface="Arial"/>
                          <a:cs typeface="Arial"/>
                        </a:rPr>
                        <a:t>EPI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schedule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8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safety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Immunization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7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adverse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effects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associated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vaccination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85090" indent="-22860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protocol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management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side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effects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vaccination.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additional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vaccines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327025">
                        <a:lnSpc>
                          <a:spcPct val="10000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Pediatrics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>
                  <a:txBody>
                    <a:bodyPr/>
                    <a:lstStyle/>
                    <a:p>
                      <a:pPr marL="71120">
                        <a:lnSpc>
                          <a:spcPts val="1405"/>
                        </a:lnSpc>
                      </a:pPr>
                      <a:r>
                        <a:rPr sz="1200" b="1" spc="-95" dirty="0">
                          <a:latin typeface="Arial"/>
                          <a:cs typeface="Arial"/>
                        </a:rPr>
                        <a:t>Parasites </a:t>
                      </a:r>
                      <a:r>
                        <a:rPr sz="1200" b="1" spc="-2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200" b="1" spc="-95" dirty="0">
                          <a:latin typeface="Arial"/>
                          <a:cs typeface="Arial"/>
                        </a:rPr>
                        <a:t>Worms</a:t>
                      </a:r>
                      <a:r>
                        <a:rPr sz="12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60" dirty="0">
                          <a:latin typeface="Arial"/>
                          <a:cs typeface="Arial"/>
                        </a:rPr>
                        <a:t>Infestation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051560">
                <a:tc>
                  <a:txBody>
                    <a:bodyPr/>
                    <a:lstStyle/>
                    <a:p>
                      <a:pPr marL="528320" marR="464820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epidemiology,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risk factors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worm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infestations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226060" indent="-228600">
                        <a:lnSpc>
                          <a:spcPct val="100899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features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100" spc="-2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diagnostic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criteria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worm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infestations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80645" indent="-228600">
                        <a:lnSpc>
                          <a:spcPct val="101800"/>
                        </a:lnSpc>
                        <a:spcBef>
                          <a:spcPts val="6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process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control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prevention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worm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infestations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340995" marR="262890" indent="-67310">
                        <a:lnSpc>
                          <a:spcPct val="116399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mm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un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y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25780">
                <a:tc>
                  <a:txBody>
                    <a:bodyPr/>
                    <a:lstStyle/>
                    <a:p>
                      <a:pPr marL="528320" marR="300990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classification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pathogenesis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different 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worms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infesting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humans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(Nematodes,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Cestodes,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Trematodes)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9075" algn="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Mic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io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46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46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495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Analyze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features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investigations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reach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diagnosis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different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worms’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infestations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management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plan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worm</a:t>
                      </a:r>
                      <a:r>
                        <a:rPr sz="110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infestation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0995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77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77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4965">
                <a:tc>
                  <a:txBody>
                    <a:bodyPr/>
                    <a:lstStyle/>
                    <a:p>
                      <a:pPr marL="528320" marR="327660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75" dirty="0">
                          <a:latin typeface="Arial"/>
                          <a:cs typeface="Arial"/>
                        </a:rPr>
                        <a:t>Classify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various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drugs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used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the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treatment</a:t>
                      </a:r>
                      <a:r>
                        <a:rPr sz="11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helminthic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infections.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8595" algn="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arm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00" spc="-125" dirty="0">
                          <a:latin typeface="Arial"/>
                          <a:cs typeface="Arial"/>
                        </a:rPr>
                        <a:t>Case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based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736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6477000" y="9525000"/>
            <a:ext cx="581025" cy="1657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14</a:t>
            </a:fld>
            <a:endParaRPr spc="-55" dirty="0"/>
          </a:p>
        </p:txBody>
      </p:sp>
      <p:sp>
        <p:nvSpPr>
          <p:cNvPr id="2" name="object 2"/>
          <p:cNvSpPr txBox="1"/>
          <p:nvPr/>
        </p:nvSpPr>
        <p:spPr>
          <a:xfrm>
            <a:off x="3657727" y="426211"/>
            <a:ext cx="354076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80" dirty="0">
                <a:latin typeface="Arial"/>
                <a:cs typeface="Arial"/>
              </a:rPr>
              <a:t>3</a:t>
            </a:r>
            <a:r>
              <a:rPr sz="1050" b="1" i="1" spc="-120" baseline="31746" dirty="0">
                <a:latin typeface="Arial"/>
                <a:cs typeface="Arial"/>
              </a:rPr>
              <a:t>RD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sz="1100" b="1" i="1" spc="-125" smtClean="0">
                <a:latin typeface="Arial"/>
                <a:cs typeface="Arial"/>
              </a:rPr>
              <a:t>NFECTIOUS </a:t>
            </a:r>
            <a:r>
              <a:rPr sz="1100" b="1" i="1" spc="-165" dirty="0">
                <a:latin typeface="Arial"/>
                <a:cs typeface="Arial"/>
              </a:rPr>
              <a:t>DISEASES</a:t>
            </a:r>
            <a:r>
              <a:rPr sz="1100" b="1" i="1" spc="-145" dirty="0">
                <a:latin typeface="Arial"/>
                <a:cs typeface="Arial"/>
              </a:rPr>
              <a:t> </a:t>
            </a:r>
            <a:r>
              <a:rPr sz="1100" b="1" i="1" spc="-110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97280" y="454025"/>
            <a:ext cx="2273935" cy="17208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14400" y="838200"/>
          <a:ext cx="6242048" cy="8498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19195"/>
                <a:gridCol w="1205864"/>
                <a:gridCol w="1316989"/>
              </a:tblGrid>
              <a:tr h="332105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their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pharmacokinetics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dynamic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315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>
                  <a:txBody>
                    <a:bodyPr/>
                    <a:lstStyle/>
                    <a:p>
                      <a:pPr marL="71120">
                        <a:lnSpc>
                          <a:spcPts val="1405"/>
                        </a:lnSpc>
                      </a:pPr>
                      <a:r>
                        <a:rPr sz="1200" b="1" spc="-114" dirty="0">
                          <a:latin typeface="Arial"/>
                          <a:cs typeface="Arial"/>
                        </a:rPr>
                        <a:t>Rabies 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and Zoonotic</a:t>
                      </a:r>
                      <a:r>
                        <a:rPr sz="1200" b="1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20" dirty="0">
                          <a:latin typeface="Arial"/>
                          <a:cs typeface="Arial"/>
                        </a:rPr>
                        <a:t>Diseases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25780">
                <a:tc>
                  <a:txBody>
                    <a:bodyPr/>
                    <a:lstStyle/>
                    <a:p>
                      <a:pPr marL="528320" marR="106680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zoonotic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diseases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endemic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Pakistan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their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prevention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300"/>
                        </a:lnSpc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Community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46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75" dirty="0">
                          <a:latin typeface="Arial"/>
                          <a:cs typeface="Arial"/>
                        </a:rPr>
                        <a:t>Classify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rhabdoviruses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739140" indent="-22860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structure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replication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rhabdoviruses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pathology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rabies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Microbiology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7345">
                <a:tc>
                  <a:txBody>
                    <a:bodyPr/>
                    <a:lstStyle/>
                    <a:p>
                      <a:pPr marL="71120">
                        <a:lnSpc>
                          <a:spcPts val="1405"/>
                        </a:lnSpc>
                      </a:pPr>
                      <a:r>
                        <a:rPr sz="1200" b="1" spc="-90" dirty="0">
                          <a:latin typeface="Arial"/>
                          <a:cs typeface="Arial"/>
                        </a:rPr>
                        <a:t>Pyrexia 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b="1" spc="-85" dirty="0">
                          <a:latin typeface="Arial"/>
                          <a:cs typeface="Arial"/>
                        </a:rPr>
                        <a:t>Unknown 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Origin</a:t>
                      </a:r>
                      <a:r>
                        <a:rPr sz="12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85" dirty="0">
                          <a:latin typeface="Arial"/>
                          <a:cs typeface="Arial"/>
                        </a:rPr>
                        <a:t>(PUO)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71755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Define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Pyrexia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Unknown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Origin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7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criteria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25" dirty="0">
                          <a:latin typeface="Arial"/>
                          <a:cs typeface="Arial"/>
                        </a:rPr>
                        <a:t>PUO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investigations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related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30" dirty="0">
                          <a:latin typeface="Arial"/>
                          <a:cs typeface="Arial"/>
                        </a:rPr>
                        <a:t>PUO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Develop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an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outline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management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plan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25" dirty="0">
                          <a:latin typeface="Arial"/>
                          <a:cs typeface="Arial"/>
                        </a:rPr>
                        <a:t>PUO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7345">
                <a:tc>
                  <a:txBody>
                    <a:bodyPr/>
                    <a:lstStyle/>
                    <a:p>
                      <a:pPr marL="71120">
                        <a:lnSpc>
                          <a:spcPts val="1405"/>
                        </a:lnSpc>
                      </a:pPr>
                      <a:r>
                        <a:rPr sz="1200" b="1" spc="-110" dirty="0">
                          <a:latin typeface="Arial"/>
                          <a:cs typeface="Arial"/>
                        </a:rPr>
                        <a:t>Emerging 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b="1" spc="-80" dirty="0">
                          <a:latin typeface="Arial"/>
                          <a:cs typeface="Arial"/>
                        </a:rPr>
                        <a:t>re-emerging </a:t>
                      </a:r>
                      <a:r>
                        <a:rPr sz="1200" b="1" spc="-114" dirty="0">
                          <a:latin typeface="Arial"/>
                          <a:cs typeface="Arial"/>
                        </a:rPr>
                        <a:t>diseases 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b="1" spc="-45" dirty="0">
                          <a:latin typeface="Arial"/>
                          <a:cs typeface="Arial"/>
                        </a:rPr>
                        <a:t>their</a:t>
                      </a:r>
                      <a:r>
                        <a:rPr sz="1200" b="1" spc="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70" dirty="0">
                          <a:latin typeface="Arial"/>
                          <a:cs typeface="Arial"/>
                        </a:rPr>
                        <a:t>prevention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70231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different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emerging</a:t>
                      </a:r>
                      <a:r>
                        <a:rPr sz="11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diseases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120014" indent="-228600">
                        <a:lnSpc>
                          <a:spcPct val="101800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560705" algn="l"/>
                          <a:tab pos="56134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etiology,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epidemiology, risk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factors, 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control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prevention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emerging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re-emerging 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disease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0995" marR="262890" indent="-67310">
                        <a:lnSpc>
                          <a:spcPct val="1173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mm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un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y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>
                  <a:txBody>
                    <a:bodyPr/>
                    <a:lstStyle/>
                    <a:p>
                      <a:pPr marL="71120">
                        <a:lnSpc>
                          <a:spcPts val="1405"/>
                        </a:lnSpc>
                      </a:pPr>
                      <a:r>
                        <a:rPr sz="1200" b="1" spc="-70" dirty="0">
                          <a:latin typeface="Arial"/>
                          <a:cs typeface="Arial"/>
                        </a:rPr>
                        <a:t>Introduction </a:t>
                      </a:r>
                      <a:r>
                        <a:rPr sz="1200" b="1" spc="-4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200" b="1" spc="-114" dirty="0">
                          <a:latin typeface="Arial"/>
                          <a:cs typeface="Arial"/>
                        </a:rPr>
                        <a:t>Forensic</a:t>
                      </a:r>
                      <a:r>
                        <a:rPr sz="12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65" dirty="0">
                          <a:latin typeface="Arial"/>
                          <a:cs typeface="Arial"/>
                        </a:rPr>
                        <a:t>Medicine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54965">
                <a:tc>
                  <a:txBody>
                    <a:bodyPr/>
                    <a:lstStyle/>
                    <a:p>
                      <a:pPr marL="528320" marR="362585" indent="-228600">
                        <a:lnSpc>
                          <a:spcPct val="102000"/>
                        </a:lnSpc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Define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Forensic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Medicine,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Medical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Jurisprudence, 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Legal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Medicine,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Forensic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Science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82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Forensic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39700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4965">
                <a:tc>
                  <a:txBody>
                    <a:bodyPr/>
                    <a:lstStyle/>
                    <a:p>
                      <a:pPr marL="528320" marR="256540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branches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Forensic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Science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their 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utility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crime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detection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justice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25145">
                <a:tc>
                  <a:txBody>
                    <a:bodyPr/>
                    <a:lstStyle/>
                    <a:p>
                      <a:pPr marL="528320" marR="105410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medical documents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prepared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by medical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man, 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dying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declaration,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dying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deposition, testamentary 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capacity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history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forensic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4965">
                <a:tc>
                  <a:txBody>
                    <a:bodyPr/>
                    <a:lstStyle/>
                    <a:p>
                      <a:pPr marL="528320" marR="243204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branches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scope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subject/career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Forensic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importance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Forensic</a:t>
                      </a:r>
                      <a:r>
                        <a:rPr sz="11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toxicology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213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Define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classify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poisons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793115" indent="-228600">
                        <a:lnSpc>
                          <a:spcPct val="102000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medico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legal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classification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International toxicity rating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poisons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35380">
                <a:tc>
                  <a:txBody>
                    <a:bodyPr/>
                    <a:lstStyle/>
                    <a:p>
                      <a:pPr marL="528320" marR="579120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difference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between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poison,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toxin</a:t>
                      </a:r>
                      <a:r>
                        <a:rPr sz="11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Symbol"/>
                        <a:buChar char=""/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528320" marR="180340" indent="-228600">
                        <a:lnSpc>
                          <a:spcPct val="101800"/>
                        </a:lnSpc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routes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administration,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elimination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actions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poison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15" dirty="0">
                          <a:latin typeface="Arial"/>
                          <a:cs typeface="Arial"/>
                        </a:rPr>
                        <a:t>Identify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factors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modifying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action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poisons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63855" marR="299720" indent="-52069">
                        <a:lnSpc>
                          <a:spcPct val="117300"/>
                        </a:lnSpc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Small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Group 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48628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diagnosis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poisoning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living</a:t>
                      </a:r>
                      <a:r>
                        <a:rPr sz="1100" spc="-2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dead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duties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doctor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poisoning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case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indication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process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gastric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lavage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3855" marR="300355" indent="-52069">
                        <a:lnSpc>
                          <a:spcPct val="117300"/>
                        </a:lnSpc>
                        <a:spcBef>
                          <a:spcPts val="530"/>
                        </a:spcBef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Small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Group 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6477000" y="9525000"/>
            <a:ext cx="581025" cy="1657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15</a:t>
            </a:fld>
            <a:endParaRPr spc="-55" dirty="0"/>
          </a:p>
        </p:txBody>
      </p:sp>
      <p:sp>
        <p:nvSpPr>
          <p:cNvPr id="2" name="object 2"/>
          <p:cNvSpPr txBox="1"/>
          <p:nvPr/>
        </p:nvSpPr>
        <p:spPr>
          <a:xfrm>
            <a:off x="3657727" y="426211"/>
            <a:ext cx="354076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80" dirty="0">
                <a:latin typeface="Arial"/>
                <a:cs typeface="Arial"/>
              </a:rPr>
              <a:t>3</a:t>
            </a:r>
            <a:r>
              <a:rPr sz="1050" b="1" i="1" spc="-120" baseline="31746" dirty="0">
                <a:latin typeface="Arial"/>
                <a:cs typeface="Arial"/>
              </a:rPr>
              <a:t>RD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sz="1100" b="1" i="1" spc="-125" smtClean="0">
                <a:latin typeface="Arial"/>
                <a:cs typeface="Arial"/>
              </a:rPr>
              <a:t>INFECTIOUS </a:t>
            </a:r>
            <a:r>
              <a:rPr sz="1100" b="1" i="1" spc="-165" dirty="0">
                <a:latin typeface="Arial"/>
                <a:cs typeface="Arial"/>
              </a:rPr>
              <a:t>DISEASES</a:t>
            </a:r>
            <a:r>
              <a:rPr sz="1100" b="1" i="1" spc="-145" dirty="0">
                <a:latin typeface="Arial"/>
                <a:cs typeface="Arial"/>
              </a:rPr>
              <a:t> </a:t>
            </a:r>
            <a:r>
              <a:rPr sz="1100" b="1" i="1" spc="-110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97280" y="454025"/>
            <a:ext cx="2273935" cy="17208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14400" y="914400"/>
          <a:ext cx="6242048" cy="84982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19195"/>
                <a:gridCol w="1205864"/>
                <a:gridCol w="1316989"/>
              </a:tblGrid>
              <a:tr h="605155">
                <a:tc>
                  <a:txBody>
                    <a:bodyPr/>
                    <a:lstStyle/>
                    <a:p>
                      <a:pPr marL="528320">
                        <a:lnSpc>
                          <a:spcPts val="1315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Antidote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therapy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220979" indent="-228600">
                        <a:lnSpc>
                          <a:spcPct val="116399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role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Poisoning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Information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Centre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 control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&amp;treatment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poisons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>
                  <a:txBody>
                    <a:bodyPr/>
                    <a:lstStyle/>
                    <a:p>
                      <a:pPr marL="71120">
                        <a:lnSpc>
                          <a:spcPts val="1405"/>
                        </a:lnSpc>
                      </a:pPr>
                      <a:r>
                        <a:rPr sz="1200" b="1" spc="-120" dirty="0">
                          <a:latin typeface="Arial"/>
                          <a:cs typeface="Arial"/>
                        </a:rPr>
                        <a:t>Legal </a:t>
                      </a:r>
                      <a:r>
                        <a:rPr sz="1200" b="1" spc="-75" dirty="0">
                          <a:latin typeface="Arial"/>
                          <a:cs typeface="Arial"/>
                        </a:rPr>
                        <a:t>Procedures/ 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Court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30" dirty="0">
                          <a:latin typeface="Arial"/>
                          <a:cs typeface="Arial"/>
                        </a:rPr>
                        <a:t>Process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703580">
                <a:tc>
                  <a:txBody>
                    <a:bodyPr/>
                    <a:lstStyle/>
                    <a:p>
                      <a:pPr marL="528320" marR="260985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Name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Criminal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courts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Pakistan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their</a:t>
                      </a:r>
                      <a:r>
                        <a:rPr sz="11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powers; 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identify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sentences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authorized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by</a:t>
                      </a:r>
                      <a:r>
                        <a:rPr sz="11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law.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636270" indent="-22860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relevant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legal/court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procedures 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applicable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medico/legal</a:t>
                      </a:r>
                      <a:r>
                        <a:rPr sz="11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practice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88265">
                        <a:lnSpc>
                          <a:spcPct val="100000"/>
                        </a:lnSpc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Forensic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R="125095" algn="r">
                        <a:lnSpc>
                          <a:spcPct val="1000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65505">
                <a:tc>
                  <a:txBody>
                    <a:bodyPr/>
                    <a:lstStyle/>
                    <a:p>
                      <a:pPr marL="528320" marR="290830" indent="-228600">
                        <a:lnSpc>
                          <a:spcPct val="1016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Define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terms: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Summons,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Warrant,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Perjury,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Testimony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Deposition, Exhibit,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Offence,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Cognizable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Offence, Non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Cognizable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Offence, Oath,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Conduct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Money,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Bail,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Court,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Judge,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Magistrate,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Prosecutor, 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Lawyer,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Law,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Police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Station,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35" dirty="0">
                          <a:latin typeface="Arial"/>
                          <a:cs typeface="Arial"/>
                        </a:rPr>
                        <a:t>FIR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R="125095" algn="r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25780">
                <a:tc>
                  <a:txBody>
                    <a:bodyPr/>
                    <a:lstStyle/>
                    <a:p>
                      <a:pPr marL="528320" marR="464820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Inquest,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crime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investigation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system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Pakistan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including 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PPC, </a:t>
                      </a:r>
                      <a:r>
                        <a:rPr sz="1100" spc="-125" dirty="0">
                          <a:latin typeface="Arial"/>
                          <a:cs typeface="Arial"/>
                        </a:rPr>
                        <a:t>CrPC,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Law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evidence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general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presumptions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law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5095" algn="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46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>
                  <a:txBody>
                    <a:bodyPr/>
                    <a:lstStyle/>
                    <a:p>
                      <a:pPr marL="71120">
                        <a:lnSpc>
                          <a:spcPts val="1405"/>
                        </a:lnSpc>
                      </a:pPr>
                      <a:r>
                        <a:rPr sz="1200" b="1" spc="-70" dirty="0">
                          <a:latin typeface="Arial"/>
                          <a:cs typeface="Arial"/>
                        </a:rPr>
                        <a:t>Medico-legal </a:t>
                      </a:r>
                      <a:r>
                        <a:rPr sz="1200" b="1" spc="-120" dirty="0">
                          <a:latin typeface="Arial"/>
                          <a:cs typeface="Arial"/>
                        </a:rPr>
                        <a:t>systems 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and evidence </a:t>
                      </a:r>
                      <a:r>
                        <a:rPr sz="1200" b="1" spc="-105" dirty="0">
                          <a:latin typeface="Arial"/>
                          <a:cs typeface="Arial"/>
                        </a:rPr>
                        <a:t>(Forensic</a:t>
                      </a:r>
                      <a:r>
                        <a:rPr sz="1200" b="1" spc="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65" dirty="0">
                          <a:latin typeface="Arial"/>
                          <a:cs typeface="Arial"/>
                        </a:rPr>
                        <a:t>Medicine)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3340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Define Medico-legal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case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151130" indent="-22860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Describe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role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responsibilities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doctor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as 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medical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expert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witness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88265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Forensic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5095" algn="r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77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different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kinds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evidence and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witnesses.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5095" algn="r">
                        <a:lnSpc>
                          <a:spcPts val="129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recording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evidence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the</a:t>
                      </a:r>
                      <a:r>
                        <a:rPr sz="1100" spc="-2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court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5095" algn="r">
                        <a:lnSpc>
                          <a:spcPts val="129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>
                  <a:txBody>
                    <a:bodyPr/>
                    <a:lstStyle/>
                    <a:p>
                      <a:pPr marL="71120">
                        <a:lnSpc>
                          <a:spcPts val="1405"/>
                        </a:lnSpc>
                      </a:pPr>
                      <a:r>
                        <a:rPr sz="1200" b="1" spc="-70" dirty="0">
                          <a:latin typeface="Arial"/>
                          <a:cs typeface="Arial"/>
                        </a:rPr>
                        <a:t>Medico-legal</a:t>
                      </a:r>
                      <a:r>
                        <a:rPr sz="12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document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889760">
                <a:tc>
                  <a:txBody>
                    <a:bodyPr/>
                    <a:lstStyle/>
                    <a:p>
                      <a:pPr marL="528320" marR="499109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following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documents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prepared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by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a 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medical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man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985519" marR="650240" lvl="1" indent="-228600" algn="just">
                        <a:lnSpc>
                          <a:spcPct val="101800"/>
                        </a:lnSpc>
                        <a:buFont typeface="Courier New"/>
                        <a:buChar char="o"/>
                        <a:tabLst>
                          <a:tab pos="986155" algn="l"/>
                        </a:tabLst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Medical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certificates-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medical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fitness 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certificate, Birth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certificates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sickness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certificates,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age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certificate,</a:t>
                      </a:r>
                      <a:r>
                        <a:rPr sz="11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disability 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certificate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985519" marR="150495" lvl="1" indent="-228600">
                        <a:lnSpc>
                          <a:spcPct val="101600"/>
                        </a:lnSpc>
                        <a:buFont typeface="Courier New"/>
                        <a:buChar char="o"/>
                        <a:tabLst>
                          <a:tab pos="985519" algn="l"/>
                          <a:tab pos="986155" algn="l"/>
                        </a:tabLst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Medico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Legal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Reports-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injury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report,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death 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certificate,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autopsy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report,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sexual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assault 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report,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mental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fitness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certificates,  testamentary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certificate,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(un)fitness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plead,  dying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declaration,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dying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deposition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Forensic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R="12509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71120">
                        <a:lnSpc>
                          <a:spcPts val="1415"/>
                        </a:lnSpc>
                      </a:pPr>
                      <a:r>
                        <a:rPr sz="1200" b="1" spc="-105" dirty="0">
                          <a:latin typeface="Arial"/>
                          <a:cs typeface="Arial"/>
                        </a:rPr>
                        <a:t>PM&amp;DC </a:t>
                      </a:r>
                      <a:r>
                        <a:rPr sz="1200" b="1" spc="-2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200" b="1" spc="-120" dirty="0">
                          <a:latin typeface="Arial"/>
                          <a:cs typeface="Arial"/>
                        </a:rPr>
                        <a:t>Code 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b="1" spc="-110" dirty="0">
                          <a:latin typeface="Arial"/>
                          <a:cs typeface="Arial"/>
                        </a:rPr>
                        <a:t>Conduct </a:t>
                      </a:r>
                      <a:r>
                        <a:rPr sz="1200" b="1" spc="-50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200" b="1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0" dirty="0">
                          <a:latin typeface="Arial"/>
                          <a:cs typeface="Arial"/>
                        </a:rPr>
                        <a:t>Doctors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400175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functions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disciplinary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control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PM&amp;DC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514984" indent="-228600">
                        <a:lnSpc>
                          <a:spcPct val="101800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principles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ethics,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Hippocratic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oath, 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International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code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medical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ethics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127000" indent="-22860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Medical register,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privileges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registered 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medical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practitioner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199390" indent="-22860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professional misconduct,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negligence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disciplinary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proceeding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against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medical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practitioners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Forensic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R="125095" algn="r">
                        <a:lnSpc>
                          <a:spcPct val="1000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57727" y="426211"/>
            <a:ext cx="354076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80" dirty="0">
                <a:latin typeface="Arial"/>
                <a:cs typeface="Arial"/>
              </a:rPr>
              <a:t>3</a:t>
            </a:r>
            <a:r>
              <a:rPr sz="1050" b="1" i="1" spc="-120" baseline="31746" dirty="0">
                <a:latin typeface="Arial"/>
                <a:cs typeface="Arial"/>
              </a:rPr>
              <a:t>RD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sz="1100" b="1" i="1" spc="-55" smtClean="0">
                <a:latin typeface="Arial"/>
                <a:cs typeface="Arial"/>
              </a:rPr>
              <a:t> </a:t>
            </a:r>
            <a:r>
              <a:rPr sz="1100" b="1" i="1" spc="-125" dirty="0">
                <a:latin typeface="Arial"/>
                <a:cs typeface="Arial"/>
              </a:rPr>
              <a:t>INFECTIOUS </a:t>
            </a:r>
            <a:r>
              <a:rPr sz="1100" b="1" i="1" spc="-165" dirty="0">
                <a:latin typeface="Arial"/>
                <a:cs typeface="Arial"/>
              </a:rPr>
              <a:t>DISEASES</a:t>
            </a:r>
            <a:r>
              <a:rPr sz="1100" b="1" i="1" spc="-145" dirty="0">
                <a:latin typeface="Arial"/>
                <a:cs typeface="Arial"/>
              </a:rPr>
              <a:t> </a:t>
            </a:r>
            <a:r>
              <a:rPr sz="1100" b="1" i="1" spc="-110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16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1097280" y="454025"/>
            <a:ext cx="2273935" cy="17208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79652" y="981455"/>
          <a:ext cx="6242048" cy="37922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19195"/>
                <a:gridCol w="1205864"/>
                <a:gridCol w="1316989"/>
              </a:tblGrid>
              <a:tr h="328930">
                <a:tc>
                  <a:txBody>
                    <a:bodyPr/>
                    <a:lstStyle/>
                    <a:p>
                      <a:pPr marL="71120">
                        <a:lnSpc>
                          <a:spcPts val="1405"/>
                        </a:lnSpc>
                      </a:pPr>
                      <a:r>
                        <a:rPr sz="1200" b="1" spc="-65" dirty="0">
                          <a:latin typeface="Arial"/>
                          <a:cs typeface="Arial"/>
                        </a:rPr>
                        <a:t>Medical </a:t>
                      </a:r>
                      <a:r>
                        <a:rPr sz="1200" b="1" spc="-100" dirty="0">
                          <a:latin typeface="Arial"/>
                          <a:cs typeface="Arial"/>
                        </a:rPr>
                        <a:t>Negligence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058545">
                <a:tc>
                  <a:txBody>
                    <a:bodyPr/>
                    <a:lstStyle/>
                    <a:p>
                      <a:pPr marL="528320" marR="106045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Define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following: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Types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negligence,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Resp-Ispa- 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Loquotar,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Novus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Actus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interveniens,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Vicarious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Liability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8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5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D’s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plaintiff’s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success.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458470" indent="-22860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defenses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defendant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doctor</a:t>
                      </a:r>
                      <a:r>
                        <a:rPr sz="1100" spc="-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defenses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reducing</a:t>
                      </a:r>
                      <a:r>
                        <a:rPr sz="11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damages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7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Compensation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Medical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Negligence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71120">
                        <a:lnSpc>
                          <a:spcPts val="1415"/>
                        </a:lnSpc>
                      </a:pPr>
                      <a:r>
                        <a:rPr sz="1200" b="1" spc="-95" dirty="0">
                          <a:latin typeface="Arial"/>
                          <a:cs typeface="Arial"/>
                        </a:rPr>
                        <a:t>Principles 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b="1" spc="-85" dirty="0">
                          <a:latin typeface="Arial"/>
                          <a:cs typeface="Arial"/>
                        </a:rPr>
                        <a:t>medical 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law 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2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95" dirty="0">
                          <a:latin typeface="Arial"/>
                          <a:cs typeface="Arial"/>
                        </a:rPr>
                        <a:t>ethics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2893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1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significance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medical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ethics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88265">
                        <a:lnSpc>
                          <a:spcPct val="10000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Forensic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5095" algn="r">
                        <a:lnSpc>
                          <a:spcPts val="129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65505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following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concepts: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60705" indent="-26098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60705" algn="l"/>
                          <a:tab pos="561340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Best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possible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care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10"/>
                        </a:spcBef>
                        <a:buAutoNum type="arabicPeriod"/>
                        <a:tabLst>
                          <a:tab pos="5289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Standards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care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28955" algn="l"/>
                        </a:tabLst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Confidentiality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28955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Privileged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communication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R="125095" algn="r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25145">
                <a:tc>
                  <a:txBody>
                    <a:bodyPr/>
                    <a:lstStyle/>
                    <a:p>
                      <a:pPr marL="528320" marR="208915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term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doctor patient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relationship, how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such</a:t>
                      </a:r>
                      <a:r>
                        <a:rPr sz="11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a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relationship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starts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ends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5095" algn="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46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4965">
                <a:tc>
                  <a:txBody>
                    <a:bodyPr/>
                    <a:lstStyle/>
                    <a:p>
                      <a:pPr marL="528320" marR="678815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concept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human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organ tissue 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transplantation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Act</a:t>
                      </a:r>
                      <a:r>
                        <a:rPr sz="11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2010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5095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57727" y="426211"/>
            <a:ext cx="354076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80" dirty="0">
                <a:latin typeface="Arial"/>
                <a:cs typeface="Arial"/>
              </a:rPr>
              <a:t>3</a:t>
            </a:r>
            <a:r>
              <a:rPr sz="1050" b="1" i="1" spc="-120" baseline="31746" dirty="0">
                <a:latin typeface="Arial"/>
                <a:cs typeface="Arial"/>
              </a:rPr>
              <a:t>RD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sz="1100" b="1" i="1" spc="-55" smtClean="0">
                <a:latin typeface="Arial"/>
                <a:cs typeface="Arial"/>
              </a:rPr>
              <a:t> </a:t>
            </a:r>
            <a:r>
              <a:rPr sz="1100" b="1" i="1" spc="-125" dirty="0">
                <a:latin typeface="Arial"/>
                <a:cs typeface="Arial"/>
              </a:rPr>
              <a:t>INFECTIOUS </a:t>
            </a:r>
            <a:r>
              <a:rPr sz="1100" b="1" i="1" spc="-165" dirty="0">
                <a:latin typeface="Arial"/>
                <a:cs typeface="Arial"/>
              </a:rPr>
              <a:t>DISEASES</a:t>
            </a:r>
            <a:r>
              <a:rPr sz="1100" b="1" i="1" spc="-145" dirty="0">
                <a:latin typeface="Arial"/>
                <a:cs typeface="Arial"/>
              </a:rPr>
              <a:t> </a:t>
            </a:r>
            <a:r>
              <a:rPr sz="1100" b="1" i="1" spc="-110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97280" y="454025"/>
            <a:ext cx="2273935" cy="17208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83360" y="1144269"/>
            <a:ext cx="14643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u="heavy" spc="-1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LEARNING</a:t>
            </a:r>
            <a:r>
              <a:rPr sz="1200" b="1" u="heavy" spc="-1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200" b="1" u="heavy" spc="-19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RESOURCES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922142" y="1848104"/>
            <a:ext cx="719455" cy="0"/>
          </a:xfrm>
          <a:custGeom>
            <a:avLst/>
            <a:gdLst/>
            <a:ahLst/>
            <a:cxnLst/>
            <a:rect l="l" t="t" r="r" b="b"/>
            <a:pathLst>
              <a:path w="719454">
                <a:moveTo>
                  <a:pt x="0" y="0"/>
                </a:moveTo>
                <a:lnTo>
                  <a:pt x="719328" y="0"/>
                </a:lnTo>
              </a:path>
            </a:pathLst>
          </a:custGeom>
          <a:ln w="167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922142" y="2715260"/>
            <a:ext cx="731520" cy="0"/>
          </a:xfrm>
          <a:custGeom>
            <a:avLst/>
            <a:gdLst/>
            <a:ahLst/>
            <a:cxnLst/>
            <a:rect l="l" t="t" r="r" b="b"/>
            <a:pathLst>
              <a:path w="731520">
                <a:moveTo>
                  <a:pt x="0" y="0"/>
                </a:moveTo>
                <a:lnTo>
                  <a:pt x="731519" y="0"/>
                </a:lnTo>
              </a:path>
            </a:pathLst>
          </a:custGeom>
          <a:ln w="167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922142" y="3569080"/>
            <a:ext cx="1111250" cy="0"/>
          </a:xfrm>
          <a:custGeom>
            <a:avLst/>
            <a:gdLst/>
            <a:ahLst/>
            <a:cxnLst/>
            <a:rect l="l" t="t" r="r" b="b"/>
            <a:pathLst>
              <a:path w="1111250">
                <a:moveTo>
                  <a:pt x="0" y="0"/>
                </a:moveTo>
                <a:lnTo>
                  <a:pt x="1110995" y="0"/>
                </a:lnTo>
              </a:path>
            </a:pathLst>
          </a:custGeom>
          <a:ln w="167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922142" y="5788278"/>
            <a:ext cx="259079" cy="0"/>
          </a:xfrm>
          <a:custGeom>
            <a:avLst/>
            <a:gdLst/>
            <a:ahLst/>
            <a:cxnLst/>
            <a:rect l="l" t="t" r="r" b="b"/>
            <a:pathLst>
              <a:path w="259080">
                <a:moveTo>
                  <a:pt x="0" y="0"/>
                </a:moveTo>
                <a:lnTo>
                  <a:pt x="259080" y="0"/>
                </a:lnTo>
              </a:path>
            </a:pathLst>
          </a:custGeom>
          <a:ln w="167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922142" y="6490842"/>
            <a:ext cx="623570" cy="0"/>
          </a:xfrm>
          <a:custGeom>
            <a:avLst/>
            <a:gdLst/>
            <a:ahLst/>
            <a:cxnLst/>
            <a:rect l="l" t="t" r="r" b="b"/>
            <a:pathLst>
              <a:path w="623570">
                <a:moveTo>
                  <a:pt x="0" y="0"/>
                </a:moveTo>
                <a:lnTo>
                  <a:pt x="623316" y="0"/>
                </a:lnTo>
              </a:path>
            </a:pathLst>
          </a:custGeom>
          <a:ln w="167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922142" y="7198740"/>
            <a:ext cx="1146810" cy="0"/>
          </a:xfrm>
          <a:custGeom>
            <a:avLst/>
            <a:gdLst/>
            <a:ahLst/>
            <a:cxnLst/>
            <a:rect l="l" t="t" r="r" b="b"/>
            <a:pathLst>
              <a:path w="1146810">
                <a:moveTo>
                  <a:pt x="0" y="0"/>
                </a:moveTo>
                <a:lnTo>
                  <a:pt x="1146352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922142" y="8509000"/>
            <a:ext cx="719455" cy="0"/>
          </a:xfrm>
          <a:custGeom>
            <a:avLst/>
            <a:gdLst/>
            <a:ahLst/>
            <a:cxnLst/>
            <a:rect l="l" t="t" r="r" b="b"/>
            <a:pathLst>
              <a:path w="719454">
                <a:moveTo>
                  <a:pt x="0" y="0"/>
                </a:moveTo>
                <a:lnTo>
                  <a:pt x="719328" y="0"/>
                </a:lnTo>
              </a:path>
            </a:pathLst>
          </a:custGeom>
          <a:ln w="167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1018336" y="1505966"/>
          <a:ext cx="6202045" cy="7538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96110"/>
                <a:gridCol w="4305935"/>
              </a:tblGrid>
              <a:tr h="191770">
                <a:tc>
                  <a:txBody>
                    <a:bodyPr/>
                    <a:lstStyle/>
                    <a:p>
                      <a:pPr marL="6985" algn="ctr">
                        <a:lnSpc>
                          <a:spcPts val="1380"/>
                        </a:lnSpc>
                      </a:pPr>
                      <a:r>
                        <a:rPr sz="1200" b="1" i="1" spc="-204" dirty="0">
                          <a:latin typeface="Arial"/>
                          <a:cs typeface="Arial"/>
                        </a:rPr>
                        <a:t>SUBJECT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380"/>
                        </a:lnSpc>
                      </a:pPr>
                      <a:r>
                        <a:rPr sz="1200" b="1" i="1" spc="-200" dirty="0">
                          <a:latin typeface="Arial"/>
                          <a:cs typeface="Arial"/>
                        </a:rPr>
                        <a:t>RESOURCES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8578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1100" b="1" spc="-80" dirty="0">
                          <a:latin typeface="Arial"/>
                          <a:cs typeface="Arial"/>
                        </a:rPr>
                        <a:t>COMMUNITY</a:t>
                      </a:r>
                      <a:r>
                        <a:rPr sz="11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0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>
                        <a:lnSpc>
                          <a:spcPts val="1250"/>
                        </a:lnSpc>
                      </a:pPr>
                      <a:r>
                        <a:rPr sz="1100" b="1" spc="-145" dirty="0">
                          <a:latin typeface="Arial"/>
                          <a:cs typeface="Arial"/>
                        </a:rPr>
                        <a:t>TEXT</a:t>
                      </a:r>
                      <a:r>
                        <a:rPr sz="11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65" dirty="0">
                          <a:latin typeface="Arial"/>
                          <a:cs typeface="Arial"/>
                        </a:rPr>
                        <a:t>BOOKS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6695">
                        <a:lnSpc>
                          <a:spcPct val="100000"/>
                        </a:lnSpc>
                        <a:spcBef>
                          <a:spcPts val="35"/>
                        </a:spcBef>
                        <a:buAutoNum type="arabicPeriod"/>
                        <a:tabLst>
                          <a:tab pos="528955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Community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Medicine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by</a:t>
                      </a:r>
                      <a:r>
                        <a:rPr sz="11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Parikh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669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28955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Community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Medicine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2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1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Illyas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669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28955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Basic </a:t>
                      </a:r>
                      <a:r>
                        <a:rPr sz="1100" i="1" spc="-65" dirty="0">
                          <a:latin typeface="Trebuchet MS"/>
                          <a:cs typeface="Trebuchet MS"/>
                        </a:rPr>
                        <a:t>Statistics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Health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Sciences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Jan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Kuzma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4869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7620" algn="ctr">
                        <a:lnSpc>
                          <a:spcPct val="100000"/>
                        </a:lnSpc>
                      </a:pPr>
                      <a:r>
                        <a:rPr sz="1100" b="1" spc="-150" dirty="0">
                          <a:latin typeface="Arial"/>
                          <a:cs typeface="Arial"/>
                        </a:rPr>
                        <a:t>FORENSIC</a:t>
                      </a:r>
                      <a:r>
                        <a:rPr sz="11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0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620">
                        <a:lnSpc>
                          <a:spcPct val="100000"/>
                        </a:lnSpc>
                      </a:pPr>
                      <a:r>
                        <a:rPr sz="1100" b="1" spc="-145" dirty="0">
                          <a:latin typeface="Arial"/>
                          <a:cs typeface="Arial"/>
                        </a:rPr>
                        <a:t>TEXT</a:t>
                      </a:r>
                      <a:r>
                        <a:rPr sz="11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60" dirty="0">
                          <a:latin typeface="Arial"/>
                          <a:cs typeface="Arial"/>
                        </a:rPr>
                        <a:t>BOOKS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54355" marR="7620" indent="-228600">
                        <a:lnSpc>
                          <a:spcPts val="1340"/>
                        </a:lnSpc>
                        <a:spcBef>
                          <a:spcPts val="40"/>
                        </a:spcBef>
                        <a:buAutoNum type="arabicPeriod"/>
                        <a:tabLst>
                          <a:tab pos="4654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Nasib 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R.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Awan.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Principles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practice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Forensic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Medicine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1st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ed.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2002.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54355" indent="-228600">
                        <a:lnSpc>
                          <a:spcPts val="1290"/>
                        </a:lnSpc>
                        <a:buAutoNum type="arabicPeriod"/>
                        <a:tabLst>
                          <a:tab pos="4654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Parikh, 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C.K.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Parikh’s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Textbook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Medical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Jurisprudence,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Forensic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5435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Medicine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Toxicology.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7th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ed.2005.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62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100" b="1" spc="-175" dirty="0">
                          <a:latin typeface="Arial"/>
                          <a:cs typeface="Arial"/>
                        </a:rPr>
                        <a:t>REFERENCE</a:t>
                      </a:r>
                      <a:r>
                        <a:rPr sz="11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60" dirty="0">
                          <a:latin typeface="Arial"/>
                          <a:cs typeface="Arial"/>
                        </a:rPr>
                        <a:t>BOOKS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54355" indent="-228600">
                        <a:lnSpc>
                          <a:spcPct val="100000"/>
                        </a:lnSpc>
                        <a:spcBef>
                          <a:spcPts val="10"/>
                        </a:spcBef>
                        <a:buAutoNum type="arabicPeriod" startAt="3"/>
                        <a:tabLst>
                          <a:tab pos="465455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Knight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B.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Simpson’s Forensic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Medicine.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11th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ed.1993.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54355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 startAt="3"/>
                        <a:tabLst>
                          <a:tab pos="465455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Knight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Pekka.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Principles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forensic medicine.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3rd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ed.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2004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54355" marR="518159" indent="-228600">
                        <a:lnSpc>
                          <a:spcPct val="101800"/>
                        </a:lnSpc>
                        <a:buAutoNum type="arabicPeriod" startAt="3"/>
                        <a:tabLst>
                          <a:tab pos="4654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Krishan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VIJ.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Text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book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forensic medicine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toxicology  (principles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practice).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4th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ed.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2007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54355" marR="69850" indent="-228600">
                        <a:lnSpc>
                          <a:spcPct val="101800"/>
                        </a:lnSpc>
                        <a:buAutoNum type="arabicPeriod" startAt="3"/>
                        <a:tabLst>
                          <a:tab pos="465455" algn="l"/>
                        </a:tabLst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Dikshit 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P.C.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Text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book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forensic medicine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toxicology.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1st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ed. 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2010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54355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 startAt="3"/>
                        <a:tabLst>
                          <a:tab pos="4654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Polson. Polson’s Essential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Forensic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Medicine.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4th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edition.</a:t>
                      </a:r>
                      <a:r>
                        <a:rPr sz="11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2010.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54355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 startAt="3"/>
                        <a:tabLst>
                          <a:tab pos="4654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Rao.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Atlas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Forensic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Medicine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(latest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edition).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54355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 startAt="3"/>
                        <a:tabLst>
                          <a:tab pos="4654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Rao.Practical Forensic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Medicine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3rd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ed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,2007.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54355" indent="-228600">
                        <a:lnSpc>
                          <a:spcPct val="100000"/>
                        </a:lnSpc>
                        <a:spcBef>
                          <a:spcPts val="10"/>
                        </a:spcBef>
                        <a:buAutoNum type="arabicPeriod" startAt="3"/>
                        <a:tabLst>
                          <a:tab pos="554990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Knight: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Jimpson’s Forensic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Medicine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10th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1991,11th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ed.1993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54355" marR="167640" indent="-228600">
                        <a:lnSpc>
                          <a:spcPct val="101800"/>
                        </a:lnSpc>
                        <a:buAutoNum type="arabicPeriod" startAt="3"/>
                        <a:tabLst>
                          <a:tab pos="554990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Taylor’s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Principles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Practice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Medical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Jurisprudence.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15th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ed.1999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62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100" b="1" spc="-140" dirty="0">
                          <a:latin typeface="Arial"/>
                          <a:cs typeface="Arial"/>
                        </a:rPr>
                        <a:t>CDs: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64820" indent="-139065">
                        <a:lnSpc>
                          <a:spcPct val="100000"/>
                        </a:lnSpc>
                        <a:spcBef>
                          <a:spcPts val="10"/>
                        </a:spcBef>
                        <a:buAutoNum type="arabicPeriod"/>
                        <a:tabLst>
                          <a:tab pos="465455" algn="l"/>
                        </a:tabLst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Lectures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on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Forensic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Medicine.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64820" indent="-13906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465455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Atlas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Forensic</a:t>
                      </a:r>
                      <a:r>
                        <a:rPr sz="11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Medicine.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7620">
                        <a:lnSpc>
                          <a:spcPct val="100000"/>
                        </a:lnSpc>
                      </a:pPr>
                      <a:r>
                        <a:rPr sz="1100" b="1" spc="-140" dirty="0">
                          <a:latin typeface="Arial"/>
                          <a:cs typeface="Arial"/>
                        </a:rPr>
                        <a:t>WEBSITES: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5435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00" spc="-35" dirty="0">
                          <a:latin typeface="Arial"/>
                          <a:cs typeface="Arial"/>
                          <a:hlinkClick r:id="rId2"/>
                        </a:rPr>
                        <a:t>www.forensicmedicine.co.uk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3138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1100" b="1" spc="-165" dirty="0">
                          <a:latin typeface="Arial"/>
                          <a:cs typeface="Arial"/>
                        </a:rPr>
                        <a:t>GENERAL</a:t>
                      </a:r>
                      <a:r>
                        <a:rPr sz="11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0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>
                        <a:lnSpc>
                          <a:spcPts val="1265"/>
                        </a:lnSpc>
                      </a:pPr>
                      <a:r>
                        <a:rPr sz="1100" b="1" spc="-175" dirty="0">
                          <a:latin typeface="Arial"/>
                          <a:cs typeface="Arial"/>
                        </a:rPr>
                        <a:t>REFERENCE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45" dirty="0">
                          <a:latin typeface="Arial"/>
                          <a:cs typeface="Arial"/>
                        </a:rPr>
                        <a:t>BOOKS: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59740" indent="-228600">
                        <a:lnSpc>
                          <a:spcPct val="100000"/>
                        </a:lnSpc>
                        <a:spcBef>
                          <a:spcPts val="10"/>
                        </a:spcBef>
                        <a:buAutoNum type="arabicPeriod"/>
                        <a:tabLst>
                          <a:tab pos="460375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Hutchison’s Clinical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Methods,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23</a:t>
                      </a:r>
                      <a:r>
                        <a:rPr sz="1050" spc="-37" baseline="31746" dirty="0">
                          <a:latin typeface="Arial"/>
                          <a:cs typeface="Arial"/>
                        </a:rPr>
                        <a:t>rd</a:t>
                      </a:r>
                      <a:r>
                        <a:rPr sz="1050" spc="-15" baseline="31746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Edition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59740" indent="-228600">
                        <a:lnSpc>
                          <a:spcPct val="100000"/>
                        </a:lnSpc>
                        <a:spcBef>
                          <a:spcPts val="50"/>
                        </a:spcBef>
                        <a:buAutoNum type="arabicPeriod"/>
                        <a:tabLst>
                          <a:tab pos="46037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MacLeod's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examination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13th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edition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59740" indent="-228600">
                        <a:lnSpc>
                          <a:spcPct val="100000"/>
                        </a:lnSpc>
                        <a:spcBef>
                          <a:spcPts val="15"/>
                        </a:spcBef>
                        <a:buAutoNum type="arabicPeriod"/>
                        <a:tabLst>
                          <a:tab pos="46037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Davidson's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Principles and Practice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59740" indent="-228600">
                        <a:lnSpc>
                          <a:spcPct val="100000"/>
                        </a:lnSpc>
                        <a:spcBef>
                          <a:spcPts val="10"/>
                        </a:spcBef>
                        <a:buAutoNum type="arabicPeriod"/>
                        <a:tabLst>
                          <a:tab pos="46037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Kumar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Clark's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Clinical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59740" indent="-228600">
                        <a:lnSpc>
                          <a:spcPct val="100000"/>
                        </a:lnSpc>
                        <a:spcBef>
                          <a:spcPts val="10"/>
                        </a:spcBef>
                        <a:buAutoNum type="arabicPeriod"/>
                        <a:tabLst>
                          <a:tab pos="460375" algn="l"/>
                        </a:tabLst>
                      </a:pPr>
                      <a:r>
                        <a:rPr sz="1100" spc="-114" dirty="0">
                          <a:latin typeface="Arial"/>
                          <a:cs typeface="Arial"/>
                        </a:rPr>
                        <a:t>HCAI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guidelines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CDC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59740" indent="-228600">
                        <a:lnSpc>
                          <a:spcPct val="100000"/>
                        </a:lnSpc>
                        <a:spcBef>
                          <a:spcPts val="15"/>
                        </a:spcBef>
                        <a:buAutoNum type="arabicPeriod"/>
                        <a:tabLst>
                          <a:tab pos="460375" algn="l"/>
                        </a:tabLst>
                      </a:pPr>
                      <a:r>
                        <a:rPr sz="1100" spc="-100" dirty="0">
                          <a:latin typeface="Arial"/>
                          <a:cs typeface="Arial"/>
                        </a:rPr>
                        <a:t>WHO 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TB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guidelines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883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100" b="1" spc="-120" dirty="0">
                          <a:latin typeface="Arial"/>
                          <a:cs typeface="Arial"/>
                        </a:rPr>
                        <a:t>PATHOLOGY/MICROBIOLOGY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540">
                        <a:lnSpc>
                          <a:spcPts val="1265"/>
                        </a:lnSpc>
                      </a:pPr>
                      <a:r>
                        <a:rPr sz="1100" b="1" spc="-145" dirty="0">
                          <a:latin typeface="Arial"/>
                          <a:cs typeface="Arial"/>
                        </a:rPr>
                        <a:t>TEXT</a:t>
                      </a:r>
                      <a:r>
                        <a:rPr sz="11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65" dirty="0">
                          <a:latin typeface="Arial"/>
                          <a:cs typeface="Arial"/>
                        </a:rPr>
                        <a:t>BOOKS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58470" indent="-227329">
                        <a:lnSpc>
                          <a:spcPct val="100000"/>
                        </a:lnSpc>
                        <a:spcBef>
                          <a:spcPts val="10"/>
                        </a:spcBef>
                        <a:buAutoNum type="arabicPeriod"/>
                        <a:tabLst>
                          <a:tab pos="459105" algn="l"/>
                        </a:tabLst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Robbins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Cotran, Pathologic 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Basis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Disease,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9th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edition.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58470" indent="-227329">
                        <a:lnSpc>
                          <a:spcPct val="100000"/>
                        </a:lnSpc>
                        <a:spcBef>
                          <a:spcPts val="35"/>
                        </a:spcBef>
                        <a:buAutoNum type="arabicPeriod"/>
                        <a:tabLst>
                          <a:tab pos="459105" algn="l"/>
                        </a:tabLst>
                      </a:pPr>
                      <a:r>
                        <a:rPr sz="1100" spc="-75" dirty="0">
                          <a:latin typeface="Arial"/>
                          <a:cs typeface="Arial"/>
                        </a:rPr>
                        <a:t>Rapid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Review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Pathology,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4th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edition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-60" dirty="0">
                          <a:latin typeface="Arial"/>
                          <a:cs typeface="Arial"/>
                          <a:hlinkClick r:id="rId3"/>
                        </a:rPr>
                        <a:t>Edward </a:t>
                      </a:r>
                      <a:r>
                        <a:rPr sz="1100" spc="-100" dirty="0">
                          <a:latin typeface="Arial"/>
                          <a:cs typeface="Arial"/>
                          <a:hlinkClick r:id="rId3"/>
                        </a:rPr>
                        <a:t>F. </a:t>
                      </a:r>
                      <a:r>
                        <a:rPr sz="1100" spc="-55" dirty="0">
                          <a:latin typeface="Arial"/>
                          <a:cs typeface="Arial"/>
                          <a:hlinkClick r:id="rId3"/>
                        </a:rPr>
                        <a:t>Goljan</a:t>
                      </a:r>
                      <a:r>
                        <a:rPr sz="1100" spc="-95" dirty="0">
                          <a:latin typeface="Arial"/>
                          <a:cs typeface="Arial"/>
                          <a:hlinkClick r:id="rId3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  <a:hlinkClick r:id="rId3"/>
                        </a:rPr>
                        <a:t>MD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17</a:t>
            </a:fld>
            <a:endParaRPr spc="-55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18</a:t>
            </a:fld>
            <a:endParaRPr spc="-55" dirty="0"/>
          </a:p>
        </p:txBody>
      </p:sp>
      <p:sp>
        <p:nvSpPr>
          <p:cNvPr id="2" name="object 2"/>
          <p:cNvSpPr txBox="1"/>
          <p:nvPr/>
        </p:nvSpPr>
        <p:spPr>
          <a:xfrm>
            <a:off x="3657727" y="426211"/>
            <a:ext cx="354076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80" dirty="0">
                <a:latin typeface="Arial"/>
                <a:cs typeface="Arial"/>
              </a:rPr>
              <a:t>3</a:t>
            </a:r>
            <a:r>
              <a:rPr sz="1050" b="1" i="1" spc="-120" baseline="31746" dirty="0">
                <a:latin typeface="Arial"/>
                <a:cs typeface="Arial"/>
              </a:rPr>
              <a:t>RD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sz="1100" b="1" i="1" spc="-125" smtClean="0">
                <a:latin typeface="Arial"/>
                <a:cs typeface="Arial"/>
              </a:rPr>
              <a:t>NFECTIOUS </a:t>
            </a:r>
            <a:r>
              <a:rPr sz="1100" b="1" i="1" spc="-165" dirty="0">
                <a:latin typeface="Arial"/>
                <a:cs typeface="Arial"/>
              </a:rPr>
              <a:t>DISEASES</a:t>
            </a:r>
            <a:r>
              <a:rPr sz="1100" b="1" i="1" spc="-145" dirty="0">
                <a:latin typeface="Arial"/>
                <a:cs typeface="Arial"/>
              </a:rPr>
              <a:t> </a:t>
            </a:r>
            <a:r>
              <a:rPr sz="1100" b="1" i="1" spc="-110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97280" y="454025"/>
            <a:ext cx="2273935" cy="17208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90600" y="914400"/>
          <a:ext cx="6203314" cy="24682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98014"/>
                <a:gridCol w="611505"/>
                <a:gridCol w="78105"/>
                <a:gridCol w="3615690"/>
              </a:tblGrid>
              <a:tr h="151765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35">
                        <a:lnSpc>
                          <a:spcPts val="1095"/>
                        </a:lnSpc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100" b="1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100" b="1" spc="-2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IT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6863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526415" indent="-226695">
                        <a:lnSpc>
                          <a:spcPct val="100000"/>
                        </a:lnSpc>
                        <a:spcBef>
                          <a:spcPts val="90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20" dirty="0">
                          <a:latin typeface="Arial"/>
                          <a:cs typeface="Arial"/>
                          <a:hlinkClick r:id="rId2"/>
                        </a:rPr>
                        <a:t>http://library.med.utah.edu/WebPath/webpath.html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indent="-226695">
                        <a:lnSpc>
                          <a:spcPct val="100000"/>
                        </a:lnSpc>
                        <a:spcBef>
                          <a:spcPts val="40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15" dirty="0">
                          <a:latin typeface="Arial"/>
                          <a:cs typeface="Arial"/>
                          <a:hlinkClick r:id="rId3"/>
                        </a:rPr>
                        <a:t>http://www.pathologyatlas.ro/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14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47955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2305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1100" b="1" spc="-145" dirty="0">
                          <a:latin typeface="Arial"/>
                          <a:cs typeface="Arial"/>
                        </a:rPr>
                        <a:t>PEDIATRICS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35">
                        <a:lnSpc>
                          <a:spcPts val="1070"/>
                        </a:lnSpc>
                      </a:pPr>
                      <a:r>
                        <a:rPr sz="1100" b="1" spc="-155" dirty="0">
                          <a:latin typeface="Arial"/>
                          <a:cs typeface="Arial"/>
                        </a:rPr>
                        <a:t>TEXT</a:t>
                      </a:r>
                      <a:r>
                        <a:rPr sz="1100" b="1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40" dirty="0">
                          <a:latin typeface="Arial"/>
                          <a:cs typeface="Arial"/>
                        </a:rPr>
                        <a:t>BOOK: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50863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23431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1.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Basis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Pediatrics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(8</a:t>
                      </a:r>
                      <a:r>
                        <a:rPr sz="1050" spc="-30" baseline="31746" dirty="0">
                          <a:latin typeface="Arial"/>
                          <a:cs typeface="Arial"/>
                        </a:rPr>
                        <a:t>th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Edition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Pervez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Akbar)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35">
                        <a:lnSpc>
                          <a:spcPts val="1125"/>
                        </a:lnSpc>
                        <a:spcBef>
                          <a:spcPts val="5"/>
                        </a:spcBef>
                      </a:pPr>
                      <a:r>
                        <a:rPr sz="1100" b="1" spc="-145" dirty="0">
                          <a:latin typeface="Arial"/>
                          <a:cs typeface="Arial"/>
                        </a:rPr>
                        <a:t>WEBSITE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7528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571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050" spc="-25" dirty="0">
                          <a:latin typeface="Arial"/>
                          <a:cs typeface="Arial"/>
                          <a:hlinkClick r:id="rId4"/>
                        </a:rPr>
                        <a:t>www.who.int/maternal_child_adolescent/documents/IMCI_chartbooklet/en/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77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883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93395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1100" b="1" spc="-145" dirty="0">
                          <a:latin typeface="Arial"/>
                          <a:cs typeface="Arial"/>
                        </a:rPr>
                        <a:t>PHARMACOLOGY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231140" indent="-230504">
                        <a:lnSpc>
                          <a:spcPts val="1265"/>
                        </a:lnSpc>
                        <a:buAutoNum type="alphaUcPeriod"/>
                        <a:tabLst>
                          <a:tab pos="231775" algn="l"/>
                        </a:tabLst>
                      </a:pPr>
                      <a:r>
                        <a:rPr sz="1100" b="1" u="heavy" spc="-1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TEXT</a:t>
                      </a:r>
                      <a:r>
                        <a:rPr sz="1100" b="1" u="heavy" spc="-7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heavy" spc="-1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BOOKS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94665" lvl="1" indent="-227329">
                        <a:lnSpc>
                          <a:spcPct val="100000"/>
                        </a:lnSpc>
                        <a:spcBef>
                          <a:spcPts val="80"/>
                        </a:spcBef>
                        <a:buAutoNum type="arabicPeriod"/>
                        <a:tabLst>
                          <a:tab pos="495300" algn="l"/>
                        </a:tabLst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Lippincot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Illustrated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Pharmacology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02284" lvl="1" indent="-23495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02284" algn="l"/>
                          <a:tab pos="50292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Basic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Pharmacology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Katzung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143000" y="3733800"/>
            <a:ext cx="23329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u="heavy" spc="-11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ADDITIONAL </a:t>
            </a:r>
            <a:r>
              <a:rPr sz="1200" b="1" u="heavy" spc="-1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LEARNING</a:t>
            </a:r>
            <a:r>
              <a:rPr sz="1200" b="1" u="heavy" spc="-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200" b="1" u="heavy" spc="-19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RESOURCES</a:t>
            </a:r>
            <a:r>
              <a:rPr sz="1200" b="1" u="heavy" spc="-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990600" y="4343400"/>
          <a:ext cx="6202679" cy="39446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98014"/>
                <a:gridCol w="4304665"/>
              </a:tblGrid>
              <a:tr h="534670"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100" b="1" u="sng" spc="-9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Hands-on </a:t>
                      </a:r>
                      <a:r>
                        <a:rPr sz="1100" b="1" u="sng" spc="-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Activities/</a:t>
                      </a:r>
                      <a:r>
                        <a:rPr sz="1100" b="1" u="sng" spc="-5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8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Practical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2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29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Students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will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be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involved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Practical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sessions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hands-on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activities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that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71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spc="-20" dirty="0">
                          <a:latin typeface="Arial"/>
                          <a:cs typeface="Arial"/>
                        </a:rPr>
                        <a:t>link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Infectious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diseases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module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enhance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learning.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4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u="sng" spc="-13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Labs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ts val="1290"/>
                        </a:lnSpc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Utilize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lab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relate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knowledge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specimens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models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8735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available.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5746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571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u="sng" spc="-8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Skill</a:t>
                      </a:r>
                      <a:r>
                        <a:rPr sz="1100" b="1" u="sng" spc="-7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3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Labs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ts val="1290"/>
                        </a:lnSpc>
                      </a:pPr>
                      <a:r>
                        <a:rPr sz="1100" spc="-95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skills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lab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provides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simulators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learn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basic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skills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procedures.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8735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100" spc="-75" dirty="0">
                          <a:latin typeface="Arial"/>
                          <a:cs typeface="Arial"/>
                        </a:rPr>
                        <a:t>This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helps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build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confidence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approach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patients.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26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100" b="1" u="sng" spc="-9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Videos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29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Video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familiarize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student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procedures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protocols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assist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715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patients.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659765">
                        <a:lnSpc>
                          <a:spcPts val="1290"/>
                        </a:lnSpc>
                      </a:pPr>
                      <a:r>
                        <a:rPr sz="1100" b="1" u="sng" spc="-8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Computer</a:t>
                      </a:r>
                      <a:r>
                        <a:rPr sz="1100" b="1" u="sng" spc="-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55904" marR="212090" algn="ctr">
                        <a:lnSpc>
                          <a:spcPct val="152700"/>
                        </a:lnSpc>
                      </a:pPr>
                      <a:r>
                        <a:rPr sz="1100" b="1" u="sng" spc="-5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Lab/CDs/DVDs/Internet 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Resources: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290"/>
                        </a:lnSpc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increase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knowledge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students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should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utilize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available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internet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715">
                        <a:lnSpc>
                          <a:spcPct val="152700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resources and 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CDs/DVDs.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This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will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be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an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additional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advantage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increase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learning.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69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5715" algn="ctr">
                        <a:lnSpc>
                          <a:spcPct val="100000"/>
                        </a:lnSpc>
                      </a:pPr>
                      <a:r>
                        <a:rPr sz="1100" b="1" u="sng" spc="-8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Self</a:t>
                      </a:r>
                      <a:r>
                        <a:rPr sz="1100" b="1" u="sng" spc="-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9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Learning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290"/>
                        </a:lnSpc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Self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Learning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is scheduled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search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information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solve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cases,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read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715">
                        <a:lnSpc>
                          <a:spcPct val="152000"/>
                        </a:lnSpc>
                        <a:spcBef>
                          <a:spcPts val="10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through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different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resources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among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peers and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faculty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clarify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concepts.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57727" y="426211"/>
            <a:ext cx="354076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80" dirty="0">
                <a:latin typeface="Arial"/>
                <a:cs typeface="Arial"/>
              </a:rPr>
              <a:t>3</a:t>
            </a:r>
            <a:r>
              <a:rPr sz="1050" b="1" i="1" spc="-120" baseline="31746" dirty="0">
                <a:latin typeface="Arial"/>
                <a:cs typeface="Arial"/>
              </a:rPr>
              <a:t>RD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sz="1100" b="1" i="1" spc="-125" smtClean="0">
                <a:latin typeface="Arial"/>
                <a:cs typeface="Arial"/>
              </a:rPr>
              <a:t>INFECTIOUS </a:t>
            </a:r>
            <a:r>
              <a:rPr sz="1100" b="1" i="1" spc="-165" dirty="0">
                <a:latin typeface="Arial"/>
                <a:cs typeface="Arial"/>
              </a:rPr>
              <a:t>DISEASES</a:t>
            </a:r>
            <a:r>
              <a:rPr sz="1100" b="1" i="1" spc="-145" dirty="0">
                <a:latin typeface="Arial"/>
                <a:cs typeface="Arial"/>
              </a:rPr>
              <a:t> </a:t>
            </a:r>
            <a:r>
              <a:rPr sz="1100" b="1" i="1" spc="-110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19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1097280" y="454025"/>
            <a:ext cx="2273935" cy="17208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04112" y="755395"/>
            <a:ext cx="6298565" cy="56611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209">
              <a:lnSpc>
                <a:spcPct val="100000"/>
              </a:lnSpc>
              <a:spcBef>
                <a:spcPts val="100"/>
              </a:spcBef>
            </a:pPr>
            <a:r>
              <a:rPr sz="1200" b="1" spc="-170" dirty="0">
                <a:latin typeface="Arial"/>
                <a:cs typeface="Arial"/>
              </a:rPr>
              <a:t>ASSESSMENT</a:t>
            </a:r>
            <a:r>
              <a:rPr sz="1200" b="1" spc="-45" dirty="0">
                <a:latin typeface="Arial"/>
                <a:cs typeface="Arial"/>
              </a:rPr>
              <a:t> </a:t>
            </a:r>
            <a:r>
              <a:rPr sz="1200" b="1" spc="-125" dirty="0">
                <a:latin typeface="Arial"/>
                <a:cs typeface="Arial"/>
              </a:rPr>
              <a:t>METHODS: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00">
              <a:latin typeface="Times New Roman"/>
              <a:cs typeface="Times New Roman"/>
            </a:endParaRPr>
          </a:p>
          <a:p>
            <a:pPr marL="405765" indent="-147955">
              <a:lnSpc>
                <a:spcPct val="100000"/>
              </a:lnSpc>
              <a:buFont typeface="Symbol"/>
              <a:buChar char=""/>
              <a:tabLst>
                <a:tab pos="406400" algn="l"/>
              </a:tabLst>
            </a:pPr>
            <a:r>
              <a:rPr sz="1100" b="1" spc="-105" dirty="0">
                <a:latin typeface="Arial"/>
                <a:cs typeface="Arial"/>
              </a:rPr>
              <a:t>Best </a:t>
            </a:r>
            <a:r>
              <a:rPr sz="1100" b="1" spc="-110" dirty="0">
                <a:latin typeface="Arial"/>
                <a:cs typeface="Arial"/>
              </a:rPr>
              <a:t>Choice </a:t>
            </a:r>
            <a:r>
              <a:rPr sz="1100" b="1" spc="-105" dirty="0">
                <a:latin typeface="Arial"/>
                <a:cs typeface="Arial"/>
              </a:rPr>
              <a:t>Questions(BCQs) </a:t>
            </a:r>
            <a:r>
              <a:rPr sz="1100" spc="-65" dirty="0">
                <a:latin typeface="Arial"/>
                <a:cs typeface="Arial"/>
              </a:rPr>
              <a:t>also </a:t>
            </a:r>
            <a:r>
              <a:rPr sz="1100" spc="-40" dirty="0">
                <a:latin typeface="Arial"/>
                <a:cs typeface="Arial"/>
              </a:rPr>
              <a:t>known </a:t>
            </a:r>
            <a:r>
              <a:rPr sz="1100" spc="-105" dirty="0">
                <a:latin typeface="Arial"/>
                <a:cs typeface="Arial"/>
              </a:rPr>
              <a:t>as MCQs </a:t>
            </a:r>
            <a:r>
              <a:rPr sz="1100" spc="-15" dirty="0">
                <a:latin typeface="Arial"/>
                <a:cs typeface="Arial"/>
              </a:rPr>
              <a:t>(Multiple </a:t>
            </a:r>
            <a:r>
              <a:rPr sz="1100" spc="-75" dirty="0">
                <a:latin typeface="Arial"/>
                <a:cs typeface="Arial"/>
              </a:rPr>
              <a:t>Choice</a:t>
            </a:r>
            <a:r>
              <a:rPr sz="1100" spc="114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Questions)</a:t>
            </a:r>
            <a:endParaRPr sz="1100">
              <a:latin typeface="Arial"/>
              <a:cs typeface="Arial"/>
            </a:endParaRPr>
          </a:p>
          <a:p>
            <a:pPr marL="405765" indent="-147955">
              <a:lnSpc>
                <a:spcPct val="100000"/>
              </a:lnSpc>
              <a:spcBef>
                <a:spcPts val="290"/>
              </a:spcBef>
              <a:buFont typeface="Symbol"/>
              <a:buChar char=""/>
              <a:tabLst>
                <a:tab pos="406400" algn="l"/>
              </a:tabLst>
            </a:pPr>
            <a:r>
              <a:rPr sz="1100" b="1" spc="-70" dirty="0">
                <a:latin typeface="Arial"/>
                <a:cs typeface="Arial"/>
              </a:rPr>
              <a:t>Objective </a:t>
            </a:r>
            <a:r>
              <a:rPr sz="1100" b="1" spc="-80" dirty="0">
                <a:latin typeface="Arial"/>
                <a:cs typeface="Arial"/>
              </a:rPr>
              <a:t>Structured </a:t>
            </a:r>
            <a:r>
              <a:rPr sz="1100" b="1" spc="-75" dirty="0">
                <a:latin typeface="Arial"/>
                <a:cs typeface="Arial"/>
              </a:rPr>
              <a:t>Practical/Clinical </a:t>
            </a:r>
            <a:r>
              <a:rPr sz="1100" b="1" spc="-80" dirty="0">
                <a:latin typeface="Arial"/>
                <a:cs typeface="Arial"/>
              </a:rPr>
              <a:t>Examination </a:t>
            </a:r>
            <a:r>
              <a:rPr sz="1100" b="1" spc="-175" dirty="0">
                <a:latin typeface="Arial"/>
                <a:cs typeface="Arial"/>
              </a:rPr>
              <a:t>OSPE </a:t>
            </a:r>
            <a:r>
              <a:rPr sz="1100" b="1" spc="-65" dirty="0">
                <a:latin typeface="Arial"/>
                <a:cs typeface="Arial"/>
              </a:rPr>
              <a:t>or</a:t>
            </a:r>
            <a:r>
              <a:rPr sz="1100" b="1" dirty="0">
                <a:latin typeface="Arial"/>
                <a:cs typeface="Arial"/>
              </a:rPr>
              <a:t> </a:t>
            </a:r>
            <a:r>
              <a:rPr sz="1100" b="1" spc="-190" dirty="0">
                <a:latin typeface="Arial"/>
                <a:cs typeface="Arial"/>
              </a:rPr>
              <a:t>OSCE</a:t>
            </a:r>
            <a:endParaRPr sz="1100">
              <a:latin typeface="Arial"/>
              <a:cs typeface="Arial"/>
            </a:endParaRPr>
          </a:p>
          <a:p>
            <a:pPr marL="29209">
              <a:lnSpc>
                <a:spcPct val="100000"/>
              </a:lnSpc>
              <a:spcBef>
                <a:spcPts val="1200"/>
              </a:spcBef>
            </a:pPr>
            <a:r>
              <a:rPr sz="1100" b="1" spc="-150" dirty="0">
                <a:latin typeface="Arial"/>
                <a:cs typeface="Arial"/>
              </a:rPr>
              <a:t>BCQs:</a:t>
            </a:r>
            <a:endParaRPr sz="1100">
              <a:latin typeface="Arial"/>
              <a:cs typeface="Arial"/>
            </a:endParaRPr>
          </a:p>
          <a:p>
            <a:pPr marL="405765" indent="-228600">
              <a:lnSpc>
                <a:spcPct val="100000"/>
              </a:lnSpc>
              <a:spcBef>
                <a:spcPts val="285"/>
              </a:spcBef>
              <a:buFont typeface="Symbol"/>
              <a:buChar char=""/>
              <a:tabLst>
                <a:tab pos="481965" algn="l"/>
                <a:tab pos="482600" algn="l"/>
              </a:tabLst>
            </a:pPr>
            <a:r>
              <a:rPr sz="1100" spc="-95" dirty="0">
                <a:latin typeface="Arial"/>
                <a:cs typeface="Arial"/>
              </a:rPr>
              <a:t>A </a:t>
            </a:r>
            <a:r>
              <a:rPr sz="1100" spc="-155" dirty="0">
                <a:latin typeface="Arial"/>
                <a:cs typeface="Arial"/>
              </a:rPr>
              <a:t>BCQ </a:t>
            </a:r>
            <a:r>
              <a:rPr sz="1100" spc="-85" dirty="0">
                <a:latin typeface="Arial"/>
                <a:cs typeface="Arial"/>
              </a:rPr>
              <a:t>has a </a:t>
            </a:r>
            <a:r>
              <a:rPr sz="1100" spc="-30" dirty="0">
                <a:latin typeface="Arial"/>
                <a:cs typeface="Arial"/>
              </a:rPr>
              <a:t>statement </a:t>
            </a:r>
            <a:r>
              <a:rPr sz="1100" spc="-5" dirty="0">
                <a:latin typeface="Arial"/>
                <a:cs typeface="Arial"/>
              </a:rPr>
              <a:t>or </a:t>
            </a:r>
            <a:r>
              <a:rPr sz="1100" spc="-40" dirty="0">
                <a:latin typeface="Arial"/>
                <a:cs typeface="Arial"/>
              </a:rPr>
              <a:t>clinical </a:t>
            </a:r>
            <a:r>
              <a:rPr sz="1100" spc="-55" dirty="0">
                <a:latin typeface="Arial"/>
                <a:cs typeface="Arial"/>
              </a:rPr>
              <a:t>scenario </a:t>
            </a:r>
            <a:r>
              <a:rPr sz="1100" spc="-5" dirty="0">
                <a:latin typeface="Arial"/>
                <a:cs typeface="Arial"/>
              </a:rPr>
              <a:t>of </a:t>
            </a:r>
            <a:r>
              <a:rPr sz="1100" spc="-10" dirty="0">
                <a:latin typeface="Arial"/>
                <a:cs typeface="Arial"/>
              </a:rPr>
              <a:t>four </a:t>
            </a:r>
            <a:r>
              <a:rPr sz="1100" spc="-30" dirty="0">
                <a:latin typeface="Arial"/>
                <a:cs typeface="Arial"/>
              </a:rPr>
              <a:t>options </a:t>
            </a:r>
            <a:r>
              <a:rPr sz="1100" spc="-35" dirty="0">
                <a:latin typeface="Arial"/>
                <a:cs typeface="Arial"/>
              </a:rPr>
              <a:t>(likely</a:t>
            </a:r>
            <a:r>
              <a:rPr sz="1100" spc="-13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answers).</a:t>
            </a:r>
            <a:endParaRPr sz="1100">
              <a:latin typeface="Arial"/>
              <a:cs typeface="Arial"/>
            </a:endParaRPr>
          </a:p>
          <a:p>
            <a:pPr marL="405765" indent="-228600">
              <a:lnSpc>
                <a:spcPct val="100000"/>
              </a:lnSpc>
              <a:spcBef>
                <a:spcPts val="780"/>
              </a:spcBef>
              <a:buFont typeface="Symbol"/>
              <a:buChar char=""/>
              <a:tabLst>
                <a:tab pos="481965" algn="l"/>
                <a:tab pos="482600" algn="l"/>
              </a:tabLst>
            </a:pPr>
            <a:r>
              <a:rPr sz="1100" b="1" spc="-85" dirty="0">
                <a:latin typeface="Arial"/>
                <a:cs typeface="Arial"/>
              </a:rPr>
              <a:t>Correct answer carries </a:t>
            </a:r>
            <a:r>
              <a:rPr sz="1100" b="1" spc="-80" dirty="0">
                <a:latin typeface="Arial"/>
                <a:cs typeface="Arial"/>
              </a:rPr>
              <a:t>one </a:t>
            </a:r>
            <a:r>
              <a:rPr sz="1100" b="1" spc="-60" dirty="0">
                <a:latin typeface="Arial"/>
                <a:cs typeface="Arial"/>
              </a:rPr>
              <a:t>mark, </a:t>
            </a:r>
            <a:r>
              <a:rPr sz="1100" b="1" spc="-80" dirty="0">
                <a:latin typeface="Arial"/>
                <a:cs typeface="Arial"/>
              </a:rPr>
              <a:t>and </a:t>
            </a:r>
            <a:r>
              <a:rPr sz="1100" b="1" spc="-75" dirty="0">
                <a:latin typeface="Arial"/>
                <a:cs typeface="Arial"/>
              </a:rPr>
              <a:t>incorrect </a:t>
            </a:r>
            <a:r>
              <a:rPr sz="1100" b="1" spc="-65" dirty="0">
                <a:latin typeface="Arial"/>
                <a:cs typeface="Arial"/>
              </a:rPr>
              <a:t>‘zero </a:t>
            </a:r>
            <a:r>
              <a:rPr sz="1100" b="1" spc="-55" dirty="0">
                <a:latin typeface="Arial"/>
                <a:cs typeface="Arial"/>
              </a:rPr>
              <a:t>mark’. </a:t>
            </a:r>
            <a:r>
              <a:rPr sz="1100" b="1" spc="-75" dirty="0">
                <a:latin typeface="Arial"/>
                <a:cs typeface="Arial"/>
              </a:rPr>
              <a:t>There </a:t>
            </a:r>
            <a:r>
              <a:rPr sz="1100" b="1" spc="-105" dirty="0">
                <a:latin typeface="Arial"/>
                <a:cs typeface="Arial"/>
              </a:rPr>
              <a:t>is </a:t>
            </a:r>
            <a:r>
              <a:rPr sz="1100" b="1" spc="-90" dirty="0">
                <a:latin typeface="Arial"/>
                <a:cs typeface="Arial"/>
              </a:rPr>
              <a:t>NO </a:t>
            </a:r>
            <a:r>
              <a:rPr sz="1100" b="1" spc="-70" dirty="0">
                <a:latin typeface="Arial"/>
                <a:cs typeface="Arial"/>
              </a:rPr>
              <a:t>negative</a:t>
            </a:r>
            <a:r>
              <a:rPr sz="1100" b="1" spc="135" dirty="0">
                <a:latin typeface="Arial"/>
                <a:cs typeface="Arial"/>
              </a:rPr>
              <a:t> </a:t>
            </a:r>
            <a:r>
              <a:rPr sz="1100" b="1" spc="-75" dirty="0">
                <a:latin typeface="Arial"/>
                <a:cs typeface="Arial"/>
              </a:rPr>
              <a:t>marking.</a:t>
            </a:r>
            <a:endParaRPr sz="1100">
              <a:latin typeface="Arial"/>
              <a:cs typeface="Arial"/>
            </a:endParaRPr>
          </a:p>
          <a:p>
            <a:pPr marL="405765" indent="-228600">
              <a:lnSpc>
                <a:spcPct val="100000"/>
              </a:lnSpc>
              <a:spcBef>
                <a:spcPts val="780"/>
              </a:spcBef>
              <a:buFont typeface="Symbol"/>
              <a:buChar char=""/>
              <a:tabLst>
                <a:tab pos="481965" algn="l"/>
                <a:tab pos="482600" algn="l"/>
              </a:tabLst>
            </a:pPr>
            <a:r>
              <a:rPr sz="1100" spc="-50" dirty="0">
                <a:latin typeface="Arial"/>
                <a:cs typeface="Arial"/>
              </a:rPr>
              <a:t>Students </a:t>
            </a:r>
            <a:r>
              <a:rPr sz="1100" spc="-40" dirty="0">
                <a:latin typeface="Arial"/>
                <a:cs typeface="Arial"/>
              </a:rPr>
              <a:t>mark </a:t>
            </a:r>
            <a:r>
              <a:rPr sz="1100" spc="-5" dirty="0">
                <a:latin typeface="Arial"/>
                <a:cs typeface="Arial"/>
              </a:rPr>
              <a:t>their </a:t>
            </a:r>
            <a:r>
              <a:rPr sz="1100" spc="-70" dirty="0">
                <a:latin typeface="Arial"/>
                <a:cs typeface="Arial"/>
              </a:rPr>
              <a:t>responses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45" dirty="0">
                <a:latin typeface="Arial"/>
                <a:cs typeface="Arial"/>
              </a:rPr>
              <a:t>specified </a:t>
            </a:r>
            <a:r>
              <a:rPr sz="1100" spc="-50" dirty="0">
                <a:latin typeface="Arial"/>
                <a:cs typeface="Arial"/>
              </a:rPr>
              <a:t>computer-based sheet </a:t>
            </a:r>
            <a:r>
              <a:rPr sz="1100" spc="-60" dirty="0">
                <a:latin typeface="Arial"/>
                <a:cs typeface="Arial"/>
              </a:rPr>
              <a:t>designed </a:t>
            </a:r>
            <a:r>
              <a:rPr sz="1100">
                <a:latin typeface="Arial"/>
                <a:cs typeface="Arial"/>
              </a:rPr>
              <a:t>for</a:t>
            </a:r>
            <a:r>
              <a:rPr sz="1100" spc="-204">
                <a:latin typeface="Arial"/>
                <a:cs typeface="Arial"/>
              </a:rPr>
              <a:t> </a:t>
            </a:r>
            <a:r>
              <a:rPr lang="en-US" sz="1100" spc="-100" dirty="0" smtClean="0">
                <a:latin typeface="Arial"/>
                <a:cs typeface="Arial"/>
              </a:rPr>
              <a:t> AVMC</a:t>
            </a:r>
            <a:endParaRPr sz="1100">
              <a:latin typeface="Arial"/>
              <a:cs typeface="Arial"/>
            </a:endParaRPr>
          </a:p>
          <a:p>
            <a:pPr marL="29209">
              <a:lnSpc>
                <a:spcPct val="100000"/>
              </a:lnSpc>
              <a:spcBef>
                <a:spcPts val="1019"/>
              </a:spcBef>
            </a:pPr>
            <a:r>
              <a:rPr sz="1100" b="1" spc="-165" dirty="0">
                <a:latin typeface="Arial"/>
                <a:cs typeface="Arial"/>
              </a:rPr>
              <a:t>OSCE:</a:t>
            </a:r>
            <a:endParaRPr sz="1100">
              <a:latin typeface="Arial"/>
              <a:cs typeface="Arial"/>
            </a:endParaRPr>
          </a:p>
          <a:p>
            <a:pPr marL="405765" indent="-228600">
              <a:lnSpc>
                <a:spcPct val="100000"/>
              </a:lnSpc>
              <a:spcBef>
                <a:spcPts val="745"/>
              </a:spcBef>
              <a:buFont typeface="Symbol"/>
              <a:buChar char=""/>
              <a:tabLst>
                <a:tab pos="481965" algn="l"/>
                <a:tab pos="482600" algn="l"/>
              </a:tabLst>
            </a:pPr>
            <a:r>
              <a:rPr sz="1100" spc="-30" dirty="0">
                <a:latin typeface="Arial"/>
                <a:cs typeface="Arial"/>
              </a:rPr>
              <a:t>All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students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rotate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through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same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series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stations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in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same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allocated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time.</a:t>
            </a:r>
            <a:endParaRPr sz="1100">
              <a:latin typeface="Arial"/>
              <a:cs typeface="Arial"/>
            </a:endParaRPr>
          </a:p>
          <a:p>
            <a:pPr marL="405765" marR="5080" indent="-228600">
              <a:lnSpc>
                <a:spcPct val="116399"/>
              </a:lnSpc>
              <a:spcBef>
                <a:spcPts val="75"/>
              </a:spcBef>
              <a:buFont typeface="Symbol"/>
              <a:buChar char=""/>
              <a:tabLst>
                <a:tab pos="481965" algn="l"/>
                <a:tab pos="482600" algn="l"/>
              </a:tabLst>
            </a:pPr>
            <a:r>
              <a:rPr sz="1100" spc="-20" dirty="0">
                <a:latin typeface="Arial"/>
                <a:cs typeface="Arial"/>
              </a:rPr>
              <a:t>At </a:t>
            </a:r>
            <a:r>
              <a:rPr sz="1100" spc="-70" dirty="0">
                <a:latin typeface="Arial"/>
                <a:cs typeface="Arial"/>
              </a:rPr>
              <a:t>each </a:t>
            </a:r>
            <a:r>
              <a:rPr sz="1100" spc="-25" dirty="0">
                <a:latin typeface="Arial"/>
                <a:cs typeface="Arial"/>
              </a:rPr>
              <a:t>station,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10" dirty="0">
                <a:latin typeface="Arial"/>
                <a:cs typeface="Arial"/>
              </a:rPr>
              <a:t>brief </a:t>
            </a:r>
            <a:r>
              <a:rPr sz="1100" spc="5" dirty="0">
                <a:latin typeface="Arial"/>
                <a:cs typeface="Arial"/>
              </a:rPr>
              <a:t>written </a:t>
            </a:r>
            <a:r>
              <a:rPr sz="1100" spc="-30" dirty="0">
                <a:latin typeface="Arial"/>
                <a:cs typeface="Arial"/>
              </a:rPr>
              <a:t>statement </a:t>
            </a:r>
            <a:r>
              <a:rPr sz="1100" spc="-55" dirty="0">
                <a:latin typeface="Arial"/>
                <a:cs typeface="Arial"/>
              </a:rPr>
              <a:t>incudes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45" dirty="0">
                <a:latin typeface="Arial"/>
                <a:cs typeface="Arial"/>
              </a:rPr>
              <a:t>task. Student completes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50" dirty="0">
                <a:latin typeface="Arial"/>
                <a:cs typeface="Arial"/>
              </a:rPr>
              <a:t>given task </a:t>
            </a:r>
            <a:r>
              <a:rPr sz="1100" spc="-20" dirty="0">
                <a:latin typeface="Arial"/>
                <a:cs typeface="Arial"/>
              </a:rPr>
              <a:t>at </a:t>
            </a:r>
            <a:r>
              <a:rPr sz="1100" spc="-50" dirty="0">
                <a:latin typeface="Arial"/>
                <a:cs typeface="Arial"/>
              </a:rPr>
              <a:t>one  given </a:t>
            </a:r>
            <a:r>
              <a:rPr sz="1100" spc="-20" dirty="0">
                <a:latin typeface="Arial"/>
                <a:cs typeface="Arial"/>
              </a:rPr>
              <a:t>station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45" dirty="0">
                <a:latin typeface="Arial"/>
                <a:cs typeface="Arial"/>
              </a:rPr>
              <a:t>specified</a:t>
            </a:r>
            <a:r>
              <a:rPr sz="1100" spc="-15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time.</a:t>
            </a:r>
            <a:endParaRPr sz="1100">
              <a:latin typeface="Arial"/>
              <a:cs typeface="Arial"/>
            </a:endParaRPr>
          </a:p>
          <a:p>
            <a:pPr marL="405765" indent="-228600">
              <a:lnSpc>
                <a:spcPct val="100000"/>
              </a:lnSpc>
              <a:spcBef>
                <a:spcPts val="290"/>
              </a:spcBef>
              <a:buFont typeface="Symbol"/>
              <a:buChar char=""/>
              <a:tabLst>
                <a:tab pos="481965" algn="l"/>
                <a:tab pos="482600" algn="l"/>
              </a:tabLst>
            </a:pPr>
            <a:r>
              <a:rPr sz="1100" spc="-50" dirty="0">
                <a:latin typeface="Arial"/>
                <a:cs typeface="Arial"/>
              </a:rPr>
              <a:t>Stations </a:t>
            </a:r>
            <a:r>
              <a:rPr sz="1100" spc="-45" dirty="0">
                <a:latin typeface="Arial"/>
                <a:cs typeface="Arial"/>
              </a:rPr>
              <a:t>are </a:t>
            </a:r>
            <a:r>
              <a:rPr sz="1100" spc="-50" dirty="0">
                <a:latin typeface="Arial"/>
                <a:cs typeface="Arial"/>
              </a:rPr>
              <a:t>observed, unobserved, </a:t>
            </a:r>
            <a:r>
              <a:rPr sz="1100" spc="-25" dirty="0">
                <a:latin typeface="Arial"/>
                <a:cs typeface="Arial"/>
              </a:rPr>
              <a:t>interactive </a:t>
            </a:r>
            <a:r>
              <a:rPr sz="1100" spc="-5" dirty="0">
                <a:latin typeface="Arial"/>
                <a:cs typeface="Arial"/>
              </a:rPr>
              <a:t>or</a:t>
            </a:r>
            <a:r>
              <a:rPr sz="1100" spc="-21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rest </a:t>
            </a:r>
            <a:r>
              <a:rPr sz="1100" spc="-35" dirty="0">
                <a:latin typeface="Arial"/>
                <a:cs typeface="Arial"/>
              </a:rPr>
              <a:t>stations.</a:t>
            </a:r>
            <a:endParaRPr sz="1100">
              <a:latin typeface="Arial"/>
              <a:cs typeface="Arial"/>
            </a:endParaRPr>
          </a:p>
          <a:p>
            <a:pPr marL="405765" marR="5080" indent="-228600">
              <a:lnSpc>
                <a:spcPct val="116399"/>
              </a:lnSpc>
              <a:spcBef>
                <a:spcPts val="70"/>
              </a:spcBef>
              <a:buFont typeface="Symbol"/>
              <a:buChar char=""/>
              <a:tabLst>
                <a:tab pos="481965" algn="l"/>
                <a:tab pos="482600" algn="l"/>
              </a:tabLst>
            </a:pPr>
            <a:r>
              <a:rPr sz="1100" spc="-30" dirty="0">
                <a:latin typeface="Arial"/>
                <a:cs typeface="Arial"/>
              </a:rPr>
              <a:t>In </a:t>
            </a:r>
            <a:r>
              <a:rPr sz="1100" spc="-50" dirty="0">
                <a:latin typeface="Arial"/>
                <a:cs typeface="Arial"/>
              </a:rPr>
              <a:t>unobserved </a:t>
            </a:r>
            <a:r>
              <a:rPr sz="1100" spc="-35" dirty="0">
                <a:latin typeface="Arial"/>
                <a:cs typeface="Arial"/>
              </a:rPr>
              <a:t>stations, </a:t>
            </a:r>
            <a:r>
              <a:rPr sz="1100" spc="-30" dirty="0">
                <a:latin typeface="Arial"/>
                <a:cs typeface="Arial"/>
              </a:rPr>
              <a:t>flowcharts, </a:t>
            </a:r>
            <a:r>
              <a:rPr sz="1100" spc="-45" dirty="0">
                <a:latin typeface="Arial"/>
                <a:cs typeface="Arial"/>
              </a:rPr>
              <a:t>models, slide </a:t>
            </a:r>
            <a:r>
              <a:rPr sz="1100" spc="-20" dirty="0">
                <a:latin typeface="Arial"/>
                <a:cs typeface="Arial"/>
              </a:rPr>
              <a:t>identification, </a:t>
            </a:r>
            <a:r>
              <a:rPr sz="1100" spc="-40" dirty="0">
                <a:latin typeface="Arial"/>
                <a:cs typeface="Arial"/>
              </a:rPr>
              <a:t>lab </a:t>
            </a:r>
            <a:r>
              <a:rPr sz="1100" spc="-30" dirty="0">
                <a:latin typeface="Arial"/>
                <a:cs typeface="Arial"/>
              </a:rPr>
              <a:t>reports, </a:t>
            </a:r>
            <a:r>
              <a:rPr sz="1100" spc="-95" dirty="0">
                <a:latin typeface="Arial"/>
                <a:cs typeface="Arial"/>
              </a:rPr>
              <a:t>case </a:t>
            </a:r>
            <a:r>
              <a:rPr sz="1100" spc="-60" dirty="0">
                <a:latin typeface="Arial"/>
                <a:cs typeface="Arial"/>
              </a:rPr>
              <a:t>scenarios may be  </a:t>
            </a:r>
            <a:r>
              <a:rPr sz="1100" spc="-65" dirty="0">
                <a:latin typeface="Arial"/>
                <a:cs typeface="Arial"/>
              </a:rPr>
              <a:t>used </a:t>
            </a:r>
            <a:r>
              <a:rPr sz="1100" spc="15" dirty="0">
                <a:latin typeface="Arial"/>
                <a:cs typeface="Arial"/>
              </a:rPr>
              <a:t>to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cover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knowledge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component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content.</a:t>
            </a:r>
            <a:endParaRPr sz="1100">
              <a:latin typeface="Arial"/>
              <a:cs typeface="Arial"/>
            </a:endParaRPr>
          </a:p>
          <a:p>
            <a:pPr marL="405765" indent="-228600">
              <a:lnSpc>
                <a:spcPct val="100000"/>
              </a:lnSpc>
              <a:spcBef>
                <a:spcPts val="290"/>
              </a:spcBef>
              <a:buFont typeface="Symbol"/>
              <a:buChar char=""/>
              <a:tabLst>
                <a:tab pos="481965" algn="l"/>
                <a:tab pos="482600" algn="l"/>
              </a:tabLst>
            </a:pPr>
            <a:r>
              <a:rPr sz="1100" spc="-65" dirty="0">
                <a:latin typeface="Arial"/>
                <a:cs typeface="Arial"/>
              </a:rPr>
              <a:t>Observed </a:t>
            </a:r>
            <a:r>
              <a:rPr sz="1100" spc="-25" dirty="0">
                <a:latin typeface="Arial"/>
                <a:cs typeface="Arial"/>
              </a:rPr>
              <a:t>station: </a:t>
            </a:r>
            <a:r>
              <a:rPr sz="1100" spc="-50" dirty="0">
                <a:latin typeface="Arial"/>
                <a:cs typeface="Arial"/>
              </a:rPr>
              <a:t>Performance </a:t>
            </a:r>
            <a:r>
              <a:rPr sz="1100" spc="-5" dirty="0">
                <a:latin typeface="Arial"/>
                <a:cs typeface="Arial"/>
              </a:rPr>
              <a:t>of </a:t>
            </a:r>
            <a:r>
              <a:rPr sz="1100" spc="-45" dirty="0">
                <a:latin typeface="Arial"/>
                <a:cs typeface="Arial"/>
              </a:rPr>
              <a:t>skills </a:t>
            </a:r>
            <a:r>
              <a:rPr sz="1100" spc="-30" dirty="0">
                <a:latin typeface="Arial"/>
                <a:cs typeface="Arial"/>
              </a:rPr>
              <a:t>/procedures </a:t>
            </a:r>
            <a:r>
              <a:rPr sz="1100" spc="-65" dirty="0">
                <a:latin typeface="Arial"/>
                <a:cs typeface="Arial"/>
              </a:rPr>
              <a:t>is </a:t>
            </a:r>
            <a:r>
              <a:rPr sz="1100" spc="-50" dirty="0">
                <a:latin typeface="Arial"/>
                <a:cs typeface="Arial"/>
              </a:rPr>
              <a:t>observed </a:t>
            </a:r>
            <a:r>
              <a:rPr sz="1100" spc="-45" dirty="0">
                <a:latin typeface="Arial"/>
                <a:cs typeface="Arial"/>
              </a:rPr>
              <a:t>by</a:t>
            </a:r>
            <a:r>
              <a:rPr sz="1100" spc="35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assessor</a:t>
            </a:r>
            <a:endParaRPr sz="1100">
              <a:latin typeface="Arial"/>
              <a:cs typeface="Arial"/>
            </a:endParaRPr>
          </a:p>
          <a:p>
            <a:pPr marL="405765" indent="-228600">
              <a:lnSpc>
                <a:spcPct val="100000"/>
              </a:lnSpc>
              <a:spcBef>
                <a:spcPts val="275"/>
              </a:spcBef>
              <a:buFont typeface="Symbol"/>
              <a:buChar char=""/>
              <a:tabLst>
                <a:tab pos="481965" algn="l"/>
                <a:tab pos="482600" algn="l"/>
              </a:tabLst>
            </a:pPr>
            <a:r>
              <a:rPr sz="1100" spc="-25" dirty="0">
                <a:latin typeface="Arial"/>
                <a:cs typeface="Arial"/>
              </a:rPr>
              <a:t>Interactive: </a:t>
            </a:r>
            <a:r>
              <a:rPr sz="1100" spc="-50" dirty="0">
                <a:latin typeface="Arial"/>
                <a:cs typeface="Arial"/>
              </a:rPr>
              <a:t>Examiner/s </a:t>
            </a:r>
            <a:r>
              <a:rPr sz="1100" spc="-90" dirty="0">
                <a:latin typeface="Arial"/>
                <a:cs typeface="Arial"/>
              </a:rPr>
              <a:t>ask </a:t>
            </a:r>
            <a:r>
              <a:rPr sz="1100" spc="-45" dirty="0">
                <a:latin typeface="Arial"/>
                <a:cs typeface="Arial"/>
              </a:rPr>
              <a:t>questions </a:t>
            </a:r>
            <a:r>
              <a:rPr sz="1100" spc="-25" dirty="0">
                <a:latin typeface="Arial"/>
                <a:cs typeface="Arial"/>
              </a:rPr>
              <a:t>related </a:t>
            </a:r>
            <a:r>
              <a:rPr sz="1100" spc="15" dirty="0">
                <a:latin typeface="Arial"/>
                <a:cs typeface="Arial"/>
              </a:rPr>
              <a:t>to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50" dirty="0">
                <a:latin typeface="Arial"/>
                <a:cs typeface="Arial"/>
              </a:rPr>
              <a:t>task </a:t>
            </a:r>
            <a:r>
              <a:rPr sz="1100" spc="-5" dirty="0">
                <a:latin typeface="Arial"/>
                <a:cs typeface="Arial"/>
              </a:rPr>
              <a:t>within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10" dirty="0">
                <a:latin typeface="Arial"/>
                <a:cs typeface="Arial"/>
              </a:rPr>
              <a:t>time</a:t>
            </a:r>
            <a:r>
              <a:rPr sz="1100" spc="-114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allocated.</a:t>
            </a:r>
            <a:endParaRPr sz="1100">
              <a:latin typeface="Arial"/>
              <a:cs typeface="Arial"/>
            </a:endParaRPr>
          </a:p>
          <a:p>
            <a:pPr marL="405765" marR="5715" indent="-228600">
              <a:lnSpc>
                <a:spcPct val="116399"/>
              </a:lnSpc>
              <a:spcBef>
                <a:spcPts val="70"/>
              </a:spcBef>
              <a:buFont typeface="Symbol"/>
              <a:buChar char=""/>
              <a:tabLst>
                <a:tab pos="481965" algn="l"/>
                <a:tab pos="482600" algn="l"/>
              </a:tabLst>
            </a:pPr>
            <a:r>
              <a:rPr sz="1100" spc="-30" dirty="0">
                <a:latin typeface="Arial"/>
                <a:cs typeface="Arial"/>
              </a:rPr>
              <a:t>In </a:t>
            </a:r>
            <a:r>
              <a:rPr sz="1100" spc="-80" dirty="0">
                <a:latin typeface="Arial"/>
                <a:cs typeface="Arial"/>
              </a:rPr>
              <a:t>Rest </a:t>
            </a:r>
            <a:r>
              <a:rPr sz="1100" spc="-25" dirty="0">
                <a:latin typeface="Arial"/>
                <a:cs typeface="Arial"/>
              </a:rPr>
              <a:t>station,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-20" dirty="0">
                <a:latin typeface="Arial"/>
                <a:cs typeface="Arial"/>
              </a:rPr>
              <a:t>in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50" dirty="0">
                <a:latin typeface="Arial"/>
                <a:cs typeface="Arial"/>
              </a:rPr>
              <a:t>given </a:t>
            </a:r>
            <a:r>
              <a:rPr sz="1100" spc="-10" dirty="0">
                <a:latin typeface="Arial"/>
                <a:cs typeface="Arial"/>
              </a:rPr>
              <a:t>time </a:t>
            </a:r>
            <a:r>
              <a:rPr sz="1100" spc="-5" dirty="0">
                <a:latin typeface="Arial"/>
                <a:cs typeface="Arial"/>
              </a:rPr>
              <a:t>not </a:t>
            </a:r>
            <a:r>
              <a:rPr sz="1100" spc="-55" dirty="0">
                <a:latin typeface="Arial"/>
                <a:cs typeface="Arial"/>
              </a:rPr>
              <a:t>given </a:t>
            </a:r>
            <a:r>
              <a:rPr sz="1100" spc="-60" dirty="0">
                <a:latin typeface="Arial"/>
                <a:cs typeface="Arial"/>
              </a:rPr>
              <a:t>any </a:t>
            </a:r>
            <a:r>
              <a:rPr sz="1100" spc="-50" dirty="0">
                <a:latin typeface="Arial"/>
                <a:cs typeface="Arial"/>
              </a:rPr>
              <a:t>specific task </a:t>
            </a:r>
            <a:r>
              <a:rPr sz="1100" spc="-5" dirty="0">
                <a:latin typeface="Arial"/>
                <a:cs typeface="Arial"/>
              </a:rPr>
              <a:t>but wait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50" dirty="0">
                <a:latin typeface="Arial"/>
                <a:cs typeface="Arial"/>
              </a:rPr>
              <a:t>move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15" dirty="0">
                <a:latin typeface="Arial"/>
                <a:cs typeface="Arial"/>
              </a:rPr>
              <a:t>the  </a:t>
            </a:r>
            <a:r>
              <a:rPr sz="1100" spc="-20" dirty="0">
                <a:latin typeface="Arial"/>
                <a:cs typeface="Arial"/>
              </a:rPr>
              <a:t>following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station.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Symbol"/>
              <a:buChar char=""/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100" b="1" spc="-50" dirty="0">
                <a:latin typeface="Arial"/>
                <a:cs typeface="Arial"/>
              </a:rPr>
              <a:t>Internal</a:t>
            </a:r>
            <a:r>
              <a:rPr sz="1100" b="1" spc="-55" dirty="0">
                <a:latin typeface="Arial"/>
                <a:cs typeface="Arial"/>
              </a:rPr>
              <a:t> </a:t>
            </a:r>
            <a:r>
              <a:rPr sz="1100" b="1" spc="-80" dirty="0">
                <a:latin typeface="Arial"/>
                <a:cs typeface="Arial"/>
              </a:rPr>
              <a:t>Evaluation</a:t>
            </a:r>
            <a:endParaRPr sz="1100">
              <a:latin typeface="Arial"/>
              <a:cs typeface="Arial"/>
            </a:endParaRPr>
          </a:p>
          <a:p>
            <a:pPr marL="943610" lvl="1" indent="-228600">
              <a:lnSpc>
                <a:spcPct val="100000"/>
              </a:lnSpc>
              <a:spcBef>
                <a:spcPts val="760"/>
              </a:spcBef>
              <a:buFont typeface="Symbol"/>
              <a:buChar char=""/>
              <a:tabLst>
                <a:tab pos="863600" algn="l"/>
              </a:tabLst>
            </a:pPr>
            <a:r>
              <a:rPr sz="1100" spc="-55" dirty="0">
                <a:latin typeface="Arial"/>
                <a:cs typeface="Arial"/>
              </a:rPr>
              <a:t>Students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65" dirty="0">
                <a:latin typeface="Arial"/>
                <a:cs typeface="Arial"/>
              </a:rPr>
              <a:t>be </a:t>
            </a:r>
            <a:r>
              <a:rPr sz="1100" spc="-95" dirty="0">
                <a:latin typeface="Arial"/>
                <a:cs typeface="Arial"/>
              </a:rPr>
              <a:t>assessed </a:t>
            </a:r>
            <a:r>
              <a:rPr sz="1100" spc="-45" dirty="0">
                <a:latin typeface="Arial"/>
                <a:cs typeface="Arial"/>
              </a:rPr>
              <a:t>comprehensively </a:t>
            </a:r>
            <a:r>
              <a:rPr sz="1100" spc="-25" dirty="0">
                <a:latin typeface="Arial"/>
                <a:cs typeface="Arial"/>
              </a:rPr>
              <a:t>through </a:t>
            </a:r>
            <a:r>
              <a:rPr sz="1100" spc="-15" dirty="0">
                <a:latin typeface="Arial"/>
                <a:cs typeface="Arial"/>
              </a:rPr>
              <a:t>multiple</a:t>
            </a:r>
            <a:r>
              <a:rPr sz="1100" spc="-13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methods.</a:t>
            </a:r>
            <a:endParaRPr sz="1100">
              <a:latin typeface="Arial"/>
              <a:cs typeface="Arial"/>
            </a:endParaRPr>
          </a:p>
          <a:p>
            <a:pPr marL="943610" marR="223520" lvl="1" indent="-228600" algn="just">
              <a:lnSpc>
                <a:spcPct val="151400"/>
              </a:lnSpc>
              <a:spcBef>
                <a:spcPts val="630"/>
              </a:spcBef>
              <a:buFont typeface="Symbol"/>
              <a:buChar char=""/>
              <a:tabLst>
                <a:tab pos="863600" algn="l"/>
              </a:tabLst>
            </a:pPr>
            <a:r>
              <a:rPr sz="1100" spc="-105" dirty="0">
                <a:latin typeface="Arial"/>
                <a:cs typeface="Arial"/>
              </a:rPr>
              <a:t>20% </a:t>
            </a:r>
            <a:r>
              <a:rPr sz="1100" spc="-55" dirty="0">
                <a:latin typeface="Arial"/>
                <a:cs typeface="Arial"/>
              </a:rPr>
              <a:t>marks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20" dirty="0">
                <a:latin typeface="Arial"/>
                <a:cs typeface="Arial"/>
              </a:rPr>
              <a:t>internal </a:t>
            </a:r>
            <a:r>
              <a:rPr sz="1100" spc="-35" dirty="0">
                <a:latin typeface="Arial"/>
                <a:cs typeface="Arial"/>
              </a:rPr>
              <a:t>evaluation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55" dirty="0">
                <a:latin typeface="Arial"/>
                <a:cs typeface="Arial"/>
              </a:rPr>
              <a:t>be added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20" dirty="0">
                <a:latin typeface="Arial"/>
                <a:cs typeface="Arial"/>
              </a:rPr>
              <a:t>theory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55" dirty="0">
                <a:latin typeface="Arial"/>
                <a:cs typeface="Arial"/>
              </a:rPr>
              <a:t>semester </a:t>
            </a:r>
            <a:r>
              <a:rPr sz="1100" spc="-60" dirty="0">
                <a:latin typeface="Arial"/>
                <a:cs typeface="Arial"/>
              </a:rPr>
              <a:t>exam. </a:t>
            </a:r>
            <a:r>
              <a:rPr sz="1100" spc="-55" dirty="0">
                <a:latin typeface="Arial"/>
                <a:cs typeface="Arial"/>
              </a:rPr>
              <a:t>That </a:t>
            </a:r>
            <a:r>
              <a:rPr sz="1100" spc="-105" dirty="0">
                <a:latin typeface="Arial"/>
                <a:cs typeface="Arial"/>
              </a:rPr>
              <a:t>20% </a:t>
            </a:r>
            <a:r>
              <a:rPr sz="1100" spc="-60" dirty="0">
                <a:latin typeface="Arial"/>
                <a:cs typeface="Arial"/>
              </a:rPr>
              <a:t>may  </a:t>
            </a:r>
            <a:r>
              <a:rPr sz="1100" spc="-40" dirty="0">
                <a:latin typeface="Arial"/>
                <a:cs typeface="Arial"/>
              </a:rPr>
              <a:t>include </a:t>
            </a:r>
            <a:r>
              <a:rPr sz="1100" spc="-80" dirty="0">
                <a:latin typeface="Arial"/>
                <a:cs typeface="Arial"/>
              </a:rPr>
              <a:t>class </a:t>
            </a:r>
            <a:r>
              <a:rPr sz="1100" spc="-40" dirty="0">
                <a:latin typeface="Arial"/>
                <a:cs typeface="Arial"/>
              </a:rPr>
              <a:t>tests, </a:t>
            </a:r>
            <a:r>
              <a:rPr sz="1100" spc="-55" dirty="0">
                <a:latin typeface="Arial"/>
                <a:cs typeface="Arial"/>
              </a:rPr>
              <a:t>assignment, </a:t>
            </a:r>
            <a:r>
              <a:rPr sz="1100" spc="-35" dirty="0">
                <a:latin typeface="Arial"/>
                <a:cs typeface="Arial"/>
              </a:rPr>
              <a:t>journals, </a:t>
            </a:r>
            <a:r>
              <a:rPr sz="1100" spc="-50" dirty="0">
                <a:latin typeface="Arial"/>
                <a:cs typeface="Arial"/>
              </a:rPr>
              <a:t>and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30" dirty="0">
                <a:latin typeface="Arial"/>
                <a:cs typeface="Arial"/>
              </a:rPr>
              <a:t>modular </a:t>
            </a:r>
            <a:r>
              <a:rPr sz="1100" spc="-70" dirty="0">
                <a:latin typeface="Arial"/>
                <a:cs typeface="Arial"/>
              </a:rPr>
              <a:t>exam </a:t>
            </a:r>
            <a:r>
              <a:rPr sz="1100" spc="-30" dirty="0">
                <a:latin typeface="Arial"/>
                <a:cs typeface="Arial"/>
              </a:rPr>
              <a:t>which </a:t>
            </a:r>
            <a:r>
              <a:rPr sz="1100" spc="25" dirty="0">
                <a:latin typeface="Arial"/>
                <a:cs typeface="Arial"/>
              </a:rPr>
              <a:t>will </a:t>
            </a:r>
            <a:r>
              <a:rPr sz="1100" spc="-25" dirty="0">
                <a:latin typeface="Arial"/>
                <a:cs typeface="Arial"/>
              </a:rPr>
              <a:t>all </a:t>
            </a:r>
            <a:r>
              <a:rPr sz="1100" spc="-65" dirty="0">
                <a:latin typeface="Arial"/>
                <a:cs typeface="Arial"/>
              </a:rPr>
              <a:t>have  </a:t>
            </a:r>
            <a:r>
              <a:rPr sz="1100" spc="-45" dirty="0">
                <a:latin typeface="Arial"/>
                <a:cs typeface="Arial"/>
              </a:rPr>
              <a:t>specific </a:t>
            </a:r>
            <a:r>
              <a:rPr sz="1100" spc="-60" dirty="0">
                <a:latin typeface="Arial"/>
                <a:cs typeface="Arial"/>
              </a:rPr>
              <a:t>marks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allocation.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946708" y="6476364"/>
          <a:ext cx="6187439" cy="11131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60475"/>
                <a:gridCol w="1396364"/>
                <a:gridCol w="2148205"/>
                <a:gridCol w="1382395"/>
              </a:tblGrid>
              <a:tr h="287655">
                <a:tc gridSpan="4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1000" b="1" spc="-85" dirty="0">
                          <a:latin typeface="Arial"/>
                          <a:cs typeface="Arial"/>
                        </a:rPr>
                        <a:t>Example: </a:t>
                      </a:r>
                      <a:r>
                        <a:rPr sz="1000" b="1" spc="-65" dirty="0">
                          <a:latin typeface="Arial"/>
                          <a:cs typeface="Arial"/>
                        </a:rPr>
                        <a:t>Number 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000" b="1" spc="-60" dirty="0">
                          <a:latin typeface="Arial"/>
                          <a:cs typeface="Arial"/>
                        </a:rPr>
                        <a:t>Marks allocated </a:t>
                      </a:r>
                      <a:r>
                        <a:rPr sz="1000" b="1" spc="-45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000" b="1" spc="-80" dirty="0">
                          <a:latin typeface="Arial"/>
                          <a:cs typeface="Arial"/>
                        </a:rPr>
                        <a:t>Semester </a:t>
                      </a:r>
                      <a:r>
                        <a:rPr sz="1000" b="1" spc="-75" dirty="0">
                          <a:latin typeface="Arial"/>
                          <a:cs typeface="Arial"/>
                        </a:rPr>
                        <a:t>Theory </a:t>
                      </a:r>
                      <a:r>
                        <a:rPr sz="1000" b="1" spc="-7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000" b="1" spc="-45" dirty="0">
                          <a:latin typeface="Arial"/>
                          <a:cs typeface="Arial"/>
                        </a:rPr>
                        <a:t>Internal</a:t>
                      </a:r>
                      <a:r>
                        <a:rPr sz="10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70" dirty="0">
                          <a:latin typeface="Arial"/>
                          <a:cs typeface="Arial"/>
                        </a:rPr>
                        <a:t>Evaluation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603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20395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lang="en-US" sz="1000" b="1" spc="-120" dirty="0" smtClean="0">
                          <a:latin typeface="Arial"/>
                          <a:cs typeface="Arial"/>
                        </a:rPr>
                        <a:t>UHS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00" b="1" spc="-80" dirty="0">
                          <a:latin typeface="Arial"/>
                          <a:cs typeface="Arial"/>
                        </a:rPr>
                        <a:t>Examination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4984" marR="503555" algn="ctr">
                        <a:lnSpc>
                          <a:spcPct val="102000"/>
                        </a:lnSpc>
                        <a:spcBef>
                          <a:spcPts val="56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eo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y  </a:t>
                      </a:r>
                      <a:r>
                        <a:rPr sz="1000" b="1" spc="-65" dirty="0">
                          <a:latin typeface="Arial"/>
                          <a:cs typeface="Arial"/>
                        </a:rPr>
                        <a:t>Marks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711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4040">
                        <a:lnSpc>
                          <a:spcPts val="1150"/>
                        </a:lnSpc>
                      </a:pPr>
                      <a:r>
                        <a:rPr sz="1000" b="1" spc="-45" dirty="0">
                          <a:latin typeface="Arial"/>
                          <a:cs typeface="Arial"/>
                        </a:rPr>
                        <a:t>Internal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75" dirty="0">
                          <a:latin typeface="Arial"/>
                          <a:cs typeface="Arial"/>
                        </a:rPr>
                        <a:t>Evaluation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280035" marR="271145" algn="ctr">
                        <a:lnSpc>
                          <a:spcPct val="102000"/>
                        </a:lnSpc>
                        <a:spcBef>
                          <a:spcPts val="10"/>
                        </a:spcBef>
                      </a:pPr>
                      <a:r>
                        <a:rPr sz="1000" b="1" spc="-95" dirty="0">
                          <a:latin typeface="Arial"/>
                          <a:cs typeface="Arial"/>
                        </a:rPr>
                        <a:t>(Classtests+Journals </a:t>
                      </a:r>
                      <a:r>
                        <a:rPr sz="1000" b="1" spc="-100" dirty="0">
                          <a:latin typeface="Arial"/>
                          <a:cs typeface="Arial"/>
                        </a:rPr>
                        <a:t>+  </a:t>
                      </a:r>
                      <a:r>
                        <a:rPr sz="1000" b="1" spc="-105" dirty="0">
                          <a:latin typeface="Arial"/>
                          <a:cs typeface="Arial"/>
                        </a:rPr>
                        <a:t>Assignments </a:t>
                      </a:r>
                      <a:r>
                        <a:rPr sz="1000" b="1" spc="-100" dirty="0">
                          <a:latin typeface="Arial"/>
                          <a:cs typeface="Arial"/>
                        </a:rPr>
                        <a:t>+ 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Modular</a:t>
                      </a:r>
                      <a:r>
                        <a:rPr sz="1000" b="1" spc="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100" dirty="0">
                          <a:latin typeface="Arial"/>
                          <a:cs typeface="Arial"/>
                        </a:rPr>
                        <a:t>Exam)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19405">
                        <a:lnSpc>
                          <a:spcPct val="100000"/>
                        </a:lnSpc>
                      </a:pPr>
                      <a:r>
                        <a:rPr sz="1000" b="1" spc="-60" dirty="0">
                          <a:latin typeface="Arial"/>
                          <a:cs typeface="Arial"/>
                        </a:rPr>
                        <a:t>Total </a:t>
                      </a:r>
                      <a:r>
                        <a:rPr sz="1000" b="1" spc="-65" dirty="0">
                          <a:latin typeface="Arial"/>
                          <a:cs typeface="Arial"/>
                        </a:rPr>
                        <a:t>(Theory)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510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034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b="1" spc="-95" dirty="0">
                          <a:latin typeface="Arial"/>
                          <a:cs typeface="Arial"/>
                        </a:rPr>
                        <a:t>80%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b="1" spc="-95" dirty="0">
                          <a:latin typeface="Arial"/>
                          <a:cs typeface="Arial"/>
                        </a:rPr>
                        <a:t>20%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b="1" spc="-90" dirty="0">
                          <a:latin typeface="Arial"/>
                          <a:cs typeface="Arial"/>
                        </a:rPr>
                        <a:t>100%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57727" y="426211"/>
            <a:ext cx="354076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80" dirty="0">
                <a:latin typeface="Arial"/>
                <a:cs typeface="Arial"/>
              </a:rPr>
              <a:t>3</a:t>
            </a:r>
            <a:r>
              <a:rPr sz="1050" b="1" i="1" spc="-120" baseline="31746" dirty="0">
                <a:latin typeface="Arial"/>
                <a:cs typeface="Arial"/>
              </a:rPr>
              <a:t>RD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sz="1100" b="1" i="1" spc="-125" smtClean="0">
                <a:latin typeface="Arial"/>
                <a:cs typeface="Arial"/>
              </a:rPr>
              <a:t>NFECTIOUS </a:t>
            </a:r>
            <a:r>
              <a:rPr sz="1100" b="1" i="1" spc="-165" dirty="0">
                <a:latin typeface="Arial"/>
                <a:cs typeface="Arial"/>
              </a:rPr>
              <a:t>DISEASES</a:t>
            </a:r>
            <a:r>
              <a:rPr sz="1100" b="1" i="1" spc="-145" dirty="0">
                <a:latin typeface="Arial"/>
                <a:cs typeface="Arial"/>
              </a:rPr>
              <a:t> </a:t>
            </a:r>
            <a:r>
              <a:rPr sz="1100" b="1" i="1" spc="-110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2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1097280" y="454025"/>
            <a:ext cx="2273935" cy="17208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03805" y="1135126"/>
            <a:ext cx="427228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u="heavy" spc="-20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STUDY </a:t>
            </a:r>
            <a:r>
              <a:rPr sz="1600" b="1" u="heavy" spc="-1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GUIDE </a:t>
            </a:r>
            <a:r>
              <a:rPr sz="1600" b="1" u="heavy" spc="-2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FOR </a:t>
            </a:r>
            <a:r>
              <a:rPr sz="1600" b="1" u="heavy" spc="-18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INFECTIOUS </a:t>
            </a:r>
            <a:r>
              <a:rPr sz="1600" b="1" u="heavy" spc="-2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DISEASES</a:t>
            </a:r>
            <a:r>
              <a:rPr sz="1600" b="1" u="heavy" spc="-3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600" b="1" u="heavy" spc="-1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MODULE</a:t>
            </a:r>
            <a:endParaRPr sz="16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019860" y="1909826"/>
          <a:ext cx="6225540" cy="26708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0080"/>
                <a:gridCol w="4969510"/>
                <a:gridCol w="615950"/>
              </a:tblGrid>
              <a:tr h="440055">
                <a:tc>
                  <a:txBody>
                    <a:bodyPr/>
                    <a:lstStyle/>
                    <a:p>
                      <a:pPr marL="150495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1400" b="1" spc="-125" dirty="0">
                          <a:latin typeface="Arial"/>
                          <a:cs typeface="Arial"/>
                        </a:rPr>
                        <a:t>S.No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0413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1400" b="1" spc="-185" dirty="0">
                          <a:latin typeface="Arial"/>
                          <a:cs typeface="Arial"/>
                        </a:rPr>
                        <a:t>CONTENTS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0413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625"/>
                        </a:lnSpc>
                      </a:pPr>
                      <a:r>
                        <a:rPr sz="1400" b="1" spc="-140" dirty="0">
                          <a:latin typeface="Arial"/>
                          <a:cs typeface="Arial"/>
                        </a:rPr>
                        <a:t>Page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400" b="1" spc="-100" dirty="0">
                          <a:latin typeface="Arial"/>
                          <a:cs typeface="Arial"/>
                        </a:rPr>
                        <a:t>No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71120">
                        <a:lnSpc>
                          <a:spcPts val="163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35"/>
                        </a:lnSpc>
                      </a:pPr>
                      <a:r>
                        <a:rPr sz="1400" spc="-60" dirty="0">
                          <a:latin typeface="Arial"/>
                          <a:cs typeface="Arial"/>
                        </a:rPr>
                        <a:t>Overview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670"/>
                        </a:lnSpc>
                        <a:spcBef>
                          <a:spcPts val="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0979">
                <a:tc>
                  <a:txBody>
                    <a:bodyPr/>
                    <a:lstStyle/>
                    <a:p>
                      <a:pPr marL="71120">
                        <a:lnSpc>
                          <a:spcPts val="161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10"/>
                        </a:lnSpc>
                      </a:pPr>
                      <a:r>
                        <a:rPr sz="1400" spc="-20" dirty="0">
                          <a:latin typeface="Arial"/>
                          <a:cs typeface="Arial"/>
                        </a:rPr>
                        <a:t>Introduction </a:t>
                      </a:r>
                      <a:r>
                        <a:rPr sz="1400" spc="2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400" spc="-80" dirty="0">
                          <a:latin typeface="Arial"/>
                          <a:cs typeface="Arial"/>
                        </a:rPr>
                        <a:t>Study</a:t>
                      </a:r>
                      <a:r>
                        <a:rPr sz="1400" spc="-2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Guide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639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 marL="71120">
                        <a:lnSpc>
                          <a:spcPts val="163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35"/>
                        </a:lnSpc>
                      </a:pPr>
                      <a:r>
                        <a:rPr sz="1400" spc="-75" dirty="0">
                          <a:latin typeface="Arial"/>
                          <a:cs typeface="Arial"/>
                        </a:rPr>
                        <a:t>Learning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Methodologies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66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71120">
                        <a:lnSpc>
                          <a:spcPts val="1639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39"/>
                        </a:lnSpc>
                      </a:pPr>
                      <a:r>
                        <a:rPr sz="1400" spc="-30" dirty="0">
                          <a:latin typeface="Arial"/>
                          <a:cs typeface="Arial"/>
                        </a:rPr>
                        <a:t>Module 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1: </a:t>
                      </a:r>
                      <a:r>
                        <a:rPr sz="1400" spc="-50" dirty="0">
                          <a:latin typeface="Arial"/>
                          <a:cs typeface="Arial"/>
                        </a:rPr>
                        <a:t>Infectious</a:t>
                      </a:r>
                      <a:r>
                        <a:rPr sz="14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20" dirty="0">
                          <a:latin typeface="Arial"/>
                          <a:cs typeface="Arial"/>
                        </a:rPr>
                        <a:t>Diseases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670"/>
                        </a:lnSpc>
                        <a:spcBef>
                          <a:spcPts val="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20345">
                <a:tc>
                  <a:txBody>
                    <a:bodyPr/>
                    <a:lstStyle/>
                    <a:p>
                      <a:pPr marL="71120">
                        <a:lnSpc>
                          <a:spcPts val="161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10"/>
                        </a:lnSpc>
                      </a:pPr>
                      <a:r>
                        <a:rPr sz="1400" spc="-25" dirty="0">
                          <a:latin typeface="Arial"/>
                          <a:cs typeface="Arial"/>
                        </a:rPr>
                        <a:t>Introduction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639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 marL="71120">
                        <a:lnSpc>
                          <a:spcPts val="1635"/>
                        </a:lnSpc>
                      </a:pPr>
                      <a:r>
                        <a:rPr sz="1400" spc="-60" dirty="0">
                          <a:latin typeface="Arial"/>
                          <a:cs typeface="Arial"/>
                        </a:rPr>
                        <a:t>5.1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35"/>
                        </a:lnSpc>
                      </a:pPr>
                      <a:r>
                        <a:rPr sz="1400" spc="-65" dirty="0">
                          <a:latin typeface="Arial"/>
                          <a:cs typeface="Arial"/>
                        </a:rPr>
                        <a:t>Objectives 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4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Strategies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65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71120">
                        <a:lnSpc>
                          <a:spcPts val="1625"/>
                        </a:lnSpc>
                      </a:pPr>
                      <a:r>
                        <a:rPr sz="1400" spc="-60" dirty="0">
                          <a:latin typeface="Arial"/>
                          <a:cs typeface="Arial"/>
                        </a:rPr>
                        <a:t>5.2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625"/>
                        </a:lnSpc>
                      </a:pPr>
                      <a:r>
                        <a:rPr sz="1400" spc="-75" dirty="0">
                          <a:latin typeface="Arial"/>
                          <a:cs typeface="Arial"/>
                        </a:rPr>
                        <a:t>Learning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5" dirty="0">
                          <a:latin typeface="Arial"/>
                          <a:cs typeface="Arial"/>
                        </a:rPr>
                        <a:t>Resources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650"/>
                        </a:lnSpc>
                      </a:pPr>
                      <a:r>
                        <a:rPr sz="1400" spc="-70" dirty="0">
                          <a:latin typeface="Arial"/>
                          <a:cs typeface="Arial"/>
                        </a:rPr>
                        <a:t>17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 marL="71120">
                        <a:lnSpc>
                          <a:spcPts val="162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625"/>
                        </a:lnSpc>
                      </a:pPr>
                      <a:r>
                        <a:rPr sz="1400" spc="-95" dirty="0">
                          <a:latin typeface="Arial"/>
                          <a:cs typeface="Arial"/>
                        </a:rPr>
                        <a:t>Assessment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Methods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664"/>
                        </a:lnSpc>
                      </a:pPr>
                      <a:r>
                        <a:rPr sz="1400" spc="-70" dirty="0">
                          <a:latin typeface="Arial"/>
                          <a:cs typeface="Arial"/>
                        </a:rPr>
                        <a:t>19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 marL="71120">
                        <a:lnSpc>
                          <a:spcPts val="162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25"/>
                        </a:lnSpc>
                      </a:pPr>
                      <a:r>
                        <a:rPr sz="1400" spc="-30" dirty="0">
                          <a:latin typeface="Arial"/>
                          <a:cs typeface="Arial"/>
                        </a:rPr>
                        <a:t>Modular 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Examination </a:t>
                      </a:r>
                      <a:r>
                        <a:rPr sz="1400" spc="-105" dirty="0">
                          <a:latin typeface="Arial"/>
                          <a:cs typeface="Arial"/>
                        </a:rPr>
                        <a:t>Rules 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400" spc="-70">
                          <a:latin typeface="Arial"/>
                          <a:cs typeface="Arial"/>
                        </a:rPr>
                        <a:t>Regulations</a:t>
                      </a:r>
                      <a:r>
                        <a:rPr sz="1400" spc="-17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10" smtClean="0">
                          <a:latin typeface="Arial"/>
                          <a:cs typeface="Arial"/>
                        </a:rPr>
                        <a:t>(</a:t>
                      </a:r>
                      <a:r>
                        <a:rPr lang="en-US" sz="1400" spc="-110" dirty="0" smtClean="0">
                          <a:latin typeface="Arial"/>
                          <a:cs typeface="Arial"/>
                        </a:rPr>
                        <a:t>AVMC</a:t>
                      </a:r>
                      <a:r>
                        <a:rPr sz="1400" spc="-110" smtClean="0">
                          <a:latin typeface="Arial"/>
                          <a:cs typeface="Arial"/>
                        </a:rPr>
                        <a:t>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664"/>
                        </a:lnSpc>
                      </a:pPr>
                      <a:r>
                        <a:rPr sz="1400" spc="-75" dirty="0">
                          <a:latin typeface="Arial"/>
                          <a:cs typeface="Arial"/>
                        </a:rPr>
                        <a:t>21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71120">
                        <a:lnSpc>
                          <a:spcPts val="161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25"/>
                        </a:lnSpc>
                      </a:pPr>
                      <a:r>
                        <a:rPr sz="1400" spc="-95" dirty="0">
                          <a:latin typeface="Arial"/>
                          <a:cs typeface="Arial"/>
                        </a:rPr>
                        <a:t>Schedule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650"/>
                        </a:lnSpc>
                      </a:pPr>
                      <a:r>
                        <a:rPr sz="1400" spc="-75" dirty="0">
                          <a:latin typeface="Arial"/>
                          <a:cs typeface="Arial"/>
                        </a:rPr>
                        <a:t>22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57727" y="426211"/>
            <a:ext cx="354076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80" dirty="0">
                <a:latin typeface="Arial"/>
                <a:cs typeface="Arial"/>
              </a:rPr>
              <a:t>3</a:t>
            </a:r>
            <a:r>
              <a:rPr sz="1050" b="1" i="1" spc="-120" baseline="31746" dirty="0">
                <a:latin typeface="Arial"/>
                <a:cs typeface="Arial"/>
              </a:rPr>
              <a:t>RD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sz="1100" b="1" i="1" spc="-125" smtClean="0">
                <a:latin typeface="Arial"/>
                <a:cs typeface="Arial"/>
              </a:rPr>
              <a:t>NFECTIOUS </a:t>
            </a:r>
            <a:r>
              <a:rPr sz="1100" b="1" i="1" spc="-165" dirty="0">
                <a:latin typeface="Arial"/>
                <a:cs typeface="Arial"/>
              </a:rPr>
              <a:t>DISEASES</a:t>
            </a:r>
            <a:r>
              <a:rPr sz="1100" b="1" i="1" spc="-145" dirty="0">
                <a:latin typeface="Arial"/>
                <a:cs typeface="Arial"/>
              </a:rPr>
              <a:t> </a:t>
            </a:r>
            <a:r>
              <a:rPr sz="1100" b="1" i="1" spc="-110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97280" y="454025"/>
            <a:ext cx="2273935" cy="17208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804670" y="2256154"/>
            <a:ext cx="4701540" cy="2208530"/>
          </a:xfrm>
          <a:custGeom>
            <a:avLst/>
            <a:gdLst/>
            <a:ahLst/>
            <a:cxnLst/>
            <a:rect l="l" t="t" r="r" b="b"/>
            <a:pathLst>
              <a:path w="4701540" h="2208529">
                <a:moveTo>
                  <a:pt x="2350770" y="592963"/>
                </a:moveTo>
                <a:lnTo>
                  <a:pt x="3160522" y="0"/>
                </a:lnTo>
                <a:lnTo>
                  <a:pt x="3080766" y="544068"/>
                </a:lnTo>
                <a:lnTo>
                  <a:pt x="4000246" y="455675"/>
                </a:lnTo>
                <a:lnTo>
                  <a:pt x="3635248" y="747522"/>
                </a:lnTo>
                <a:lnTo>
                  <a:pt x="4591812" y="831596"/>
                </a:lnTo>
                <a:lnTo>
                  <a:pt x="3832098" y="1070864"/>
                </a:lnTo>
                <a:lnTo>
                  <a:pt x="4701539" y="1358392"/>
                </a:lnTo>
                <a:lnTo>
                  <a:pt x="3664457" y="1323086"/>
                </a:lnTo>
                <a:lnTo>
                  <a:pt x="3949065" y="1849882"/>
                </a:lnTo>
                <a:lnTo>
                  <a:pt x="3051429" y="1477772"/>
                </a:lnTo>
                <a:lnTo>
                  <a:pt x="2883281" y="2018157"/>
                </a:lnTo>
                <a:lnTo>
                  <a:pt x="2292222" y="1526540"/>
                </a:lnTo>
                <a:lnTo>
                  <a:pt x="1846199" y="2208530"/>
                </a:lnTo>
                <a:lnTo>
                  <a:pt x="1678685" y="1597660"/>
                </a:lnTo>
                <a:lnTo>
                  <a:pt x="1035812" y="1801114"/>
                </a:lnTo>
                <a:lnTo>
                  <a:pt x="1233297" y="1424559"/>
                </a:lnTo>
                <a:lnTo>
                  <a:pt x="29210" y="1491361"/>
                </a:lnTo>
                <a:lnTo>
                  <a:pt x="809752" y="1203833"/>
                </a:lnTo>
                <a:lnTo>
                  <a:pt x="0" y="880491"/>
                </a:lnTo>
                <a:lnTo>
                  <a:pt x="1006602" y="778383"/>
                </a:lnTo>
                <a:lnTo>
                  <a:pt x="80391" y="234315"/>
                </a:lnTo>
                <a:lnTo>
                  <a:pt x="1591564" y="646176"/>
                </a:lnTo>
                <a:lnTo>
                  <a:pt x="1817624" y="234315"/>
                </a:lnTo>
                <a:lnTo>
                  <a:pt x="2350770" y="592963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40104" y="885799"/>
            <a:ext cx="6060440" cy="1262910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sz="1100" b="1" spc="-75" dirty="0">
                <a:latin typeface="Arial"/>
                <a:cs typeface="Arial"/>
              </a:rPr>
              <a:t>Formative</a:t>
            </a:r>
            <a:r>
              <a:rPr sz="1100" b="1" spc="-65" dirty="0">
                <a:latin typeface="Arial"/>
                <a:cs typeface="Arial"/>
              </a:rPr>
              <a:t> </a:t>
            </a:r>
            <a:r>
              <a:rPr sz="1100" b="1" spc="-114" dirty="0">
                <a:latin typeface="Arial"/>
                <a:cs typeface="Arial"/>
              </a:rPr>
              <a:t>Assessment</a:t>
            </a:r>
            <a:endParaRPr sz="1100">
              <a:latin typeface="Arial"/>
              <a:cs typeface="Arial"/>
            </a:endParaRPr>
          </a:p>
          <a:p>
            <a:pPr marL="12700" marR="5080">
              <a:lnSpc>
                <a:spcPct val="151800"/>
              </a:lnSpc>
              <a:spcBef>
                <a:spcPts val="70"/>
              </a:spcBef>
            </a:pPr>
            <a:r>
              <a:rPr sz="1100" spc="-30" dirty="0">
                <a:latin typeface="Arial"/>
                <a:cs typeface="Arial"/>
              </a:rPr>
              <a:t>Individual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department</a:t>
            </a:r>
            <a:r>
              <a:rPr sz="1100" spc="-65" dirty="0">
                <a:latin typeface="Arial"/>
                <a:cs typeface="Arial"/>
              </a:rPr>
              <a:t> may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hold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quiz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or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short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answer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questions </a:t>
            </a:r>
            <a:r>
              <a:rPr sz="1100" dirty="0">
                <a:latin typeface="Arial"/>
                <a:cs typeface="Arial"/>
              </a:rPr>
              <a:t>to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help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students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05" dirty="0">
                <a:latin typeface="Arial"/>
                <a:cs typeface="Arial"/>
              </a:rPr>
              <a:t>assess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their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own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learning.  </a:t>
            </a:r>
            <a:r>
              <a:rPr sz="1100" spc="-80" dirty="0">
                <a:latin typeface="Arial"/>
                <a:cs typeface="Arial"/>
              </a:rPr>
              <a:t>The </a:t>
            </a:r>
            <a:r>
              <a:rPr sz="1100" spc="-60" dirty="0">
                <a:latin typeface="Arial"/>
                <a:cs typeface="Arial"/>
              </a:rPr>
              <a:t>marks </a:t>
            </a:r>
            <a:r>
              <a:rPr sz="1100" spc="-30" dirty="0">
                <a:latin typeface="Arial"/>
                <a:cs typeface="Arial"/>
              </a:rPr>
              <a:t>obtained </a:t>
            </a:r>
            <a:r>
              <a:rPr sz="1100" spc="-50" dirty="0">
                <a:latin typeface="Arial"/>
                <a:cs typeface="Arial"/>
              </a:rPr>
              <a:t>are </a:t>
            </a:r>
            <a:r>
              <a:rPr sz="1100" spc="-10" dirty="0">
                <a:latin typeface="Arial"/>
                <a:cs typeface="Arial"/>
              </a:rPr>
              <a:t>not </a:t>
            </a:r>
            <a:r>
              <a:rPr sz="1100" spc="-40" dirty="0">
                <a:latin typeface="Arial"/>
                <a:cs typeface="Arial"/>
              </a:rPr>
              <a:t>included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20" dirty="0">
                <a:latin typeface="Arial"/>
                <a:cs typeface="Arial"/>
              </a:rPr>
              <a:t>the internal</a:t>
            </a:r>
            <a:r>
              <a:rPr sz="1100" spc="-229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evaluation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60"/>
              </a:spcBef>
            </a:pPr>
            <a:r>
              <a:rPr sz="1200" b="1" spc="-105">
                <a:latin typeface="Arial"/>
                <a:cs typeface="Arial"/>
              </a:rPr>
              <a:t>For </a:t>
            </a:r>
            <a:r>
              <a:rPr lang="en-US" sz="1200" b="1" spc="-140" dirty="0" smtClean="0">
                <a:latin typeface="Arial"/>
                <a:cs typeface="Arial"/>
              </a:rPr>
              <a:t>UHS </a:t>
            </a:r>
            <a:r>
              <a:rPr sz="1200" b="1" spc="-85" smtClean="0">
                <a:latin typeface="Arial"/>
                <a:cs typeface="Arial"/>
              </a:rPr>
              <a:t>Examination </a:t>
            </a:r>
            <a:r>
              <a:rPr sz="1200" b="1" spc="-95" dirty="0">
                <a:latin typeface="Arial"/>
                <a:cs typeface="Arial"/>
              </a:rPr>
              <a:t>Policy, </a:t>
            </a:r>
            <a:r>
              <a:rPr sz="1200" b="1" spc="-90" dirty="0">
                <a:latin typeface="Arial"/>
                <a:cs typeface="Arial"/>
              </a:rPr>
              <a:t>please </a:t>
            </a:r>
            <a:r>
              <a:rPr sz="1200" b="1" spc="-95">
                <a:latin typeface="Arial"/>
                <a:cs typeface="Arial"/>
              </a:rPr>
              <a:t>consult </a:t>
            </a:r>
            <a:r>
              <a:rPr lang="en-US" sz="1200" b="1" spc="-145" dirty="0" smtClean="0">
                <a:latin typeface="Arial"/>
                <a:cs typeface="Arial"/>
              </a:rPr>
              <a:t>UHS </a:t>
            </a:r>
            <a:r>
              <a:rPr sz="1200" b="1" spc="-60" smtClean="0">
                <a:latin typeface="Arial"/>
                <a:cs typeface="Arial"/>
              </a:rPr>
              <a:t>website</a:t>
            </a:r>
            <a:r>
              <a:rPr sz="1200" b="1" spc="-60" dirty="0">
                <a:latin typeface="Arial"/>
                <a:cs typeface="Arial"/>
              </a:rPr>
              <a:t>!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20</a:t>
            </a:fld>
            <a:endParaRPr spc="-55" dirty="0"/>
          </a:p>
        </p:txBody>
      </p:sp>
      <p:sp>
        <p:nvSpPr>
          <p:cNvPr id="6" name="object 6"/>
          <p:cNvSpPr txBox="1"/>
          <p:nvPr/>
        </p:nvSpPr>
        <p:spPr>
          <a:xfrm>
            <a:off x="2984119" y="3048736"/>
            <a:ext cx="2188845" cy="61214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algn="ctr">
              <a:lnSpc>
                <a:spcPct val="116799"/>
              </a:lnSpc>
              <a:spcBef>
                <a:spcPts val="90"/>
              </a:spcBef>
            </a:pPr>
            <a:r>
              <a:rPr sz="1100" b="1" spc="-35" dirty="0">
                <a:latin typeface="Arial"/>
                <a:cs typeface="Arial"/>
              </a:rPr>
              <a:t>More </a:t>
            </a:r>
            <a:r>
              <a:rPr sz="1100" b="1" spc="-60" dirty="0">
                <a:latin typeface="Arial"/>
                <a:cs typeface="Arial"/>
              </a:rPr>
              <a:t>than </a:t>
            </a:r>
            <a:r>
              <a:rPr sz="1100" b="1" spc="-100" dirty="0">
                <a:latin typeface="Arial"/>
                <a:cs typeface="Arial"/>
              </a:rPr>
              <a:t>75% </a:t>
            </a:r>
            <a:r>
              <a:rPr sz="1100" b="1" spc="-70" dirty="0">
                <a:latin typeface="Arial"/>
                <a:cs typeface="Arial"/>
              </a:rPr>
              <a:t>attendance </a:t>
            </a:r>
            <a:r>
              <a:rPr sz="1100" b="1" spc="-105" dirty="0">
                <a:latin typeface="Arial"/>
                <a:cs typeface="Arial"/>
              </a:rPr>
              <a:t>is </a:t>
            </a:r>
            <a:r>
              <a:rPr sz="1100" b="1" spc="-75" dirty="0">
                <a:latin typeface="Arial"/>
                <a:cs typeface="Arial"/>
              </a:rPr>
              <a:t>needed  </a:t>
            </a:r>
            <a:r>
              <a:rPr sz="1100" b="1" spc="-35" dirty="0">
                <a:latin typeface="Arial"/>
                <a:cs typeface="Arial"/>
              </a:rPr>
              <a:t>to </a:t>
            </a:r>
            <a:r>
              <a:rPr sz="1100" b="1" spc="-65" dirty="0">
                <a:latin typeface="Arial"/>
                <a:cs typeface="Arial"/>
              </a:rPr>
              <a:t>sit </a:t>
            </a:r>
            <a:r>
              <a:rPr sz="1100" b="1" spc="-55" dirty="0">
                <a:latin typeface="Arial"/>
                <a:cs typeface="Arial"/>
              </a:rPr>
              <a:t>for </a:t>
            </a:r>
            <a:r>
              <a:rPr sz="1100" b="1" spc="-45" dirty="0">
                <a:latin typeface="Arial"/>
                <a:cs typeface="Arial"/>
              </a:rPr>
              <a:t>the </a:t>
            </a:r>
            <a:r>
              <a:rPr sz="1100" b="1" spc="-70" dirty="0">
                <a:latin typeface="Arial"/>
                <a:cs typeface="Arial"/>
              </a:rPr>
              <a:t>modular </a:t>
            </a:r>
            <a:r>
              <a:rPr sz="1100" b="1" spc="-80" dirty="0">
                <a:latin typeface="Arial"/>
                <a:cs typeface="Arial"/>
              </a:rPr>
              <a:t>and </a:t>
            </a:r>
            <a:r>
              <a:rPr sz="1100" b="1" spc="-85" dirty="0">
                <a:latin typeface="Arial"/>
                <a:cs typeface="Arial"/>
              </a:rPr>
              <a:t>semester  </a:t>
            </a:r>
            <a:r>
              <a:rPr sz="1100" b="1" spc="-75" dirty="0">
                <a:latin typeface="Arial"/>
                <a:cs typeface="Arial"/>
              </a:rPr>
              <a:t>examinations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84884" y="426211"/>
            <a:ext cx="6113145" cy="616194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234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  <a:tabLst>
                <a:tab pos="2585085" algn="l"/>
              </a:tabLst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r>
              <a:rPr sz="1100" b="1" spc="-190" dirty="0">
                <a:latin typeface="Arial"/>
                <a:cs typeface="Arial"/>
              </a:rPr>
              <a:t>	</a:t>
            </a:r>
            <a:r>
              <a:rPr sz="1650" b="1" i="1" spc="-120" baseline="5050" dirty="0">
                <a:latin typeface="Arial"/>
                <a:cs typeface="Arial"/>
              </a:rPr>
              <a:t>3</a:t>
            </a:r>
            <a:r>
              <a:rPr sz="1050" b="1" i="1" spc="-120" baseline="39682" dirty="0">
                <a:latin typeface="Arial"/>
                <a:cs typeface="Arial"/>
              </a:rPr>
              <a:t>RD </a:t>
            </a:r>
            <a:r>
              <a:rPr sz="1650" b="1" i="1" spc="-254" baseline="5050">
                <a:latin typeface="Arial"/>
                <a:cs typeface="Arial"/>
              </a:rPr>
              <a:t>YEAR </a:t>
            </a:r>
            <a:r>
              <a:rPr sz="1650" b="1" i="1" spc="-172" baseline="5050" smtClean="0">
                <a:latin typeface="Arial"/>
                <a:cs typeface="Arial"/>
              </a:rPr>
              <a:t>MBBS,</a:t>
            </a:r>
            <a:r>
              <a:rPr lang="en-US" sz="1650" b="1" i="1" spc="-172" dirty="0" smtClean="0">
                <a:latin typeface="Arial"/>
                <a:cs typeface="Arial"/>
              </a:rPr>
              <a:t> </a:t>
            </a:r>
            <a:r>
              <a:rPr sz="1650" b="1" i="1" spc="-187" baseline="5050" smtClean="0">
                <a:latin typeface="Arial"/>
                <a:cs typeface="Arial"/>
              </a:rPr>
              <a:t>INFECTIOUS </a:t>
            </a:r>
            <a:r>
              <a:rPr sz="1650" b="1" i="1" spc="-247" baseline="5050" dirty="0">
                <a:latin typeface="Arial"/>
                <a:cs typeface="Arial"/>
              </a:rPr>
              <a:t>DISEASES</a:t>
            </a:r>
            <a:r>
              <a:rPr sz="1650" b="1" i="1" spc="-209" baseline="5050" dirty="0">
                <a:latin typeface="Arial"/>
                <a:cs typeface="Arial"/>
              </a:rPr>
              <a:t> </a:t>
            </a:r>
            <a:r>
              <a:rPr sz="1650" b="1" i="1" spc="-165" baseline="5050" dirty="0">
                <a:latin typeface="Arial"/>
                <a:cs typeface="Arial"/>
              </a:rPr>
              <a:t>MODULE</a:t>
            </a:r>
            <a:endParaRPr sz="1650" baseline="5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100" b="1" u="heavy" spc="-11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MODULAR </a:t>
            </a:r>
            <a:r>
              <a:rPr sz="1100" b="1" u="heavy" spc="-9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EXAMINATION </a:t>
            </a:r>
            <a:r>
              <a:rPr sz="1100" b="1" u="heavy" spc="-1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RULES </a:t>
            </a:r>
            <a:r>
              <a:rPr sz="1100" b="1" u="heavy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&amp; </a:t>
            </a:r>
            <a:r>
              <a:rPr sz="1100" b="1" u="heavy" spc="-14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REGULATIONS</a:t>
            </a:r>
            <a:r>
              <a:rPr sz="1100" b="1" u="heavy" spc="-5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100" b="1" u="heavy" spc="-8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(</a:t>
            </a:r>
            <a:r>
              <a:rPr lang="en-US" sz="1100" b="1" u="heavy" spc="-8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AVMC</a:t>
            </a:r>
            <a:r>
              <a:rPr sz="1100" b="1" u="heavy" spc="-8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21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1313433" y="1000099"/>
            <a:ext cx="5727065" cy="366395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865"/>
              </a:spcBef>
              <a:buFont typeface="Symbol"/>
              <a:buChar char=""/>
              <a:tabLst>
                <a:tab pos="236220" algn="l"/>
                <a:tab pos="236854" algn="l"/>
              </a:tabLst>
            </a:pPr>
            <a:r>
              <a:rPr sz="1100" spc="-40" dirty="0">
                <a:latin typeface="Arial"/>
                <a:cs typeface="Arial"/>
              </a:rPr>
              <a:t>Student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must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report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examination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hall/venue,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30 </a:t>
            </a:r>
            <a:r>
              <a:rPr sz="1100" spc="-35" dirty="0">
                <a:latin typeface="Arial"/>
                <a:cs typeface="Arial"/>
              </a:rPr>
              <a:t>minutes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before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exam.</a:t>
            </a:r>
            <a:endParaRPr sz="11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770"/>
              </a:spcBef>
              <a:buFont typeface="Symbol"/>
              <a:buChar char=""/>
              <a:tabLst>
                <a:tab pos="236220" algn="l"/>
                <a:tab pos="236854" algn="l"/>
              </a:tabLst>
            </a:pPr>
            <a:r>
              <a:rPr sz="1100" b="1" spc="-114" dirty="0">
                <a:latin typeface="Arial"/>
                <a:cs typeface="Arial"/>
              </a:rPr>
              <a:t>Exam </a:t>
            </a:r>
            <a:r>
              <a:rPr sz="1100" b="1" spc="-40" dirty="0">
                <a:latin typeface="Arial"/>
                <a:cs typeface="Arial"/>
              </a:rPr>
              <a:t>will </a:t>
            </a:r>
            <a:r>
              <a:rPr sz="1100" b="1" spc="-90" dirty="0">
                <a:latin typeface="Arial"/>
                <a:cs typeface="Arial"/>
              </a:rPr>
              <a:t>begin sharp </a:t>
            </a:r>
            <a:r>
              <a:rPr sz="1100" b="1" spc="-30" dirty="0">
                <a:latin typeface="Arial"/>
                <a:cs typeface="Arial"/>
              </a:rPr>
              <a:t>at </a:t>
            </a:r>
            <a:r>
              <a:rPr sz="1100" b="1" spc="-50" dirty="0">
                <a:latin typeface="Arial"/>
                <a:cs typeface="Arial"/>
              </a:rPr>
              <a:t>the </a:t>
            </a:r>
            <a:r>
              <a:rPr sz="1100" b="1" spc="-85" dirty="0">
                <a:latin typeface="Arial"/>
                <a:cs typeface="Arial"/>
              </a:rPr>
              <a:t>given</a:t>
            </a:r>
            <a:r>
              <a:rPr sz="1100" b="1" spc="-25" dirty="0">
                <a:latin typeface="Arial"/>
                <a:cs typeface="Arial"/>
              </a:rPr>
              <a:t> </a:t>
            </a:r>
            <a:r>
              <a:rPr sz="1100" b="1" spc="-40" dirty="0">
                <a:latin typeface="Arial"/>
                <a:cs typeface="Arial"/>
              </a:rPr>
              <a:t>time.</a:t>
            </a:r>
            <a:endParaRPr sz="1100">
              <a:latin typeface="Arial"/>
              <a:cs typeface="Arial"/>
            </a:endParaRPr>
          </a:p>
          <a:p>
            <a:pPr marL="241300" marR="7620" indent="-228600">
              <a:lnSpc>
                <a:spcPct val="150900"/>
              </a:lnSpc>
              <a:spcBef>
                <a:spcPts val="70"/>
              </a:spcBef>
              <a:buFont typeface="Symbol"/>
              <a:buChar char=""/>
              <a:tabLst>
                <a:tab pos="236220" algn="l"/>
                <a:tab pos="236854" algn="l"/>
              </a:tabLst>
            </a:pPr>
            <a:r>
              <a:rPr sz="1100" spc="-60" dirty="0">
                <a:latin typeface="Arial"/>
                <a:cs typeface="Arial"/>
              </a:rPr>
              <a:t>No </a:t>
            </a:r>
            <a:r>
              <a:rPr sz="1100" spc="-25" dirty="0">
                <a:latin typeface="Arial"/>
                <a:cs typeface="Arial"/>
              </a:rPr>
              <a:t>student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60" dirty="0">
                <a:latin typeface="Arial"/>
                <a:cs typeface="Arial"/>
              </a:rPr>
              <a:t>be </a:t>
            </a:r>
            <a:r>
              <a:rPr sz="1100" spc="-40" dirty="0">
                <a:latin typeface="Arial"/>
                <a:cs typeface="Arial"/>
              </a:rPr>
              <a:t>allowed </a:t>
            </a:r>
            <a:r>
              <a:rPr sz="1100" spc="15" dirty="0">
                <a:latin typeface="Arial"/>
                <a:cs typeface="Arial"/>
              </a:rPr>
              <a:t>to </a:t>
            </a:r>
            <a:r>
              <a:rPr sz="1100" spc="-25" dirty="0">
                <a:latin typeface="Arial"/>
                <a:cs typeface="Arial"/>
              </a:rPr>
              <a:t>enter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40" dirty="0">
                <a:latin typeface="Arial"/>
                <a:cs typeface="Arial"/>
              </a:rPr>
              <a:t>examination </a:t>
            </a:r>
            <a:r>
              <a:rPr sz="1100" spc="-30" dirty="0">
                <a:latin typeface="Arial"/>
                <a:cs typeface="Arial"/>
              </a:rPr>
              <a:t>hall </a:t>
            </a:r>
            <a:r>
              <a:rPr sz="1100" spc="-15" dirty="0">
                <a:latin typeface="Arial"/>
                <a:cs typeface="Arial"/>
              </a:rPr>
              <a:t>after </a:t>
            </a:r>
            <a:r>
              <a:rPr sz="1100" spc="-60" dirty="0">
                <a:latin typeface="Arial"/>
                <a:cs typeface="Arial"/>
              </a:rPr>
              <a:t>15 </a:t>
            </a:r>
            <a:r>
              <a:rPr sz="1100" spc="-40" dirty="0">
                <a:latin typeface="Arial"/>
                <a:cs typeface="Arial"/>
              </a:rPr>
              <a:t>minutes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55" dirty="0">
                <a:latin typeface="Arial"/>
                <a:cs typeface="Arial"/>
              </a:rPr>
              <a:t>scheduled  </a:t>
            </a:r>
            <a:r>
              <a:rPr sz="1100" spc="-35" dirty="0">
                <a:latin typeface="Arial"/>
                <a:cs typeface="Arial"/>
              </a:rPr>
              <a:t>examination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time.</a:t>
            </a:r>
            <a:endParaRPr sz="11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745"/>
              </a:spcBef>
              <a:buFont typeface="Symbol"/>
              <a:buChar char=""/>
              <a:tabLst>
                <a:tab pos="236220" algn="l"/>
                <a:tab pos="236854" algn="l"/>
              </a:tabLst>
            </a:pPr>
            <a:r>
              <a:rPr sz="1100" spc="-50" dirty="0">
                <a:latin typeface="Arial"/>
                <a:cs typeface="Arial"/>
              </a:rPr>
              <a:t>Students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must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sit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according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15" dirty="0">
                <a:latin typeface="Arial"/>
                <a:cs typeface="Arial"/>
              </a:rPr>
              <a:t>to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their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roll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numbers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mentioned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on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seats.</a:t>
            </a:r>
            <a:endParaRPr sz="11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755"/>
              </a:spcBef>
              <a:buFont typeface="Symbol"/>
              <a:buChar char=""/>
              <a:tabLst>
                <a:tab pos="236220" algn="l"/>
                <a:tab pos="236854" algn="l"/>
              </a:tabLst>
            </a:pPr>
            <a:r>
              <a:rPr sz="1100" b="1" u="heavy" spc="-8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Cell </a:t>
            </a:r>
            <a:r>
              <a:rPr sz="1100" b="1" u="heavy" spc="-10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phones </a:t>
            </a:r>
            <a:r>
              <a:rPr sz="1100" b="1" u="heavy" spc="-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are </a:t>
            </a:r>
            <a:r>
              <a:rPr sz="1100" b="1" u="heavy" spc="-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strictly </a:t>
            </a:r>
            <a:r>
              <a:rPr sz="1100" b="1" u="heavy" spc="-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not allowed in </a:t>
            </a:r>
            <a:r>
              <a:rPr sz="1100" b="1" u="heavy" spc="-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examination</a:t>
            </a:r>
            <a:r>
              <a:rPr sz="1100" b="1" u="heavy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100" b="1" u="heavy" spc="-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hall.</a:t>
            </a:r>
            <a:endParaRPr sz="1100">
              <a:latin typeface="Arial"/>
              <a:cs typeface="Arial"/>
            </a:endParaRPr>
          </a:p>
          <a:p>
            <a:pPr marL="241300" marR="13335" indent="-228600">
              <a:lnSpc>
                <a:spcPct val="150000"/>
              </a:lnSpc>
              <a:spcBef>
                <a:spcPts val="95"/>
              </a:spcBef>
              <a:buFont typeface="Symbol"/>
              <a:buChar char=""/>
              <a:tabLst>
                <a:tab pos="236220" algn="l"/>
                <a:tab pos="236854" algn="l"/>
              </a:tabLst>
            </a:pPr>
            <a:r>
              <a:rPr sz="1100" dirty="0">
                <a:latin typeface="Arial"/>
                <a:cs typeface="Arial"/>
              </a:rPr>
              <a:t>If</a:t>
            </a:r>
            <a:r>
              <a:rPr sz="1100" spc="-60" dirty="0">
                <a:latin typeface="Arial"/>
                <a:cs typeface="Arial"/>
              </a:rPr>
              <a:t> any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student</a:t>
            </a:r>
            <a:r>
              <a:rPr sz="1100" spc="-55" dirty="0">
                <a:latin typeface="Arial"/>
                <a:cs typeface="Arial"/>
              </a:rPr>
              <a:t> is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found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with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cell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phone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in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any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mode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(silent,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switched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off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or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on)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he/she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will</a:t>
            </a:r>
            <a:r>
              <a:rPr sz="1100" spc="-60" dirty="0">
                <a:latin typeface="Arial"/>
                <a:cs typeface="Arial"/>
              </a:rPr>
              <a:t> be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not  </a:t>
            </a:r>
            <a:r>
              <a:rPr sz="1100" spc="-50" dirty="0">
                <a:latin typeface="Arial"/>
                <a:cs typeface="Arial"/>
              </a:rPr>
              <a:t>be </a:t>
            </a:r>
            <a:r>
              <a:rPr sz="1100" spc="-35" dirty="0">
                <a:latin typeface="Arial"/>
                <a:cs typeface="Arial"/>
              </a:rPr>
              <a:t>allowed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30" dirty="0">
                <a:latin typeface="Arial"/>
                <a:cs typeface="Arial"/>
              </a:rPr>
              <a:t>continue </a:t>
            </a:r>
            <a:r>
              <a:rPr sz="1100" spc="-10" dirty="0">
                <a:latin typeface="Arial"/>
                <a:cs typeface="Arial"/>
              </a:rPr>
              <a:t>their</a:t>
            </a:r>
            <a:r>
              <a:rPr sz="1100" spc="-19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exam.</a:t>
            </a:r>
            <a:endParaRPr sz="1100">
              <a:latin typeface="Arial"/>
              <a:cs typeface="Arial"/>
            </a:endParaRPr>
          </a:p>
          <a:p>
            <a:pPr marL="241300" marR="7620" indent="-228600">
              <a:lnSpc>
                <a:spcPct val="150000"/>
              </a:lnSpc>
              <a:spcBef>
                <a:spcPts val="115"/>
              </a:spcBef>
              <a:buFont typeface="Symbol"/>
              <a:buChar char=""/>
              <a:tabLst>
                <a:tab pos="236220" algn="l"/>
                <a:tab pos="236854" algn="l"/>
              </a:tabLst>
            </a:pPr>
            <a:r>
              <a:rPr sz="1100" spc="-60" dirty="0">
                <a:latin typeface="Arial"/>
                <a:cs typeface="Arial"/>
              </a:rPr>
              <a:t>No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60" dirty="0">
                <a:latin typeface="Arial"/>
                <a:cs typeface="Arial"/>
              </a:rPr>
              <a:t>be </a:t>
            </a:r>
            <a:r>
              <a:rPr sz="1100" spc="-35" dirty="0">
                <a:latin typeface="Arial"/>
                <a:cs typeface="Arial"/>
              </a:rPr>
              <a:t>allowed </a:t>
            </a:r>
            <a:r>
              <a:rPr sz="1100" spc="15" dirty="0">
                <a:latin typeface="Arial"/>
                <a:cs typeface="Arial"/>
              </a:rPr>
              <a:t>to </a:t>
            </a:r>
            <a:r>
              <a:rPr sz="1100" spc="-20" dirty="0">
                <a:latin typeface="Arial"/>
                <a:cs typeface="Arial"/>
              </a:rPr>
              <a:t>sit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70" dirty="0">
                <a:latin typeface="Arial"/>
                <a:cs typeface="Arial"/>
              </a:rPr>
              <a:t>exam </a:t>
            </a:r>
            <a:r>
              <a:rPr sz="1100" dirty="0">
                <a:latin typeface="Arial"/>
                <a:cs typeface="Arial"/>
              </a:rPr>
              <a:t>without </a:t>
            </a:r>
            <a:r>
              <a:rPr sz="1100" spc="-35" dirty="0">
                <a:latin typeface="Arial"/>
                <a:cs typeface="Arial"/>
              </a:rPr>
              <a:t>University </a:t>
            </a:r>
            <a:r>
              <a:rPr sz="1100" spc="-25" dirty="0">
                <a:latin typeface="Arial"/>
                <a:cs typeface="Arial"/>
              </a:rPr>
              <a:t>Admit </a:t>
            </a:r>
            <a:r>
              <a:rPr sz="1100" spc="-75" dirty="0">
                <a:latin typeface="Arial"/>
                <a:cs typeface="Arial"/>
              </a:rPr>
              <a:t>Card</a:t>
            </a:r>
            <a:r>
              <a:rPr sz="1100" spc="-75">
                <a:latin typeface="Arial"/>
                <a:cs typeface="Arial"/>
              </a:rPr>
              <a:t>, </a:t>
            </a:r>
            <a:r>
              <a:rPr lang="en-US" sz="1100" spc="-110" dirty="0" smtClean="0">
                <a:latin typeface="Arial"/>
                <a:cs typeface="Arial"/>
              </a:rPr>
              <a:t>AVMC </a:t>
            </a:r>
            <a:r>
              <a:rPr sz="1100" spc="-65" smtClean="0">
                <a:latin typeface="Arial"/>
                <a:cs typeface="Arial"/>
              </a:rPr>
              <a:t>College </a:t>
            </a:r>
            <a:r>
              <a:rPr sz="1100" spc="-75" dirty="0">
                <a:latin typeface="Arial"/>
                <a:cs typeface="Arial"/>
              </a:rPr>
              <a:t>ID </a:t>
            </a:r>
            <a:r>
              <a:rPr sz="1100" spc="-85" dirty="0">
                <a:latin typeface="Arial"/>
                <a:cs typeface="Arial"/>
              </a:rPr>
              <a:t>Card 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90" dirty="0">
                <a:latin typeface="Arial"/>
                <a:cs typeface="Arial"/>
              </a:rPr>
              <a:t>Lab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Coat</a:t>
            </a:r>
            <a:endParaRPr sz="1100">
              <a:latin typeface="Arial"/>
              <a:cs typeface="Arial"/>
            </a:endParaRPr>
          </a:p>
          <a:p>
            <a:pPr marL="241300" marR="5080" indent="-228600">
              <a:lnSpc>
                <a:spcPct val="152700"/>
              </a:lnSpc>
              <a:spcBef>
                <a:spcPts val="45"/>
              </a:spcBef>
              <a:buFont typeface="Symbol"/>
              <a:buChar char=""/>
              <a:tabLst>
                <a:tab pos="236220" algn="l"/>
                <a:tab pos="236854" algn="l"/>
              </a:tabLst>
            </a:pPr>
            <a:r>
              <a:rPr sz="1100" spc="-40" dirty="0">
                <a:latin typeface="Arial"/>
                <a:cs typeface="Arial"/>
              </a:rPr>
              <a:t>Student must </a:t>
            </a:r>
            <a:r>
              <a:rPr sz="1100" spc="-30" dirty="0">
                <a:latin typeface="Arial"/>
                <a:cs typeface="Arial"/>
              </a:rPr>
              <a:t>bring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20" dirty="0">
                <a:latin typeface="Arial"/>
                <a:cs typeface="Arial"/>
              </a:rPr>
              <a:t>following </a:t>
            </a:r>
            <a:r>
              <a:rPr sz="1100" spc="-30" dirty="0">
                <a:latin typeface="Arial"/>
                <a:cs typeface="Arial"/>
              </a:rPr>
              <a:t>stationary </a:t>
            </a:r>
            <a:r>
              <a:rPr sz="1100" spc="-35" dirty="0">
                <a:latin typeface="Arial"/>
                <a:cs typeface="Arial"/>
              </a:rPr>
              <a:t>items </a:t>
            </a:r>
            <a:r>
              <a:rPr sz="1100" spc="5" dirty="0">
                <a:latin typeface="Arial"/>
                <a:cs typeface="Arial"/>
              </a:rPr>
              <a:t>for </a:t>
            </a:r>
            <a:r>
              <a:rPr sz="1100" spc="-20" dirty="0">
                <a:latin typeface="Arial"/>
                <a:cs typeface="Arial"/>
              </a:rPr>
              <a:t>the </a:t>
            </a:r>
            <a:r>
              <a:rPr sz="1100" spc="-60" dirty="0">
                <a:latin typeface="Arial"/>
                <a:cs typeface="Arial"/>
              </a:rPr>
              <a:t>exam: </a:t>
            </a:r>
            <a:r>
              <a:rPr sz="1100" spc="-75" dirty="0">
                <a:latin typeface="Arial"/>
                <a:cs typeface="Arial"/>
              </a:rPr>
              <a:t>Pen, </a:t>
            </a:r>
            <a:r>
              <a:rPr sz="1100" spc="-60" dirty="0">
                <a:latin typeface="Arial"/>
                <a:cs typeface="Arial"/>
              </a:rPr>
              <a:t>Pencil, </a:t>
            </a:r>
            <a:r>
              <a:rPr sz="1100" spc="-70" dirty="0">
                <a:latin typeface="Arial"/>
                <a:cs typeface="Arial"/>
              </a:rPr>
              <a:t>Eraser, </a:t>
            </a:r>
            <a:r>
              <a:rPr sz="1100" spc="-55" dirty="0">
                <a:latin typeface="Arial"/>
                <a:cs typeface="Arial"/>
              </a:rPr>
              <a:t>and  </a:t>
            </a:r>
            <a:r>
              <a:rPr sz="1100" spc="-60" dirty="0">
                <a:latin typeface="Arial"/>
                <a:cs typeface="Arial"/>
              </a:rPr>
              <a:t>Sharpener.</a:t>
            </a:r>
            <a:endParaRPr sz="1100">
              <a:latin typeface="Arial"/>
              <a:cs typeface="Arial"/>
            </a:endParaRPr>
          </a:p>
          <a:p>
            <a:pPr marL="241300" marR="45720" indent="-228600">
              <a:lnSpc>
                <a:spcPct val="150900"/>
              </a:lnSpc>
              <a:spcBef>
                <a:spcPts val="85"/>
              </a:spcBef>
              <a:buFont typeface="Symbol"/>
              <a:buChar char=""/>
              <a:tabLst>
                <a:tab pos="236220" algn="l"/>
                <a:tab pos="236854" algn="l"/>
              </a:tabLst>
            </a:pPr>
            <a:r>
              <a:rPr sz="1100" spc="-40" dirty="0">
                <a:latin typeface="Arial"/>
                <a:cs typeface="Arial"/>
              </a:rPr>
              <a:t>Indiscipline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70" dirty="0">
                <a:latin typeface="Arial"/>
                <a:cs typeface="Arial"/>
              </a:rPr>
              <a:t>exam </a:t>
            </a:r>
            <a:r>
              <a:rPr sz="1100" spc="-30" dirty="0">
                <a:latin typeface="Arial"/>
                <a:cs typeface="Arial"/>
              </a:rPr>
              <a:t>hall/venue </a:t>
            </a:r>
            <a:r>
              <a:rPr sz="1100" spc="-60" dirty="0">
                <a:latin typeface="Arial"/>
                <a:cs typeface="Arial"/>
              </a:rPr>
              <a:t>is </a:t>
            </a:r>
            <a:r>
              <a:rPr sz="1100" spc="-5" dirty="0">
                <a:latin typeface="Arial"/>
                <a:cs typeface="Arial"/>
              </a:rPr>
              <a:t>not </a:t>
            </a:r>
            <a:r>
              <a:rPr sz="1100" spc="-50" dirty="0">
                <a:latin typeface="Arial"/>
                <a:cs typeface="Arial"/>
              </a:rPr>
              <a:t>acceptable. </a:t>
            </a:r>
            <a:r>
              <a:rPr sz="1100" spc="-55" dirty="0">
                <a:latin typeface="Arial"/>
                <a:cs typeface="Arial"/>
              </a:rPr>
              <a:t>Students </a:t>
            </a:r>
            <a:r>
              <a:rPr sz="1100" spc="-35" dirty="0">
                <a:latin typeface="Arial"/>
                <a:cs typeface="Arial"/>
              </a:rPr>
              <a:t>must </a:t>
            </a:r>
            <a:r>
              <a:rPr sz="1100" spc="-10" dirty="0">
                <a:latin typeface="Arial"/>
                <a:cs typeface="Arial"/>
              </a:rPr>
              <a:t>not </a:t>
            </a:r>
            <a:r>
              <a:rPr sz="1100" spc="-95" dirty="0">
                <a:latin typeface="Arial"/>
                <a:cs typeface="Arial"/>
              </a:rPr>
              <a:t>possess </a:t>
            </a:r>
            <a:r>
              <a:rPr sz="1100" spc="-70" dirty="0">
                <a:latin typeface="Arial"/>
                <a:cs typeface="Arial"/>
              </a:rPr>
              <a:t>any </a:t>
            </a:r>
            <a:r>
              <a:rPr sz="1100" dirty="0">
                <a:latin typeface="Arial"/>
                <a:cs typeface="Arial"/>
              </a:rPr>
              <a:t>written  </a:t>
            </a:r>
            <a:r>
              <a:rPr sz="1100" spc="-25" dirty="0">
                <a:latin typeface="Arial"/>
                <a:cs typeface="Arial"/>
              </a:rPr>
              <a:t>material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communicate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with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their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fellow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students.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xfrm>
            <a:off x="6477000" y="9448800"/>
            <a:ext cx="581025" cy="1657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3</a:t>
            </a:fld>
            <a:endParaRPr spc="-55" dirty="0"/>
          </a:p>
        </p:txBody>
      </p:sp>
      <p:sp>
        <p:nvSpPr>
          <p:cNvPr id="10" name="object 3"/>
          <p:cNvSpPr txBox="1"/>
          <p:nvPr/>
        </p:nvSpPr>
        <p:spPr>
          <a:xfrm>
            <a:off x="1066800" y="457200"/>
            <a:ext cx="1874520" cy="17208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" name="object 4"/>
          <p:cNvSpPr txBox="1"/>
          <p:nvPr/>
        </p:nvSpPr>
        <p:spPr>
          <a:xfrm>
            <a:off x="1066800" y="914400"/>
            <a:ext cx="5934710" cy="182844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200" i="1" spc="-35" dirty="0" smtClean="0">
                <a:latin typeface="Trebuchet MS"/>
                <a:cs typeface="Trebuchet MS"/>
              </a:rPr>
              <a:t>Module </a:t>
            </a:r>
            <a:r>
              <a:rPr lang="en-US" sz="1200" i="1" spc="-60" dirty="0" smtClean="0">
                <a:latin typeface="Trebuchet MS"/>
                <a:cs typeface="Trebuchet MS"/>
              </a:rPr>
              <a:t>name: </a:t>
            </a:r>
            <a:r>
              <a:rPr lang="en-US" sz="1200" b="1" spc="-85" dirty="0" smtClean="0">
                <a:latin typeface="Arial"/>
                <a:cs typeface="Arial"/>
              </a:rPr>
              <a:t>Infectious</a:t>
            </a:r>
            <a:r>
              <a:rPr lang="en-US" sz="1200" b="1" spc="-150" dirty="0" smtClean="0">
                <a:latin typeface="Arial"/>
                <a:cs typeface="Arial"/>
              </a:rPr>
              <a:t> </a:t>
            </a:r>
            <a:r>
              <a:rPr lang="en-US" sz="1200" b="1" spc="-125" dirty="0" smtClean="0">
                <a:latin typeface="Arial"/>
                <a:cs typeface="Arial"/>
              </a:rPr>
              <a:t>Diseases</a:t>
            </a:r>
            <a:endParaRPr lang="en-US" sz="1200" dirty="0" smtClean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lang="en-US" sz="1050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1696720" algn="l"/>
                <a:tab pos="3068320" algn="l"/>
              </a:tabLst>
            </a:pPr>
            <a:r>
              <a:rPr lang="en-US" sz="1200" i="1" spc="-70" dirty="0" smtClean="0">
                <a:latin typeface="Trebuchet MS"/>
                <a:cs typeface="Trebuchet MS"/>
              </a:rPr>
              <a:t>Semester:</a:t>
            </a:r>
            <a:r>
              <a:rPr lang="en-US" sz="1200" i="1" spc="-100" dirty="0" smtClean="0">
                <a:latin typeface="Trebuchet MS"/>
                <a:cs typeface="Trebuchet MS"/>
              </a:rPr>
              <a:t> </a:t>
            </a:r>
            <a:r>
              <a:rPr lang="en-US" sz="1200" b="1" spc="-100" dirty="0" smtClean="0">
                <a:latin typeface="Arial"/>
                <a:cs typeface="Arial"/>
              </a:rPr>
              <a:t>Five	</a:t>
            </a:r>
            <a:r>
              <a:rPr lang="en-US" sz="1200" i="1" spc="-85" dirty="0" smtClean="0">
                <a:latin typeface="Trebuchet MS"/>
                <a:cs typeface="Trebuchet MS"/>
              </a:rPr>
              <a:t>Year:</a:t>
            </a:r>
            <a:r>
              <a:rPr lang="en-US" sz="1200" i="1" spc="-80" dirty="0" smtClean="0">
                <a:latin typeface="Trebuchet MS"/>
                <a:cs typeface="Trebuchet MS"/>
              </a:rPr>
              <a:t> </a:t>
            </a:r>
            <a:r>
              <a:rPr lang="en-US" sz="1200" b="1" i="1" spc="-90" dirty="0" smtClean="0">
                <a:latin typeface="Arial"/>
                <a:cs typeface="Arial"/>
              </a:rPr>
              <a:t>Three	</a:t>
            </a:r>
            <a:r>
              <a:rPr lang="en-US" sz="1200" i="1" spc="-65" dirty="0" smtClean="0">
                <a:latin typeface="Trebuchet MS"/>
                <a:cs typeface="Trebuchet MS"/>
              </a:rPr>
              <a:t>Duration: </a:t>
            </a:r>
            <a:r>
              <a:rPr lang="en-US" sz="1200" b="1" i="1" spc="-60" dirty="0" smtClean="0">
                <a:latin typeface="Arial"/>
                <a:cs typeface="Arial"/>
              </a:rPr>
              <a:t>5</a:t>
            </a:r>
            <a:r>
              <a:rPr lang="en-US" sz="1200" b="1" i="1" spc="-75" dirty="0" smtClean="0">
                <a:latin typeface="Arial"/>
                <a:cs typeface="Arial"/>
              </a:rPr>
              <a:t> </a:t>
            </a:r>
            <a:r>
              <a:rPr lang="en-US" sz="1200" b="1" i="1" spc="-105" dirty="0" smtClean="0">
                <a:latin typeface="Arial"/>
                <a:cs typeface="Arial"/>
              </a:rPr>
              <a:t>weeks</a:t>
            </a:r>
            <a:endParaRPr lang="en-US" sz="1200" dirty="0" smtClean="0">
              <a:latin typeface="Arial"/>
              <a:cs typeface="Arial"/>
            </a:endParaRPr>
          </a:p>
          <a:p>
            <a:pPr marL="12700" marR="5080">
              <a:lnSpc>
                <a:spcPct val="117500"/>
              </a:lnSpc>
              <a:spcBef>
                <a:spcPts val="969"/>
              </a:spcBef>
            </a:pPr>
            <a:r>
              <a:rPr lang="en-US" sz="1200" i="1" spc="-80" dirty="0" smtClean="0">
                <a:latin typeface="Trebuchet MS"/>
                <a:cs typeface="Trebuchet MS"/>
              </a:rPr>
              <a:t>Timetable </a:t>
            </a:r>
            <a:r>
              <a:rPr lang="en-US" sz="1200" i="1" spc="-65" dirty="0" smtClean="0">
                <a:latin typeface="Trebuchet MS"/>
                <a:cs typeface="Trebuchet MS"/>
              </a:rPr>
              <a:t>hours: </a:t>
            </a:r>
            <a:r>
              <a:rPr lang="en-US" sz="1200" b="1" spc="-100" dirty="0" smtClean="0">
                <a:latin typeface="Arial"/>
                <a:cs typeface="Arial"/>
              </a:rPr>
              <a:t>Lectures, </a:t>
            </a:r>
            <a:r>
              <a:rPr lang="en-US" sz="1200" b="1" spc="-125" dirty="0" smtClean="0">
                <a:latin typeface="Arial"/>
                <a:cs typeface="Arial"/>
              </a:rPr>
              <a:t>Case-Based </a:t>
            </a:r>
            <a:r>
              <a:rPr lang="en-US" sz="1200" b="1" spc="-60" dirty="0" smtClean="0">
                <a:latin typeface="Arial"/>
                <a:cs typeface="Arial"/>
              </a:rPr>
              <a:t>Integrated </a:t>
            </a:r>
            <a:r>
              <a:rPr lang="en-US" sz="1200" b="1" spc="-100" dirty="0" smtClean="0">
                <a:latin typeface="Arial"/>
                <a:cs typeface="Arial"/>
              </a:rPr>
              <a:t>Learning </a:t>
            </a:r>
            <a:r>
              <a:rPr lang="en-US" sz="1200" b="1" spc="-110" dirty="0" smtClean="0">
                <a:latin typeface="Arial"/>
                <a:cs typeface="Arial"/>
              </a:rPr>
              <a:t>(CBIL), </a:t>
            </a:r>
            <a:r>
              <a:rPr lang="en-US" sz="1200" b="1" spc="-95" dirty="0" smtClean="0">
                <a:latin typeface="Arial"/>
                <a:cs typeface="Arial"/>
              </a:rPr>
              <a:t>Clinical </a:t>
            </a:r>
            <a:r>
              <a:rPr lang="en-US" sz="1200" b="1" spc="-75" dirty="0" smtClean="0">
                <a:latin typeface="Arial"/>
                <a:cs typeface="Arial"/>
              </a:rPr>
              <a:t>Rotations, </a:t>
            </a:r>
            <a:r>
              <a:rPr lang="en-US" sz="1200" b="1" spc="-80" dirty="0" smtClean="0">
                <a:latin typeface="Arial"/>
                <a:cs typeface="Arial"/>
              </a:rPr>
              <a:t>Practical,  Demonstrations, </a:t>
            </a:r>
            <a:r>
              <a:rPr lang="en-US" sz="1200" b="1" spc="-95" dirty="0" smtClean="0">
                <a:latin typeface="Arial"/>
                <a:cs typeface="Arial"/>
              </a:rPr>
              <a:t>Skills,</a:t>
            </a:r>
            <a:r>
              <a:rPr lang="en-US" sz="1200" b="1" spc="-45" dirty="0" smtClean="0">
                <a:latin typeface="Arial"/>
                <a:cs typeface="Arial"/>
              </a:rPr>
              <a:t> </a:t>
            </a:r>
            <a:r>
              <a:rPr lang="en-US" sz="1200" b="1" spc="-95" dirty="0" smtClean="0">
                <a:latin typeface="Arial"/>
                <a:cs typeface="Arial"/>
              </a:rPr>
              <a:t>Self-Study</a:t>
            </a:r>
            <a:endParaRPr lang="en-US" sz="1200" dirty="0" smtClean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lang="en-US" sz="1050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lang="en-US" sz="1200" i="1" spc="-85" dirty="0" smtClean="0">
                <a:latin typeface="Trebuchet MS"/>
                <a:cs typeface="Trebuchet MS"/>
              </a:rPr>
              <a:t>Credit </a:t>
            </a:r>
            <a:r>
              <a:rPr lang="en-US" sz="1200" i="1" spc="-65" dirty="0" smtClean="0">
                <a:latin typeface="Trebuchet MS"/>
                <a:cs typeface="Trebuchet MS"/>
              </a:rPr>
              <a:t>hours: </a:t>
            </a:r>
            <a:r>
              <a:rPr lang="en-US" sz="1200" b="1" spc="-60" dirty="0" smtClean="0">
                <a:latin typeface="Arial"/>
                <a:cs typeface="Arial"/>
              </a:rPr>
              <a:t>3 </a:t>
            </a:r>
            <a:r>
              <a:rPr lang="en-US" sz="1200" b="1" spc="-65" dirty="0" smtClean="0">
                <a:latin typeface="Arial"/>
                <a:cs typeface="Arial"/>
              </a:rPr>
              <a:t>credit </a:t>
            </a:r>
            <a:r>
              <a:rPr lang="en-US" sz="1200" b="1" spc="-105" dirty="0" smtClean="0">
                <a:latin typeface="Arial"/>
                <a:cs typeface="Arial"/>
              </a:rPr>
              <a:t>hours </a:t>
            </a:r>
            <a:r>
              <a:rPr lang="en-US" sz="1200" b="1" spc="-65" dirty="0" smtClean="0">
                <a:latin typeface="Arial"/>
                <a:cs typeface="Arial"/>
              </a:rPr>
              <a:t>in theory </a:t>
            </a:r>
            <a:r>
              <a:rPr lang="en-US" sz="1200" b="1" spc="-90" dirty="0" smtClean="0">
                <a:latin typeface="Arial"/>
                <a:cs typeface="Arial"/>
              </a:rPr>
              <a:t>and </a:t>
            </a:r>
            <a:r>
              <a:rPr lang="en-US" sz="1200" b="1" spc="-45" dirty="0" smtClean="0">
                <a:latin typeface="Arial"/>
                <a:cs typeface="Arial"/>
              </a:rPr>
              <a:t>1.5 </a:t>
            </a:r>
            <a:r>
              <a:rPr lang="en-US" sz="1200" b="1" spc="-70" dirty="0" smtClean="0">
                <a:latin typeface="Arial"/>
                <a:cs typeface="Arial"/>
              </a:rPr>
              <a:t>credit </a:t>
            </a:r>
            <a:r>
              <a:rPr lang="en-US" sz="1200" b="1" spc="-105" dirty="0" smtClean="0">
                <a:latin typeface="Arial"/>
                <a:cs typeface="Arial"/>
              </a:rPr>
              <a:t>hours </a:t>
            </a:r>
            <a:r>
              <a:rPr lang="en-US" sz="1200" b="1" spc="-70" dirty="0" smtClean="0">
                <a:latin typeface="Arial"/>
                <a:cs typeface="Arial"/>
              </a:rPr>
              <a:t>in</a:t>
            </a:r>
            <a:r>
              <a:rPr lang="en-US" sz="1200" b="1" spc="20" dirty="0" smtClean="0">
                <a:latin typeface="Arial"/>
                <a:cs typeface="Arial"/>
              </a:rPr>
              <a:t> </a:t>
            </a:r>
            <a:r>
              <a:rPr lang="en-US" sz="1200" b="1" spc="-80" dirty="0" smtClean="0">
                <a:latin typeface="Arial"/>
                <a:cs typeface="Arial"/>
              </a:rPr>
              <a:t>practical</a:t>
            </a:r>
            <a:endParaRPr lang="en-US" sz="1200" dirty="0" smtClean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lang="en-US" sz="1050" dirty="0" smtClean="0">
              <a:latin typeface="Times New Roman"/>
              <a:cs typeface="Times New Roman"/>
            </a:endParaRPr>
          </a:p>
          <a:p>
            <a:pPr marL="1742439">
              <a:lnSpc>
                <a:spcPct val="100000"/>
              </a:lnSpc>
            </a:pPr>
            <a:r>
              <a:rPr lang="en-US" sz="1300" b="1" spc="-135" dirty="0" smtClean="0">
                <a:latin typeface="Arial"/>
                <a:cs typeface="Arial"/>
              </a:rPr>
              <a:t>MODULE </a:t>
            </a:r>
            <a:r>
              <a:rPr lang="en-US" sz="1300" b="1" spc="-160" dirty="0" smtClean="0">
                <a:latin typeface="Arial"/>
                <a:cs typeface="Arial"/>
              </a:rPr>
              <a:t>INTEGRATED</a:t>
            </a:r>
            <a:r>
              <a:rPr lang="en-US" sz="1300" b="1" spc="-5" dirty="0" smtClean="0">
                <a:latin typeface="Arial"/>
                <a:cs typeface="Arial"/>
              </a:rPr>
              <a:t> </a:t>
            </a:r>
            <a:r>
              <a:rPr lang="en-US" sz="1300" b="1" spc="-125" dirty="0" smtClean="0">
                <a:latin typeface="Arial"/>
                <a:cs typeface="Arial"/>
              </a:rPr>
              <a:t>COMMITTEE</a:t>
            </a:r>
            <a:endParaRPr lang="en-US" sz="1300" dirty="0">
              <a:latin typeface="Arial"/>
              <a:cs typeface="Arial"/>
            </a:endParaRPr>
          </a:p>
        </p:txBody>
      </p:sp>
      <p:sp>
        <p:nvSpPr>
          <p:cNvPr id="12" name="object 5"/>
          <p:cNvSpPr txBox="1"/>
          <p:nvPr/>
        </p:nvSpPr>
        <p:spPr>
          <a:xfrm>
            <a:off x="2145538" y="3930270"/>
            <a:ext cx="40894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30" dirty="0">
                <a:latin typeface="Arial"/>
                <a:cs typeface="Arial"/>
              </a:rPr>
              <a:t>DEPARTMENTS’&amp; </a:t>
            </a:r>
            <a:r>
              <a:rPr sz="1200" b="1" spc="-195" dirty="0">
                <a:latin typeface="Arial"/>
                <a:cs typeface="Arial"/>
              </a:rPr>
              <a:t>RESOURCE </a:t>
            </a:r>
            <a:r>
              <a:rPr sz="1200" b="1" spc="-165" dirty="0">
                <a:latin typeface="Arial"/>
                <a:cs typeface="Arial"/>
              </a:rPr>
              <a:t>PERSONS’ </a:t>
            </a:r>
            <a:r>
              <a:rPr sz="1200" b="1" spc="-130" dirty="0">
                <a:latin typeface="Arial"/>
                <a:cs typeface="Arial"/>
              </a:rPr>
              <a:t>FACILITATING</a:t>
            </a:r>
            <a:r>
              <a:rPr sz="1200" b="1" spc="-229" dirty="0">
                <a:latin typeface="Arial"/>
                <a:cs typeface="Arial"/>
              </a:rPr>
              <a:t> </a:t>
            </a:r>
            <a:r>
              <a:rPr sz="1200" b="1" spc="-145" dirty="0">
                <a:latin typeface="Arial"/>
                <a:cs typeface="Arial"/>
              </a:rPr>
              <a:t>LEARNING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13" name="object 6"/>
          <p:cNvGraphicFramePr>
            <a:graphicFrameLocks noGrp="1"/>
          </p:cNvGraphicFramePr>
          <p:nvPr/>
        </p:nvGraphicFramePr>
        <p:xfrm>
          <a:off x="1010716" y="3025141"/>
          <a:ext cx="5958840" cy="6337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1015"/>
                <a:gridCol w="2917825"/>
              </a:tblGrid>
              <a:tr h="237490">
                <a:tc>
                  <a:txBody>
                    <a:bodyPr/>
                    <a:lstStyle/>
                    <a:p>
                      <a:pPr marL="71120">
                        <a:lnSpc>
                          <a:spcPts val="1285"/>
                        </a:lnSpc>
                      </a:pPr>
                      <a:r>
                        <a:rPr sz="1200" b="1" i="1" spc="-135" dirty="0">
                          <a:latin typeface="Arial"/>
                          <a:cs typeface="Arial"/>
                        </a:rPr>
                        <a:t>MODULECOORDINATOR: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50850" marR="0" indent="-216535" defTabSz="91440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Pct val="109090"/>
                        <a:buFont typeface="Symbol"/>
                        <a:buChar char=""/>
                        <a:tabLst>
                          <a:tab pos="450850" algn="l"/>
                          <a:tab pos="451484" algn="l"/>
                        </a:tabLst>
                        <a:defRPr/>
                      </a:pPr>
                      <a:r>
                        <a:rPr lang="en-US" sz="1200" spc="-65" dirty="0" smtClean="0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65" dirty="0" smtClean="0">
                          <a:latin typeface="Arial"/>
                          <a:cs typeface="Arial"/>
                        </a:rPr>
                        <a:t>Dr.</a:t>
                      </a:r>
                      <a:r>
                        <a:rPr lang="en-US" sz="1100" spc="-6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65" baseline="0" dirty="0" err="1" smtClean="0">
                          <a:latin typeface="Arial"/>
                          <a:cs typeface="Arial"/>
                        </a:rPr>
                        <a:t>Zubair</a:t>
                      </a:r>
                      <a:r>
                        <a:rPr lang="en-US" sz="1100" spc="-65" baseline="0" dirty="0" smtClean="0">
                          <a:latin typeface="Arial"/>
                          <a:cs typeface="Arial"/>
                        </a:rPr>
                        <a:t> Ahmad</a:t>
                      </a:r>
                      <a:r>
                        <a:rPr sz="1100" spc="-40" smtClean="0">
                          <a:latin typeface="Arial"/>
                          <a:cs typeface="Arial"/>
                        </a:rPr>
                        <a:t>(Biochemistry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71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71120">
                        <a:lnSpc>
                          <a:spcPts val="1225"/>
                        </a:lnSpc>
                      </a:pPr>
                      <a:r>
                        <a:rPr sz="1200" b="1" i="1" spc="-145" dirty="0">
                          <a:latin typeface="Arial"/>
                          <a:cs typeface="Arial"/>
                        </a:rPr>
                        <a:t>CO-COORDINATORS: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850" indent="-216535">
                        <a:lnSpc>
                          <a:spcPct val="100000"/>
                        </a:lnSpc>
                        <a:spcBef>
                          <a:spcPts val="145"/>
                        </a:spcBef>
                        <a:buSzPct val="109090"/>
                        <a:buFont typeface="Symbol"/>
                        <a:buChar char=""/>
                        <a:tabLst>
                          <a:tab pos="450850" algn="l"/>
                          <a:tab pos="451484" algn="l"/>
                        </a:tabLst>
                      </a:pPr>
                      <a:r>
                        <a:rPr lang="en-US" sz="1100" spc="-55" dirty="0" smtClean="0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70" baseline="0" dirty="0" smtClean="0">
                          <a:latin typeface="Arial"/>
                          <a:cs typeface="Arial"/>
                        </a:rPr>
                        <a:t> Dr. </a:t>
                      </a:r>
                      <a:r>
                        <a:rPr lang="en-US" sz="1100" spc="-70" baseline="0" dirty="0" err="1" smtClean="0">
                          <a:latin typeface="Arial"/>
                          <a:cs typeface="Arial"/>
                        </a:rPr>
                        <a:t>Rubina</a:t>
                      </a:r>
                      <a:r>
                        <a:rPr lang="en-US" sz="1100" spc="-7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70" baseline="0" dirty="0" err="1" smtClean="0">
                          <a:latin typeface="Arial"/>
                          <a:cs typeface="Arial"/>
                        </a:rPr>
                        <a:t>Hafeez</a:t>
                      </a:r>
                      <a:r>
                        <a:rPr sz="1100" spc="185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(Pathology)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50850" indent="-216535">
                        <a:lnSpc>
                          <a:spcPct val="100000"/>
                        </a:lnSpc>
                        <a:spcBef>
                          <a:spcPts val="195"/>
                        </a:spcBef>
                        <a:buSzPct val="109090"/>
                        <a:buFont typeface="Symbol"/>
                        <a:buChar char=""/>
                        <a:tabLst>
                          <a:tab pos="450850" algn="l"/>
                          <a:tab pos="451484" algn="l"/>
                        </a:tabLst>
                      </a:pPr>
                      <a:r>
                        <a:rPr lang="en-US" sz="1200" spc="-65" dirty="0" smtClean="0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200" spc="-65" dirty="0" err="1" smtClean="0">
                          <a:latin typeface="Arial"/>
                          <a:cs typeface="Arial"/>
                        </a:rPr>
                        <a:t>Dr.Rehana</a:t>
                      </a:r>
                      <a:r>
                        <a:rPr lang="en-US" sz="1200" spc="-6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200" spc="-65" dirty="0" err="1" smtClean="0">
                          <a:latin typeface="Arial"/>
                          <a:cs typeface="Arial"/>
                        </a:rPr>
                        <a:t>Shahid</a:t>
                      </a:r>
                      <a:r>
                        <a:rPr lang="en-US" sz="1200" spc="-65" dirty="0" smtClean="0">
                          <a:latin typeface="Arial"/>
                          <a:cs typeface="Arial"/>
                        </a:rPr>
                        <a:t>(Anatomy)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84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object 7"/>
          <p:cNvGraphicFramePr>
            <a:graphicFrameLocks noGrp="1"/>
          </p:cNvGraphicFramePr>
          <p:nvPr/>
        </p:nvGraphicFramePr>
        <p:xfrm>
          <a:off x="1010716" y="4352926"/>
          <a:ext cx="5970904" cy="50958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84500"/>
                <a:gridCol w="2986404"/>
              </a:tblGrid>
              <a:tr h="176530">
                <a:tc>
                  <a:txBody>
                    <a:bodyPr/>
                    <a:lstStyle/>
                    <a:p>
                      <a:pPr marL="790575">
                        <a:lnSpc>
                          <a:spcPts val="1270"/>
                        </a:lnSpc>
                      </a:pPr>
                      <a:r>
                        <a:rPr sz="1200" b="1" spc="-170" dirty="0">
                          <a:latin typeface="Arial"/>
                          <a:cs typeface="Arial"/>
                        </a:rPr>
                        <a:t>BASIC </a:t>
                      </a:r>
                      <a:r>
                        <a:rPr sz="1200" b="1" spc="-165" dirty="0">
                          <a:latin typeface="Arial"/>
                          <a:cs typeface="Arial"/>
                        </a:rPr>
                        <a:t>HEALTH</a:t>
                      </a:r>
                      <a:r>
                        <a:rPr sz="1200" b="1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90" dirty="0">
                          <a:latin typeface="Arial"/>
                          <a:cs typeface="Arial"/>
                        </a:rPr>
                        <a:t>SCIENCES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88595">
                        <a:lnSpc>
                          <a:spcPts val="1270"/>
                        </a:lnSpc>
                      </a:pPr>
                      <a:r>
                        <a:rPr sz="1200" b="1" spc="-150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200" b="1" spc="-114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b="1" spc="-165" dirty="0">
                          <a:latin typeface="Arial"/>
                          <a:cs typeface="Arial"/>
                        </a:rPr>
                        <a:t>ANCILLARY</a:t>
                      </a:r>
                      <a:r>
                        <a:rPr sz="12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50" dirty="0">
                          <a:latin typeface="Arial"/>
                          <a:cs typeface="Arial"/>
                        </a:rPr>
                        <a:t>DEPARTMENTS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574040">
                <a:tc>
                  <a:txBody>
                    <a:bodyPr/>
                    <a:lstStyle/>
                    <a:p>
                      <a:pPr marL="71120">
                        <a:lnSpc>
                          <a:spcPts val="1270"/>
                        </a:lnSpc>
                      </a:pPr>
                      <a:r>
                        <a:rPr sz="1200" b="1" i="1" spc="-110" dirty="0">
                          <a:latin typeface="Arial"/>
                          <a:cs typeface="Arial"/>
                        </a:rPr>
                        <a:t>ANATOMY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27050" indent="-227329">
                        <a:lnSpc>
                          <a:spcPct val="1000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527050" algn="l"/>
                          <a:tab pos="527685" algn="l"/>
                        </a:tabLst>
                      </a:pPr>
                      <a:r>
                        <a:rPr sz="1200" spc="-6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200" spc="-65" dirty="0" err="1" smtClean="0">
                          <a:latin typeface="Arial"/>
                          <a:cs typeface="Arial"/>
                        </a:rPr>
                        <a:t>Dr.Rehana</a:t>
                      </a:r>
                      <a:r>
                        <a:rPr lang="en-US" sz="1200" spc="-6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200" spc="-65" dirty="0" err="1" smtClean="0">
                          <a:latin typeface="Arial"/>
                          <a:cs typeface="Arial"/>
                        </a:rPr>
                        <a:t>Shahid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ts val="1260"/>
                        </a:lnSpc>
                      </a:pPr>
                      <a:r>
                        <a:rPr sz="1200" b="1" i="1" spc="-120" dirty="0">
                          <a:latin typeface="Arial"/>
                          <a:cs typeface="Arial"/>
                        </a:rPr>
                        <a:t>FAMILY</a:t>
                      </a:r>
                      <a:r>
                        <a:rPr sz="1200" b="1" i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10" dirty="0">
                          <a:latin typeface="Arial"/>
                          <a:cs typeface="Arial"/>
                        </a:rPr>
                        <a:t>MEDICINE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ts val="1380"/>
                        </a:lnSpc>
                        <a:buFont typeface="Symbol"/>
                        <a:buChar char=""/>
                        <a:tabLst>
                          <a:tab pos="462915" algn="l"/>
                          <a:tab pos="463550" algn="l"/>
                        </a:tabLst>
                      </a:pPr>
                      <a:r>
                        <a:rPr lang="en-US" sz="1200" spc="-50" dirty="0" smtClean="0">
                          <a:latin typeface="Arial"/>
                          <a:cs typeface="Arial"/>
                        </a:rPr>
                        <a:t>Professor</a:t>
                      </a:r>
                      <a:r>
                        <a:rPr lang="en-US" sz="1200" spc="-50" baseline="0" dirty="0" smtClean="0">
                          <a:latin typeface="Arial"/>
                          <a:cs typeface="Arial"/>
                        </a:rPr>
                        <a:t> Dr. Muhammad </a:t>
                      </a:r>
                      <a:r>
                        <a:rPr lang="en-US" sz="1200" spc="-50" baseline="0" dirty="0" err="1" smtClean="0">
                          <a:latin typeface="Arial"/>
                          <a:cs typeface="Arial"/>
                        </a:rPr>
                        <a:t>Luqman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86740">
                <a:tc>
                  <a:txBody>
                    <a:bodyPr/>
                    <a:lstStyle/>
                    <a:p>
                      <a:pPr marL="71120">
                        <a:lnSpc>
                          <a:spcPts val="1270"/>
                        </a:lnSpc>
                      </a:pPr>
                      <a:r>
                        <a:rPr sz="1200" b="1" i="1" spc="-140" dirty="0">
                          <a:latin typeface="Arial"/>
                          <a:cs typeface="Arial"/>
                        </a:rPr>
                        <a:t>BIOCHEMISTRY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27050" indent="-227329">
                        <a:lnSpc>
                          <a:spcPct val="1000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527050" algn="l"/>
                          <a:tab pos="527685" algn="l"/>
                        </a:tabLst>
                      </a:pPr>
                      <a:r>
                        <a:rPr sz="1200" spc="-6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65" dirty="0" smtClean="0">
                          <a:latin typeface="Arial"/>
                          <a:cs typeface="Arial"/>
                        </a:rPr>
                        <a:t>Dr.</a:t>
                      </a:r>
                      <a:r>
                        <a:rPr lang="en-US" sz="1100" spc="-6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65" baseline="0" dirty="0" err="1" smtClean="0">
                          <a:latin typeface="Arial"/>
                          <a:cs typeface="Arial"/>
                        </a:rPr>
                        <a:t>Zubair</a:t>
                      </a:r>
                      <a:r>
                        <a:rPr lang="en-US" sz="1100" spc="-65" baseline="0" dirty="0" smtClean="0">
                          <a:latin typeface="Arial"/>
                          <a:cs typeface="Arial"/>
                        </a:rPr>
                        <a:t> Ahmad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ts val="1405"/>
                        </a:lnSpc>
                      </a:pPr>
                      <a:r>
                        <a:rPr sz="1200" b="1" i="1" spc="-135" dirty="0">
                          <a:latin typeface="Arial"/>
                          <a:cs typeface="Arial"/>
                        </a:rPr>
                        <a:t>MEDICAL</a:t>
                      </a:r>
                      <a:r>
                        <a:rPr sz="1200" b="1" i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35" dirty="0">
                          <a:latin typeface="Arial"/>
                          <a:cs typeface="Arial"/>
                        </a:rPr>
                        <a:t>EDUCATION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ct val="100000"/>
                        </a:lnSpc>
                        <a:spcBef>
                          <a:spcPts val="40"/>
                        </a:spcBef>
                        <a:buFont typeface="Symbol"/>
                        <a:buChar char=""/>
                        <a:tabLst>
                          <a:tab pos="462915" algn="l"/>
                          <a:tab pos="463550" algn="l"/>
                        </a:tabLst>
                      </a:pPr>
                      <a:r>
                        <a:rPr sz="1100" spc="-5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40" baseline="0" dirty="0" smtClean="0">
                          <a:latin typeface="Arial"/>
                          <a:cs typeface="Arial"/>
                        </a:rPr>
                        <a:t> Dr. </a:t>
                      </a:r>
                      <a:r>
                        <a:rPr lang="en-US" sz="1100" spc="-40" baseline="0" dirty="0" err="1" smtClean="0">
                          <a:latin typeface="Arial"/>
                          <a:cs typeface="Arial"/>
                        </a:rPr>
                        <a:t>Waheed</a:t>
                      </a:r>
                      <a:r>
                        <a:rPr lang="en-US" sz="1100" spc="-40" baseline="0" dirty="0" smtClean="0">
                          <a:latin typeface="Arial"/>
                          <a:cs typeface="Arial"/>
                        </a:rPr>
                        <a:t> Ahmad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586740">
                <a:tc>
                  <a:txBody>
                    <a:bodyPr/>
                    <a:lstStyle/>
                    <a:p>
                      <a:pPr marL="71120">
                        <a:lnSpc>
                          <a:spcPts val="1260"/>
                        </a:lnSpc>
                      </a:pPr>
                      <a:r>
                        <a:rPr sz="1200" b="1" i="1" spc="-85" dirty="0">
                          <a:latin typeface="Arial"/>
                          <a:cs typeface="Arial"/>
                        </a:rPr>
                        <a:t>COMMUNITY</a:t>
                      </a:r>
                      <a:r>
                        <a:rPr sz="1200" b="1" i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05" dirty="0">
                          <a:latin typeface="Arial"/>
                          <a:cs typeface="Arial"/>
                        </a:rPr>
                        <a:t>MEDICINE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ts val="1310"/>
                        </a:lnSpc>
                        <a:buSzPct val="109090"/>
                        <a:buFont typeface="Symbol"/>
                        <a:buChar char=""/>
                        <a:tabLst>
                          <a:tab pos="462915" algn="l"/>
                          <a:tab pos="463550" algn="l"/>
                        </a:tabLst>
                      </a:pPr>
                      <a:r>
                        <a:rPr sz="1100" spc="-5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Dr. </a:t>
                      </a:r>
                      <a:r>
                        <a:rPr lang="en-US" sz="1100" spc="-55" baseline="0" dirty="0" err="1" smtClean="0">
                          <a:latin typeface="Arial"/>
                          <a:cs typeface="Arial"/>
                        </a:rPr>
                        <a:t>Rana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Muhammad </a:t>
                      </a:r>
                      <a:r>
                        <a:rPr lang="en-US" sz="1100" spc="-55" baseline="0" dirty="0" err="1" smtClean="0">
                          <a:latin typeface="Arial"/>
                          <a:cs typeface="Arial"/>
                        </a:rPr>
                        <a:t>Akhtar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Khan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405"/>
                        </a:lnSpc>
                      </a:pPr>
                      <a:r>
                        <a:rPr sz="1200" b="1" i="1" spc="-140" dirty="0">
                          <a:latin typeface="Arial"/>
                          <a:cs typeface="Arial"/>
                        </a:rPr>
                        <a:t>INTERNAL</a:t>
                      </a:r>
                      <a:r>
                        <a:rPr sz="1200" b="1" i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10" dirty="0">
                          <a:latin typeface="Arial"/>
                          <a:cs typeface="Arial"/>
                        </a:rPr>
                        <a:t>MEDICINE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462915" algn="l"/>
                          <a:tab pos="463550" algn="l"/>
                        </a:tabLst>
                      </a:pPr>
                      <a:r>
                        <a:rPr lang="en-US" sz="1100" spc="-55" dirty="0" smtClean="0">
                          <a:latin typeface="Arial"/>
                          <a:cs typeface="Arial"/>
                        </a:rPr>
                        <a:t>Dr.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Muhammad </a:t>
                      </a:r>
                      <a:r>
                        <a:rPr lang="en-US" sz="1100" spc="-55" baseline="0" dirty="0" err="1" smtClean="0">
                          <a:latin typeface="Arial"/>
                          <a:cs typeface="Arial"/>
                        </a:rPr>
                        <a:t>Usman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Amir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4040">
                <a:tc>
                  <a:txBody>
                    <a:bodyPr/>
                    <a:lstStyle/>
                    <a:p>
                      <a:pPr marL="81915">
                        <a:lnSpc>
                          <a:spcPts val="1270"/>
                        </a:lnSpc>
                      </a:pPr>
                      <a:r>
                        <a:rPr sz="1200" b="1" i="1" spc="-165" dirty="0">
                          <a:latin typeface="Arial"/>
                          <a:cs typeface="Arial"/>
                        </a:rPr>
                        <a:t>PATHOLOGY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27050" indent="-292735">
                        <a:lnSpc>
                          <a:spcPct val="100000"/>
                        </a:lnSpc>
                        <a:spcBef>
                          <a:spcPts val="170"/>
                        </a:spcBef>
                        <a:buSzPct val="109090"/>
                        <a:buFont typeface="Symbol"/>
                        <a:buChar char=""/>
                        <a:tabLst>
                          <a:tab pos="527050" algn="l"/>
                          <a:tab pos="527685" algn="l"/>
                        </a:tabLst>
                      </a:pPr>
                      <a:r>
                        <a:rPr sz="1100" spc="-5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70" baseline="0" dirty="0" smtClean="0">
                          <a:latin typeface="Arial"/>
                          <a:cs typeface="Arial"/>
                        </a:rPr>
                        <a:t> Dr. </a:t>
                      </a:r>
                      <a:r>
                        <a:rPr lang="en-US" sz="1100" spc="-70" baseline="0" dirty="0" err="1" smtClean="0">
                          <a:latin typeface="Arial"/>
                          <a:cs typeface="Arial"/>
                        </a:rPr>
                        <a:t>Rubina</a:t>
                      </a:r>
                      <a:r>
                        <a:rPr lang="en-US" sz="1100" spc="-7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70" baseline="0" dirty="0" err="1" smtClean="0">
                          <a:latin typeface="Arial"/>
                          <a:cs typeface="Arial"/>
                        </a:rPr>
                        <a:t>Hafeez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310"/>
                        </a:lnSpc>
                      </a:pPr>
                      <a:r>
                        <a:rPr lang="en-US" sz="1200" b="1" dirty="0" smtClean="0">
                          <a:latin typeface="Arial"/>
                          <a:cs typeface="Arial"/>
                        </a:rPr>
                        <a:t>Endocrinology</a:t>
                      </a:r>
                    </a:p>
                    <a:p>
                      <a:pPr marL="76200">
                        <a:lnSpc>
                          <a:spcPts val="1310"/>
                        </a:lnSpc>
                      </a:pPr>
                      <a:r>
                        <a:rPr lang="en-US" sz="1200" b="1" dirty="0" smtClean="0">
                          <a:latin typeface="Arial"/>
                          <a:cs typeface="Arial"/>
                        </a:rPr>
                        <a:t>Prof. Dr. </a:t>
                      </a:r>
                      <a:r>
                        <a:rPr lang="en-US" sz="1200" b="1" dirty="0" err="1" smtClean="0">
                          <a:latin typeface="Arial"/>
                          <a:cs typeface="Arial"/>
                        </a:rPr>
                        <a:t>Waheed</a:t>
                      </a:r>
                      <a:r>
                        <a:rPr lang="en-US" sz="1200" b="1" dirty="0" smtClean="0">
                          <a:latin typeface="Arial"/>
                          <a:cs typeface="Arial"/>
                        </a:rPr>
                        <a:t> Ahmed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574040">
                <a:tc>
                  <a:txBody>
                    <a:bodyPr/>
                    <a:lstStyle/>
                    <a:p>
                      <a:pPr marL="76200">
                        <a:lnSpc>
                          <a:spcPts val="1270"/>
                        </a:lnSpc>
                      </a:pPr>
                      <a:r>
                        <a:rPr sz="1200" b="1" i="1" spc="-160" dirty="0">
                          <a:latin typeface="Arial"/>
                          <a:cs typeface="Arial"/>
                        </a:rPr>
                        <a:t>PHYSIOLOGY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SzPct val="109090"/>
                        <a:buFont typeface="Symbol"/>
                        <a:buChar char=""/>
                        <a:tabLst>
                          <a:tab pos="462915" algn="l"/>
                          <a:tab pos="463550" algn="l"/>
                        </a:tabLst>
                      </a:pPr>
                      <a:r>
                        <a:rPr sz="1100" spc="-5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100" baseline="0" dirty="0" smtClean="0">
                          <a:latin typeface="Arial"/>
                          <a:cs typeface="Arial"/>
                        </a:rPr>
                        <a:t> Dr. Binyamin Ahmad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6200">
                        <a:lnSpc>
                          <a:spcPts val="1235"/>
                        </a:lnSpc>
                      </a:pPr>
                      <a:endParaRPr lang="en-US" sz="1100" b="1" i="1" spc="-155" dirty="0" smtClean="0">
                        <a:latin typeface="Arial"/>
                        <a:cs typeface="Arial"/>
                      </a:endParaRPr>
                    </a:p>
                    <a:p>
                      <a:pPr marL="76200">
                        <a:lnSpc>
                          <a:spcPts val="1235"/>
                        </a:lnSpc>
                      </a:pPr>
                      <a:r>
                        <a:rPr lang="en-US" sz="1100" b="1" i="1" spc="-155" dirty="0" smtClean="0">
                          <a:latin typeface="Arial"/>
                          <a:cs typeface="Arial"/>
                        </a:rPr>
                        <a:t>PEDIATRICS</a:t>
                      </a:r>
                      <a:endParaRPr lang="en-US" sz="1100" dirty="0" smtClean="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ts val="1380"/>
                        </a:lnSpc>
                        <a:buFont typeface="Symbol"/>
                        <a:buChar char=""/>
                        <a:tabLst>
                          <a:tab pos="462915" algn="l"/>
                          <a:tab pos="463550" algn="l"/>
                        </a:tabLst>
                      </a:pPr>
                      <a:r>
                        <a:rPr lang="en-US" sz="1100" spc="-50" dirty="0" smtClean="0">
                          <a:latin typeface="Arial"/>
                          <a:cs typeface="Arial"/>
                        </a:rPr>
                        <a:t>Professor</a:t>
                      </a:r>
                      <a:r>
                        <a:rPr lang="en-US" sz="1100" spc="-50" baseline="0" dirty="0" smtClean="0">
                          <a:latin typeface="Arial"/>
                          <a:cs typeface="Arial"/>
                        </a:rPr>
                        <a:t> Dr. </a:t>
                      </a:r>
                      <a:r>
                        <a:rPr lang="en-US" sz="1100" spc="-50" baseline="0" dirty="0" err="1" smtClean="0">
                          <a:latin typeface="Arial"/>
                          <a:cs typeface="Arial"/>
                        </a:rPr>
                        <a:t>Maryam</a:t>
                      </a:r>
                      <a:endParaRPr lang="en-US" sz="1100" dirty="0" smtClean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43255">
                <a:tc>
                  <a:txBody>
                    <a:bodyPr/>
                    <a:lstStyle/>
                    <a:p>
                      <a:pPr marL="76200">
                        <a:lnSpc>
                          <a:spcPts val="1275"/>
                        </a:lnSpc>
                      </a:pPr>
                      <a:r>
                        <a:rPr sz="1200" b="1" i="1" spc="-150" dirty="0">
                          <a:latin typeface="Arial"/>
                          <a:cs typeface="Arial"/>
                        </a:rPr>
                        <a:t>PHARMACOLOGY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ts val="1310"/>
                        </a:lnSpc>
                        <a:buFont typeface="Symbol"/>
                        <a:buChar char=""/>
                        <a:tabLst>
                          <a:tab pos="462915" algn="l"/>
                          <a:tab pos="463550" algn="l"/>
                        </a:tabLst>
                      </a:pPr>
                      <a:r>
                        <a:rPr sz="1100" spc="-5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Dr. </a:t>
                      </a:r>
                      <a:r>
                        <a:rPr lang="en-US" sz="1100" spc="-55" baseline="0" dirty="0" err="1" smtClean="0">
                          <a:latin typeface="Arial"/>
                          <a:cs typeface="Arial"/>
                        </a:rPr>
                        <a:t>Rana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Tariq </a:t>
                      </a:r>
                      <a:r>
                        <a:rPr lang="en-US" sz="1100" spc="-55" baseline="0" dirty="0" err="1" smtClean="0">
                          <a:latin typeface="Arial"/>
                          <a:cs typeface="Arial"/>
                        </a:rPr>
                        <a:t>Mehmood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ct val="100000"/>
                        </a:lnSpc>
                        <a:buSzPct val="109090"/>
                        <a:buFont typeface="Symbol"/>
                        <a:buNone/>
                        <a:tabLst>
                          <a:tab pos="462915" algn="l"/>
                          <a:tab pos="463550" algn="l"/>
                        </a:tabLst>
                      </a:pP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75335">
                <a:tc gridSpan="2"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lang="en-US" sz="1200" b="1" i="1" spc="-110" dirty="0" smtClean="0">
                          <a:latin typeface="Arial"/>
                          <a:cs typeface="Arial"/>
                        </a:rPr>
                        <a:t>AVMC</a:t>
                      </a:r>
                      <a:r>
                        <a:rPr sz="1200" b="1" i="1" spc="-65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14" dirty="0">
                          <a:latin typeface="Arial"/>
                          <a:cs typeface="Arial"/>
                        </a:rPr>
                        <a:t>MANAGEMENT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7620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5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130" baseline="0" dirty="0" smtClean="0">
                          <a:latin typeface="Arial"/>
                          <a:cs typeface="Arial"/>
                        </a:rPr>
                        <a:t> Dr. </a:t>
                      </a:r>
                      <a:r>
                        <a:rPr lang="en-US" sz="1100" spc="-130" baseline="0" dirty="0" err="1" smtClean="0">
                          <a:latin typeface="Arial"/>
                          <a:cs typeface="Arial"/>
                        </a:rPr>
                        <a:t>Gulfreen</a:t>
                      </a:r>
                      <a:r>
                        <a:rPr lang="en-US" sz="1100" spc="-13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130" baseline="0" dirty="0" err="1" smtClean="0">
                          <a:latin typeface="Arial"/>
                          <a:cs typeface="Arial"/>
                        </a:rPr>
                        <a:t>Waheed</a:t>
                      </a:r>
                      <a:r>
                        <a:rPr sz="1100" spc="-35" smtClean="0">
                          <a:latin typeface="Arial"/>
                          <a:cs typeface="Arial"/>
                        </a:rPr>
                        <a:t>, </a:t>
                      </a:r>
                      <a:r>
                        <a:rPr sz="1100" spc="-45">
                          <a:latin typeface="Arial"/>
                          <a:cs typeface="Arial"/>
                        </a:rPr>
                        <a:t>Principal</a:t>
                      </a:r>
                      <a:r>
                        <a:rPr sz="1100" spc="-204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90" dirty="0" smtClean="0">
                          <a:latin typeface="Arial"/>
                          <a:cs typeface="Arial"/>
                        </a:rPr>
                        <a:t>AVMC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825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en-US" sz="1100" spc="-45" dirty="0" smtClean="0">
                          <a:latin typeface="Arial"/>
                          <a:cs typeface="Arial"/>
                        </a:rPr>
                        <a:t>Brig.</a:t>
                      </a:r>
                      <a:r>
                        <a:rPr sz="1100" spc="-45" smtClean="0">
                          <a:latin typeface="Arial"/>
                          <a:cs typeface="Arial"/>
                        </a:rPr>
                        <a:t>Dr</a:t>
                      </a:r>
                      <a:r>
                        <a:rPr sz="1100" spc="-45">
                          <a:latin typeface="Arial"/>
                          <a:cs typeface="Arial"/>
                        </a:rPr>
                        <a:t>. </a:t>
                      </a:r>
                      <a:r>
                        <a:rPr lang="en-US" sz="1100" spc="-80" dirty="0" err="1" smtClean="0">
                          <a:latin typeface="Arial"/>
                          <a:cs typeface="Arial"/>
                        </a:rPr>
                        <a:t>Gul</a:t>
                      </a:r>
                      <a:r>
                        <a:rPr lang="en-US" sz="1100" spc="-80" baseline="0" dirty="0" smtClean="0">
                          <a:latin typeface="Arial"/>
                          <a:cs typeface="Arial"/>
                        </a:rPr>
                        <a:t> e </a:t>
                      </a:r>
                      <a:r>
                        <a:rPr lang="en-US" sz="1100" spc="-80" baseline="0" dirty="0" err="1" smtClean="0">
                          <a:latin typeface="Arial"/>
                          <a:cs typeface="Arial"/>
                        </a:rPr>
                        <a:t>Rana</a:t>
                      </a:r>
                      <a:r>
                        <a:rPr lang="en-US" sz="1100" spc="-8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smtClean="0">
                          <a:latin typeface="Arial"/>
                          <a:cs typeface="Arial"/>
                        </a:rPr>
                        <a:t>, </a:t>
                      </a:r>
                      <a:r>
                        <a:rPr sz="1100" spc="-25">
                          <a:latin typeface="Arial"/>
                          <a:cs typeface="Arial"/>
                        </a:rPr>
                        <a:t>Director </a:t>
                      </a:r>
                      <a:r>
                        <a:rPr lang="en-US" sz="1100" spc="-75" dirty="0" smtClean="0">
                          <a:latin typeface="Arial"/>
                          <a:cs typeface="Arial"/>
                        </a:rPr>
                        <a:t>AVMC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39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30225">
                <a:tc>
                  <a:txBody>
                    <a:bodyPr/>
                    <a:lstStyle/>
                    <a:p>
                      <a:pPr marL="15049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b="1" i="1" spc="-155" dirty="0">
                          <a:latin typeface="Arial"/>
                          <a:cs typeface="Arial"/>
                        </a:rPr>
                        <a:t>STUDY </a:t>
                      </a:r>
                      <a:r>
                        <a:rPr sz="1200" b="1" i="1" spc="-125" dirty="0">
                          <a:latin typeface="Arial"/>
                          <a:cs typeface="Arial"/>
                        </a:rPr>
                        <a:t>GUIDE </a:t>
                      </a:r>
                      <a:r>
                        <a:rPr sz="1200" b="1" i="1" spc="-140" dirty="0">
                          <a:latin typeface="Arial"/>
                          <a:cs typeface="Arial"/>
                        </a:rPr>
                        <a:t>COMPILED</a:t>
                      </a:r>
                      <a:r>
                        <a:rPr sz="1200" b="1" i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50" dirty="0">
                          <a:latin typeface="Arial"/>
                          <a:cs typeface="Arial"/>
                        </a:rPr>
                        <a:t>BY: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15049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i="1" spc="-70" dirty="0">
                          <a:latin typeface="Arial"/>
                          <a:cs typeface="Arial"/>
                        </a:rPr>
                        <a:t>Department </a:t>
                      </a:r>
                      <a:r>
                        <a:rPr sz="1200" b="1" i="1" spc="-65" dirty="0">
                          <a:latin typeface="Arial"/>
                          <a:cs typeface="Arial"/>
                        </a:rPr>
                        <a:t>of Health </a:t>
                      </a:r>
                      <a:r>
                        <a:rPr sz="1200" b="1" i="1" spc="-110" dirty="0">
                          <a:latin typeface="Arial"/>
                          <a:cs typeface="Arial"/>
                        </a:rPr>
                        <a:t>Care</a:t>
                      </a:r>
                      <a:r>
                        <a:rPr sz="1200" b="1" i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00" dirty="0">
                          <a:latin typeface="Arial"/>
                          <a:cs typeface="Arial"/>
                        </a:rPr>
                        <a:t>Education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52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62915" indent="-163195">
                        <a:lnSpc>
                          <a:spcPct val="100000"/>
                        </a:lnSpc>
                        <a:spcBef>
                          <a:spcPts val="204"/>
                        </a:spcBef>
                        <a:buSzPct val="109090"/>
                        <a:buFont typeface="Symbol"/>
                        <a:buChar char=""/>
                        <a:tabLst>
                          <a:tab pos="463550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Dr</a:t>
                      </a:r>
                      <a:r>
                        <a:rPr sz="1100" spc="-45">
                          <a:latin typeface="Arial"/>
                          <a:cs typeface="Arial"/>
                        </a:rPr>
                        <a:t>. </a:t>
                      </a:r>
                      <a:r>
                        <a:rPr sz="1100" spc="-75" smtClean="0">
                          <a:latin typeface="Arial"/>
                          <a:cs typeface="Arial"/>
                        </a:rPr>
                        <a:t>S</a:t>
                      </a:r>
                      <a:r>
                        <a:rPr lang="en-US" sz="1100" spc="-75" dirty="0" err="1" smtClean="0">
                          <a:latin typeface="Arial"/>
                          <a:cs typeface="Arial"/>
                        </a:rPr>
                        <a:t>adia</a:t>
                      </a:r>
                      <a:r>
                        <a:rPr lang="en-US" sz="1100" spc="-7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75" baseline="0" dirty="0" err="1" smtClean="0">
                          <a:latin typeface="Arial"/>
                          <a:cs typeface="Arial"/>
                        </a:rPr>
                        <a:t>Awan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62915" indent="-163195">
                        <a:lnSpc>
                          <a:spcPct val="100000"/>
                        </a:lnSpc>
                        <a:spcBef>
                          <a:spcPts val="265"/>
                        </a:spcBef>
                        <a:buSzPct val="109090"/>
                        <a:buFont typeface="Symbol"/>
                        <a:buChar char=""/>
                        <a:tabLst>
                          <a:tab pos="463550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Dr</a:t>
                      </a:r>
                      <a:r>
                        <a:rPr sz="1100" spc="-45">
                          <a:latin typeface="Arial"/>
                          <a:cs typeface="Arial"/>
                        </a:rPr>
                        <a:t>. </a:t>
                      </a:r>
                      <a:r>
                        <a:rPr sz="1100" spc="-45" smtClean="0">
                          <a:latin typeface="Arial"/>
                          <a:cs typeface="Arial"/>
                        </a:rPr>
                        <a:t>Muhammad</a:t>
                      </a:r>
                      <a:r>
                        <a:rPr lang="en-US" sz="1100" spc="-4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45" baseline="0" dirty="0" err="1" smtClean="0">
                          <a:latin typeface="Arial"/>
                          <a:cs typeface="Arial"/>
                        </a:rPr>
                        <a:t>Muzzammil</a:t>
                      </a:r>
                      <a:r>
                        <a:rPr sz="1100" spc="-7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0">
                          <a:latin typeface="Arial"/>
                          <a:cs typeface="Arial"/>
                        </a:rPr>
                        <a:t>Sadiq</a:t>
                      </a:r>
                      <a:r>
                        <a:rPr sz="1100" spc="-110">
                          <a:latin typeface="Arial"/>
                          <a:cs typeface="Arial"/>
                        </a:rPr>
                        <a:t> </a:t>
                      </a:r>
                      <a:endParaRPr lang="en-US" sz="1100" spc="-65" dirty="0" smtClean="0">
                        <a:latin typeface="Arial"/>
                        <a:cs typeface="Arial"/>
                      </a:endParaRPr>
                    </a:p>
                    <a:p>
                      <a:pPr marL="462915" indent="-163195">
                        <a:lnSpc>
                          <a:spcPct val="100000"/>
                        </a:lnSpc>
                        <a:spcBef>
                          <a:spcPts val="265"/>
                        </a:spcBef>
                        <a:buSzPct val="109090"/>
                        <a:buFont typeface="Symbol"/>
                        <a:buChar char=""/>
                        <a:tabLst>
                          <a:tab pos="463550" algn="l"/>
                        </a:tabLst>
                      </a:pPr>
                      <a:r>
                        <a:rPr lang="en-US" sz="1100" spc="-65" dirty="0" smtClean="0">
                          <a:latin typeface="Arial"/>
                          <a:cs typeface="Arial"/>
                        </a:rPr>
                        <a:t>Dr.</a:t>
                      </a:r>
                      <a:r>
                        <a:rPr lang="en-US" sz="1100" spc="-6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65" baseline="0" dirty="0" err="1" smtClean="0">
                          <a:latin typeface="Arial"/>
                          <a:cs typeface="Arial"/>
                        </a:rPr>
                        <a:t>Usama</a:t>
                      </a:r>
                      <a:r>
                        <a:rPr lang="en-US" sz="1100" spc="-65" baseline="0" dirty="0" smtClean="0">
                          <a:latin typeface="Arial"/>
                          <a:cs typeface="Arial"/>
                        </a:rPr>
                        <a:t> Bin </a:t>
                      </a:r>
                      <a:r>
                        <a:rPr lang="en-US" sz="1100" spc="-65" baseline="0" dirty="0" err="1" smtClean="0">
                          <a:latin typeface="Arial"/>
                          <a:cs typeface="Arial"/>
                        </a:rPr>
                        <a:t>Ishtiaq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16" name="object 2"/>
          <p:cNvSpPr txBox="1"/>
          <p:nvPr/>
        </p:nvSpPr>
        <p:spPr>
          <a:xfrm>
            <a:off x="3627246" y="426211"/>
            <a:ext cx="370903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100" b="1" i="1" spc="-80" dirty="0" smtClean="0">
                <a:latin typeface="Arial"/>
                <a:cs typeface="Arial"/>
              </a:rPr>
              <a:t>3</a:t>
            </a:r>
            <a:r>
              <a:rPr lang="en-US" sz="1050" b="1" i="1" spc="-120" baseline="31746" dirty="0" smtClean="0">
                <a:latin typeface="Arial"/>
                <a:cs typeface="Arial"/>
              </a:rPr>
              <a:t>RD </a:t>
            </a:r>
            <a:r>
              <a:rPr lang="en-US" sz="1100" b="1" i="1" spc="-170" dirty="0" smtClean="0">
                <a:latin typeface="Arial"/>
                <a:cs typeface="Arial"/>
              </a:rPr>
              <a:t>YEAR </a:t>
            </a:r>
            <a:r>
              <a:rPr lang="en-US" sz="1100" b="1" i="1" spc="-114" dirty="0" smtClean="0">
                <a:latin typeface="Arial"/>
                <a:cs typeface="Arial"/>
              </a:rPr>
              <a:t>MBBS, </a:t>
            </a:r>
            <a:r>
              <a:rPr lang="en-US" sz="1100" b="1" i="1" spc="-125" dirty="0" smtClean="0">
                <a:latin typeface="Arial"/>
                <a:cs typeface="Arial"/>
              </a:rPr>
              <a:t>INFECTIOUS </a:t>
            </a:r>
            <a:r>
              <a:rPr lang="en-US" sz="1100" b="1" i="1" spc="-165" dirty="0" smtClean="0">
                <a:latin typeface="Arial"/>
                <a:cs typeface="Arial"/>
              </a:rPr>
              <a:t>DISEASES</a:t>
            </a:r>
            <a:r>
              <a:rPr lang="en-US" sz="1100" b="1" i="1" spc="-145" dirty="0" smtClean="0">
                <a:latin typeface="Arial"/>
                <a:cs typeface="Arial"/>
              </a:rPr>
              <a:t> </a:t>
            </a:r>
            <a:r>
              <a:rPr lang="en-US" sz="1100" b="1" i="1" spc="-110" dirty="0" smtClean="0">
                <a:latin typeface="Arial"/>
                <a:cs typeface="Arial"/>
              </a:rPr>
              <a:t>MODULE</a:t>
            </a:r>
            <a:endParaRPr lang="en-US" sz="11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57727" y="426211"/>
            <a:ext cx="354076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80" dirty="0">
                <a:latin typeface="Arial"/>
                <a:cs typeface="Arial"/>
              </a:rPr>
              <a:t>3</a:t>
            </a:r>
            <a:r>
              <a:rPr sz="1050" b="1" i="1" spc="-120" baseline="31746" dirty="0">
                <a:latin typeface="Arial"/>
                <a:cs typeface="Arial"/>
              </a:rPr>
              <a:t>RD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sz="1100" b="1" i="1" spc="-125" smtClean="0">
                <a:latin typeface="Arial"/>
                <a:cs typeface="Arial"/>
              </a:rPr>
              <a:t>NFECTIOUS </a:t>
            </a:r>
            <a:r>
              <a:rPr sz="1100" b="1" i="1" spc="-165" dirty="0">
                <a:latin typeface="Arial"/>
                <a:cs typeface="Arial"/>
              </a:rPr>
              <a:t>DISEASES</a:t>
            </a:r>
            <a:r>
              <a:rPr sz="1100" b="1" i="1" spc="-145" dirty="0">
                <a:latin typeface="Arial"/>
                <a:cs typeface="Arial"/>
              </a:rPr>
              <a:t> </a:t>
            </a:r>
            <a:r>
              <a:rPr sz="1100" b="1" i="1" spc="-110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4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1097280" y="454025"/>
            <a:ext cx="2273935" cy="17208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04112" y="1011681"/>
            <a:ext cx="6082030" cy="8136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u="heavy" spc="-11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INTRODUCTION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00">
              <a:latin typeface="Times New Roman"/>
              <a:cs typeface="Times New Roman"/>
            </a:endParaRPr>
          </a:p>
          <a:p>
            <a:pPr marL="93345">
              <a:lnSpc>
                <a:spcPct val="100000"/>
              </a:lnSpc>
            </a:pPr>
            <a:r>
              <a:rPr sz="1100" b="1" spc="-105" dirty="0">
                <a:latin typeface="Arial"/>
                <a:cs typeface="Arial"/>
              </a:rPr>
              <a:t>WHAT </a:t>
            </a:r>
            <a:r>
              <a:rPr sz="1100" b="1" spc="-110" dirty="0">
                <a:latin typeface="Arial"/>
                <a:cs typeface="Arial"/>
              </a:rPr>
              <a:t>IS </a:t>
            </a:r>
            <a:r>
              <a:rPr sz="1100" b="1" spc="-130" dirty="0">
                <a:latin typeface="Arial"/>
                <a:cs typeface="Arial"/>
              </a:rPr>
              <a:t>A </a:t>
            </a:r>
            <a:r>
              <a:rPr sz="1100" b="1" spc="-140" dirty="0">
                <a:latin typeface="Arial"/>
                <a:cs typeface="Arial"/>
              </a:rPr>
              <a:t>STUDY</a:t>
            </a:r>
            <a:r>
              <a:rPr sz="1100" b="1" spc="-90" dirty="0">
                <a:latin typeface="Arial"/>
                <a:cs typeface="Arial"/>
              </a:rPr>
              <a:t> </a:t>
            </a:r>
            <a:r>
              <a:rPr sz="1100" b="1" spc="-120" dirty="0">
                <a:latin typeface="Arial"/>
                <a:cs typeface="Arial"/>
              </a:rPr>
              <a:t>GUIDE?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50">
              <a:latin typeface="Times New Roman"/>
              <a:cs typeface="Times New Roman"/>
            </a:endParaRPr>
          </a:p>
          <a:p>
            <a:pPr marL="93345">
              <a:lnSpc>
                <a:spcPct val="100000"/>
              </a:lnSpc>
            </a:pPr>
            <a:r>
              <a:rPr sz="1100" spc="15" dirty="0">
                <a:latin typeface="Arial"/>
                <a:cs typeface="Arial"/>
              </a:rPr>
              <a:t>It </a:t>
            </a:r>
            <a:r>
              <a:rPr sz="1100" spc="-60" dirty="0">
                <a:latin typeface="Arial"/>
                <a:cs typeface="Arial"/>
              </a:rPr>
              <a:t>is an </a:t>
            </a:r>
            <a:r>
              <a:rPr sz="1100" spc="-40" dirty="0">
                <a:latin typeface="Arial"/>
                <a:cs typeface="Arial"/>
              </a:rPr>
              <a:t>aid</a:t>
            </a:r>
            <a:r>
              <a:rPr sz="1100" spc="-1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to: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00">
              <a:latin typeface="Times New Roman"/>
              <a:cs typeface="Times New Roman"/>
            </a:endParaRPr>
          </a:p>
          <a:p>
            <a:pPr marL="550545" marR="5080" indent="-228600">
              <a:lnSpc>
                <a:spcPct val="150900"/>
              </a:lnSpc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15" dirty="0">
                <a:latin typeface="Arial"/>
                <a:cs typeface="Arial"/>
              </a:rPr>
              <a:t>Inform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-35" dirty="0">
                <a:latin typeface="Arial"/>
                <a:cs typeface="Arial"/>
              </a:rPr>
              <a:t>how </a:t>
            </a:r>
            <a:r>
              <a:rPr sz="1100" spc="-30" dirty="0">
                <a:latin typeface="Arial"/>
                <a:cs typeface="Arial"/>
              </a:rPr>
              <a:t>student </a:t>
            </a:r>
            <a:r>
              <a:rPr sz="1100" spc="-40" dirty="0">
                <a:latin typeface="Arial"/>
                <a:cs typeface="Arial"/>
              </a:rPr>
              <a:t>learning </a:t>
            </a:r>
            <a:r>
              <a:rPr sz="1100" spc="-45" dirty="0">
                <a:latin typeface="Arial"/>
                <a:cs typeface="Arial"/>
              </a:rPr>
              <a:t>program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55" dirty="0">
                <a:latin typeface="Arial"/>
                <a:cs typeface="Arial"/>
              </a:rPr>
              <a:t>semester-wise </a:t>
            </a:r>
            <a:r>
              <a:rPr sz="1100" spc="-40" dirty="0">
                <a:latin typeface="Arial"/>
                <a:cs typeface="Arial"/>
              </a:rPr>
              <a:t>module </a:t>
            </a:r>
            <a:r>
              <a:rPr sz="1100" spc="-85" dirty="0">
                <a:latin typeface="Arial"/>
                <a:cs typeface="Arial"/>
              </a:rPr>
              <a:t>has </a:t>
            </a:r>
            <a:r>
              <a:rPr sz="1100" spc="-55" dirty="0">
                <a:latin typeface="Arial"/>
                <a:cs typeface="Arial"/>
              </a:rPr>
              <a:t>been  </a:t>
            </a:r>
            <a:r>
              <a:rPr sz="1100" spc="-50" dirty="0">
                <a:latin typeface="Arial"/>
                <a:cs typeface="Arial"/>
              </a:rPr>
              <a:t>organized</a:t>
            </a:r>
            <a:endParaRPr sz="1100">
              <a:latin typeface="Arial"/>
              <a:cs typeface="Arial"/>
            </a:endParaRPr>
          </a:p>
          <a:p>
            <a:pPr marL="550545" indent="-228600">
              <a:lnSpc>
                <a:spcPct val="100000"/>
              </a:lnSpc>
              <a:spcBef>
                <a:spcPts val="745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50" dirty="0">
                <a:latin typeface="Arial"/>
                <a:cs typeface="Arial"/>
              </a:rPr>
              <a:t>Help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students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organize </a:t>
            </a:r>
            <a:r>
              <a:rPr sz="1100" spc="-60" dirty="0">
                <a:latin typeface="Arial"/>
                <a:cs typeface="Arial"/>
              </a:rPr>
              <a:t>and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manage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their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studies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throughout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  <a:p>
            <a:pPr marL="550545" indent="-228600">
              <a:lnSpc>
                <a:spcPct val="100000"/>
              </a:lnSpc>
              <a:spcBef>
                <a:spcPts val="755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60" dirty="0">
                <a:latin typeface="Arial"/>
                <a:cs typeface="Arial"/>
              </a:rPr>
              <a:t>Guide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80" dirty="0">
                <a:latin typeface="Arial"/>
                <a:cs typeface="Arial"/>
              </a:rPr>
              <a:t>assessment </a:t>
            </a:r>
            <a:r>
              <a:rPr sz="1100" spc="-40" dirty="0">
                <a:latin typeface="Arial"/>
                <a:cs typeface="Arial"/>
              </a:rPr>
              <a:t>methods, </a:t>
            </a:r>
            <a:r>
              <a:rPr sz="1100" spc="-45" dirty="0">
                <a:latin typeface="Arial"/>
                <a:cs typeface="Arial"/>
              </a:rPr>
              <a:t>rules </a:t>
            </a:r>
            <a:r>
              <a:rPr sz="1100" spc="-55" dirty="0">
                <a:latin typeface="Arial"/>
                <a:cs typeface="Arial"/>
              </a:rPr>
              <a:t>and</a:t>
            </a:r>
            <a:r>
              <a:rPr sz="1100" spc="-1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regulations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Symbol"/>
              <a:buChar char=""/>
            </a:pPr>
            <a:endParaRPr sz="1450">
              <a:latin typeface="Times New Roman"/>
              <a:cs typeface="Times New Roman"/>
            </a:endParaRPr>
          </a:p>
          <a:p>
            <a:pPr marL="93345">
              <a:lnSpc>
                <a:spcPct val="100000"/>
              </a:lnSpc>
            </a:pPr>
            <a:r>
              <a:rPr sz="1100" b="1" spc="-140" dirty="0">
                <a:latin typeface="Arial"/>
                <a:cs typeface="Arial"/>
              </a:rPr>
              <a:t>THE STUDY</a:t>
            </a:r>
            <a:r>
              <a:rPr sz="1100" b="1" spc="-150" dirty="0">
                <a:latin typeface="Arial"/>
                <a:cs typeface="Arial"/>
              </a:rPr>
              <a:t> </a:t>
            </a:r>
            <a:r>
              <a:rPr sz="1100" b="1" spc="-105" dirty="0">
                <a:latin typeface="Arial"/>
                <a:cs typeface="Arial"/>
              </a:rPr>
              <a:t>GUIDE:</a:t>
            </a:r>
            <a:endParaRPr sz="1100">
              <a:latin typeface="Arial"/>
              <a:cs typeface="Arial"/>
            </a:endParaRPr>
          </a:p>
          <a:p>
            <a:pPr marL="550545" marR="1167765" indent="-228600">
              <a:lnSpc>
                <a:spcPct val="152700"/>
              </a:lnSpc>
              <a:spcBef>
                <a:spcPts val="50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60" dirty="0">
                <a:latin typeface="Arial"/>
                <a:cs typeface="Arial"/>
              </a:rPr>
              <a:t>Communicates </a:t>
            </a:r>
            <a:r>
              <a:rPr sz="1100" spc="-20" dirty="0">
                <a:latin typeface="Arial"/>
                <a:cs typeface="Arial"/>
              </a:rPr>
              <a:t>information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40" dirty="0">
                <a:latin typeface="Arial"/>
                <a:cs typeface="Arial"/>
              </a:rPr>
              <a:t>organization </a:t>
            </a:r>
            <a:r>
              <a:rPr sz="1100" spc="-55" dirty="0">
                <a:latin typeface="Arial"/>
                <a:cs typeface="Arial"/>
              </a:rPr>
              <a:t>and management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20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module.  </a:t>
            </a:r>
            <a:r>
              <a:rPr sz="1100" spc="-75" dirty="0">
                <a:latin typeface="Arial"/>
                <a:cs typeface="Arial"/>
              </a:rPr>
              <a:t>This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will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help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student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contact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right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person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in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90" dirty="0">
                <a:latin typeface="Arial"/>
                <a:cs typeface="Arial"/>
              </a:rPr>
              <a:t>case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65" dirty="0">
                <a:latin typeface="Arial"/>
                <a:cs typeface="Arial"/>
              </a:rPr>
              <a:t> any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difficulty.</a:t>
            </a:r>
            <a:endParaRPr sz="1100">
              <a:latin typeface="Arial"/>
              <a:cs typeface="Arial"/>
            </a:endParaRPr>
          </a:p>
          <a:p>
            <a:pPr marL="550545" indent="-228600">
              <a:lnSpc>
                <a:spcPct val="100000"/>
              </a:lnSpc>
              <a:spcBef>
                <a:spcPts val="755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55" dirty="0">
                <a:latin typeface="Arial"/>
                <a:cs typeface="Arial"/>
              </a:rPr>
              <a:t>Defines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objectives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which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are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expected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50" dirty="0">
                <a:latin typeface="Arial"/>
                <a:cs typeface="Arial"/>
              </a:rPr>
              <a:t> be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achieved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at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the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end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9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module.</a:t>
            </a:r>
            <a:endParaRPr sz="1100">
              <a:latin typeface="Arial"/>
              <a:cs typeface="Arial"/>
            </a:endParaRPr>
          </a:p>
          <a:p>
            <a:pPr marL="550545" marR="8255" indent="-228600" algn="just">
              <a:lnSpc>
                <a:spcPct val="150900"/>
              </a:lnSpc>
              <a:spcBef>
                <a:spcPts val="100"/>
              </a:spcBef>
              <a:buFont typeface="Symbol"/>
              <a:buChar char=""/>
              <a:tabLst>
                <a:tab pos="546100" algn="l"/>
              </a:tabLst>
            </a:pPr>
            <a:r>
              <a:rPr sz="1100" spc="-25" dirty="0">
                <a:latin typeface="Arial"/>
                <a:cs typeface="Arial"/>
              </a:rPr>
              <a:t>Identifies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40" dirty="0">
                <a:latin typeface="Arial"/>
                <a:cs typeface="Arial"/>
              </a:rPr>
              <a:t>learning </a:t>
            </a:r>
            <a:r>
              <a:rPr sz="1100" spc="-45" dirty="0">
                <a:latin typeface="Arial"/>
                <a:cs typeface="Arial"/>
              </a:rPr>
              <a:t>strategies </a:t>
            </a:r>
            <a:r>
              <a:rPr sz="1100" spc="-70" dirty="0">
                <a:latin typeface="Arial"/>
                <a:cs typeface="Arial"/>
              </a:rPr>
              <a:t>such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40" dirty="0">
                <a:latin typeface="Arial"/>
                <a:cs typeface="Arial"/>
              </a:rPr>
              <a:t>lectures, </a:t>
            </a:r>
            <a:r>
              <a:rPr sz="1100" spc="-50" dirty="0">
                <a:latin typeface="Arial"/>
                <a:cs typeface="Arial"/>
              </a:rPr>
              <a:t>small </a:t>
            </a:r>
            <a:r>
              <a:rPr sz="1100" spc="-40" dirty="0">
                <a:latin typeface="Arial"/>
                <a:cs typeface="Arial"/>
              </a:rPr>
              <a:t>group </a:t>
            </a:r>
            <a:r>
              <a:rPr sz="1100" spc="-55" dirty="0">
                <a:latin typeface="Arial"/>
                <a:cs typeface="Arial"/>
              </a:rPr>
              <a:t>teachings, </a:t>
            </a:r>
            <a:r>
              <a:rPr sz="1100" spc="-35" dirty="0">
                <a:latin typeface="Arial"/>
                <a:cs typeface="Arial"/>
              </a:rPr>
              <a:t>clinical </a:t>
            </a:r>
            <a:r>
              <a:rPr sz="1100" spc="-50" dirty="0">
                <a:latin typeface="Arial"/>
                <a:cs typeface="Arial"/>
              </a:rPr>
              <a:t>skills,  </a:t>
            </a:r>
            <a:r>
              <a:rPr sz="1100" spc="-30" dirty="0">
                <a:latin typeface="Arial"/>
                <a:cs typeface="Arial"/>
              </a:rPr>
              <a:t>demonstration, </a:t>
            </a:r>
            <a:r>
              <a:rPr sz="1100" spc="-5" dirty="0">
                <a:latin typeface="Arial"/>
                <a:cs typeface="Arial"/>
              </a:rPr>
              <a:t>tutorial </a:t>
            </a:r>
            <a:r>
              <a:rPr sz="1100" spc="-60" dirty="0">
                <a:latin typeface="Arial"/>
                <a:cs typeface="Arial"/>
              </a:rPr>
              <a:t>and </a:t>
            </a:r>
            <a:r>
              <a:rPr sz="1100" spc="-90" dirty="0">
                <a:latin typeface="Arial"/>
                <a:cs typeface="Arial"/>
              </a:rPr>
              <a:t>case </a:t>
            </a:r>
            <a:r>
              <a:rPr sz="1100" spc="-70" dirty="0">
                <a:latin typeface="Arial"/>
                <a:cs typeface="Arial"/>
              </a:rPr>
              <a:t>based </a:t>
            </a:r>
            <a:r>
              <a:rPr sz="1100" spc="-40" dirty="0">
                <a:latin typeface="Arial"/>
                <a:cs typeface="Arial"/>
              </a:rPr>
              <a:t>learning </a:t>
            </a:r>
            <a:r>
              <a:rPr sz="1100" spc="-5" dirty="0">
                <a:latin typeface="Arial"/>
                <a:cs typeface="Arial"/>
              </a:rPr>
              <a:t>that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60" dirty="0">
                <a:latin typeface="Arial"/>
                <a:cs typeface="Arial"/>
              </a:rPr>
              <a:t>be </a:t>
            </a:r>
            <a:r>
              <a:rPr sz="1100" spc="-30" dirty="0">
                <a:latin typeface="Arial"/>
                <a:cs typeface="Arial"/>
              </a:rPr>
              <a:t>implemented </a:t>
            </a:r>
            <a:r>
              <a:rPr sz="1100" spc="15" dirty="0">
                <a:latin typeface="Arial"/>
                <a:cs typeface="Arial"/>
              </a:rPr>
              <a:t>to </a:t>
            </a:r>
            <a:r>
              <a:rPr sz="1100" spc="-60" dirty="0">
                <a:latin typeface="Arial"/>
                <a:cs typeface="Arial"/>
              </a:rPr>
              <a:t>achieve </a:t>
            </a:r>
            <a:r>
              <a:rPr sz="1100" spc="-20" dirty="0">
                <a:latin typeface="Arial"/>
                <a:cs typeface="Arial"/>
              </a:rPr>
              <a:t>the  </a:t>
            </a:r>
            <a:r>
              <a:rPr sz="1100" spc="-35" dirty="0">
                <a:latin typeface="Arial"/>
                <a:cs typeface="Arial"/>
              </a:rPr>
              <a:t>module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objectives.</a:t>
            </a:r>
            <a:endParaRPr sz="1100">
              <a:latin typeface="Arial"/>
              <a:cs typeface="Arial"/>
            </a:endParaRPr>
          </a:p>
          <a:p>
            <a:pPr marL="550545" marR="6350" indent="-228600">
              <a:lnSpc>
                <a:spcPct val="150200"/>
              </a:lnSpc>
              <a:spcBef>
                <a:spcPts val="90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60" dirty="0">
                <a:latin typeface="Arial"/>
                <a:cs typeface="Arial"/>
              </a:rPr>
              <a:t>Provides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15" dirty="0">
                <a:latin typeface="Arial"/>
                <a:cs typeface="Arial"/>
              </a:rPr>
              <a:t>list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40" dirty="0">
                <a:latin typeface="Arial"/>
                <a:cs typeface="Arial"/>
              </a:rPr>
              <a:t>learning </a:t>
            </a:r>
            <a:r>
              <a:rPr sz="1100" spc="-60" dirty="0">
                <a:latin typeface="Arial"/>
                <a:cs typeface="Arial"/>
              </a:rPr>
              <a:t>resources </a:t>
            </a:r>
            <a:r>
              <a:rPr sz="1100" spc="-70" dirty="0">
                <a:latin typeface="Arial"/>
                <a:cs typeface="Arial"/>
              </a:rPr>
              <a:t>such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60" dirty="0">
                <a:latin typeface="Arial"/>
                <a:cs typeface="Arial"/>
              </a:rPr>
              <a:t>books, </a:t>
            </a:r>
            <a:r>
              <a:rPr sz="1100" spc="-35" dirty="0">
                <a:latin typeface="Arial"/>
                <a:cs typeface="Arial"/>
              </a:rPr>
              <a:t>computer </a:t>
            </a:r>
            <a:r>
              <a:rPr sz="1100" spc="-65" dirty="0">
                <a:latin typeface="Arial"/>
                <a:cs typeface="Arial"/>
              </a:rPr>
              <a:t>assisted </a:t>
            </a:r>
            <a:r>
              <a:rPr sz="1100" spc="-40" dirty="0">
                <a:latin typeface="Arial"/>
                <a:cs typeface="Arial"/>
              </a:rPr>
              <a:t>learning </a:t>
            </a:r>
            <a:r>
              <a:rPr sz="1100" spc="-50" dirty="0">
                <a:latin typeface="Arial"/>
                <a:cs typeface="Arial"/>
              </a:rPr>
              <a:t>programs,  </a:t>
            </a:r>
            <a:r>
              <a:rPr sz="1100" spc="-35" dirty="0">
                <a:latin typeface="Arial"/>
                <a:cs typeface="Arial"/>
              </a:rPr>
              <a:t>web-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links,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journals,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for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students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consult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in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order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maximize </a:t>
            </a:r>
            <a:r>
              <a:rPr sz="1100" spc="-5" dirty="0">
                <a:latin typeface="Arial"/>
                <a:cs typeface="Arial"/>
              </a:rPr>
              <a:t>their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learning.</a:t>
            </a:r>
            <a:endParaRPr sz="1100">
              <a:latin typeface="Arial"/>
              <a:cs typeface="Arial"/>
            </a:endParaRPr>
          </a:p>
          <a:p>
            <a:pPr marL="550545" marR="90805" indent="-228600">
              <a:lnSpc>
                <a:spcPct val="152700"/>
              </a:lnSpc>
              <a:spcBef>
                <a:spcPts val="50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45" dirty="0">
                <a:latin typeface="Arial"/>
                <a:cs typeface="Arial"/>
              </a:rPr>
              <a:t>Highlights </a:t>
            </a:r>
            <a:r>
              <a:rPr sz="1100" spc="-15" dirty="0">
                <a:latin typeface="Arial"/>
                <a:cs typeface="Arial"/>
              </a:rPr>
              <a:t>information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15" dirty="0">
                <a:latin typeface="Arial"/>
                <a:cs typeface="Arial"/>
              </a:rPr>
              <a:t>contribution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40" dirty="0">
                <a:latin typeface="Arial"/>
                <a:cs typeface="Arial"/>
              </a:rPr>
              <a:t>continuous </a:t>
            </a:r>
            <a:r>
              <a:rPr sz="1100" spc="-55" dirty="0">
                <a:latin typeface="Arial"/>
                <a:cs typeface="Arial"/>
              </a:rPr>
              <a:t>and semester </a:t>
            </a:r>
            <a:r>
              <a:rPr sz="1100" spc="-45" dirty="0">
                <a:latin typeface="Arial"/>
                <a:cs typeface="Arial"/>
              </a:rPr>
              <a:t>examinations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10" dirty="0">
                <a:latin typeface="Arial"/>
                <a:cs typeface="Arial"/>
              </a:rPr>
              <a:t>the  </a:t>
            </a:r>
            <a:r>
              <a:rPr sz="1100" spc="-30" dirty="0">
                <a:latin typeface="Arial"/>
                <a:cs typeface="Arial"/>
              </a:rPr>
              <a:t>student’s overall</a:t>
            </a:r>
            <a:r>
              <a:rPr sz="1100" spc="-114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performance.</a:t>
            </a:r>
            <a:endParaRPr sz="1100">
              <a:latin typeface="Arial"/>
              <a:cs typeface="Arial"/>
            </a:endParaRPr>
          </a:p>
          <a:p>
            <a:pPr marL="550545" marR="52069" indent="-228600">
              <a:lnSpc>
                <a:spcPct val="152700"/>
              </a:lnSpc>
              <a:spcBef>
                <a:spcPts val="60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55" dirty="0">
                <a:latin typeface="Arial"/>
                <a:cs typeface="Arial"/>
              </a:rPr>
              <a:t>Includes </a:t>
            </a:r>
            <a:r>
              <a:rPr sz="1100" spc="-15" dirty="0">
                <a:latin typeface="Arial"/>
                <a:cs typeface="Arial"/>
              </a:rPr>
              <a:t>information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20" dirty="0">
                <a:latin typeface="Arial"/>
                <a:cs typeface="Arial"/>
              </a:rPr>
              <a:t>the </a:t>
            </a:r>
            <a:r>
              <a:rPr sz="1100" spc="-75" dirty="0">
                <a:latin typeface="Arial"/>
                <a:cs typeface="Arial"/>
              </a:rPr>
              <a:t>assessment </a:t>
            </a:r>
            <a:r>
              <a:rPr sz="1100" spc="-40" dirty="0">
                <a:latin typeface="Arial"/>
                <a:cs typeface="Arial"/>
              </a:rPr>
              <a:t>methods </a:t>
            </a:r>
            <a:r>
              <a:rPr sz="1100" spc="-5" dirty="0">
                <a:latin typeface="Arial"/>
                <a:cs typeface="Arial"/>
              </a:rPr>
              <a:t>that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60" dirty="0">
                <a:latin typeface="Arial"/>
                <a:cs typeface="Arial"/>
              </a:rPr>
              <a:t>be </a:t>
            </a:r>
            <a:r>
              <a:rPr sz="1100" spc="-35" dirty="0">
                <a:latin typeface="Arial"/>
                <a:cs typeface="Arial"/>
              </a:rPr>
              <a:t>held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30" dirty="0">
                <a:latin typeface="Arial"/>
                <a:cs typeface="Arial"/>
              </a:rPr>
              <a:t>determine </a:t>
            </a:r>
            <a:r>
              <a:rPr sz="1100" spc="-50" dirty="0">
                <a:latin typeface="Arial"/>
                <a:cs typeface="Arial"/>
              </a:rPr>
              <a:t>every </a:t>
            </a:r>
            <a:r>
              <a:rPr sz="1100" spc="-35" dirty="0">
                <a:latin typeface="Arial"/>
                <a:cs typeface="Arial"/>
              </a:rPr>
              <a:t>student’s  </a:t>
            </a:r>
            <a:r>
              <a:rPr sz="1100" spc="-45" dirty="0">
                <a:latin typeface="Arial"/>
                <a:cs typeface="Arial"/>
              </a:rPr>
              <a:t>achievement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11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objectives.</a:t>
            </a:r>
            <a:endParaRPr sz="1100">
              <a:latin typeface="Arial"/>
              <a:cs typeface="Arial"/>
            </a:endParaRPr>
          </a:p>
          <a:p>
            <a:pPr marL="550545" indent="-228600">
              <a:lnSpc>
                <a:spcPct val="100000"/>
              </a:lnSpc>
              <a:spcBef>
                <a:spcPts val="770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90" dirty="0">
                <a:latin typeface="Arial"/>
                <a:cs typeface="Arial"/>
              </a:rPr>
              <a:t>Focuses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20" dirty="0">
                <a:latin typeface="Arial"/>
                <a:cs typeface="Arial"/>
              </a:rPr>
              <a:t>information </a:t>
            </a:r>
            <a:r>
              <a:rPr sz="1100" spc="-30" dirty="0">
                <a:latin typeface="Arial"/>
                <a:cs typeface="Arial"/>
              </a:rPr>
              <a:t>pertaining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20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examination policy, </a:t>
            </a:r>
            <a:r>
              <a:rPr sz="1100" spc="-45" dirty="0">
                <a:latin typeface="Arial"/>
                <a:cs typeface="Arial"/>
              </a:rPr>
              <a:t>rules </a:t>
            </a:r>
            <a:r>
              <a:rPr sz="1100" spc="-50" dirty="0">
                <a:latin typeface="Arial"/>
                <a:cs typeface="Arial"/>
              </a:rPr>
              <a:t>and </a:t>
            </a:r>
            <a:r>
              <a:rPr sz="1100" spc="-40" dirty="0">
                <a:latin typeface="Arial"/>
                <a:cs typeface="Arial"/>
              </a:rPr>
              <a:t>regulations.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50">
              <a:latin typeface="Times New Roman"/>
              <a:cs typeface="Times New Roman"/>
            </a:endParaRPr>
          </a:p>
          <a:p>
            <a:pPr marL="93345">
              <a:lnSpc>
                <a:spcPct val="100000"/>
              </a:lnSpc>
            </a:pPr>
            <a:r>
              <a:rPr sz="1100" b="1" spc="-120" dirty="0">
                <a:latin typeface="Arial"/>
                <a:cs typeface="Arial"/>
              </a:rPr>
              <a:t>CURRICULUM</a:t>
            </a:r>
            <a:r>
              <a:rPr sz="1100" b="1" spc="-65" dirty="0">
                <a:latin typeface="Arial"/>
                <a:cs typeface="Arial"/>
              </a:rPr>
              <a:t> </a:t>
            </a:r>
            <a:r>
              <a:rPr sz="1100" b="1" spc="-135" dirty="0">
                <a:latin typeface="Arial"/>
                <a:cs typeface="Arial"/>
              </a:rPr>
              <a:t>FRAMEWORK</a:t>
            </a:r>
            <a:endParaRPr sz="1100">
              <a:latin typeface="Arial"/>
              <a:cs typeface="Arial"/>
            </a:endParaRPr>
          </a:p>
          <a:p>
            <a:pPr marL="93345">
              <a:lnSpc>
                <a:spcPct val="100000"/>
              </a:lnSpc>
              <a:spcBef>
                <a:spcPts val="60"/>
              </a:spcBef>
            </a:pPr>
            <a:r>
              <a:rPr sz="1100" spc="-50" dirty="0">
                <a:latin typeface="Arial"/>
                <a:cs typeface="Arial"/>
              </a:rPr>
              <a:t>Students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will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experience </a:t>
            </a:r>
            <a:r>
              <a:rPr sz="1100" i="1" spc="-60" dirty="0">
                <a:latin typeface="Trebuchet MS"/>
                <a:cs typeface="Trebuchet MS"/>
              </a:rPr>
              <a:t>integrated</a:t>
            </a:r>
            <a:r>
              <a:rPr sz="1100" i="1" spc="-85" dirty="0">
                <a:latin typeface="Trebuchet MS"/>
                <a:cs typeface="Trebuchet MS"/>
              </a:rPr>
              <a:t> </a:t>
            </a:r>
            <a:r>
              <a:rPr sz="1100" i="1" spc="-70" dirty="0">
                <a:latin typeface="Trebuchet MS"/>
                <a:cs typeface="Trebuchet MS"/>
              </a:rPr>
              <a:t>curriculum</a:t>
            </a:r>
            <a:r>
              <a:rPr sz="1100" i="1" spc="-90" dirty="0">
                <a:latin typeface="Trebuchet MS"/>
                <a:cs typeface="Trebuchet MS"/>
              </a:rPr>
              <a:t> </a:t>
            </a:r>
            <a:r>
              <a:rPr sz="1100" spc="-30" dirty="0">
                <a:latin typeface="Arial"/>
                <a:cs typeface="Arial"/>
              </a:rPr>
              <a:t>similar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15" dirty="0">
                <a:latin typeface="Arial"/>
                <a:cs typeface="Arial"/>
              </a:rPr>
              <a:t>to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previous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modules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all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4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semesters</a:t>
            </a:r>
            <a:r>
              <a:rPr sz="1100" b="1" spc="-55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93345" marR="240665">
              <a:lnSpc>
                <a:spcPct val="152700"/>
              </a:lnSpc>
              <a:spcBef>
                <a:spcPts val="40"/>
              </a:spcBef>
            </a:pPr>
            <a:r>
              <a:rPr sz="1100" b="1" spc="-135" dirty="0">
                <a:latin typeface="Arial"/>
                <a:cs typeface="Arial"/>
              </a:rPr>
              <a:t>INTEGRATED </a:t>
            </a:r>
            <a:r>
              <a:rPr sz="1100" b="1" spc="-125" dirty="0">
                <a:latin typeface="Arial"/>
                <a:cs typeface="Arial"/>
              </a:rPr>
              <a:t>CURRICULUM </a:t>
            </a:r>
            <a:r>
              <a:rPr sz="1100" spc="-55" dirty="0">
                <a:latin typeface="Arial"/>
                <a:cs typeface="Arial"/>
              </a:rPr>
              <a:t>comprises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65" dirty="0">
                <a:latin typeface="Arial"/>
                <a:cs typeface="Arial"/>
              </a:rPr>
              <a:t>system-based </a:t>
            </a:r>
            <a:r>
              <a:rPr sz="1100" spc="-45" dirty="0">
                <a:latin typeface="Arial"/>
                <a:cs typeface="Arial"/>
              </a:rPr>
              <a:t>modules </a:t>
            </a:r>
            <a:r>
              <a:rPr sz="1100" spc="-70" dirty="0">
                <a:latin typeface="Arial"/>
                <a:cs typeface="Arial"/>
              </a:rPr>
              <a:t>such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35" dirty="0">
                <a:latin typeface="Arial"/>
                <a:cs typeface="Arial"/>
              </a:rPr>
              <a:t>Infectious </a:t>
            </a:r>
            <a:r>
              <a:rPr sz="1100" spc="-85" dirty="0">
                <a:latin typeface="Arial"/>
                <a:cs typeface="Arial"/>
              </a:rPr>
              <a:t>Diseases,  </a:t>
            </a:r>
            <a:r>
              <a:rPr sz="1100" spc="-45" dirty="0">
                <a:latin typeface="Arial"/>
                <a:cs typeface="Arial"/>
              </a:rPr>
              <a:t>Hematology, Respiratory </a:t>
            </a:r>
            <a:r>
              <a:rPr sz="1100" spc="-60" dirty="0">
                <a:latin typeface="Arial"/>
                <a:cs typeface="Arial"/>
              </a:rPr>
              <a:t>system </a:t>
            </a:r>
            <a:r>
              <a:rPr sz="1100" spc="-50" dirty="0">
                <a:latin typeface="Arial"/>
                <a:cs typeface="Arial"/>
              </a:rPr>
              <a:t>and </a:t>
            </a:r>
            <a:r>
              <a:rPr sz="1100" spc="-185" dirty="0">
                <a:latin typeface="Arial"/>
                <a:cs typeface="Arial"/>
              </a:rPr>
              <a:t>CVS </a:t>
            </a:r>
            <a:r>
              <a:rPr sz="1100" spc="-30" dirty="0">
                <a:latin typeface="Arial"/>
                <a:cs typeface="Arial"/>
              </a:rPr>
              <a:t>which </a:t>
            </a:r>
            <a:r>
              <a:rPr sz="1100" spc="-45" dirty="0">
                <a:latin typeface="Arial"/>
                <a:cs typeface="Arial"/>
              </a:rPr>
              <a:t>links </a:t>
            </a:r>
            <a:r>
              <a:rPr sz="1100" spc="-65" dirty="0">
                <a:latin typeface="Arial"/>
                <a:cs typeface="Arial"/>
              </a:rPr>
              <a:t>basic </a:t>
            </a:r>
            <a:r>
              <a:rPr sz="1100" spc="-70" dirty="0">
                <a:latin typeface="Arial"/>
                <a:cs typeface="Arial"/>
              </a:rPr>
              <a:t>science </a:t>
            </a:r>
            <a:r>
              <a:rPr sz="1100" spc="-45" dirty="0">
                <a:latin typeface="Arial"/>
                <a:cs typeface="Arial"/>
              </a:rPr>
              <a:t>knowledge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35" dirty="0">
                <a:latin typeface="Arial"/>
                <a:cs typeface="Arial"/>
              </a:rPr>
              <a:t>clinical </a:t>
            </a:r>
            <a:r>
              <a:rPr sz="1100" spc="-40" dirty="0">
                <a:latin typeface="Arial"/>
                <a:cs typeface="Arial"/>
              </a:rPr>
              <a:t>problems.  </a:t>
            </a:r>
            <a:r>
              <a:rPr sz="1100" spc="-30" dirty="0">
                <a:latin typeface="Arial"/>
                <a:cs typeface="Arial"/>
              </a:rPr>
              <a:t>Integrated </a:t>
            </a:r>
            <a:r>
              <a:rPr sz="1100" spc="-45" dirty="0">
                <a:latin typeface="Arial"/>
                <a:cs typeface="Arial"/>
              </a:rPr>
              <a:t>teaching </a:t>
            </a:r>
            <a:r>
              <a:rPr sz="1100" spc="-70" dirty="0">
                <a:latin typeface="Arial"/>
                <a:cs typeface="Arial"/>
              </a:rPr>
              <a:t>means </a:t>
            </a:r>
            <a:r>
              <a:rPr sz="1100" dirty="0">
                <a:latin typeface="Arial"/>
                <a:cs typeface="Arial"/>
              </a:rPr>
              <a:t>that </a:t>
            </a:r>
            <a:r>
              <a:rPr sz="1100" spc="-55" dirty="0">
                <a:latin typeface="Arial"/>
                <a:cs typeface="Arial"/>
              </a:rPr>
              <a:t>subjects </a:t>
            </a:r>
            <a:r>
              <a:rPr sz="1100" spc="-50" dirty="0">
                <a:latin typeface="Arial"/>
                <a:cs typeface="Arial"/>
              </a:rPr>
              <a:t>are </a:t>
            </a:r>
            <a:r>
              <a:rPr sz="1100" spc="-40" dirty="0">
                <a:latin typeface="Arial"/>
                <a:cs typeface="Arial"/>
              </a:rPr>
              <a:t>presented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40" dirty="0">
                <a:latin typeface="Arial"/>
                <a:cs typeface="Arial"/>
              </a:rPr>
              <a:t>meaningful </a:t>
            </a:r>
            <a:r>
              <a:rPr sz="1100" spc="-30" dirty="0">
                <a:latin typeface="Arial"/>
                <a:cs typeface="Arial"/>
              </a:rPr>
              <a:t>whole. </a:t>
            </a:r>
            <a:r>
              <a:rPr sz="1100" spc="-55" dirty="0">
                <a:latin typeface="Arial"/>
                <a:cs typeface="Arial"/>
              </a:rPr>
              <a:t>Students </a:t>
            </a:r>
            <a:r>
              <a:rPr sz="1100" spc="40" dirty="0">
                <a:latin typeface="Arial"/>
                <a:cs typeface="Arial"/>
              </a:rPr>
              <a:t>will </a:t>
            </a:r>
            <a:r>
              <a:rPr sz="1100" spc="5" dirty="0">
                <a:latin typeface="Arial"/>
                <a:cs typeface="Arial"/>
              </a:rPr>
              <a:t>be  able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65" dirty="0">
                <a:latin typeface="Arial"/>
                <a:cs typeface="Arial"/>
              </a:rPr>
              <a:t>have </a:t>
            </a:r>
            <a:r>
              <a:rPr sz="1100" spc="-5" dirty="0">
                <a:latin typeface="Arial"/>
                <a:cs typeface="Arial"/>
              </a:rPr>
              <a:t>better </a:t>
            </a:r>
            <a:r>
              <a:rPr sz="1100" spc="-40" dirty="0">
                <a:latin typeface="Arial"/>
                <a:cs typeface="Arial"/>
              </a:rPr>
              <a:t>understanding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65" dirty="0">
                <a:latin typeface="Arial"/>
                <a:cs typeface="Arial"/>
              </a:rPr>
              <a:t>basic </a:t>
            </a:r>
            <a:r>
              <a:rPr sz="1100" spc="-75" dirty="0">
                <a:latin typeface="Arial"/>
                <a:cs typeface="Arial"/>
              </a:rPr>
              <a:t>sciences </a:t>
            </a:r>
            <a:r>
              <a:rPr sz="1100" spc="-45" dirty="0">
                <a:latin typeface="Arial"/>
                <a:cs typeface="Arial"/>
              </a:rPr>
              <a:t>when </a:t>
            </a:r>
            <a:r>
              <a:rPr sz="1100" spc="-25" dirty="0">
                <a:latin typeface="Arial"/>
                <a:cs typeface="Arial"/>
              </a:rPr>
              <a:t>they </a:t>
            </a:r>
            <a:r>
              <a:rPr sz="1100" spc="-40" dirty="0">
                <a:latin typeface="Arial"/>
                <a:cs typeface="Arial"/>
              </a:rPr>
              <a:t>repeatedly </a:t>
            </a:r>
            <a:r>
              <a:rPr sz="1100" spc="-35" dirty="0">
                <a:latin typeface="Arial"/>
                <a:cs typeface="Arial"/>
              </a:rPr>
              <a:t>learn </a:t>
            </a:r>
            <a:r>
              <a:rPr sz="1100" spc="-20" dirty="0">
                <a:latin typeface="Arial"/>
                <a:cs typeface="Arial"/>
              </a:rPr>
              <a:t>in relation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35" dirty="0">
                <a:latin typeface="Arial"/>
                <a:cs typeface="Arial"/>
              </a:rPr>
              <a:t>clinical  </a:t>
            </a:r>
            <a:r>
              <a:rPr sz="1100" spc="-60" dirty="0">
                <a:latin typeface="Arial"/>
                <a:cs typeface="Arial"/>
              </a:rPr>
              <a:t>examples.</a:t>
            </a:r>
            <a:endParaRPr sz="1100">
              <a:latin typeface="Arial"/>
              <a:cs typeface="Arial"/>
            </a:endParaRPr>
          </a:p>
          <a:p>
            <a:pPr marL="93345" marR="532130">
              <a:lnSpc>
                <a:spcPts val="2020"/>
              </a:lnSpc>
              <a:spcBef>
                <a:spcPts val="170"/>
              </a:spcBef>
            </a:pPr>
            <a:r>
              <a:rPr sz="1100" b="1" spc="-145" dirty="0">
                <a:latin typeface="Arial"/>
                <a:cs typeface="Arial"/>
              </a:rPr>
              <a:t>LEARNING </a:t>
            </a:r>
            <a:r>
              <a:rPr sz="1100" b="1" spc="-165" dirty="0">
                <a:latin typeface="Arial"/>
                <a:cs typeface="Arial"/>
              </a:rPr>
              <a:t>EXPERIENCES</a:t>
            </a:r>
            <a:r>
              <a:rPr sz="1100" spc="-165" dirty="0">
                <a:latin typeface="Arial"/>
                <a:cs typeface="Arial"/>
              </a:rPr>
              <a:t>: </a:t>
            </a:r>
            <a:r>
              <a:rPr sz="1100" spc="-105" dirty="0">
                <a:latin typeface="Arial"/>
                <a:cs typeface="Arial"/>
              </a:rPr>
              <a:t>Case- </a:t>
            </a:r>
            <a:r>
              <a:rPr sz="1100" spc="-75" dirty="0">
                <a:latin typeface="Arial"/>
                <a:cs typeface="Arial"/>
              </a:rPr>
              <a:t>based </a:t>
            </a:r>
            <a:r>
              <a:rPr sz="1100" spc="-65" dirty="0">
                <a:latin typeface="Arial"/>
                <a:cs typeface="Arial"/>
              </a:rPr>
              <a:t>discussions, </a:t>
            </a:r>
            <a:r>
              <a:rPr sz="1100" spc="-45" dirty="0">
                <a:latin typeface="Arial"/>
                <a:cs typeface="Arial"/>
              </a:rPr>
              <a:t>skills </a:t>
            </a:r>
            <a:r>
              <a:rPr sz="1100" spc="-35" dirty="0">
                <a:latin typeface="Arial"/>
                <a:cs typeface="Arial"/>
              </a:rPr>
              <a:t>acquisition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50" dirty="0">
                <a:latin typeface="Arial"/>
                <a:cs typeface="Arial"/>
              </a:rPr>
              <a:t>skills </a:t>
            </a:r>
            <a:r>
              <a:rPr sz="1100" spc="-40" dirty="0">
                <a:latin typeface="Arial"/>
                <a:cs typeface="Arial"/>
              </a:rPr>
              <a:t>lab. </a:t>
            </a:r>
            <a:r>
              <a:rPr sz="1100" spc="-45" dirty="0">
                <a:latin typeface="Arial"/>
                <a:cs typeface="Arial"/>
              </a:rPr>
              <a:t>computer-based  </a:t>
            </a:r>
            <a:r>
              <a:rPr sz="1100" spc="-60" dirty="0">
                <a:latin typeface="Arial"/>
                <a:cs typeface="Arial"/>
              </a:rPr>
              <a:t>assignments, </a:t>
            </a:r>
            <a:r>
              <a:rPr sz="1100" spc="-35" dirty="0">
                <a:latin typeface="Arial"/>
                <a:cs typeface="Arial"/>
              </a:rPr>
              <a:t>learning </a:t>
            </a:r>
            <a:r>
              <a:rPr sz="1100" spc="-55" dirty="0">
                <a:latin typeface="Arial"/>
                <a:cs typeface="Arial"/>
              </a:rPr>
              <a:t>experiences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45" dirty="0">
                <a:latin typeface="Arial"/>
                <a:cs typeface="Arial"/>
              </a:rPr>
              <a:t>clinics, wards,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35" dirty="0">
                <a:latin typeface="Arial"/>
                <a:cs typeface="Arial"/>
              </a:rPr>
              <a:t>outreach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centers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57727" y="426211"/>
            <a:ext cx="354076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80" dirty="0">
                <a:latin typeface="Arial"/>
                <a:cs typeface="Arial"/>
              </a:rPr>
              <a:t>3</a:t>
            </a:r>
            <a:r>
              <a:rPr sz="1050" b="1" i="1" spc="-120" baseline="31746" dirty="0">
                <a:latin typeface="Arial"/>
                <a:cs typeface="Arial"/>
              </a:rPr>
              <a:t>RD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sz="1100" b="1" i="1" spc="-125" smtClean="0">
                <a:latin typeface="Arial"/>
                <a:cs typeface="Arial"/>
              </a:rPr>
              <a:t>NFECTIOUS </a:t>
            </a:r>
            <a:r>
              <a:rPr sz="1100" b="1" i="1" spc="-165" dirty="0">
                <a:latin typeface="Arial"/>
                <a:cs typeface="Arial"/>
              </a:rPr>
              <a:t>DISEASES</a:t>
            </a:r>
            <a:r>
              <a:rPr sz="1100" b="1" i="1" spc="-145" dirty="0">
                <a:latin typeface="Arial"/>
                <a:cs typeface="Arial"/>
              </a:rPr>
              <a:t> </a:t>
            </a:r>
            <a:r>
              <a:rPr sz="1100" b="1" i="1" spc="-110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97280" y="454025"/>
            <a:ext cx="2273935" cy="17208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81380" y="982980"/>
            <a:ext cx="6269355" cy="31854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019352" y="4306951"/>
            <a:ext cx="6176010" cy="42132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1200" b="1" spc="-140" dirty="0">
                <a:latin typeface="Arial"/>
                <a:cs typeface="Arial"/>
              </a:rPr>
              <a:t>LEARNING</a:t>
            </a:r>
            <a:r>
              <a:rPr sz="1200" b="1" spc="-60" dirty="0">
                <a:latin typeface="Arial"/>
                <a:cs typeface="Arial"/>
              </a:rPr>
              <a:t> </a:t>
            </a:r>
            <a:r>
              <a:rPr sz="1200" b="1" spc="-140" dirty="0">
                <a:latin typeface="Arial"/>
                <a:cs typeface="Arial"/>
              </a:rPr>
              <a:t>METHODOLOGIES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100" spc="-80" dirty="0">
                <a:latin typeface="Arial"/>
                <a:cs typeface="Arial"/>
              </a:rPr>
              <a:t>The </a:t>
            </a:r>
            <a:r>
              <a:rPr sz="1100" spc="-20" dirty="0">
                <a:latin typeface="Arial"/>
                <a:cs typeface="Arial"/>
              </a:rPr>
              <a:t>following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teaching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120" dirty="0">
                <a:latin typeface="Arial"/>
                <a:cs typeface="Arial"/>
              </a:rPr>
              <a:t>/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learning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methods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are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used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promote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better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understanding: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464820" indent="-223520">
              <a:lnSpc>
                <a:spcPct val="100000"/>
              </a:lnSpc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25" dirty="0">
                <a:latin typeface="Arial"/>
                <a:cs typeface="Arial"/>
              </a:rPr>
              <a:t>Interactive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Lectures</a:t>
            </a:r>
            <a:endParaRPr sz="1100">
              <a:latin typeface="Arial"/>
              <a:cs typeface="Arial"/>
            </a:endParaRPr>
          </a:p>
          <a:p>
            <a:pPr marL="464820" indent="-223520">
              <a:lnSpc>
                <a:spcPct val="100000"/>
              </a:lnSpc>
              <a:spcBef>
                <a:spcPts val="90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70" dirty="0">
                <a:latin typeface="Arial"/>
                <a:cs typeface="Arial"/>
              </a:rPr>
              <a:t>Small </a:t>
            </a:r>
            <a:r>
              <a:rPr sz="1100" spc="-55" dirty="0">
                <a:latin typeface="Arial"/>
                <a:cs typeface="Arial"/>
              </a:rPr>
              <a:t>Group </a:t>
            </a:r>
            <a:r>
              <a:rPr sz="1100" spc="-70" dirty="0">
                <a:latin typeface="Arial"/>
                <a:cs typeface="Arial"/>
              </a:rPr>
              <a:t>Discussion</a:t>
            </a:r>
            <a:endParaRPr sz="1100">
              <a:latin typeface="Arial"/>
              <a:cs typeface="Arial"/>
            </a:endParaRPr>
          </a:p>
          <a:p>
            <a:pPr marL="464820" indent="-223520">
              <a:lnSpc>
                <a:spcPct val="100000"/>
              </a:lnSpc>
              <a:spcBef>
                <a:spcPts val="60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105" dirty="0">
                <a:latin typeface="Arial"/>
                <a:cs typeface="Arial"/>
              </a:rPr>
              <a:t>Case- </a:t>
            </a:r>
            <a:r>
              <a:rPr sz="1100" spc="-95" dirty="0">
                <a:latin typeface="Arial"/>
                <a:cs typeface="Arial"/>
              </a:rPr>
              <a:t>Based </a:t>
            </a:r>
            <a:r>
              <a:rPr sz="1100" spc="-30" dirty="0">
                <a:latin typeface="Arial"/>
                <a:cs typeface="Arial"/>
              </a:rPr>
              <a:t>Integrated </a:t>
            </a:r>
            <a:r>
              <a:rPr sz="1100" spc="-60" dirty="0">
                <a:latin typeface="Arial"/>
                <a:cs typeface="Arial"/>
              </a:rPr>
              <a:t>Learning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spc="-105" dirty="0">
                <a:latin typeface="Arial"/>
                <a:cs typeface="Arial"/>
              </a:rPr>
              <a:t>(CBIL)</a:t>
            </a:r>
            <a:endParaRPr sz="1100">
              <a:latin typeface="Arial"/>
              <a:cs typeface="Arial"/>
            </a:endParaRPr>
          </a:p>
          <a:p>
            <a:pPr marL="464820" indent="-223520">
              <a:lnSpc>
                <a:spcPct val="100000"/>
              </a:lnSpc>
              <a:spcBef>
                <a:spcPts val="80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55" dirty="0">
                <a:latin typeface="Arial"/>
                <a:cs typeface="Arial"/>
              </a:rPr>
              <a:t>Clinical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Experiences</a:t>
            </a:r>
            <a:endParaRPr sz="1100">
              <a:latin typeface="Arial"/>
              <a:cs typeface="Arial"/>
            </a:endParaRPr>
          </a:p>
          <a:p>
            <a:pPr marL="697865" lvl="1" indent="-228600">
              <a:lnSpc>
                <a:spcPct val="100000"/>
              </a:lnSpc>
              <a:spcBef>
                <a:spcPts val="25"/>
              </a:spcBef>
              <a:buFont typeface="Courier New"/>
              <a:buChar char="o"/>
              <a:tabLst>
                <a:tab pos="697865" algn="l"/>
                <a:tab pos="698500" algn="l"/>
              </a:tabLst>
            </a:pPr>
            <a:r>
              <a:rPr sz="1100" spc="-50" dirty="0">
                <a:latin typeface="Arial"/>
                <a:cs typeface="Arial"/>
              </a:rPr>
              <a:t>Clinical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Rotations</a:t>
            </a:r>
            <a:endParaRPr sz="1100">
              <a:latin typeface="Arial"/>
              <a:cs typeface="Arial"/>
            </a:endParaRPr>
          </a:p>
          <a:p>
            <a:pPr marL="697865" lvl="1" indent="-228600">
              <a:lnSpc>
                <a:spcPct val="100000"/>
              </a:lnSpc>
              <a:spcBef>
                <a:spcPts val="25"/>
              </a:spcBef>
              <a:buFont typeface="Courier New"/>
              <a:buChar char="o"/>
              <a:tabLst>
                <a:tab pos="697865" algn="l"/>
                <a:tab pos="698500" algn="l"/>
              </a:tabLst>
            </a:pPr>
            <a:r>
              <a:rPr sz="1100" spc="-65" dirty="0">
                <a:latin typeface="Arial"/>
                <a:cs typeface="Arial"/>
              </a:rPr>
              <a:t>Experience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114" dirty="0">
                <a:latin typeface="Arial"/>
                <a:cs typeface="Arial"/>
              </a:rPr>
              <a:t>LNH </a:t>
            </a:r>
            <a:r>
              <a:rPr sz="1100" spc="-35" dirty="0">
                <a:latin typeface="Arial"/>
                <a:cs typeface="Arial"/>
              </a:rPr>
              <a:t>outreach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centers</a:t>
            </a:r>
            <a:endParaRPr sz="1100">
              <a:latin typeface="Arial"/>
              <a:cs typeface="Arial"/>
            </a:endParaRPr>
          </a:p>
          <a:p>
            <a:pPr marL="464820" indent="-223520">
              <a:lnSpc>
                <a:spcPct val="100000"/>
              </a:lnSpc>
              <a:spcBef>
                <a:spcPts val="85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55" dirty="0">
                <a:latin typeface="Arial"/>
                <a:cs typeface="Arial"/>
              </a:rPr>
              <a:t>Practicals</a:t>
            </a:r>
            <a:endParaRPr sz="1100">
              <a:latin typeface="Arial"/>
              <a:cs typeface="Arial"/>
            </a:endParaRPr>
          </a:p>
          <a:p>
            <a:pPr marL="464820" indent="-223520">
              <a:lnSpc>
                <a:spcPct val="100000"/>
              </a:lnSpc>
              <a:spcBef>
                <a:spcPts val="85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65" dirty="0">
                <a:latin typeface="Arial"/>
                <a:cs typeface="Arial"/>
              </a:rPr>
              <a:t>Skills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session</a:t>
            </a:r>
            <a:endParaRPr sz="1100">
              <a:latin typeface="Arial"/>
              <a:cs typeface="Arial"/>
            </a:endParaRPr>
          </a:p>
          <a:p>
            <a:pPr marL="464820" indent="-223520">
              <a:lnSpc>
                <a:spcPct val="100000"/>
              </a:lnSpc>
              <a:spcBef>
                <a:spcPts val="70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50" dirty="0">
                <a:latin typeface="Arial"/>
                <a:cs typeface="Arial"/>
              </a:rPr>
              <a:t>Self-Directed</a:t>
            </a:r>
            <a:r>
              <a:rPr sz="1100" spc="-65" dirty="0">
                <a:latin typeface="Arial"/>
                <a:cs typeface="Arial"/>
              </a:rPr>
              <a:t> Study</a:t>
            </a:r>
            <a:endParaRPr sz="1100">
              <a:latin typeface="Arial"/>
              <a:cs typeface="Arial"/>
            </a:endParaRPr>
          </a:p>
          <a:p>
            <a:pPr marL="12700" marR="68580" algn="just">
              <a:lnSpc>
                <a:spcPct val="152700"/>
              </a:lnSpc>
              <a:spcBef>
                <a:spcPts val="325"/>
              </a:spcBef>
            </a:pPr>
            <a:r>
              <a:rPr sz="1100" b="1" spc="-125" dirty="0">
                <a:latin typeface="Arial"/>
                <a:cs typeface="Arial"/>
              </a:rPr>
              <a:t>INTERACTIVE </a:t>
            </a:r>
            <a:r>
              <a:rPr sz="1100" b="1" spc="-170" dirty="0">
                <a:latin typeface="Arial"/>
                <a:cs typeface="Arial"/>
              </a:rPr>
              <a:t>LECTURES: </a:t>
            </a:r>
            <a:r>
              <a:rPr sz="1100" spc="-35" dirty="0">
                <a:latin typeface="Arial"/>
                <a:cs typeface="Arial"/>
              </a:rPr>
              <a:t>In </a:t>
            </a:r>
            <a:r>
              <a:rPr sz="1100" spc="-50" dirty="0">
                <a:latin typeface="Arial"/>
                <a:cs typeface="Arial"/>
              </a:rPr>
              <a:t>large </a:t>
            </a:r>
            <a:r>
              <a:rPr sz="1100" spc="-40" dirty="0">
                <a:latin typeface="Arial"/>
                <a:cs typeface="Arial"/>
              </a:rPr>
              <a:t>group, </a:t>
            </a:r>
            <a:r>
              <a:rPr sz="1100" spc="-20" dirty="0">
                <a:latin typeface="Arial"/>
                <a:cs typeface="Arial"/>
              </a:rPr>
              <a:t>the lecturer </a:t>
            </a:r>
            <a:r>
              <a:rPr sz="1100" spc="-40" dirty="0">
                <a:latin typeface="Arial"/>
                <a:cs typeface="Arial"/>
              </a:rPr>
              <a:t>introduces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25" dirty="0">
                <a:latin typeface="Arial"/>
                <a:cs typeface="Arial"/>
              </a:rPr>
              <a:t>topic </a:t>
            </a:r>
            <a:r>
              <a:rPr sz="1100" spc="-5" dirty="0">
                <a:latin typeface="Arial"/>
                <a:cs typeface="Arial"/>
              </a:rPr>
              <a:t>or </a:t>
            </a:r>
            <a:r>
              <a:rPr sz="1100" spc="-50" dirty="0">
                <a:latin typeface="Arial"/>
                <a:cs typeface="Arial"/>
              </a:rPr>
              <a:t>common </a:t>
            </a:r>
            <a:r>
              <a:rPr sz="1100" spc="-35" dirty="0">
                <a:latin typeface="Arial"/>
                <a:cs typeface="Arial"/>
              </a:rPr>
              <a:t>clinical conditions </a:t>
            </a:r>
            <a:r>
              <a:rPr sz="1100" spc="-55" dirty="0">
                <a:latin typeface="Arial"/>
                <a:cs typeface="Arial"/>
              </a:rPr>
              <a:t>and  explains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underlying </a:t>
            </a:r>
            <a:r>
              <a:rPr sz="1100" spc="-50" dirty="0">
                <a:latin typeface="Arial"/>
                <a:cs typeface="Arial"/>
              </a:rPr>
              <a:t>phenomena </a:t>
            </a:r>
            <a:r>
              <a:rPr sz="1100" spc="-25" dirty="0">
                <a:latin typeface="Arial"/>
                <a:cs typeface="Arial"/>
              </a:rPr>
              <a:t>through </a:t>
            </a:r>
            <a:r>
              <a:rPr sz="1100" spc="-45" dirty="0">
                <a:latin typeface="Arial"/>
                <a:cs typeface="Arial"/>
              </a:rPr>
              <a:t>questions, </a:t>
            </a:r>
            <a:r>
              <a:rPr sz="1100" spc="-35" dirty="0">
                <a:latin typeface="Arial"/>
                <a:cs typeface="Arial"/>
              </a:rPr>
              <a:t>pictures, </a:t>
            </a:r>
            <a:r>
              <a:rPr sz="1100" spc="-55" dirty="0">
                <a:latin typeface="Arial"/>
                <a:cs typeface="Arial"/>
              </a:rPr>
              <a:t>videos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20" dirty="0">
                <a:latin typeface="Arial"/>
                <a:cs typeface="Arial"/>
              </a:rPr>
              <a:t>patients’</a:t>
            </a:r>
            <a:r>
              <a:rPr sz="1100" spc="26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interviews,  </a:t>
            </a:r>
            <a:r>
              <a:rPr sz="1100" spc="-65" dirty="0">
                <a:latin typeface="Arial"/>
                <a:cs typeface="Arial"/>
              </a:rPr>
              <a:t>exercises, </a:t>
            </a:r>
            <a:r>
              <a:rPr sz="1100" spc="-35" dirty="0">
                <a:latin typeface="Arial"/>
                <a:cs typeface="Arial"/>
              </a:rPr>
              <a:t>etc. </a:t>
            </a:r>
            <a:r>
              <a:rPr sz="1100" spc="-55" dirty="0">
                <a:latin typeface="Arial"/>
                <a:cs typeface="Arial"/>
              </a:rPr>
              <a:t>Students are </a:t>
            </a:r>
            <a:r>
              <a:rPr sz="1100" spc="-35" dirty="0">
                <a:latin typeface="Arial"/>
                <a:cs typeface="Arial"/>
              </a:rPr>
              <a:t>actively involved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45" dirty="0">
                <a:latin typeface="Arial"/>
                <a:cs typeface="Arial"/>
              </a:rPr>
              <a:t>learning</a:t>
            </a:r>
            <a:r>
              <a:rPr sz="1100" spc="-9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process.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9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53000"/>
              </a:lnSpc>
            </a:pPr>
            <a:r>
              <a:rPr sz="1100" b="1" spc="-145" dirty="0">
                <a:latin typeface="Arial"/>
                <a:cs typeface="Arial"/>
              </a:rPr>
              <a:t>SMALL </a:t>
            </a:r>
            <a:r>
              <a:rPr sz="1100" b="1" spc="-135" dirty="0">
                <a:latin typeface="Arial"/>
                <a:cs typeface="Arial"/>
              </a:rPr>
              <a:t>GROUP </a:t>
            </a:r>
            <a:r>
              <a:rPr sz="1100" b="1" spc="-145" dirty="0">
                <a:latin typeface="Arial"/>
                <a:cs typeface="Arial"/>
              </a:rPr>
              <a:t>SESSION: </a:t>
            </a:r>
            <a:r>
              <a:rPr sz="1100" spc="-75" dirty="0">
                <a:latin typeface="Arial"/>
                <a:cs typeface="Arial"/>
              </a:rPr>
              <a:t>This </a:t>
            </a:r>
            <a:r>
              <a:rPr sz="1100" spc="-15" dirty="0">
                <a:latin typeface="Arial"/>
                <a:cs typeface="Arial"/>
              </a:rPr>
              <a:t>format </a:t>
            </a:r>
            <a:r>
              <a:rPr sz="1100" spc="-55" dirty="0">
                <a:latin typeface="Arial"/>
                <a:cs typeface="Arial"/>
              </a:rPr>
              <a:t>helps </a:t>
            </a:r>
            <a:r>
              <a:rPr sz="1100" spc="-45" dirty="0">
                <a:latin typeface="Arial"/>
                <a:cs typeface="Arial"/>
              </a:rPr>
              <a:t>students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30" dirty="0">
                <a:latin typeface="Arial"/>
                <a:cs typeface="Arial"/>
              </a:rPr>
              <a:t>clarify </a:t>
            </a:r>
            <a:r>
              <a:rPr sz="1100" spc="-55" dirty="0">
                <a:latin typeface="Arial"/>
                <a:cs typeface="Arial"/>
              </a:rPr>
              <a:t>concepts </a:t>
            </a:r>
            <a:r>
              <a:rPr sz="1100" spc="-45" dirty="0">
                <a:latin typeface="Arial"/>
                <a:cs typeface="Arial"/>
              </a:rPr>
              <a:t>acquire </a:t>
            </a:r>
            <a:r>
              <a:rPr sz="1100" spc="-50" dirty="0">
                <a:latin typeface="Arial"/>
                <a:cs typeface="Arial"/>
              </a:rPr>
              <a:t>skills </a:t>
            </a:r>
            <a:r>
              <a:rPr sz="1100" spc="-15" dirty="0">
                <a:latin typeface="Arial"/>
                <a:cs typeface="Arial"/>
              </a:rPr>
              <a:t>or </a:t>
            </a:r>
            <a:r>
              <a:rPr sz="1100" spc="-25" dirty="0">
                <a:latin typeface="Arial"/>
                <a:cs typeface="Arial"/>
              </a:rPr>
              <a:t>attitudes.  </a:t>
            </a:r>
            <a:r>
              <a:rPr sz="1100" spc="-95" dirty="0">
                <a:latin typeface="Arial"/>
                <a:cs typeface="Arial"/>
              </a:rPr>
              <a:t>Sessions </a:t>
            </a:r>
            <a:r>
              <a:rPr sz="1100" spc="-50" dirty="0">
                <a:latin typeface="Arial"/>
                <a:cs typeface="Arial"/>
              </a:rPr>
              <a:t>are </a:t>
            </a:r>
            <a:r>
              <a:rPr sz="1100" spc="-25" dirty="0">
                <a:latin typeface="Arial"/>
                <a:cs typeface="Arial"/>
              </a:rPr>
              <a:t>structured </a:t>
            </a:r>
            <a:r>
              <a:rPr sz="1100" dirty="0">
                <a:latin typeface="Arial"/>
                <a:cs typeface="Arial"/>
              </a:rPr>
              <a:t>with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help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50" dirty="0">
                <a:latin typeface="Arial"/>
                <a:cs typeface="Arial"/>
              </a:rPr>
              <a:t>specific </a:t>
            </a:r>
            <a:r>
              <a:rPr sz="1100" spc="-70" dirty="0">
                <a:latin typeface="Arial"/>
                <a:cs typeface="Arial"/>
              </a:rPr>
              <a:t>exercises such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15" dirty="0">
                <a:latin typeface="Arial"/>
                <a:cs typeface="Arial"/>
              </a:rPr>
              <a:t>patient </a:t>
            </a:r>
            <a:r>
              <a:rPr sz="1100" spc="-85" dirty="0">
                <a:latin typeface="Arial"/>
                <a:cs typeface="Arial"/>
              </a:rPr>
              <a:t>case, </a:t>
            </a:r>
            <a:r>
              <a:rPr sz="1100" spc="-30" dirty="0">
                <a:latin typeface="Arial"/>
                <a:cs typeface="Arial"/>
              </a:rPr>
              <a:t>interviews </a:t>
            </a:r>
            <a:r>
              <a:rPr sz="1100" spc="-5" dirty="0">
                <a:latin typeface="Arial"/>
                <a:cs typeface="Arial"/>
              </a:rPr>
              <a:t>or </a:t>
            </a:r>
            <a:r>
              <a:rPr sz="1100" spc="-60" dirty="0">
                <a:latin typeface="Arial"/>
                <a:cs typeface="Arial"/>
              </a:rPr>
              <a:t>discussion  </a:t>
            </a:r>
            <a:r>
              <a:rPr sz="1100" spc="-35" dirty="0">
                <a:latin typeface="Arial"/>
                <a:cs typeface="Arial"/>
              </a:rPr>
              <a:t>topics. </a:t>
            </a:r>
            <a:r>
              <a:rPr sz="1100" spc="-55" dirty="0">
                <a:latin typeface="Arial"/>
                <a:cs typeface="Arial"/>
              </a:rPr>
              <a:t>Students </a:t>
            </a:r>
            <a:r>
              <a:rPr sz="1100" spc="-70" dirty="0">
                <a:latin typeface="Arial"/>
                <a:cs typeface="Arial"/>
              </a:rPr>
              <a:t>exchange </a:t>
            </a:r>
            <a:r>
              <a:rPr sz="1100" spc="-40" dirty="0">
                <a:latin typeface="Arial"/>
                <a:cs typeface="Arial"/>
              </a:rPr>
              <a:t>opinions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45" dirty="0">
                <a:latin typeface="Arial"/>
                <a:cs typeface="Arial"/>
              </a:rPr>
              <a:t>apply </a:t>
            </a:r>
            <a:r>
              <a:rPr sz="1100" spc="-50" dirty="0">
                <a:latin typeface="Arial"/>
                <a:cs typeface="Arial"/>
              </a:rPr>
              <a:t>knowledge </a:t>
            </a:r>
            <a:r>
              <a:rPr sz="1100" spc="-55" dirty="0">
                <a:latin typeface="Arial"/>
                <a:cs typeface="Arial"/>
              </a:rPr>
              <a:t>gained </a:t>
            </a:r>
            <a:r>
              <a:rPr sz="1100" spc="-5" dirty="0">
                <a:latin typeface="Arial"/>
                <a:cs typeface="Arial"/>
              </a:rPr>
              <a:t>from </a:t>
            </a:r>
            <a:r>
              <a:rPr sz="1100" spc="-40" dirty="0">
                <a:latin typeface="Arial"/>
                <a:cs typeface="Arial"/>
              </a:rPr>
              <a:t>lectures, </a:t>
            </a:r>
            <a:r>
              <a:rPr sz="1100" spc="-15" dirty="0">
                <a:latin typeface="Arial"/>
                <a:cs typeface="Arial"/>
              </a:rPr>
              <a:t>tutorials </a:t>
            </a:r>
            <a:r>
              <a:rPr sz="1100" spc="-60" dirty="0">
                <a:latin typeface="Arial"/>
                <a:cs typeface="Arial"/>
              </a:rPr>
              <a:t>and </a:t>
            </a:r>
            <a:r>
              <a:rPr sz="1100" spc="-40" dirty="0">
                <a:latin typeface="Arial"/>
                <a:cs typeface="Arial"/>
              </a:rPr>
              <a:t>self study.  </a:t>
            </a:r>
            <a:r>
              <a:rPr sz="1100" spc="-80" dirty="0">
                <a:latin typeface="Arial"/>
                <a:cs typeface="Arial"/>
              </a:rPr>
              <a:t>The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facilitator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role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is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15" dirty="0">
                <a:latin typeface="Arial"/>
                <a:cs typeface="Arial"/>
              </a:rPr>
              <a:t>to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90" dirty="0">
                <a:latin typeface="Arial"/>
                <a:cs typeface="Arial"/>
              </a:rPr>
              <a:t>ask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probing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questions,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summarize,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or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rephrase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help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clarify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concepts.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5</a:t>
            </a:fld>
            <a:endParaRPr spc="-55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97280" y="454025"/>
            <a:ext cx="2273935" cy="172085"/>
          </a:xfrm>
          <a:custGeom>
            <a:avLst/>
            <a:gdLst/>
            <a:ahLst/>
            <a:cxnLst/>
            <a:rect l="l" t="t" r="r" b="b"/>
            <a:pathLst>
              <a:path w="2273935" h="172084">
                <a:moveTo>
                  <a:pt x="0" y="172084"/>
                </a:moveTo>
                <a:lnTo>
                  <a:pt x="2273935" y="172084"/>
                </a:lnTo>
                <a:lnTo>
                  <a:pt x="2273935" y="0"/>
                </a:lnTo>
                <a:lnTo>
                  <a:pt x="0" y="0"/>
                </a:lnTo>
                <a:lnTo>
                  <a:pt x="0" y="172084"/>
                </a:lnTo>
                <a:close/>
              </a:path>
            </a:pathLst>
          </a:custGeom>
          <a:solidFill>
            <a:srgbClr val="C5D9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97280" y="656590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19352" y="403961"/>
            <a:ext cx="6179185" cy="6919651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78105">
              <a:lnSpc>
                <a:spcPct val="100000"/>
              </a:lnSpc>
              <a:spcBef>
                <a:spcPts val="360"/>
              </a:spcBef>
              <a:tabLst>
                <a:tab pos="2650490" algn="l"/>
              </a:tabLst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r>
              <a:rPr sz="1100" b="1" spc="-190" dirty="0">
                <a:latin typeface="Arial"/>
                <a:cs typeface="Arial"/>
              </a:rPr>
              <a:t>	</a:t>
            </a:r>
            <a:r>
              <a:rPr sz="1650" b="1" i="1" spc="-120" baseline="5050" dirty="0">
                <a:latin typeface="Arial"/>
                <a:cs typeface="Arial"/>
              </a:rPr>
              <a:t>3</a:t>
            </a:r>
            <a:r>
              <a:rPr sz="1050" b="1" i="1" spc="-120" baseline="39682" dirty="0">
                <a:latin typeface="Arial"/>
                <a:cs typeface="Arial"/>
              </a:rPr>
              <a:t>RD  </a:t>
            </a:r>
            <a:r>
              <a:rPr sz="1650" b="1" i="1" spc="-254" baseline="5050" dirty="0">
                <a:latin typeface="Arial"/>
                <a:cs typeface="Arial"/>
              </a:rPr>
              <a:t>YEAR  </a:t>
            </a:r>
            <a:r>
              <a:rPr sz="1650" b="1" i="1" spc="-172" baseline="5050" dirty="0">
                <a:latin typeface="Arial"/>
                <a:cs typeface="Arial"/>
              </a:rPr>
              <a:t>MBBS</a:t>
            </a:r>
            <a:r>
              <a:rPr sz="1650" b="1" i="1" spc="-172" baseline="5050">
                <a:latin typeface="Arial"/>
                <a:cs typeface="Arial"/>
              </a:rPr>
              <a:t>, </a:t>
            </a:r>
            <a:r>
              <a:rPr sz="1650" b="1" i="1" spc="-187" baseline="5050" smtClean="0">
                <a:latin typeface="Arial"/>
                <a:cs typeface="Arial"/>
              </a:rPr>
              <a:t>NFECTIOUS  </a:t>
            </a:r>
            <a:r>
              <a:rPr sz="1650" b="1" i="1" spc="-247" baseline="5050" dirty="0">
                <a:latin typeface="Arial"/>
                <a:cs typeface="Arial"/>
              </a:rPr>
              <a:t>DISEASES</a:t>
            </a:r>
            <a:r>
              <a:rPr sz="1650" b="1" i="1" spc="-209" baseline="5050" dirty="0">
                <a:latin typeface="Arial"/>
                <a:cs typeface="Arial"/>
              </a:rPr>
              <a:t> </a:t>
            </a:r>
            <a:r>
              <a:rPr sz="1650" b="1" i="1" spc="-165" baseline="5050" dirty="0">
                <a:latin typeface="Arial"/>
                <a:cs typeface="Arial"/>
              </a:rPr>
              <a:t>MODULE</a:t>
            </a:r>
            <a:endParaRPr sz="1650" baseline="5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sz="1100" b="1" spc="-160" dirty="0">
                <a:latin typeface="Arial"/>
                <a:cs typeface="Arial"/>
              </a:rPr>
              <a:t>CASE- </a:t>
            </a:r>
            <a:r>
              <a:rPr sz="1100" b="1" spc="-15" dirty="0">
                <a:latin typeface="Arial"/>
                <a:cs typeface="Arial"/>
              </a:rPr>
              <a:t> </a:t>
            </a:r>
            <a:r>
              <a:rPr sz="1100" b="1" spc="-165" dirty="0">
                <a:latin typeface="Arial"/>
                <a:cs typeface="Arial"/>
              </a:rPr>
              <a:t>BASED   </a:t>
            </a:r>
            <a:r>
              <a:rPr sz="1100" b="1" spc="-60" dirty="0">
                <a:latin typeface="Arial"/>
                <a:cs typeface="Arial"/>
              </a:rPr>
              <a:t>INTEGRATED  </a:t>
            </a:r>
            <a:r>
              <a:rPr sz="1100" b="1" spc="-135" dirty="0">
                <a:latin typeface="Arial"/>
                <a:cs typeface="Arial"/>
              </a:rPr>
              <a:t>LEARNING  </a:t>
            </a:r>
            <a:r>
              <a:rPr sz="1100" b="1" spc="-95" dirty="0">
                <a:latin typeface="Arial"/>
                <a:cs typeface="Arial"/>
              </a:rPr>
              <a:t>(CBIL)</a:t>
            </a:r>
            <a:r>
              <a:rPr sz="1100" spc="-95" dirty="0">
                <a:latin typeface="Arial"/>
                <a:cs typeface="Arial"/>
              </a:rPr>
              <a:t>:  A  </a:t>
            </a:r>
            <a:r>
              <a:rPr sz="1100" spc="-50" dirty="0">
                <a:latin typeface="Arial"/>
                <a:cs typeface="Arial"/>
              </a:rPr>
              <a:t>small </a:t>
            </a:r>
            <a:r>
              <a:rPr sz="1100" spc="-40" dirty="0">
                <a:latin typeface="Arial"/>
                <a:cs typeface="Arial"/>
              </a:rPr>
              <a:t>group </a:t>
            </a:r>
            <a:r>
              <a:rPr sz="1100" spc="-60" dirty="0">
                <a:latin typeface="Arial"/>
                <a:cs typeface="Arial"/>
              </a:rPr>
              <a:t>discussion </a:t>
            </a:r>
            <a:r>
              <a:rPr sz="1100" spc="-15" dirty="0">
                <a:latin typeface="Arial"/>
                <a:cs typeface="Arial"/>
              </a:rPr>
              <a:t>format </a:t>
            </a:r>
            <a:r>
              <a:rPr sz="1100" spc="-35" dirty="0">
                <a:latin typeface="Arial"/>
                <a:cs typeface="Arial"/>
              </a:rPr>
              <a:t>where </a:t>
            </a:r>
            <a:r>
              <a:rPr sz="1100" spc="-40" dirty="0">
                <a:latin typeface="Arial"/>
                <a:cs typeface="Arial"/>
              </a:rPr>
              <a:t>learning </a:t>
            </a:r>
            <a:r>
              <a:rPr sz="1100" spc="-60" dirty="0">
                <a:latin typeface="Arial"/>
                <a:cs typeface="Arial"/>
              </a:rPr>
              <a:t>is 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focused</a:t>
            </a:r>
            <a:endParaRPr sz="1100">
              <a:latin typeface="Arial"/>
              <a:cs typeface="Arial"/>
            </a:endParaRPr>
          </a:p>
          <a:p>
            <a:pPr marL="12700" marR="9525" algn="just">
              <a:lnSpc>
                <a:spcPct val="152700"/>
              </a:lnSpc>
              <a:spcBef>
                <a:spcPts val="5"/>
              </a:spcBef>
            </a:pPr>
            <a:r>
              <a:rPr sz="1100" spc="-35" dirty="0">
                <a:latin typeface="Arial"/>
                <a:cs typeface="Arial"/>
              </a:rPr>
              <a:t>around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60" dirty="0">
                <a:latin typeface="Arial"/>
                <a:cs typeface="Arial"/>
              </a:rPr>
              <a:t>series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45" dirty="0">
                <a:latin typeface="Arial"/>
                <a:cs typeface="Arial"/>
              </a:rPr>
              <a:t>questions </a:t>
            </a:r>
            <a:r>
              <a:rPr sz="1100" spc="-145" dirty="0">
                <a:latin typeface="Arial"/>
                <a:cs typeface="Arial"/>
              </a:rPr>
              <a:t>based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35" dirty="0">
                <a:latin typeface="Arial"/>
                <a:cs typeface="Arial"/>
              </a:rPr>
              <a:t>clinical </a:t>
            </a:r>
            <a:r>
              <a:rPr sz="1100" spc="-50" dirty="0">
                <a:latin typeface="Arial"/>
                <a:cs typeface="Arial"/>
              </a:rPr>
              <a:t>scenario. </a:t>
            </a:r>
            <a:r>
              <a:rPr sz="1100" spc="-45" dirty="0">
                <a:latin typeface="Arial"/>
                <a:cs typeface="Arial"/>
              </a:rPr>
              <a:t>Students’ </a:t>
            </a:r>
            <a:r>
              <a:rPr sz="1100" spc="-75" dirty="0">
                <a:latin typeface="Arial"/>
                <a:cs typeface="Arial"/>
              </a:rPr>
              <a:t>discuss </a:t>
            </a:r>
            <a:r>
              <a:rPr sz="1100" spc="-55" dirty="0">
                <a:latin typeface="Arial"/>
                <a:cs typeface="Arial"/>
              </a:rPr>
              <a:t>and answer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50" dirty="0">
                <a:latin typeface="Arial"/>
                <a:cs typeface="Arial"/>
              </a:rPr>
              <a:t>questions  </a:t>
            </a:r>
            <a:r>
              <a:rPr sz="1100" spc="-45" dirty="0">
                <a:latin typeface="Arial"/>
                <a:cs typeface="Arial"/>
              </a:rPr>
              <a:t>applying </a:t>
            </a:r>
            <a:r>
              <a:rPr sz="1100" spc="-30" dirty="0">
                <a:latin typeface="Arial"/>
                <a:cs typeface="Arial"/>
              </a:rPr>
              <a:t>relevant </a:t>
            </a:r>
            <a:r>
              <a:rPr sz="1100" spc="-45" dirty="0">
                <a:latin typeface="Arial"/>
                <a:cs typeface="Arial"/>
              </a:rPr>
              <a:t>knowledge </a:t>
            </a:r>
            <a:r>
              <a:rPr sz="1100" spc="-55" dirty="0">
                <a:latin typeface="Arial"/>
                <a:cs typeface="Arial"/>
              </a:rPr>
              <a:t>gained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35" dirty="0">
                <a:latin typeface="Arial"/>
                <a:cs typeface="Arial"/>
              </a:rPr>
              <a:t>clinical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65" dirty="0">
                <a:latin typeface="Arial"/>
                <a:cs typeface="Arial"/>
              </a:rPr>
              <a:t>basic </a:t>
            </a:r>
            <a:r>
              <a:rPr sz="1100" spc="-30" dirty="0">
                <a:latin typeface="Arial"/>
                <a:cs typeface="Arial"/>
              </a:rPr>
              <a:t>health </a:t>
            </a:r>
            <a:r>
              <a:rPr sz="1100" spc="-80" dirty="0">
                <a:latin typeface="Arial"/>
                <a:cs typeface="Arial"/>
              </a:rPr>
              <a:t>sciences </a:t>
            </a:r>
            <a:r>
              <a:rPr sz="1100" spc="-35" dirty="0">
                <a:latin typeface="Arial"/>
                <a:cs typeface="Arial"/>
              </a:rPr>
              <a:t>during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14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module.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12700" marR="9525" algn="just">
              <a:lnSpc>
                <a:spcPct val="153200"/>
              </a:lnSpc>
              <a:spcBef>
                <a:spcPts val="730"/>
              </a:spcBef>
            </a:pPr>
            <a:r>
              <a:rPr sz="1100" b="1" spc="-135" dirty="0">
                <a:latin typeface="Arial"/>
                <a:cs typeface="Arial"/>
              </a:rPr>
              <a:t>CLINICAL </a:t>
            </a:r>
            <a:r>
              <a:rPr sz="1100" b="1" spc="-130" dirty="0">
                <a:latin typeface="Arial"/>
                <a:cs typeface="Arial"/>
              </a:rPr>
              <a:t>LEARNING </a:t>
            </a:r>
            <a:r>
              <a:rPr sz="1100" b="1" spc="-155" dirty="0">
                <a:latin typeface="Arial"/>
                <a:cs typeface="Arial"/>
              </a:rPr>
              <a:t>EXPERIENCES: </a:t>
            </a:r>
            <a:r>
              <a:rPr sz="1100" spc="-35" dirty="0">
                <a:latin typeface="Arial"/>
                <a:cs typeface="Arial"/>
              </a:rPr>
              <a:t>In </a:t>
            </a:r>
            <a:r>
              <a:rPr sz="1100" spc="-50" dirty="0">
                <a:latin typeface="Arial"/>
                <a:cs typeface="Arial"/>
              </a:rPr>
              <a:t>small groups,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-55" dirty="0">
                <a:latin typeface="Arial"/>
                <a:cs typeface="Arial"/>
              </a:rPr>
              <a:t>observe </a:t>
            </a:r>
            <a:r>
              <a:rPr sz="1100" spc="-30" dirty="0">
                <a:latin typeface="Arial"/>
                <a:cs typeface="Arial"/>
              </a:rPr>
              <a:t>patients </a:t>
            </a:r>
            <a:r>
              <a:rPr sz="1100" spc="5" dirty="0">
                <a:latin typeface="Arial"/>
                <a:cs typeface="Arial"/>
              </a:rPr>
              <a:t>with </a:t>
            </a:r>
            <a:r>
              <a:rPr sz="1100" spc="-80" dirty="0">
                <a:latin typeface="Arial"/>
                <a:cs typeface="Arial"/>
              </a:rPr>
              <a:t>signs </a:t>
            </a:r>
            <a:r>
              <a:rPr sz="1100" spc="-55" dirty="0">
                <a:latin typeface="Arial"/>
                <a:cs typeface="Arial"/>
              </a:rPr>
              <a:t>and symptoms 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30" dirty="0">
                <a:latin typeface="Arial"/>
                <a:cs typeface="Arial"/>
              </a:rPr>
              <a:t>hospital </a:t>
            </a:r>
            <a:r>
              <a:rPr sz="1100" spc="-45" dirty="0">
                <a:latin typeface="Arial"/>
                <a:cs typeface="Arial"/>
              </a:rPr>
              <a:t>wards, </a:t>
            </a:r>
            <a:r>
              <a:rPr sz="1100" spc="-40" dirty="0">
                <a:latin typeface="Arial"/>
                <a:cs typeface="Arial"/>
              </a:rPr>
              <a:t>clinics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30" dirty="0">
                <a:latin typeface="Arial"/>
                <a:cs typeface="Arial"/>
              </a:rPr>
              <a:t>outreach </a:t>
            </a:r>
            <a:r>
              <a:rPr sz="1100" spc="-35" dirty="0">
                <a:latin typeface="Arial"/>
                <a:cs typeface="Arial"/>
              </a:rPr>
              <a:t>centers. </a:t>
            </a:r>
            <a:r>
              <a:rPr sz="1100" spc="-75" dirty="0">
                <a:latin typeface="Arial"/>
                <a:cs typeface="Arial"/>
              </a:rPr>
              <a:t>This </a:t>
            </a:r>
            <a:r>
              <a:rPr sz="1100" spc="-55" dirty="0">
                <a:latin typeface="Arial"/>
                <a:cs typeface="Arial"/>
              </a:rPr>
              <a:t>helps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25" dirty="0">
                <a:latin typeface="Arial"/>
                <a:cs typeface="Arial"/>
              </a:rPr>
              <a:t>relate </a:t>
            </a:r>
            <a:r>
              <a:rPr sz="1100" spc="-50" dirty="0">
                <a:latin typeface="Arial"/>
                <a:cs typeface="Arial"/>
              </a:rPr>
              <a:t>knowledge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70" dirty="0">
                <a:latin typeface="Arial"/>
                <a:cs typeface="Arial"/>
              </a:rPr>
              <a:t>basic </a:t>
            </a:r>
            <a:r>
              <a:rPr sz="1100" spc="-60" dirty="0">
                <a:latin typeface="Arial"/>
                <a:cs typeface="Arial"/>
              </a:rPr>
              <a:t>and  </a:t>
            </a:r>
            <a:r>
              <a:rPr sz="1100" spc="-35" dirty="0">
                <a:latin typeface="Arial"/>
                <a:cs typeface="Arial"/>
              </a:rPr>
              <a:t>clinical </a:t>
            </a:r>
            <a:r>
              <a:rPr sz="1100" spc="-75" dirty="0">
                <a:latin typeface="Arial"/>
                <a:cs typeface="Arial"/>
              </a:rPr>
              <a:t>sciences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45" dirty="0">
                <a:latin typeface="Arial"/>
                <a:cs typeface="Arial"/>
              </a:rPr>
              <a:t>module </a:t>
            </a:r>
            <a:r>
              <a:rPr sz="1100" spc="-65" dirty="0">
                <a:latin typeface="Arial"/>
                <a:cs typeface="Arial"/>
              </a:rPr>
              <a:t>and </a:t>
            </a:r>
            <a:r>
              <a:rPr sz="1100" spc="-45" dirty="0">
                <a:latin typeface="Arial"/>
                <a:cs typeface="Arial"/>
              </a:rPr>
              <a:t>prepare </a:t>
            </a:r>
            <a:r>
              <a:rPr sz="1100" spc="-5" dirty="0">
                <a:latin typeface="Arial"/>
                <a:cs typeface="Arial"/>
              </a:rPr>
              <a:t>for </a:t>
            </a:r>
            <a:r>
              <a:rPr sz="1100" spc="-20" dirty="0">
                <a:latin typeface="Arial"/>
                <a:cs typeface="Arial"/>
              </a:rPr>
              <a:t>future</a:t>
            </a:r>
            <a:r>
              <a:rPr sz="1100" spc="-20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practice.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marL="469265" marR="12065" indent="-227965" algn="just">
              <a:lnSpc>
                <a:spcPct val="152800"/>
              </a:lnSpc>
              <a:buFont typeface="Courier New"/>
              <a:buChar char="o"/>
              <a:tabLst>
                <a:tab pos="389255" algn="l"/>
              </a:tabLst>
            </a:pPr>
            <a:r>
              <a:rPr sz="1100" b="1" spc="-135" dirty="0">
                <a:latin typeface="Arial"/>
                <a:cs typeface="Arial"/>
              </a:rPr>
              <a:t>CLINICAL </a:t>
            </a:r>
            <a:r>
              <a:rPr sz="1100" b="1" spc="-114" dirty="0">
                <a:latin typeface="Arial"/>
                <a:cs typeface="Arial"/>
              </a:rPr>
              <a:t>ROTATIONS: </a:t>
            </a:r>
            <a:r>
              <a:rPr sz="1100" spc="-30" dirty="0">
                <a:latin typeface="Arial"/>
                <a:cs typeface="Arial"/>
              </a:rPr>
              <a:t>In </a:t>
            </a:r>
            <a:r>
              <a:rPr sz="1100" spc="-45" dirty="0">
                <a:latin typeface="Arial"/>
                <a:cs typeface="Arial"/>
              </a:rPr>
              <a:t>small groups, </a:t>
            </a:r>
            <a:r>
              <a:rPr sz="1100" spc="-35" dirty="0">
                <a:latin typeface="Arial"/>
                <a:cs typeface="Arial"/>
              </a:rPr>
              <a:t>students </a:t>
            </a:r>
            <a:r>
              <a:rPr sz="1100" spc="-5" dirty="0">
                <a:latin typeface="Arial"/>
                <a:cs typeface="Arial"/>
              </a:rPr>
              <a:t>rotate </a:t>
            </a:r>
            <a:r>
              <a:rPr sz="1100" spc="-10" dirty="0">
                <a:latin typeface="Arial"/>
                <a:cs typeface="Arial"/>
              </a:rPr>
              <a:t>in </a:t>
            </a:r>
            <a:r>
              <a:rPr sz="1100" spc="-5" dirty="0">
                <a:latin typeface="Arial"/>
                <a:cs typeface="Arial"/>
              </a:rPr>
              <a:t>different </a:t>
            </a:r>
            <a:r>
              <a:rPr sz="1100" spc="-45" dirty="0">
                <a:latin typeface="Arial"/>
                <a:cs typeface="Arial"/>
              </a:rPr>
              <a:t>wards </a:t>
            </a:r>
            <a:r>
              <a:rPr sz="1100" spc="-25" dirty="0">
                <a:latin typeface="Arial"/>
                <a:cs typeface="Arial"/>
              </a:rPr>
              <a:t>like </a:t>
            </a:r>
            <a:r>
              <a:rPr sz="1100" spc="-30" dirty="0">
                <a:latin typeface="Arial"/>
                <a:cs typeface="Arial"/>
              </a:rPr>
              <a:t>Medicine, </a:t>
            </a:r>
            <a:r>
              <a:rPr sz="1100" spc="-45" dirty="0">
                <a:latin typeface="Arial"/>
                <a:cs typeface="Arial"/>
              </a:rPr>
              <a:t>Pediatrics,  </a:t>
            </a:r>
            <a:r>
              <a:rPr sz="1100" spc="-60" dirty="0">
                <a:latin typeface="Arial"/>
                <a:cs typeface="Arial"/>
              </a:rPr>
              <a:t>Surgery, </a:t>
            </a:r>
            <a:r>
              <a:rPr sz="1100" spc="-95" dirty="0">
                <a:latin typeface="Arial"/>
                <a:cs typeface="Arial"/>
              </a:rPr>
              <a:t>Obs </a:t>
            </a:r>
            <a:r>
              <a:rPr sz="1100" spc="15" dirty="0">
                <a:latin typeface="Arial"/>
                <a:cs typeface="Arial"/>
              </a:rPr>
              <a:t>&amp; </a:t>
            </a:r>
            <a:r>
              <a:rPr sz="1100" spc="-65" dirty="0">
                <a:latin typeface="Arial"/>
                <a:cs typeface="Arial"/>
              </a:rPr>
              <a:t>Gyne, </a:t>
            </a:r>
            <a:r>
              <a:rPr sz="1100" spc="-114" dirty="0">
                <a:latin typeface="Arial"/>
                <a:cs typeface="Arial"/>
              </a:rPr>
              <a:t>ENT, </a:t>
            </a:r>
            <a:r>
              <a:rPr sz="1100" spc="-90" dirty="0">
                <a:latin typeface="Arial"/>
                <a:cs typeface="Arial"/>
              </a:rPr>
              <a:t>Eye, </a:t>
            </a:r>
            <a:r>
              <a:rPr sz="1100" spc="-55" dirty="0">
                <a:latin typeface="Arial"/>
                <a:cs typeface="Arial"/>
              </a:rPr>
              <a:t>Family </a:t>
            </a:r>
            <a:r>
              <a:rPr sz="1100" spc="-30" dirty="0">
                <a:latin typeface="Arial"/>
                <a:cs typeface="Arial"/>
              </a:rPr>
              <a:t>Medicine </a:t>
            </a:r>
            <a:r>
              <a:rPr sz="1100" spc="-40" dirty="0">
                <a:latin typeface="Arial"/>
                <a:cs typeface="Arial"/>
              </a:rPr>
              <a:t>clinics, </a:t>
            </a:r>
            <a:r>
              <a:rPr sz="1100" spc="-30" dirty="0">
                <a:latin typeface="Arial"/>
                <a:cs typeface="Arial"/>
              </a:rPr>
              <a:t>outreach </a:t>
            </a:r>
            <a:r>
              <a:rPr sz="1100" spc="-40" dirty="0">
                <a:latin typeface="Arial"/>
                <a:cs typeface="Arial"/>
              </a:rPr>
              <a:t>centers </a:t>
            </a:r>
            <a:r>
              <a:rPr sz="1100" spc="15" dirty="0">
                <a:latin typeface="Arial"/>
                <a:cs typeface="Arial"/>
              </a:rPr>
              <a:t>&amp; </a:t>
            </a:r>
            <a:r>
              <a:rPr sz="1100" spc="-40" dirty="0">
                <a:latin typeface="Arial"/>
                <a:cs typeface="Arial"/>
              </a:rPr>
              <a:t>Community </a:t>
            </a:r>
            <a:r>
              <a:rPr sz="1100" spc="-30" dirty="0">
                <a:latin typeface="Arial"/>
                <a:cs typeface="Arial"/>
              </a:rPr>
              <a:t>Medicine  </a:t>
            </a:r>
            <a:r>
              <a:rPr sz="1100" spc="-50" dirty="0">
                <a:latin typeface="Arial"/>
                <a:cs typeface="Arial"/>
              </a:rPr>
              <a:t>experiences. </a:t>
            </a:r>
            <a:r>
              <a:rPr sz="1100" spc="-55" dirty="0">
                <a:latin typeface="Arial"/>
                <a:cs typeface="Arial"/>
              </a:rPr>
              <a:t>Here </a:t>
            </a:r>
            <a:r>
              <a:rPr sz="1100" spc="-35" dirty="0">
                <a:latin typeface="Arial"/>
                <a:cs typeface="Arial"/>
              </a:rPr>
              <a:t>students </a:t>
            </a:r>
            <a:r>
              <a:rPr sz="1100" spc="-50" dirty="0">
                <a:latin typeface="Arial"/>
                <a:cs typeface="Arial"/>
              </a:rPr>
              <a:t>observe </a:t>
            </a:r>
            <a:r>
              <a:rPr sz="1100" spc="-25" dirty="0">
                <a:latin typeface="Arial"/>
                <a:cs typeface="Arial"/>
              </a:rPr>
              <a:t>patients, </a:t>
            </a:r>
            <a:r>
              <a:rPr sz="1100" spc="-30" dirty="0">
                <a:latin typeface="Arial"/>
                <a:cs typeface="Arial"/>
              </a:rPr>
              <a:t>take histories </a:t>
            </a:r>
            <a:r>
              <a:rPr sz="1100" spc="-50" dirty="0">
                <a:latin typeface="Arial"/>
                <a:cs typeface="Arial"/>
              </a:rPr>
              <a:t>and </a:t>
            </a:r>
            <a:r>
              <a:rPr sz="1100" spc="-15" dirty="0">
                <a:latin typeface="Arial"/>
                <a:cs typeface="Arial"/>
              </a:rPr>
              <a:t>perform </a:t>
            </a:r>
            <a:r>
              <a:rPr sz="1100" spc="-50" dirty="0">
                <a:latin typeface="Arial"/>
                <a:cs typeface="Arial"/>
              </a:rPr>
              <a:t>supervised </a:t>
            </a:r>
            <a:r>
              <a:rPr sz="1100" spc="-30" dirty="0">
                <a:latin typeface="Arial"/>
                <a:cs typeface="Arial"/>
              </a:rPr>
              <a:t>clinical  </a:t>
            </a:r>
            <a:r>
              <a:rPr sz="1100" spc="-40" dirty="0">
                <a:latin typeface="Arial"/>
                <a:cs typeface="Arial"/>
              </a:rPr>
              <a:t>examinations </a:t>
            </a:r>
            <a:r>
              <a:rPr sz="1100" spc="-10" dirty="0">
                <a:latin typeface="Arial"/>
                <a:cs typeface="Arial"/>
              </a:rPr>
              <a:t>in </a:t>
            </a:r>
            <a:r>
              <a:rPr sz="1100" spc="-5" dirty="0">
                <a:latin typeface="Arial"/>
                <a:cs typeface="Arial"/>
              </a:rPr>
              <a:t>outpatient </a:t>
            </a:r>
            <a:r>
              <a:rPr sz="1100" spc="-50" dirty="0">
                <a:latin typeface="Arial"/>
                <a:cs typeface="Arial"/>
              </a:rPr>
              <a:t>and </a:t>
            </a:r>
            <a:r>
              <a:rPr sz="1100" spc="-10" dirty="0">
                <a:latin typeface="Arial"/>
                <a:cs typeface="Arial"/>
              </a:rPr>
              <a:t>inpatient </a:t>
            </a:r>
            <a:r>
              <a:rPr sz="1100" spc="-35" dirty="0">
                <a:latin typeface="Arial"/>
                <a:cs typeface="Arial"/>
              </a:rPr>
              <a:t>settings. </a:t>
            </a:r>
            <a:r>
              <a:rPr sz="1100" spc="-70" dirty="0">
                <a:latin typeface="Arial"/>
                <a:cs typeface="Arial"/>
              </a:rPr>
              <a:t>They </a:t>
            </a:r>
            <a:r>
              <a:rPr sz="1100" spc="-60" dirty="0">
                <a:latin typeface="Arial"/>
                <a:cs typeface="Arial"/>
              </a:rPr>
              <a:t>also </a:t>
            </a:r>
            <a:r>
              <a:rPr sz="1100" spc="-35" dirty="0">
                <a:latin typeface="Arial"/>
                <a:cs typeface="Arial"/>
              </a:rPr>
              <a:t>get </a:t>
            </a:r>
            <a:r>
              <a:rPr sz="1100" spc="-55" dirty="0">
                <a:latin typeface="Arial"/>
                <a:cs typeface="Arial"/>
              </a:rPr>
              <a:t>an </a:t>
            </a:r>
            <a:r>
              <a:rPr sz="1100" spc="-5" dirty="0">
                <a:latin typeface="Arial"/>
                <a:cs typeface="Arial"/>
              </a:rPr>
              <a:t>opportunity </a:t>
            </a:r>
            <a:r>
              <a:rPr sz="1100" spc="15" dirty="0">
                <a:latin typeface="Arial"/>
                <a:cs typeface="Arial"/>
              </a:rPr>
              <a:t>to </a:t>
            </a:r>
            <a:r>
              <a:rPr sz="1100" spc="-50" dirty="0">
                <a:latin typeface="Arial"/>
                <a:cs typeface="Arial"/>
              </a:rPr>
              <a:t>observe </a:t>
            </a:r>
            <a:r>
              <a:rPr sz="1100" spc="-40" dirty="0">
                <a:latin typeface="Arial"/>
                <a:cs typeface="Arial"/>
              </a:rPr>
              <a:t>medical  personnel </a:t>
            </a:r>
            <a:r>
              <a:rPr sz="1100" spc="-25" dirty="0">
                <a:latin typeface="Arial"/>
                <a:cs typeface="Arial"/>
              </a:rPr>
              <a:t>working </a:t>
            </a:r>
            <a:r>
              <a:rPr sz="1100" spc="-100" dirty="0">
                <a:latin typeface="Arial"/>
                <a:cs typeface="Arial"/>
              </a:rPr>
              <a:t>as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30" dirty="0">
                <a:latin typeface="Arial"/>
                <a:cs typeface="Arial"/>
              </a:rPr>
              <a:t>team. </a:t>
            </a:r>
            <a:r>
              <a:rPr sz="1100" spc="-85" dirty="0">
                <a:latin typeface="Arial"/>
                <a:cs typeface="Arial"/>
              </a:rPr>
              <a:t>These </a:t>
            </a:r>
            <a:r>
              <a:rPr sz="1100" spc="-15" dirty="0">
                <a:latin typeface="Arial"/>
                <a:cs typeface="Arial"/>
              </a:rPr>
              <a:t>rotations </a:t>
            </a:r>
            <a:r>
              <a:rPr sz="1100" spc="-30" dirty="0">
                <a:latin typeface="Arial"/>
                <a:cs typeface="Arial"/>
              </a:rPr>
              <a:t>help </a:t>
            </a:r>
            <a:r>
              <a:rPr sz="1100" spc="-35" dirty="0">
                <a:latin typeface="Arial"/>
                <a:cs typeface="Arial"/>
              </a:rPr>
              <a:t>students </a:t>
            </a:r>
            <a:r>
              <a:rPr sz="1100" spc="-20" dirty="0">
                <a:latin typeface="Arial"/>
                <a:cs typeface="Arial"/>
              </a:rPr>
              <a:t>relate </a:t>
            </a:r>
            <a:r>
              <a:rPr sz="1100" spc="-65" dirty="0">
                <a:latin typeface="Arial"/>
                <a:cs typeface="Arial"/>
              </a:rPr>
              <a:t>basic </a:t>
            </a:r>
            <a:r>
              <a:rPr sz="1100" spc="-40" dirty="0">
                <a:latin typeface="Arial"/>
                <a:cs typeface="Arial"/>
              </a:rPr>
              <a:t>medical </a:t>
            </a:r>
            <a:r>
              <a:rPr sz="1100" spc="-50" dirty="0">
                <a:latin typeface="Arial"/>
                <a:cs typeface="Arial"/>
              </a:rPr>
              <a:t>and </a:t>
            </a:r>
            <a:r>
              <a:rPr sz="1100" spc="-30" dirty="0">
                <a:latin typeface="Arial"/>
                <a:cs typeface="Arial"/>
              </a:rPr>
              <a:t>clinical  </a:t>
            </a:r>
            <a:r>
              <a:rPr sz="1100" spc="-40" dirty="0">
                <a:latin typeface="Arial"/>
                <a:cs typeface="Arial"/>
              </a:rPr>
              <a:t>knowledge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45" dirty="0">
                <a:latin typeface="Arial"/>
                <a:cs typeface="Arial"/>
              </a:rPr>
              <a:t>diverse </a:t>
            </a:r>
            <a:r>
              <a:rPr sz="1100" spc="-30" dirty="0">
                <a:latin typeface="Arial"/>
                <a:cs typeface="Arial"/>
              </a:rPr>
              <a:t>clinical</a:t>
            </a:r>
            <a:r>
              <a:rPr sz="1100" spc="-11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areas.</a:t>
            </a:r>
            <a:endParaRPr sz="1100">
              <a:latin typeface="Arial"/>
              <a:cs typeface="Arial"/>
            </a:endParaRPr>
          </a:p>
          <a:p>
            <a:pPr marL="469265" marR="15240" indent="-227965" algn="just">
              <a:lnSpc>
                <a:spcPts val="2020"/>
              </a:lnSpc>
              <a:spcBef>
                <a:spcPts val="170"/>
              </a:spcBef>
              <a:buFont typeface="Courier New"/>
              <a:buChar char="o"/>
              <a:tabLst>
                <a:tab pos="389255" algn="l"/>
              </a:tabLst>
            </a:pPr>
            <a:r>
              <a:rPr sz="1100" b="1" spc="-155" dirty="0">
                <a:latin typeface="Arial"/>
                <a:cs typeface="Arial"/>
              </a:rPr>
              <a:t>EXPERIENCE </a:t>
            </a:r>
            <a:r>
              <a:rPr sz="1100" b="1" spc="-40" dirty="0">
                <a:latin typeface="Arial"/>
                <a:cs typeface="Arial"/>
              </a:rPr>
              <a:t>IN </a:t>
            </a:r>
            <a:r>
              <a:rPr sz="1100" b="1" spc="-125" dirty="0">
                <a:latin typeface="Arial"/>
                <a:cs typeface="Arial"/>
              </a:rPr>
              <a:t>LNH </a:t>
            </a:r>
            <a:r>
              <a:rPr sz="1100" b="1" spc="-140" dirty="0">
                <a:latin typeface="Arial"/>
                <a:cs typeface="Arial"/>
              </a:rPr>
              <a:t>OUTREACH </a:t>
            </a:r>
            <a:r>
              <a:rPr sz="1100" b="1" spc="-155" dirty="0">
                <a:latin typeface="Arial"/>
                <a:cs typeface="Arial"/>
              </a:rPr>
              <a:t>CENTERS: </a:t>
            </a:r>
            <a:r>
              <a:rPr sz="1100" spc="-55" dirty="0">
                <a:latin typeface="Arial"/>
                <a:cs typeface="Arial"/>
              </a:rPr>
              <a:t>Learning </a:t>
            </a:r>
            <a:r>
              <a:rPr sz="1100" spc="-10" dirty="0">
                <a:latin typeface="Arial"/>
                <a:cs typeface="Arial"/>
              </a:rPr>
              <a:t>at </a:t>
            </a:r>
            <a:r>
              <a:rPr sz="1100" spc="-30" dirty="0">
                <a:latin typeface="Arial"/>
                <a:cs typeface="Arial"/>
              </a:rPr>
              <a:t>outreach </a:t>
            </a:r>
            <a:r>
              <a:rPr sz="1100" spc="-40" dirty="0">
                <a:latin typeface="Arial"/>
                <a:cs typeface="Arial"/>
              </a:rPr>
              <a:t>centers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110" dirty="0">
                <a:latin typeface="Arial"/>
                <a:cs typeface="Arial"/>
              </a:rPr>
              <a:t>LNH </a:t>
            </a:r>
            <a:r>
              <a:rPr sz="1100" spc="-60" dirty="0">
                <a:latin typeface="Arial"/>
                <a:cs typeface="Arial"/>
              </a:rPr>
              <a:t>have </a:t>
            </a:r>
            <a:r>
              <a:rPr sz="1100" spc="-50" dirty="0">
                <a:latin typeface="Arial"/>
                <a:cs typeface="Arial"/>
              </a:rPr>
              <a:t>been </a:t>
            </a:r>
            <a:r>
              <a:rPr sz="1100" spc="-45" dirty="0">
                <a:latin typeface="Arial"/>
                <a:cs typeface="Arial"/>
              </a:rPr>
              <a:t>organized 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25" dirty="0">
                <a:latin typeface="Arial"/>
                <a:cs typeface="Arial"/>
              </a:rPr>
              <a:t>incorporated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10" dirty="0">
                <a:latin typeface="Arial"/>
                <a:cs typeface="Arial"/>
              </a:rPr>
              <a:t>part </a:t>
            </a:r>
            <a:r>
              <a:rPr sz="1100" spc="5" dirty="0">
                <a:latin typeface="Arial"/>
                <a:cs typeface="Arial"/>
              </a:rPr>
              <a:t>of </a:t>
            </a:r>
            <a:r>
              <a:rPr sz="1100" spc="-20" dirty="0">
                <a:latin typeface="Arial"/>
                <a:cs typeface="Arial"/>
              </a:rPr>
              <a:t>training </a:t>
            </a:r>
            <a:r>
              <a:rPr sz="1100" spc="5" dirty="0">
                <a:latin typeface="Arial"/>
                <a:cs typeface="Arial"/>
              </a:rPr>
              <a:t>of third </a:t>
            </a:r>
            <a:r>
              <a:rPr sz="1100" spc="-45" dirty="0">
                <a:latin typeface="Arial"/>
                <a:cs typeface="Arial"/>
              </a:rPr>
              <a:t>year </a:t>
            </a:r>
            <a:r>
              <a:rPr sz="1100" spc="-35" dirty="0">
                <a:latin typeface="Arial"/>
                <a:cs typeface="Arial"/>
              </a:rPr>
              <a:t>medicinal students. </a:t>
            </a:r>
            <a:r>
              <a:rPr sz="1100" spc="-75" dirty="0">
                <a:latin typeface="Arial"/>
                <a:cs typeface="Arial"/>
              </a:rPr>
              <a:t>The </a:t>
            </a:r>
            <a:r>
              <a:rPr sz="1100" spc="-25" dirty="0">
                <a:latin typeface="Arial"/>
                <a:cs typeface="Arial"/>
              </a:rPr>
              <a:t>objective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229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these </a:t>
            </a:r>
            <a:r>
              <a:rPr sz="1100" spc="-35" dirty="0">
                <a:latin typeface="Arial"/>
                <a:cs typeface="Arial"/>
              </a:rPr>
              <a:t>visits </a:t>
            </a:r>
            <a:r>
              <a:rPr sz="1100" spc="-55" dirty="0">
                <a:latin typeface="Arial"/>
                <a:cs typeface="Arial"/>
              </a:rPr>
              <a:t>is  </a:t>
            </a:r>
            <a:r>
              <a:rPr sz="1100" spc="15" dirty="0">
                <a:latin typeface="Arial"/>
                <a:cs typeface="Arial"/>
              </a:rPr>
              <a:t>to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provide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clinical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training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experiences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for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students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in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primary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care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settings.</a:t>
            </a:r>
            <a:endParaRPr sz="1100">
              <a:latin typeface="Arial"/>
              <a:cs typeface="Arial"/>
            </a:endParaRPr>
          </a:p>
          <a:p>
            <a:pPr marL="12700" marR="14604" algn="just">
              <a:lnSpc>
                <a:spcPct val="152900"/>
              </a:lnSpc>
              <a:spcBef>
                <a:spcPts val="800"/>
              </a:spcBef>
            </a:pPr>
            <a:r>
              <a:rPr sz="1100" b="1" spc="-145" dirty="0">
                <a:latin typeface="Arial"/>
                <a:cs typeface="Arial"/>
              </a:rPr>
              <a:t>PRACTICAL: </a:t>
            </a:r>
            <a:r>
              <a:rPr sz="1100" spc="-90" dirty="0">
                <a:latin typeface="Arial"/>
                <a:cs typeface="Arial"/>
              </a:rPr>
              <a:t>Basic </a:t>
            </a:r>
            <a:r>
              <a:rPr sz="1100" spc="-70" dirty="0">
                <a:latin typeface="Arial"/>
                <a:cs typeface="Arial"/>
              </a:rPr>
              <a:t>science </a:t>
            </a:r>
            <a:r>
              <a:rPr sz="1100" spc="-45" dirty="0">
                <a:latin typeface="Arial"/>
                <a:cs typeface="Arial"/>
              </a:rPr>
              <a:t>practicals </a:t>
            </a:r>
            <a:r>
              <a:rPr sz="1100" spc="-30" dirty="0">
                <a:latin typeface="Arial"/>
                <a:cs typeface="Arial"/>
              </a:rPr>
              <a:t>related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50" dirty="0">
                <a:latin typeface="Arial"/>
                <a:cs typeface="Arial"/>
              </a:rPr>
              <a:t>pharmacology, </a:t>
            </a:r>
            <a:r>
              <a:rPr sz="1100" spc="-40" dirty="0">
                <a:latin typeface="Arial"/>
                <a:cs typeface="Arial"/>
              </a:rPr>
              <a:t>microbiology, </a:t>
            </a:r>
            <a:r>
              <a:rPr sz="1100" spc="-45" dirty="0">
                <a:latin typeface="Arial"/>
                <a:cs typeface="Arial"/>
              </a:rPr>
              <a:t>forensic medicine, </a:t>
            </a:r>
            <a:r>
              <a:rPr sz="1100" spc="-65" dirty="0">
                <a:latin typeface="Arial"/>
                <a:cs typeface="Arial"/>
              </a:rPr>
              <a:t>and  </a:t>
            </a:r>
            <a:r>
              <a:rPr sz="1100" spc="-35" dirty="0">
                <a:latin typeface="Arial"/>
                <a:cs typeface="Arial"/>
              </a:rPr>
              <a:t>community </a:t>
            </a:r>
            <a:r>
              <a:rPr sz="1100" spc="-45" dirty="0">
                <a:latin typeface="Arial"/>
                <a:cs typeface="Arial"/>
              </a:rPr>
              <a:t>medicine </a:t>
            </a:r>
            <a:r>
              <a:rPr sz="1100" spc="-50" dirty="0">
                <a:latin typeface="Arial"/>
                <a:cs typeface="Arial"/>
              </a:rPr>
              <a:t>are </a:t>
            </a:r>
            <a:r>
              <a:rPr sz="1100" spc="-60" dirty="0">
                <a:latin typeface="Arial"/>
                <a:cs typeface="Arial"/>
              </a:rPr>
              <a:t>schedule </a:t>
            </a:r>
            <a:r>
              <a:rPr sz="1100" dirty="0">
                <a:latin typeface="Arial"/>
                <a:cs typeface="Arial"/>
              </a:rPr>
              <a:t>for </a:t>
            </a:r>
            <a:r>
              <a:rPr sz="1100" spc="-25" dirty="0">
                <a:latin typeface="Arial"/>
                <a:cs typeface="Arial"/>
              </a:rPr>
              <a:t>student</a:t>
            </a:r>
            <a:r>
              <a:rPr sz="1100" spc="-18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learning.</a:t>
            </a:r>
            <a:endParaRPr sz="1100">
              <a:latin typeface="Arial"/>
              <a:cs typeface="Arial"/>
            </a:endParaRPr>
          </a:p>
          <a:p>
            <a:pPr marL="12700" marR="12065" algn="just">
              <a:lnSpc>
                <a:spcPct val="152700"/>
              </a:lnSpc>
              <a:spcBef>
                <a:spcPts val="985"/>
              </a:spcBef>
            </a:pPr>
            <a:r>
              <a:rPr sz="1100" b="1" spc="-175" dirty="0">
                <a:latin typeface="Arial"/>
                <a:cs typeface="Arial"/>
              </a:rPr>
              <a:t>SKILLS </a:t>
            </a:r>
            <a:r>
              <a:rPr sz="1100" b="1" spc="-145" dirty="0">
                <a:latin typeface="Arial"/>
                <a:cs typeface="Arial"/>
              </a:rPr>
              <a:t>SESSION: </a:t>
            </a:r>
            <a:r>
              <a:rPr sz="1100" spc="-70" dirty="0">
                <a:latin typeface="Arial"/>
                <a:cs typeface="Arial"/>
              </a:rPr>
              <a:t>Skills </a:t>
            </a:r>
            <a:r>
              <a:rPr sz="1100" spc="-30" dirty="0">
                <a:latin typeface="Arial"/>
                <a:cs typeface="Arial"/>
              </a:rPr>
              <a:t>relevant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45" dirty="0">
                <a:latin typeface="Arial"/>
                <a:cs typeface="Arial"/>
              </a:rPr>
              <a:t>respective </a:t>
            </a:r>
            <a:r>
              <a:rPr sz="1100" spc="-40" dirty="0">
                <a:latin typeface="Arial"/>
                <a:cs typeface="Arial"/>
              </a:rPr>
              <a:t>module </a:t>
            </a:r>
            <a:r>
              <a:rPr sz="1100" spc="-50" dirty="0">
                <a:latin typeface="Arial"/>
                <a:cs typeface="Arial"/>
              </a:rPr>
              <a:t>are </a:t>
            </a:r>
            <a:r>
              <a:rPr sz="1100" spc="-55" dirty="0">
                <a:latin typeface="Arial"/>
                <a:cs typeface="Arial"/>
              </a:rPr>
              <a:t>observed and </a:t>
            </a:r>
            <a:r>
              <a:rPr sz="1100" spc="-40" dirty="0">
                <a:latin typeface="Arial"/>
                <a:cs typeface="Arial"/>
              </a:rPr>
              <a:t>practiced </a:t>
            </a:r>
            <a:r>
              <a:rPr sz="1100" spc="-35" dirty="0">
                <a:latin typeface="Arial"/>
                <a:cs typeface="Arial"/>
              </a:rPr>
              <a:t>where </a:t>
            </a:r>
            <a:r>
              <a:rPr sz="1100" spc="-45" dirty="0">
                <a:latin typeface="Arial"/>
                <a:cs typeface="Arial"/>
              </a:rPr>
              <a:t>applicable </a:t>
            </a:r>
            <a:r>
              <a:rPr sz="1100" spc="-20" dirty="0">
                <a:latin typeface="Arial"/>
                <a:cs typeface="Arial"/>
              </a:rPr>
              <a:t>in  </a:t>
            </a:r>
            <a:r>
              <a:rPr sz="1100" spc="-50" dirty="0">
                <a:latin typeface="Arial"/>
                <a:cs typeface="Arial"/>
              </a:rPr>
              <a:t>skills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laboratory.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850">
              <a:latin typeface="Times New Roman"/>
              <a:cs typeface="Times New Roman"/>
            </a:endParaRPr>
          </a:p>
          <a:p>
            <a:pPr marL="12700" marR="6985" algn="just">
              <a:lnSpc>
                <a:spcPct val="152400"/>
              </a:lnSpc>
            </a:pPr>
            <a:r>
              <a:rPr sz="1100" b="1" spc="-200" dirty="0">
                <a:latin typeface="Arial"/>
                <a:cs typeface="Arial"/>
              </a:rPr>
              <a:t>SELF </a:t>
            </a:r>
            <a:r>
              <a:rPr sz="1100" b="1" spc="-145" dirty="0">
                <a:latin typeface="Arial"/>
                <a:cs typeface="Arial"/>
              </a:rPr>
              <a:t>DIRECTED </a:t>
            </a:r>
            <a:r>
              <a:rPr sz="1100" b="1" spc="-130" dirty="0">
                <a:latin typeface="Arial"/>
                <a:cs typeface="Arial"/>
              </a:rPr>
              <a:t>STUDY: </a:t>
            </a:r>
            <a:r>
              <a:rPr sz="1100" spc="-45" dirty="0">
                <a:latin typeface="Arial"/>
                <a:cs typeface="Arial"/>
              </a:rPr>
              <a:t>Students’ </a:t>
            </a:r>
            <a:r>
              <a:rPr sz="1100" spc="-85" dirty="0">
                <a:latin typeface="Arial"/>
                <a:cs typeface="Arial"/>
              </a:rPr>
              <a:t>assume </a:t>
            </a:r>
            <a:r>
              <a:rPr sz="1100" spc="-35" dirty="0">
                <a:latin typeface="Arial"/>
                <a:cs typeface="Arial"/>
              </a:rPr>
              <a:t>responsibilities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5" dirty="0">
                <a:latin typeface="Arial"/>
                <a:cs typeface="Arial"/>
              </a:rPr>
              <a:t>their </a:t>
            </a:r>
            <a:r>
              <a:rPr sz="1100" spc="-30" dirty="0">
                <a:latin typeface="Arial"/>
                <a:cs typeface="Arial"/>
              </a:rPr>
              <a:t>own </a:t>
            </a:r>
            <a:r>
              <a:rPr sz="1100" spc="-40" dirty="0">
                <a:latin typeface="Arial"/>
                <a:cs typeface="Arial"/>
              </a:rPr>
              <a:t>learning </a:t>
            </a:r>
            <a:r>
              <a:rPr sz="1100" spc="-25" dirty="0">
                <a:latin typeface="Arial"/>
                <a:cs typeface="Arial"/>
              </a:rPr>
              <a:t>through </a:t>
            </a:r>
            <a:r>
              <a:rPr sz="1100" spc="-30" dirty="0">
                <a:latin typeface="Arial"/>
                <a:cs typeface="Arial"/>
              </a:rPr>
              <a:t>individual </a:t>
            </a:r>
            <a:r>
              <a:rPr sz="1100" spc="-45" dirty="0">
                <a:latin typeface="Arial"/>
                <a:cs typeface="Arial"/>
              </a:rPr>
              <a:t>study,  </a:t>
            </a:r>
            <a:r>
              <a:rPr sz="1100" spc="-55" dirty="0">
                <a:latin typeface="Arial"/>
                <a:cs typeface="Arial"/>
              </a:rPr>
              <a:t>sharing </a:t>
            </a:r>
            <a:r>
              <a:rPr sz="1100" spc="-110" dirty="0">
                <a:latin typeface="Arial"/>
                <a:cs typeface="Arial"/>
              </a:rPr>
              <a:t>and</a:t>
            </a:r>
            <a:r>
              <a:rPr sz="1100" spc="85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discussing </a:t>
            </a:r>
            <a:r>
              <a:rPr sz="1100" dirty="0">
                <a:latin typeface="Arial"/>
                <a:cs typeface="Arial"/>
              </a:rPr>
              <a:t>with </a:t>
            </a:r>
            <a:r>
              <a:rPr sz="1100" spc="-55" dirty="0">
                <a:latin typeface="Arial"/>
                <a:cs typeface="Arial"/>
              </a:rPr>
              <a:t>peers, </a:t>
            </a:r>
            <a:r>
              <a:rPr sz="1100" spc="-65" dirty="0">
                <a:latin typeface="Arial"/>
                <a:cs typeface="Arial"/>
              </a:rPr>
              <a:t>seeking </a:t>
            </a:r>
            <a:r>
              <a:rPr sz="1100" spc="-20" dirty="0">
                <a:latin typeface="Arial"/>
                <a:cs typeface="Arial"/>
              </a:rPr>
              <a:t>information </a:t>
            </a:r>
            <a:r>
              <a:rPr sz="1100" spc="-15" dirty="0">
                <a:latin typeface="Arial"/>
                <a:cs typeface="Arial"/>
              </a:rPr>
              <a:t>from </a:t>
            </a:r>
            <a:r>
              <a:rPr sz="1100" spc="-60" dirty="0">
                <a:latin typeface="Arial"/>
                <a:cs typeface="Arial"/>
              </a:rPr>
              <a:t>Learning </a:t>
            </a:r>
            <a:r>
              <a:rPr sz="1100" spc="-80" dirty="0">
                <a:latin typeface="Arial"/>
                <a:cs typeface="Arial"/>
              </a:rPr>
              <a:t>Resource </a:t>
            </a:r>
            <a:r>
              <a:rPr sz="1100" spc="-50" dirty="0">
                <a:latin typeface="Arial"/>
                <a:cs typeface="Arial"/>
              </a:rPr>
              <a:t>Center, teachers </a:t>
            </a:r>
            <a:r>
              <a:rPr sz="1100" spc="-60" dirty="0">
                <a:latin typeface="Arial"/>
                <a:cs typeface="Arial"/>
              </a:rPr>
              <a:t>and  </a:t>
            </a:r>
            <a:r>
              <a:rPr sz="1100" spc="-50" dirty="0">
                <a:latin typeface="Arial"/>
                <a:cs typeface="Arial"/>
              </a:rPr>
              <a:t>resource </a:t>
            </a:r>
            <a:r>
              <a:rPr sz="1100" spc="-60" dirty="0">
                <a:latin typeface="Arial"/>
                <a:cs typeface="Arial"/>
              </a:rPr>
              <a:t>persons </a:t>
            </a:r>
            <a:r>
              <a:rPr sz="1100" spc="-35" dirty="0">
                <a:latin typeface="Arial"/>
                <a:cs typeface="Arial"/>
              </a:rPr>
              <a:t>within </a:t>
            </a:r>
            <a:r>
              <a:rPr sz="1100" spc="-60" dirty="0">
                <a:latin typeface="Arial"/>
                <a:cs typeface="Arial"/>
              </a:rPr>
              <a:t>and </a:t>
            </a:r>
            <a:r>
              <a:rPr sz="1100" spc="-35" dirty="0">
                <a:latin typeface="Arial"/>
                <a:cs typeface="Arial"/>
              </a:rPr>
              <a:t>outside </a:t>
            </a:r>
            <a:r>
              <a:rPr sz="1100" spc="-20" dirty="0">
                <a:latin typeface="Arial"/>
                <a:cs typeface="Arial"/>
              </a:rPr>
              <a:t>the</a:t>
            </a:r>
            <a:r>
              <a:rPr sz="1100" spc="2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college. Students </a:t>
            </a:r>
            <a:r>
              <a:rPr sz="1100" spc="-70" dirty="0">
                <a:latin typeface="Arial"/>
                <a:cs typeface="Arial"/>
              </a:rPr>
              <a:t>can </a:t>
            </a:r>
            <a:r>
              <a:rPr sz="1100" spc="-25" dirty="0">
                <a:latin typeface="Arial"/>
                <a:cs typeface="Arial"/>
              </a:rPr>
              <a:t>utilize </a:t>
            </a:r>
            <a:r>
              <a:rPr sz="1100" spc="-10" dirty="0">
                <a:latin typeface="Arial"/>
                <a:cs typeface="Arial"/>
              </a:rPr>
              <a:t>the time </a:t>
            </a:r>
            <a:r>
              <a:rPr sz="1100" dirty="0">
                <a:latin typeface="Arial"/>
                <a:cs typeface="Arial"/>
              </a:rPr>
              <a:t>within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55" dirty="0">
                <a:latin typeface="Arial"/>
                <a:cs typeface="Arial"/>
              </a:rPr>
              <a:t>college  scheduled </a:t>
            </a:r>
            <a:r>
              <a:rPr sz="1100" spc="-45" dirty="0">
                <a:latin typeface="Arial"/>
                <a:cs typeface="Arial"/>
              </a:rPr>
              <a:t>hours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13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self-study.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6</a:t>
            </a:fld>
            <a:endParaRPr spc="-55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57727" y="426211"/>
            <a:ext cx="354076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80" dirty="0">
                <a:latin typeface="Arial"/>
                <a:cs typeface="Arial"/>
              </a:rPr>
              <a:t>3</a:t>
            </a:r>
            <a:r>
              <a:rPr sz="1050" b="1" i="1" spc="-120" baseline="31746" dirty="0">
                <a:latin typeface="Arial"/>
                <a:cs typeface="Arial"/>
              </a:rPr>
              <a:t>RD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sz="1100" b="1" i="1" spc="-125" smtClean="0">
                <a:latin typeface="Arial"/>
                <a:cs typeface="Arial"/>
              </a:rPr>
              <a:t>NFECTIOUS </a:t>
            </a:r>
            <a:r>
              <a:rPr sz="1100" b="1" i="1" spc="-165" dirty="0">
                <a:latin typeface="Arial"/>
                <a:cs typeface="Arial"/>
              </a:rPr>
              <a:t>DISEASES</a:t>
            </a:r>
            <a:r>
              <a:rPr sz="1100" b="1" i="1" spc="-145" dirty="0">
                <a:latin typeface="Arial"/>
                <a:cs typeface="Arial"/>
              </a:rPr>
              <a:t> </a:t>
            </a:r>
            <a:r>
              <a:rPr sz="1100" b="1" i="1" spc="-110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7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1097280" y="454025"/>
            <a:ext cx="2273935" cy="17208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38580" y="1078738"/>
            <a:ext cx="6299835" cy="47542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57350">
              <a:lnSpc>
                <a:spcPct val="100000"/>
              </a:lnSpc>
              <a:spcBef>
                <a:spcPts val="100"/>
              </a:spcBef>
            </a:pPr>
            <a:r>
              <a:rPr sz="1200" b="1" u="heavy" spc="-18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SEMESTER </a:t>
            </a:r>
            <a:r>
              <a:rPr sz="1200" b="1" u="heavy" spc="-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5 </a:t>
            </a:r>
            <a:r>
              <a:rPr sz="1200" b="1" u="heavy" spc="-1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MODULE </a:t>
            </a:r>
            <a:r>
              <a:rPr sz="1200" b="1" u="heavy" spc="-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1 </a:t>
            </a:r>
            <a:r>
              <a:rPr sz="1200" b="1" u="heavy" spc="-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: </a:t>
            </a:r>
            <a:r>
              <a:rPr sz="1200" b="1" u="heavy" spc="-1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INFECTIOUS</a:t>
            </a:r>
            <a:r>
              <a:rPr sz="1200" b="1" u="heavy" spc="-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200" b="1" u="heavy" spc="-18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DISEASES</a:t>
            </a:r>
            <a:endParaRPr sz="120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980"/>
              </a:spcBef>
            </a:pPr>
            <a:r>
              <a:rPr sz="1200" b="1" u="sng" spc="-11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INTRODUCTION</a:t>
            </a:r>
            <a:endParaRPr sz="1200">
              <a:latin typeface="Arial"/>
              <a:cs typeface="Arial"/>
            </a:endParaRPr>
          </a:p>
          <a:p>
            <a:pPr marL="12700" marR="6350" algn="just">
              <a:lnSpc>
                <a:spcPct val="117000"/>
              </a:lnSpc>
              <a:spcBef>
                <a:spcPts val="1030"/>
              </a:spcBef>
            </a:pPr>
            <a:r>
              <a:rPr sz="1100" spc="-35" dirty="0">
                <a:latin typeface="Arial"/>
                <a:cs typeface="Arial"/>
              </a:rPr>
              <a:t>Infectious </a:t>
            </a:r>
            <a:r>
              <a:rPr sz="1100" spc="-80" dirty="0">
                <a:latin typeface="Arial"/>
                <a:cs typeface="Arial"/>
              </a:rPr>
              <a:t>diseases </a:t>
            </a:r>
            <a:r>
              <a:rPr sz="1100" spc="-35" dirty="0">
                <a:latin typeface="Arial"/>
                <a:cs typeface="Arial"/>
              </a:rPr>
              <a:t>remain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55" dirty="0">
                <a:latin typeface="Arial"/>
                <a:cs typeface="Arial"/>
              </a:rPr>
              <a:t>serious </a:t>
            </a:r>
            <a:r>
              <a:rPr sz="1100" spc="-35" dirty="0">
                <a:latin typeface="Arial"/>
                <a:cs typeface="Arial"/>
              </a:rPr>
              <a:t>public </a:t>
            </a:r>
            <a:r>
              <a:rPr sz="1100" spc="-30" dirty="0">
                <a:latin typeface="Arial"/>
                <a:cs typeface="Arial"/>
              </a:rPr>
              <a:t>health problem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40" dirty="0">
                <a:latin typeface="Arial"/>
                <a:cs typeface="Arial"/>
              </a:rPr>
              <a:t>21</a:t>
            </a:r>
            <a:r>
              <a:rPr sz="1050" spc="-60" baseline="31746" dirty="0">
                <a:latin typeface="Arial"/>
                <a:cs typeface="Arial"/>
              </a:rPr>
              <a:t>st </a:t>
            </a:r>
            <a:r>
              <a:rPr sz="1100" spc="-30" dirty="0">
                <a:latin typeface="Arial"/>
                <a:cs typeface="Arial"/>
              </a:rPr>
              <a:t>century. </a:t>
            </a:r>
            <a:r>
              <a:rPr sz="1100" spc="-100" dirty="0">
                <a:latin typeface="Arial"/>
                <a:cs typeface="Arial"/>
              </a:rPr>
              <a:t>WHO </a:t>
            </a:r>
            <a:r>
              <a:rPr sz="1100" spc="-80" dirty="0">
                <a:latin typeface="Arial"/>
                <a:cs typeface="Arial"/>
              </a:rPr>
              <a:t>has </a:t>
            </a:r>
            <a:r>
              <a:rPr sz="1100" spc="-45" dirty="0">
                <a:latin typeface="Arial"/>
                <a:cs typeface="Arial"/>
              </a:rPr>
              <a:t>classified </a:t>
            </a:r>
            <a:r>
              <a:rPr sz="1100" spc="-35" dirty="0">
                <a:latin typeface="Arial"/>
                <a:cs typeface="Arial"/>
              </a:rPr>
              <a:t>Infectious  </a:t>
            </a:r>
            <a:r>
              <a:rPr sz="1100" spc="-75" dirty="0">
                <a:latin typeface="Arial"/>
                <a:cs typeface="Arial"/>
              </a:rPr>
              <a:t>diseases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65" dirty="0">
                <a:latin typeface="Arial"/>
                <a:cs typeface="Arial"/>
              </a:rPr>
              <a:t>second </a:t>
            </a:r>
            <a:r>
              <a:rPr sz="1100" spc="-45" dirty="0">
                <a:latin typeface="Arial"/>
                <a:cs typeface="Arial"/>
              </a:rPr>
              <a:t>leading </a:t>
            </a:r>
            <a:r>
              <a:rPr sz="1100" spc="-80" dirty="0">
                <a:latin typeface="Arial"/>
                <a:cs typeface="Arial"/>
              </a:rPr>
              <a:t>cause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35" dirty="0">
                <a:latin typeface="Arial"/>
                <a:cs typeface="Arial"/>
              </a:rPr>
              <a:t>death </a:t>
            </a:r>
            <a:r>
              <a:rPr sz="1100" spc="5" dirty="0">
                <a:latin typeface="Arial"/>
                <a:cs typeface="Arial"/>
              </a:rPr>
              <a:t>with </a:t>
            </a:r>
            <a:r>
              <a:rPr sz="1100" spc="-35" dirty="0">
                <a:latin typeface="Arial"/>
                <a:cs typeface="Arial"/>
              </a:rPr>
              <a:t>approximately </a:t>
            </a:r>
            <a:r>
              <a:rPr sz="1100" spc="-60" dirty="0">
                <a:latin typeface="Arial"/>
                <a:cs typeface="Arial"/>
              </a:rPr>
              <a:t>15 </a:t>
            </a:r>
            <a:r>
              <a:rPr sz="1100" spc="-15" dirty="0">
                <a:latin typeface="Arial"/>
                <a:cs typeface="Arial"/>
              </a:rPr>
              <a:t>million </a:t>
            </a:r>
            <a:r>
              <a:rPr sz="1100" spc="-50" dirty="0">
                <a:latin typeface="Arial"/>
                <a:cs typeface="Arial"/>
              </a:rPr>
              <a:t>deaths </a:t>
            </a:r>
            <a:r>
              <a:rPr sz="1100" spc="-20" dirty="0">
                <a:latin typeface="Arial"/>
                <a:cs typeface="Arial"/>
              </a:rPr>
              <a:t>worldwide </a:t>
            </a:r>
            <a:r>
              <a:rPr sz="1100" spc="-50" dirty="0">
                <a:latin typeface="Arial"/>
                <a:cs typeface="Arial"/>
              </a:rPr>
              <a:t>every </a:t>
            </a:r>
            <a:r>
              <a:rPr sz="1100" spc="-45" dirty="0">
                <a:latin typeface="Arial"/>
                <a:cs typeface="Arial"/>
              </a:rPr>
              <a:t>year.  </a:t>
            </a:r>
            <a:r>
              <a:rPr sz="1100" spc="-75" dirty="0">
                <a:latin typeface="Arial"/>
                <a:cs typeface="Arial"/>
              </a:rPr>
              <a:t>HIV/AIDS, </a:t>
            </a:r>
            <a:r>
              <a:rPr sz="1100" spc="-40" dirty="0">
                <a:latin typeface="Arial"/>
                <a:cs typeface="Arial"/>
              </a:rPr>
              <a:t>tuberculosis, </a:t>
            </a:r>
            <a:r>
              <a:rPr sz="1100" spc="-60" dirty="0">
                <a:latin typeface="Arial"/>
                <a:cs typeface="Arial"/>
              </a:rPr>
              <a:t>and </a:t>
            </a:r>
            <a:r>
              <a:rPr sz="1100" spc="-40" dirty="0">
                <a:latin typeface="Arial"/>
                <a:cs typeface="Arial"/>
              </a:rPr>
              <a:t>malaria </a:t>
            </a:r>
            <a:r>
              <a:rPr sz="1100" spc="-65" dirty="0">
                <a:latin typeface="Arial"/>
                <a:cs typeface="Arial"/>
              </a:rPr>
              <a:t>have </a:t>
            </a:r>
            <a:r>
              <a:rPr sz="1100" spc="-50" dirty="0">
                <a:latin typeface="Arial"/>
                <a:cs typeface="Arial"/>
              </a:rPr>
              <a:t>been nicknamed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25" dirty="0">
                <a:latin typeface="Arial"/>
                <a:cs typeface="Arial"/>
              </a:rPr>
              <a:t>‘big </a:t>
            </a:r>
            <a:r>
              <a:rPr sz="1100" spc="-10" dirty="0">
                <a:latin typeface="Arial"/>
                <a:cs typeface="Arial"/>
              </a:rPr>
              <a:t>three’ </a:t>
            </a:r>
            <a:r>
              <a:rPr sz="1100" spc="-75" dirty="0">
                <a:latin typeface="Arial"/>
                <a:cs typeface="Arial"/>
              </a:rPr>
              <a:t>because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5" dirty="0">
                <a:latin typeface="Arial"/>
                <a:cs typeface="Arial"/>
              </a:rPr>
              <a:t>their </a:t>
            </a:r>
            <a:r>
              <a:rPr sz="1100" spc="-10" dirty="0">
                <a:latin typeface="Arial"/>
                <a:cs typeface="Arial"/>
              </a:rPr>
              <a:t>important </a:t>
            </a:r>
            <a:r>
              <a:rPr sz="1100" spc="-35" dirty="0">
                <a:latin typeface="Arial"/>
                <a:cs typeface="Arial"/>
              </a:rPr>
              <a:t>impact 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40" dirty="0">
                <a:latin typeface="Arial"/>
                <a:cs typeface="Arial"/>
              </a:rPr>
              <a:t>global </a:t>
            </a:r>
            <a:r>
              <a:rPr sz="1100" spc="-50" dirty="0">
                <a:latin typeface="Arial"/>
                <a:cs typeface="Arial"/>
              </a:rPr>
              <a:t>human</a:t>
            </a:r>
            <a:r>
              <a:rPr sz="1100" spc="-12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health.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850">
              <a:latin typeface="Times New Roman"/>
              <a:cs typeface="Times New Roman"/>
            </a:endParaRPr>
          </a:p>
          <a:p>
            <a:pPr marL="12700" marR="5080" algn="just">
              <a:lnSpc>
                <a:spcPct val="117000"/>
              </a:lnSpc>
            </a:pPr>
            <a:r>
              <a:rPr sz="1100" spc="-20" dirty="0">
                <a:latin typeface="Arial"/>
                <a:cs typeface="Arial"/>
              </a:rPr>
              <a:t>At </a:t>
            </a:r>
            <a:r>
              <a:rPr sz="1100" spc="-45" dirty="0">
                <a:latin typeface="Arial"/>
                <a:cs typeface="Arial"/>
              </a:rPr>
              <a:t>home,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30" dirty="0">
                <a:latin typeface="Arial"/>
                <a:cs typeface="Arial"/>
              </a:rPr>
              <a:t>story </a:t>
            </a:r>
            <a:r>
              <a:rPr sz="1100" spc="-55" dirty="0">
                <a:latin typeface="Arial"/>
                <a:cs typeface="Arial"/>
              </a:rPr>
              <a:t>is </a:t>
            </a:r>
            <a:r>
              <a:rPr sz="1100" spc="-45" dirty="0">
                <a:latin typeface="Arial"/>
                <a:cs typeface="Arial"/>
              </a:rPr>
              <a:t>no </a:t>
            </a:r>
            <a:r>
              <a:rPr sz="1100" spc="-15" dirty="0">
                <a:latin typeface="Arial"/>
                <a:cs typeface="Arial"/>
              </a:rPr>
              <a:t>different. </a:t>
            </a:r>
            <a:r>
              <a:rPr sz="1100" spc="-60" dirty="0">
                <a:latin typeface="Arial"/>
                <a:cs typeface="Arial"/>
              </a:rPr>
              <a:t>Pakistan </a:t>
            </a:r>
            <a:r>
              <a:rPr sz="1100" spc="-55" dirty="0">
                <a:latin typeface="Arial"/>
                <a:cs typeface="Arial"/>
              </a:rPr>
              <a:t>is </a:t>
            </a:r>
            <a:r>
              <a:rPr sz="1100" spc="-45" dirty="0">
                <a:latin typeface="Arial"/>
                <a:cs typeface="Arial"/>
              </a:rPr>
              <a:t>one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55" dirty="0">
                <a:latin typeface="Arial"/>
                <a:cs typeface="Arial"/>
              </a:rPr>
              <a:t>several </a:t>
            </a:r>
            <a:r>
              <a:rPr sz="1100" spc="-35" dirty="0">
                <a:latin typeface="Arial"/>
                <a:cs typeface="Arial"/>
              </a:rPr>
              <a:t>countries, </a:t>
            </a:r>
            <a:r>
              <a:rPr sz="1100" spc="-30" dirty="0">
                <a:latin typeface="Arial"/>
                <a:cs typeface="Arial"/>
              </a:rPr>
              <a:t>which </a:t>
            </a:r>
            <a:r>
              <a:rPr sz="1100" spc="-20" dirty="0">
                <a:latin typeface="Arial"/>
                <a:cs typeface="Arial"/>
              </a:rPr>
              <a:t>together </a:t>
            </a:r>
            <a:r>
              <a:rPr sz="1100" spc="-45" dirty="0">
                <a:latin typeface="Arial"/>
                <a:cs typeface="Arial"/>
              </a:rPr>
              <a:t>bear </a:t>
            </a:r>
            <a:r>
              <a:rPr sz="1100" spc="-105" dirty="0">
                <a:latin typeface="Arial"/>
                <a:cs typeface="Arial"/>
              </a:rPr>
              <a:t>95%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229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burden 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30" dirty="0">
                <a:latin typeface="Arial"/>
                <a:cs typeface="Arial"/>
              </a:rPr>
              <a:t>infectious </a:t>
            </a:r>
            <a:r>
              <a:rPr sz="1100" spc="-75" dirty="0">
                <a:latin typeface="Arial"/>
                <a:cs typeface="Arial"/>
              </a:rPr>
              <a:t>diseases. </a:t>
            </a:r>
            <a:r>
              <a:rPr sz="1100" spc="-60" dirty="0">
                <a:latin typeface="Arial"/>
                <a:cs typeface="Arial"/>
              </a:rPr>
              <a:t>Pakistan </a:t>
            </a:r>
            <a:r>
              <a:rPr sz="1100" spc="-55" dirty="0">
                <a:latin typeface="Arial"/>
                <a:cs typeface="Arial"/>
              </a:rPr>
              <a:t>is </a:t>
            </a:r>
            <a:r>
              <a:rPr sz="1100" b="1" spc="-75" dirty="0">
                <a:latin typeface="Arial"/>
                <a:cs typeface="Arial"/>
              </a:rPr>
              <a:t>ranked </a:t>
            </a:r>
            <a:r>
              <a:rPr sz="1100" b="1" spc="-30" dirty="0">
                <a:latin typeface="Arial"/>
                <a:cs typeface="Arial"/>
              </a:rPr>
              <a:t>fifth </a:t>
            </a:r>
            <a:r>
              <a:rPr sz="1100" dirty="0">
                <a:latin typeface="Arial"/>
                <a:cs typeface="Arial"/>
              </a:rPr>
              <a:t>out of </a:t>
            </a:r>
            <a:r>
              <a:rPr sz="1100" spc="-5" dirty="0">
                <a:latin typeface="Arial"/>
                <a:cs typeface="Arial"/>
              </a:rPr>
              <a:t>twenty-two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15" dirty="0">
                <a:latin typeface="Arial"/>
                <a:cs typeface="Arial"/>
              </a:rPr>
              <a:t>list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35" dirty="0">
                <a:latin typeface="Arial"/>
                <a:cs typeface="Arial"/>
              </a:rPr>
              <a:t>high-burden </a:t>
            </a:r>
            <a:r>
              <a:rPr sz="1100" spc="-40" dirty="0">
                <a:latin typeface="Arial"/>
                <a:cs typeface="Arial"/>
              </a:rPr>
              <a:t>tuberculosis  </a:t>
            </a:r>
            <a:r>
              <a:rPr sz="1100" spc="-30" dirty="0">
                <a:latin typeface="Arial"/>
                <a:cs typeface="Arial"/>
              </a:rPr>
              <a:t>countries. </a:t>
            </a:r>
            <a:r>
              <a:rPr sz="1100" spc="-65" dirty="0">
                <a:latin typeface="Arial"/>
                <a:cs typeface="Arial"/>
              </a:rPr>
              <a:t>An </a:t>
            </a:r>
            <a:r>
              <a:rPr sz="1100" spc="-40" dirty="0">
                <a:latin typeface="Arial"/>
                <a:cs typeface="Arial"/>
              </a:rPr>
              <a:t>alarming </a:t>
            </a:r>
            <a:r>
              <a:rPr sz="1100" spc="-65" dirty="0">
                <a:latin typeface="Arial"/>
                <a:cs typeface="Arial"/>
              </a:rPr>
              <a:t>average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30" dirty="0">
                <a:latin typeface="Arial"/>
                <a:cs typeface="Arial"/>
              </a:rPr>
              <a:t>about </a:t>
            </a:r>
            <a:r>
              <a:rPr sz="1100" spc="-50" dirty="0">
                <a:latin typeface="Arial"/>
                <a:cs typeface="Arial"/>
              </a:rPr>
              <a:t>one </a:t>
            </a:r>
            <a:r>
              <a:rPr sz="1100" spc="-15" dirty="0">
                <a:latin typeface="Arial"/>
                <a:cs typeface="Arial"/>
              </a:rPr>
              <a:t>million </a:t>
            </a:r>
            <a:r>
              <a:rPr sz="1100" spc="-45" dirty="0">
                <a:latin typeface="Arial"/>
                <a:cs typeface="Arial"/>
              </a:rPr>
              <a:t>lives </a:t>
            </a:r>
            <a:r>
              <a:rPr sz="1100" spc="-50" dirty="0">
                <a:latin typeface="Arial"/>
                <a:cs typeface="Arial"/>
              </a:rPr>
              <a:t>are </a:t>
            </a:r>
            <a:r>
              <a:rPr sz="1100" spc="-60" dirty="0">
                <a:latin typeface="Arial"/>
                <a:cs typeface="Arial"/>
              </a:rPr>
              <a:t>also </a:t>
            </a:r>
            <a:r>
              <a:rPr sz="1100" spc="-45" dirty="0">
                <a:latin typeface="Arial"/>
                <a:cs typeface="Arial"/>
              </a:rPr>
              <a:t>claimed </a:t>
            </a:r>
            <a:r>
              <a:rPr sz="1100" spc="-40" dirty="0">
                <a:latin typeface="Arial"/>
                <a:cs typeface="Arial"/>
              </a:rPr>
              <a:t>yearly </a:t>
            </a:r>
            <a:r>
              <a:rPr sz="1100" spc="-45" dirty="0">
                <a:latin typeface="Arial"/>
                <a:cs typeface="Arial"/>
              </a:rPr>
              <a:t>by </a:t>
            </a:r>
            <a:r>
              <a:rPr sz="1100" spc="-35" dirty="0">
                <a:latin typeface="Arial"/>
                <a:cs typeface="Arial"/>
              </a:rPr>
              <a:t>malaria.</a:t>
            </a:r>
            <a:r>
              <a:rPr sz="1050" spc="-52" baseline="31746" dirty="0">
                <a:latin typeface="Arial"/>
                <a:cs typeface="Arial"/>
              </a:rPr>
              <a:t>1 </a:t>
            </a:r>
            <a:r>
              <a:rPr sz="1100" spc="-30" dirty="0">
                <a:latin typeface="Arial"/>
                <a:cs typeface="Arial"/>
              </a:rPr>
              <a:t>Worst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25" dirty="0">
                <a:latin typeface="Arial"/>
                <a:cs typeface="Arial"/>
              </a:rPr>
              <a:t>all,  </a:t>
            </a:r>
            <a:r>
              <a:rPr sz="1100" spc="-60" dirty="0">
                <a:latin typeface="Arial"/>
                <a:cs typeface="Arial"/>
              </a:rPr>
              <a:t>Pakistan </a:t>
            </a:r>
            <a:r>
              <a:rPr sz="1100" spc="-55" dirty="0">
                <a:latin typeface="Arial"/>
                <a:cs typeface="Arial"/>
              </a:rPr>
              <a:t>is </a:t>
            </a:r>
            <a:r>
              <a:rPr sz="1100" spc="-45" dirty="0">
                <a:latin typeface="Arial"/>
                <a:cs typeface="Arial"/>
              </a:rPr>
              <a:t>one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5" dirty="0">
                <a:latin typeface="Arial"/>
                <a:cs typeface="Arial"/>
              </a:rPr>
              <a:t>two </a:t>
            </a:r>
            <a:r>
              <a:rPr sz="1100" spc="-35" dirty="0">
                <a:latin typeface="Arial"/>
                <a:cs typeface="Arial"/>
              </a:rPr>
              <a:t>remaining countries where </a:t>
            </a:r>
            <a:r>
              <a:rPr sz="1100" b="1" spc="-65" dirty="0">
                <a:latin typeface="Arial"/>
                <a:cs typeface="Arial"/>
              </a:rPr>
              <a:t>polio </a:t>
            </a:r>
            <a:r>
              <a:rPr sz="1100" b="1" spc="-110" dirty="0">
                <a:latin typeface="Arial"/>
                <a:cs typeface="Arial"/>
              </a:rPr>
              <a:t>is </a:t>
            </a:r>
            <a:r>
              <a:rPr sz="1100" b="1" spc="-60" dirty="0">
                <a:latin typeface="Arial"/>
                <a:cs typeface="Arial"/>
              </a:rPr>
              <a:t>still </a:t>
            </a:r>
            <a:r>
              <a:rPr sz="1100" b="1" spc="-70" dirty="0">
                <a:latin typeface="Arial"/>
                <a:cs typeface="Arial"/>
              </a:rPr>
              <a:t>endemic</a:t>
            </a:r>
            <a:r>
              <a:rPr sz="1050" b="1" spc="-104" baseline="31746" dirty="0">
                <a:latin typeface="Arial"/>
                <a:cs typeface="Arial"/>
              </a:rPr>
              <a:t>2</a:t>
            </a:r>
            <a:r>
              <a:rPr sz="1100" spc="-70" dirty="0">
                <a:latin typeface="Arial"/>
                <a:cs typeface="Arial"/>
              </a:rPr>
              <a:t>. Hence, </a:t>
            </a:r>
            <a:r>
              <a:rPr sz="1100" spc="25" dirty="0">
                <a:latin typeface="Arial"/>
                <a:cs typeface="Arial"/>
              </a:rPr>
              <a:t>it </a:t>
            </a:r>
            <a:r>
              <a:rPr sz="1100" spc="-55" dirty="0">
                <a:latin typeface="Arial"/>
                <a:cs typeface="Arial"/>
              </a:rPr>
              <a:t>is </a:t>
            </a:r>
            <a:r>
              <a:rPr sz="1100" spc="-10" dirty="0">
                <a:latin typeface="Arial"/>
                <a:cs typeface="Arial"/>
              </a:rPr>
              <a:t>important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60" dirty="0">
                <a:latin typeface="Arial"/>
                <a:cs typeface="Arial"/>
              </a:rPr>
              <a:t>spread  </a:t>
            </a:r>
            <a:r>
              <a:rPr sz="1100" spc="-45" dirty="0">
                <a:latin typeface="Arial"/>
                <a:cs typeface="Arial"/>
              </a:rPr>
              <a:t>knowledge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15" dirty="0">
                <a:latin typeface="Arial"/>
                <a:cs typeface="Arial"/>
              </a:rPr>
              <a:t>information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30" dirty="0">
                <a:latin typeface="Arial"/>
                <a:cs typeface="Arial"/>
              </a:rPr>
              <a:t>importance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30" dirty="0">
                <a:latin typeface="Arial"/>
                <a:cs typeface="Arial"/>
              </a:rPr>
              <a:t>immunization </a:t>
            </a:r>
            <a:r>
              <a:rPr sz="1100" spc="15" dirty="0">
                <a:latin typeface="Arial"/>
                <a:cs typeface="Arial"/>
              </a:rPr>
              <a:t>to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50" dirty="0">
                <a:latin typeface="Arial"/>
                <a:cs typeface="Arial"/>
              </a:rPr>
              <a:t>general </a:t>
            </a:r>
            <a:r>
              <a:rPr sz="1100" spc="-30" dirty="0">
                <a:latin typeface="Arial"/>
                <a:cs typeface="Arial"/>
              </a:rPr>
              <a:t>public. Other </a:t>
            </a:r>
            <a:r>
              <a:rPr sz="1100" spc="-35" dirty="0">
                <a:latin typeface="Arial"/>
                <a:cs typeface="Arial"/>
              </a:rPr>
              <a:t>factors </a:t>
            </a:r>
            <a:r>
              <a:rPr sz="1100" spc="-75" dirty="0">
                <a:latin typeface="Arial"/>
                <a:cs typeface="Arial"/>
              </a:rPr>
              <a:t>such </a:t>
            </a:r>
            <a:r>
              <a:rPr sz="1100" spc="-105" dirty="0">
                <a:latin typeface="Arial"/>
                <a:cs typeface="Arial"/>
              </a:rPr>
              <a:t>as  </a:t>
            </a:r>
            <a:r>
              <a:rPr sz="1100" spc="-35" dirty="0">
                <a:latin typeface="Arial"/>
                <a:cs typeface="Arial"/>
              </a:rPr>
              <a:t>overcrowding, </a:t>
            </a:r>
            <a:r>
              <a:rPr sz="1100" spc="-25" dirty="0">
                <a:latin typeface="Arial"/>
                <a:cs typeface="Arial"/>
              </a:rPr>
              <a:t>poor </a:t>
            </a:r>
            <a:r>
              <a:rPr sz="1100" spc="-50" dirty="0">
                <a:latin typeface="Arial"/>
                <a:cs typeface="Arial"/>
              </a:rPr>
              <a:t>hand </a:t>
            </a:r>
            <a:r>
              <a:rPr sz="1100" spc="-55" dirty="0">
                <a:latin typeface="Arial"/>
                <a:cs typeface="Arial"/>
              </a:rPr>
              <a:t>washing </a:t>
            </a:r>
            <a:r>
              <a:rPr sz="1100" spc="-45" dirty="0">
                <a:latin typeface="Arial"/>
                <a:cs typeface="Arial"/>
              </a:rPr>
              <a:t>practices </a:t>
            </a:r>
            <a:r>
              <a:rPr sz="1100" spc="-55" dirty="0">
                <a:latin typeface="Arial"/>
                <a:cs typeface="Arial"/>
              </a:rPr>
              <a:t>and lack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30" dirty="0">
                <a:latin typeface="Arial"/>
                <a:cs typeface="Arial"/>
              </a:rPr>
              <a:t>effective </a:t>
            </a:r>
            <a:r>
              <a:rPr sz="1100" spc="-35" dirty="0">
                <a:latin typeface="Arial"/>
                <a:cs typeface="Arial"/>
              </a:rPr>
              <a:t>prescriptions </a:t>
            </a:r>
            <a:r>
              <a:rPr sz="1100" spc="-15" dirty="0">
                <a:latin typeface="Arial"/>
                <a:cs typeface="Arial"/>
              </a:rPr>
              <a:t>contribute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5" dirty="0">
                <a:latin typeface="Arial"/>
                <a:cs typeface="Arial"/>
              </a:rPr>
              <a:t>further </a:t>
            </a:r>
            <a:r>
              <a:rPr sz="1100" spc="-45" dirty="0">
                <a:latin typeface="Arial"/>
                <a:cs typeface="Arial"/>
              </a:rPr>
              <a:t>worsening 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25" dirty="0">
                <a:latin typeface="Arial"/>
                <a:cs typeface="Arial"/>
              </a:rPr>
              <a:t>situation. </a:t>
            </a:r>
            <a:r>
              <a:rPr sz="1100" spc="-65" dirty="0">
                <a:latin typeface="Arial"/>
                <a:cs typeface="Arial"/>
              </a:rPr>
              <a:t>An </a:t>
            </a:r>
            <a:r>
              <a:rPr sz="1100" spc="-35" dirty="0">
                <a:latin typeface="Arial"/>
                <a:cs typeface="Arial"/>
              </a:rPr>
              <a:t>estimated </a:t>
            </a:r>
            <a:r>
              <a:rPr sz="1100" spc="-105" dirty="0">
                <a:latin typeface="Arial"/>
                <a:cs typeface="Arial"/>
              </a:rPr>
              <a:t>32%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45" dirty="0">
                <a:latin typeface="Arial"/>
                <a:cs typeface="Arial"/>
              </a:rPr>
              <a:t>general </a:t>
            </a:r>
            <a:r>
              <a:rPr sz="1100" spc="-25" dirty="0">
                <a:latin typeface="Arial"/>
                <a:cs typeface="Arial"/>
              </a:rPr>
              <a:t>practitioners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60" dirty="0">
                <a:latin typeface="Arial"/>
                <a:cs typeface="Arial"/>
              </a:rPr>
              <a:t>Pakistan </a:t>
            </a:r>
            <a:r>
              <a:rPr sz="1100" spc="-15" dirty="0">
                <a:latin typeface="Arial"/>
                <a:cs typeface="Arial"/>
              </a:rPr>
              <a:t>fail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30" dirty="0">
                <a:latin typeface="Arial"/>
                <a:cs typeface="Arial"/>
              </a:rPr>
              <a:t>administer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25" dirty="0">
                <a:latin typeface="Arial"/>
                <a:cs typeface="Arial"/>
              </a:rPr>
              <a:t>proper </a:t>
            </a:r>
            <a:r>
              <a:rPr sz="1100" spc="-35" dirty="0">
                <a:latin typeface="Arial"/>
                <a:cs typeface="Arial"/>
              </a:rPr>
              <a:t>medication  thus </a:t>
            </a:r>
            <a:r>
              <a:rPr sz="1100" spc="-50" dirty="0">
                <a:latin typeface="Arial"/>
                <a:cs typeface="Arial"/>
              </a:rPr>
              <a:t>increasing </a:t>
            </a:r>
            <a:r>
              <a:rPr sz="1100" spc="-20" dirty="0">
                <a:latin typeface="Arial"/>
                <a:cs typeface="Arial"/>
              </a:rPr>
              <a:t>the </a:t>
            </a:r>
            <a:r>
              <a:rPr sz="1100" spc="-70" dirty="0">
                <a:latin typeface="Arial"/>
                <a:cs typeface="Arial"/>
              </a:rPr>
              <a:t>disease</a:t>
            </a:r>
            <a:r>
              <a:rPr sz="1100" spc="-15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burden.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850">
              <a:latin typeface="Times New Roman"/>
              <a:cs typeface="Times New Roman"/>
            </a:endParaRPr>
          </a:p>
          <a:p>
            <a:pPr marL="12700" marR="7620" algn="just">
              <a:lnSpc>
                <a:spcPct val="116799"/>
              </a:lnSpc>
            </a:pPr>
            <a:r>
              <a:rPr sz="1100" spc="15" dirty="0">
                <a:latin typeface="Arial"/>
                <a:cs typeface="Arial"/>
              </a:rPr>
              <a:t>It </a:t>
            </a:r>
            <a:r>
              <a:rPr sz="1100" spc="-55" dirty="0">
                <a:latin typeface="Arial"/>
                <a:cs typeface="Arial"/>
              </a:rPr>
              <a:t>is </a:t>
            </a:r>
            <a:r>
              <a:rPr sz="1100" spc="-20" dirty="0">
                <a:latin typeface="Arial"/>
                <a:cs typeface="Arial"/>
              </a:rPr>
              <a:t>therefore </a:t>
            </a:r>
            <a:r>
              <a:rPr sz="1100" spc="-10" dirty="0">
                <a:latin typeface="Arial"/>
                <a:cs typeface="Arial"/>
              </a:rPr>
              <a:t>important </a:t>
            </a:r>
            <a:r>
              <a:rPr sz="1100" spc="-110" dirty="0">
                <a:latin typeface="Arial"/>
                <a:cs typeface="Arial"/>
              </a:rPr>
              <a:t>as </a:t>
            </a:r>
            <a:r>
              <a:rPr sz="1100" spc="-25" dirty="0">
                <a:latin typeface="Arial"/>
                <a:cs typeface="Arial"/>
              </a:rPr>
              <a:t>3</a:t>
            </a:r>
            <a:r>
              <a:rPr sz="1050" spc="-37" baseline="31746" dirty="0">
                <a:latin typeface="Arial"/>
                <a:cs typeface="Arial"/>
              </a:rPr>
              <a:t>rd </a:t>
            </a:r>
            <a:r>
              <a:rPr sz="1100" spc="-45" dirty="0">
                <a:latin typeface="Arial"/>
                <a:cs typeface="Arial"/>
              </a:rPr>
              <a:t>year medical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60" dirty="0">
                <a:latin typeface="Arial"/>
                <a:cs typeface="Arial"/>
              </a:rPr>
              <a:t>enhance </a:t>
            </a:r>
            <a:r>
              <a:rPr sz="1100" spc="-30" dirty="0">
                <a:latin typeface="Arial"/>
                <a:cs typeface="Arial"/>
              </a:rPr>
              <a:t>your </a:t>
            </a:r>
            <a:r>
              <a:rPr sz="1100" spc="-45" dirty="0">
                <a:latin typeface="Arial"/>
                <a:cs typeface="Arial"/>
              </a:rPr>
              <a:t>existing knowledge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prevalent  </a:t>
            </a:r>
            <a:r>
              <a:rPr sz="1100" spc="-30" dirty="0">
                <a:latin typeface="Arial"/>
                <a:cs typeface="Arial"/>
              </a:rPr>
              <a:t>infectious </a:t>
            </a:r>
            <a:r>
              <a:rPr sz="1100" spc="-75" dirty="0">
                <a:latin typeface="Arial"/>
                <a:cs typeface="Arial"/>
              </a:rPr>
              <a:t>diseases,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25" dirty="0">
                <a:latin typeface="Arial"/>
                <a:cs typeface="Arial"/>
              </a:rPr>
              <a:t>build </a:t>
            </a:r>
            <a:r>
              <a:rPr sz="1100" spc="-30" dirty="0">
                <a:latin typeface="Arial"/>
                <a:cs typeface="Arial"/>
              </a:rPr>
              <a:t>greater </a:t>
            </a:r>
            <a:r>
              <a:rPr sz="1100" spc="-40" dirty="0">
                <a:latin typeface="Arial"/>
                <a:cs typeface="Arial"/>
              </a:rPr>
              <a:t>understanding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15" dirty="0">
                <a:latin typeface="Arial"/>
                <a:cs typeface="Arial"/>
              </a:rPr>
              <a:t>ability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55" dirty="0">
                <a:latin typeface="Arial"/>
                <a:cs typeface="Arial"/>
              </a:rPr>
              <a:t>recognize </a:t>
            </a:r>
            <a:r>
              <a:rPr sz="1100" spc="-80" dirty="0">
                <a:latin typeface="Arial"/>
                <a:cs typeface="Arial"/>
              </a:rPr>
              <a:t>signs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50" dirty="0">
                <a:latin typeface="Arial"/>
                <a:cs typeface="Arial"/>
              </a:rPr>
              <a:t>symptoms,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25" dirty="0">
                <a:latin typeface="Arial"/>
                <a:cs typeface="Arial"/>
              </a:rPr>
              <a:t>relate  </a:t>
            </a:r>
            <a:r>
              <a:rPr sz="1100" spc="5" dirty="0">
                <a:latin typeface="Arial"/>
                <a:cs typeface="Arial"/>
              </a:rPr>
              <a:t>with </a:t>
            </a:r>
            <a:r>
              <a:rPr sz="1100" spc="-30" dirty="0">
                <a:latin typeface="Arial"/>
                <a:cs typeface="Arial"/>
              </a:rPr>
              <a:t>appropriate </a:t>
            </a:r>
            <a:r>
              <a:rPr sz="1100" spc="-40" dirty="0">
                <a:latin typeface="Arial"/>
                <a:cs typeface="Arial"/>
              </a:rPr>
              <a:t>investigations, </a:t>
            </a:r>
            <a:r>
              <a:rPr sz="1100" spc="-50" dirty="0">
                <a:latin typeface="Arial"/>
                <a:cs typeface="Arial"/>
              </a:rPr>
              <a:t>and</a:t>
            </a:r>
            <a:r>
              <a:rPr sz="1100" spc="-17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therapeutics.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850">
              <a:latin typeface="Times New Roman"/>
              <a:cs typeface="Times New Roman"/>
            </a:endParaRPr>
          </a:p>
          <a:p>
            <a:pPr marL="12700" marR="5080" algn="just">
              <a:lnSpc>
                <a:spcPct val="117000"/>
              </a:lnSpc>
            </a:pPr>
            <a:r>
              <a:rPr sz="1100" spc="-50" dirty="0">
                <a:latin typeface="Arial"/>
                <a:cs typeface="Arial"/>
              </a:rPr>
              <a:t>Students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55" dirty="0">
                <a:latin typeface="Arial"/>
                <a:cs typeface="Arial"/>
              </a:rPr>
              <a:t>experience </a:t>
            </a:r>
            <a:r>
              <a:rPr sz="1100" spc="-15" dirty="0">
                <a:latin typeface="Arial"/>
                <a:cs typeface="Arial"/>
              </a:rPr>
              <a:t>orientation </a:t>
            </a:r>
            <a:r>
              <a:rPr sz="1100" spc="15" dirty="0">
                <a:latin typeface="Arial"/>
                <a:cs typeface="Arial"/>
              </a:rPr>
              <a:t>to </a:t>
            </a:r>
            <a:r>
              <a:rPr sz="1100" spc="-25" dirty="0">
                <a:latin typeface="Arial"/>
                <a:cs typeface="Arial"/>
              </a:rPr>
              <a:t>history </a:t>
            </a:r>
            <a:r>
              <a:rPr sz="1100" spc="-35" dirty="0">
                <a:latin typeface="Arial"/>
                <a:cs typeface="Arial"/>
              </a:rPr>
              <a:t>taking, </a:t>
            </a:r>
            <a:r>
              <a:rPr sz="1100" spc="-40" dirty="0">
                <a:latin typeface="Arial"/>
                <a:cs typeface="Arial"/>
              </a:rPr>
              <a:t>professional </a:t>
            </a:r>
            <a:r>
              <a:rPr sz="1100" spc="-45" dirty="0">
                <a:latin typeface="Arial"/>
                <a:cs typeface="Arial"/>
              </a:rPr>
              <a:t>behaviors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75" dirty="0">
                <a:latin typeface="Arial"/>
                <a:cs typeface="Arial"/>
              </a:rPr>
              <a:t>issues </a:t>
            </a:r>
            <a:r>
              <a:rPr sz="1100" spc="-25" dirty="0">
                <a:latin typeface="Arial"/>
                <a:cs typeface="Arial"/>
              </a:rPr>
              <a:t>related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40" dirty="0">
                <a:latin typeface="Arial"/>
                <a:cs typeface="Arial"/>
              </a:rPr>
              <a:t>healthcare-  </a:t>
            </a:r>
            <a:r>
              <a:rPr sz="1100" spc="-60" dirty="0">
                <a:latin typeface="Arial"/>
                <a:cs typeface="Arial"/>
              </a:rPr>
              <a:t>associated </a:t>
            </a:r>
            <a:r>
              <a:rPr sz="1100" spc="-30" dirty="0">
                <a:latin typeface="Arial"/>
                <a:cs typeface="Arial"/>
              </a:rPr>
              <a:t>infections. </a:t>
            </a:r>
            <a:r>
              <a:rPr sz="1100" spc="-55" dirty="0">
                <a:latin typeface="Arial"/>
                <a:cs typeface="Arial"/>
              </a:rPr>
              <a:t>Clinical </a:t>
            </a:r>
            <a:r>
              <a:rPr sz="1100" spc="-15" dirty="0">
                <a:latin typeface="Arial"/>
                <a:cs typeface="Arial"/>
              </a:rPr>
              <a:t>orientation </a:t>
            </a:r>
            <a:r>
              <a:rPr sz="1100" spc="-20" dirty="0">
                <a:latin typeface="Arial"/>
                <a:cs typeface="Arial"/>
              </a:rPr>
              <a:t>at </a:t>
            </a:r>
            <a:r>
              <a:rPr sz="1100" spc="-114" dirty="0">
                <a:latin typeface="Arial"/>
                <a:cs typeface="Arial"/>
              </a:rPr>
              <a:t>LNH </a:t>
            </a:r>
            <a:r>
              <a:rPr sz="1100" spc="-60" dirty="0">
                <a:latin typeface="Arial"/>
                <a:cs typeface="Arial"/>
              </a:rPr>
              <a:t>and </a:t>
            </a:r>
            <a:r>
              <a:rPr sz="1100" spc="-15" dirty="0">
                <a:latin typeface="Arial"/>
                <a:cs typeface="Arial"/>
              </a:rPr>
              <a:t>its </a:t>
            </a:r>
            <a:r>
              <a:rPr sz="1100" spc="-35" dirty="0">
                <a:latin typeface="Arial"/>
                <a:cs typeface="Arial"/>
              </a:rPr>
              <a:t>outreach </a:t>
            </a:r>
            <a:r>
              <a:rPr sz="1100" spc="-45" dirty="0">
                <a:latin typeface="Arial"/>
                <a:cs typeface="Arial"/>
              </a:rPr>
              <a:t>centers </a:t>
            </a:r>
            <a:r>
              <a:rPr sz="1100" spc="-55" dirty="0">
                <a:latin typeface="Arial"/>
                <a:cs typeface="Arial"/>
              </a:rPr>
              <a:t>along </a:t>
            </a:r>
            <a:r>
              <a:rPr sz="1100" spc="5" dirty="0">
                <a:latin typeface="Arial"/>
                <a:cs typeface="Arial"/>
              </a:rPr>
              <a:t>with </a:t>
            </a:r>
            <a:r>
              <a:rPr sz="1100" spc="-30" dirty="0">
                <a:latin typeface="Arial"/>
                <a:cs typeface="Arial"/>
              </a:rPr>
              <a:t>community </a:t>
            </a:r>
            <a:r>
              <a:rPr sz="1100" spc="-45" dirty="0">
                <a:latin typeface="Arial"/>
                <a:cs typeface="Arial"/>
              </a:rPr>
              <a:t>medicine  </a:t>
            </a:r>
            <a:r>
              <a:rPr sz="1100" spc="-50" dirty="0">
                <a:latin typeface="Arial"/>
                <a:cs typeface="Arial"/>
              </a:rPr>
              <a:t>experience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35" dirty="0">
                <a:latin typeface="Arial"/>
                <a:cs typeface="Arial"/>
              </a:rPr>
              <a:t>help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50" dirty="0">
                <a:latin typeface="Arial"/>
                <a:cs typeface="Arial"/>
              </a:rPr>
              <a:t>value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50" dirty="0">
                <a:latin typeface="Arial"/>
                <a:cs typeface="Arial"/>
              </a:rPr>
              <a:t>concepts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35" dirty="0">
                <a:latin typeface="Arial"/>
                <a:cs typeface="Arial"/>
              </a:rPr>
              <a:t>preventive </a:t>
            </a:r>
            <a:r>
              <a:rPr sz="1100" spc="-40" dirty="0">
                <a:latin typeface="Arial"/>
                <a:cs typeface="Arial"/>
              </a:rPr>
              <a:t>medicine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50" dirty="0">
                <a:latin typeface="Arial"/>
                <a:cs typeface="Arial"/>
              </a:rPr>
              <a:t>experience general </a:t>
            </a:r>
            <a:r>
              <a:rPr sz="1100" spc="-35" dirty="0">
                <a:latin typeface="Arial"/>
                <a:cs typeface="Arial"/>
              </a:rPr>
              <a:t>public  </a:t>
            </a:r>
            <a:r>
              <a:rPr sz="1100" spc="-25" dirty="0">
                <a:latin typeface="Arial"/>
                <a:cs typeface="Arial"/>
              </a:rPr>
              <a:t>health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issues </a:t>
            </a:r>
            <a:r>
              <a:rPr sz="1100" spc="5" dirty="0">
                <a:latin typeface="Arial"/>
                <a:cs typeface="Arial"/>
              </a:rPr>
              <a:t>with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cost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effective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measures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taken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treat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long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standing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illnesses.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38580" y="6608445"/>
            <a:ext cx="6087110" cy="9105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spc="-85" dirty="0">
                <a:latin typeface="Arial"/>
                <a:cs typeface="Arial"/>
              </a:rPr>
              <a:t>References: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850">
              <a:latin typeface="Times New Roman"/>
              <a:cs typeface="Times New Roman"/>
            </a:endParaRPr>
          </a:p>
          <a:p>
            <a:pPr marL="469265" marR="5080" indent="-227965">
              <a:lnSpc>
                <a:spcPct val="117300"/>
              </a:lnSpc>
              <a:buAutoNum type="arabicPeriod"/>
              <a:tabLst>
                <a:tab pos="469900" algn="l"/>
              </a:tabLst>
            </a:pPr>
            <a:r>
              <a:rPr sz="1100" spc="-114" dirty="0">
                <a:latin typeface="Arial"/>
                <a:cs typeface="Arial"/>
              </a:rPr>
              <a:t>USAID </a:t>
            </a:r>
            <a:r>
              <a:rPr sz="1100" spc="-40" dirty="0">
                <a:latin typeface="Arial"/>
                <a:cs typeface="Arial"/>
              </a:rPr>
              <a:t>Health: </a:t>
            </a:r>
            <a:r>
              <a:rPr sz="1100" spc="-35" dirty="0">
                <a:latin typeface="Arial"/>
                <a:cs typeface="Arial"/>
              </a:rPr>
              <a:t>Infectious </a:t>
            </a:r>
            <a:r>
              <a:rPr sz="1100" spc="-85" dirty="0">
                <a:latin typeface="Arial"/>
                <a:cs typeface="Arial"/>
              </a:rPr>
              <a:t>Diseases, </a:t>
            </a:r>
            <a:r>
              <a:rPr sz="1100" spc="-55" dirty="0">
                <a:latin typeface="Arial"/>
                <a:cs typeface="Arial"/>
              </a:rPr>
              <a:t>Tuberculosis, </a:t>
            </a:r>
            <a:r>
              <a:rPr sz="1100" spc="-45" dirty="0">
                <a:latin typeface="Arial"/>
                <a:cs typeface="Arial"/>
              </a:rPr>
              <a:t>Countries, Pakistan.” </a:t>
            </a:r>
            <a:r>
              <a:rPr sz="1100" i="1" spc="-80" dirty="0">
                <a:latin typeface="Trebuchet MS"/>
                <a:cs typeface="Trebuchet MS"/>
              </a:rPr>
              <a:t>U.S. </a:t>
            </a:r>
            <a:r>
              <a:rPr sz="1100" i="1" spc="-40" dirty="0">
                <a:latin typeface="Trebuchet MS"/>
                <a:cs typeface="Trebuchet MS"/>
              </a:rPr>
              <a:t>Agency </a:t>
            </a:r>
            <a:r>
              <a:rPr sz="1100" i="1" spc="-75" dirty="0">
                <a:latin typeface="Trebuchet MS"/>
                <a:cs typeface="Trebuchet MS"/>
              </a:rPr>
              <a:t>for </a:t>
            </a:r>
            <a:r>
              <a:rPr sz="1100" i="1" spc="-60" dirty="0">
                <a:latin typeface="Trebuchet MS"/>
                <a:cs typeface="Trebuchet MS"/>
              </a:rPr>
              <a:t>International  </a:t>
            </a:r>
            <a:r>
              <a:rPr sz="1100" i="1" spc="-55" dirty="0">
                <a:latin typeface="Trebuchet MS"/>
                <a:cs typeface="Trebuchet MS"/>
              </a:rPr>
              <a:t>Development</a:t>
            </a:r>
            <a:r>
              <a:rPr sz="1100" spc="-55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469265" indent="-227965">
              <a:lnSpc>
                <a:spcPct val="100000"/>
              </a:lnSpc>
              <a:spcBef>
                <a:spcPts val="229"/>
              </a:spcBef>
              <a:buAutoNum type="arabicPeriod"/>
              <a:tabLst>
                <a:tab pos="469900" algn="l"/>
              </a:tabLst>
            </a:pPr>
            <a:r>
              <a:rPr sz="1100" spc="-15" dirty="0">
                <a:latin typeface="Arial"/>
                <a:cs typeface="Arial"/>
                <a:hlinkClick r:id="rId2"/>
              </a:rPr>
              <a:t>http://www.cdc.gov/mmwr/volumes/65/wr/mm6518a4.htm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57727" y="426211"/>
            <a:ext cx="354076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80" dirty="0">
                <a:latin typeface="Arial"/>
                <a:cs typeface="Arial"/>
              </a:rPr>
              <a:t>3</a:t>
            </a:r>
            <a:r>
              <a:rPr sz="1050" b="1" i="1" spc="-120" baseline="31746" dirty="0">
                <a:latin typeface="Arial"/>
                <a:cs typeface="Arial"/>
              </a:rPr>
              <a:t>RD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sz="1100" b="1" i="1" spc="-125" smtClean="0">
                <a:latin typeface="Arial"/>
                <a:cs typeface="Arial"/>
              </a:rPr>
              <a:t>INFECTIOUS </a:t>
            </a:r>
            <a:r>
              <a:rPr sz="1100" b="1" i="1" spc="-165" dirty="0">
                <a:latin typeface="Arial"/>
                <a:cs typeface="Arial"/>
              </a:rPr>
              <a:t>DISEASES</a:t>
            </a:r>
            <a:r>
              <a:rPr sz="1100" b="1" i="1" spc="-145" dirty="0">
                <a:latin typeface="Arial"/>
                <a:cs typeface="Arial"/>
              </a:rPr>
              <a:t> </a:t>
            </a:r>
            <a:r>
              <a:rPr sz="1100" b="1" i="1" spc="-110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xfrm>
            <a:off x="6477000" y="9601200"/>
            <a:ext cx="581025" cy="1657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8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1097280" y="454025"/>
            <a:ext cx="2273935" cy="17208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38580" y="978154"/>
            <a:ext cx="3068955" cy="6540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u="heavy" spc="-18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COURSE </a:t>
            </a:r>
            <a:r>
              <a:rPr sz="1200" b="1" u="heavy" spc="-1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OBJECTIVES </a:t>
            </a:r>
            <a:r>
              <a:rPr sz="1200" b="1" u="heavy" spc="-11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AND</a:t>
            </a:r>
            <a:r>
              <a:rPr sz="1200" b="1" u="heavy" spc="-1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200" b="1" u="heavy" spc="-1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STRATEGIES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05"/>
              </a:spcBef>
            </a:pPr>
            <a:r>
              <a:rPr sz="1100" spc="-20" dirty="0">
                <a:latin typeface="Arial"/>
                <a:cs typeface="Arial"/>
              </a:rPr>
              <a:t>At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end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module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students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will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be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able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to: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914400" y="1828800"/>
          <a:ext cx="6239507" cy="75515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7755"/>
                <a:gridCol w="287655"/>
                <a:gridCol w="506730"/>
                <a:gridCol w="196850"/>
                <a:gridCol w="177800"/>
                <a:gridCol w="405764"/>
                <a:gridCol w="162560"/>
                <a:gridCol w="209550"/>
                <a:gridCol w="393065"/>
                <a:gridCol w="288925"/>
                <a:gridCol w="1205864"/>
                <a:gridCol w="1316989"/>
              </a:tblGrid>
              <a:tr h="560705">
                <a:tc gridSpan="10">
                  <a:txBody>
                    <a:bodyPr/>
                    <a:lstStyle/>
                    <a:p>
                      <a:pPr marL="1029969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sz="1200" b="1" spc="-140" dirty="0">
                          <a:latin typeface="Arial"/>
                          <a:cs typeface="Arial"/>
                        </a:rPr>
                        <a:t>OUTCOMES </a:t>
                      </a:r>
                      <a:r>
                        <a:rPr sz="1200" b="1" spc="-2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200" b="1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80" dirty="0">
                          <a:latin typeface="Arial"/>
                          <a:cs typeface="Arial"/>
                        </a:rPr>
                        <a:t>OBJECTIVES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016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sz="1200" b="1" spc="-175" dirty="0">
                          <a:latin typeface="Arial"/>
                          <a:cs typeface="Arial"/>
                        </a:rPr>
                        <a:t>FACULTY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016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334645">
                        <a:lnSpc>
                          <a:spcPts val="1405"/>
                        </a:lnSpc>
                      </a:pPr>
                      <a:r>
                        <a:rPr sz="1200" b="1" spc="-140" dirty="0">
                          <a:latin typeface="Arial"/>
                          <a:cs typeface="Arial"/>
                        </a:rPr>
                        <a:t>LEARNING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33718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200" b="1" spc="-175" dirty="0">
                          <a:latin typeface="Arial"/>
                          <a:cs typeface="Arial"/>
                        </a:rPr>
                        <a:t>STRATEGY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328930">
                <a:tc gridSpan="10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1200" b="1" spc="-70" dirty="0">
                          <a:latin typeface="Arial"/>
                          <a:cs typeface="Arial"/>
                        </a:rPr>
                        <a:t>Introduction </a:t>
                      </a:r>
                      <a:r>
                        <a:rPr sz="1200" b="1" spc="-4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200" b="1" spc="-80" dirty="0">
                          <a:latin typeface="Arial"/>
                          <a:cs typeface="Arial"/>
                        </a:rPr>
                        <a:t>Infectious </a:t>
                      </a:r>
                      <a:r>
                        <a:rPr sz="1200" b="1" spc="-120" dirty="0">
                          <a:latin typeface="Arial"/>
                          <a:cs typeface="Arial"/>
                        </a:rPr>
                        <a:t>Diseases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41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36550">
                <a:tc gridSpan="10"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importance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Infectious</a:t>
                      </a:r>
                      <a:r>
                        <a:rPr sz="11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Diseases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24510">
                <a:tc gridSpan="3">
                  <a:txBody>
                    <a:bodyPr/>
                    <a:lstStyle/>
                    <a:p>
                      <a:pPr marL="528320" marR="27940" indent="-228600">
                        <a:lnSpc>
                          <a:spcPct val="102000"/>
                        </a:lnSpc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history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taking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infectious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diseases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patients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spc="5" dirty="0">
                          <a:latin typeface="Arial"/>
                          <a:cs typeface="Arial"/>
                        </a:rPr>
                        <a:t>with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suspected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Family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33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33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25780">
                <a:tc gridSpan="10">
                  <a:txBody>
                    <a:bodyPr/>
                    <a:lstStyle/>
                    <a:p>
                      <a:pPr marL="528320" marR="56515" indent="-228600" algn="just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steps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general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physical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examination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specific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systemic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examination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patients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with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infectious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diseases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46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46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25145">
                <a:tc gridSpan="10">
                  <a:txBody>
                    <a:bodyPr/>
                    <a:lstStyle/>
                    <a:p>
                      <a:pPr marL="528320" marR="183515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Define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following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terms: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infection, infestation,  infection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agent,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control, elimination</a:t>
                      </a:r>
                      <a:r>
                        <a:rPr sz="11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eradication, 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agent,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host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environment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343535" marR="260350" indent="-67310">
                        <a:lnSpc>
                          <a:spcPct val="1173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mm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un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y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46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3400">
                <a:tc gridSpan="10">
                  <a:txBody>
                    <a:bodyPr/>
                    <a:lstStyle/>
                    <a:p>
                      <a:pPr marL="528320" marR="440055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role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incubation period,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serial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time 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period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control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infection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8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epidemiologic</a:t>
                      </a:r>
                      <a:r>
                        <a:rPr sz="11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triangle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77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495">
                <a:tc gridSpan="10"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1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75" dirty="0">
                          <a:latin typeface="Arial"/>
                          <a:cs typeface="Arial"/>
                        </a:rPr>
                        <a:t>Classify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bacterial,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viral,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fungal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parasitic</a:t>
                      </a:r>
                      <a:r>
                        <a:rPr sz="11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diseases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56515" indent="-22860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significance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infectious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diseases 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respect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organ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systems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Microbiology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65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65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4965">
                <a:tc>
                  <a:txBody>
                    <a:bodyPr/>
                    <a:lstStyle/>
                    <a:p>
                      <a:pPr marL="528320" marR="37465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ter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ret 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diseases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investigations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5334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relevant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334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spc="10" dirty="0">
                          <a:latin typeface="Arial"/>
                          <a:cs typeface="Arial"/>
                        </a:rPr>
                        <a:t>to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infectious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3679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Microbiology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Practical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25780">
                <a:tc gridSpan="4">
                  <a:txBody>
                    <a:bodyPr/>
                    <a:lstStyle/>
                    <a:p>
                      <a:pPr marL="528320" marR="53340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importance 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diagnosis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pathogen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bacterial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spc="-20" dirty="0">
                          <a:latin typeface="Arial"/>
                          <a:cs typeface="Arial"/>
                        </a:rPr>
                        <a:t>culture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for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Practical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33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93365">
                <a:tc gridSpan="10">
                  <a:txBody>
                    <a:bodyPr/>
                    <a:lstStyle/>
                    <a:p>
                      <a:pPr marL="528320" marR="54610" indent="-228600" algn="just">
                        <a:lnSpc>
                          <a:spcPct val="101400"/>
                        </a:lnSpc>
                        <a:spcBef>
                          <a:spcPts val="10"/>
                        </a:spcBef>
                        <a:buFont typeface="Symbol"/>
                        <a:buChar char=""/>
                        <a:tabLst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classification,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mechanism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action,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uses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pharmacology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following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antimicrobial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agents: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0"/>
                        </a:spcBef>
                        <a:buAutoNum type="romanLcParenBoth"/>
                        <a:tabLst>
                          <a:tab pos="528955" algn="l"/>
                        </a:tabLst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Cell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Wall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Inhibitors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romanLcParenBoth"/>
                        <a:tabLst>
                          <a:tab pos="528955" algn="l"/>
                        </a:tabLst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Protein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Synthesis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Inhibitors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160020" indent="-228600">
                        <a:lnSpc>
                          <a:spcPct val="101800"/>
                        </a:lnSpc>
                        <a:spcBef>
                          <a:spcPts val="6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major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action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effects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drugs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used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treat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infectious</a:t>
                      </a:r>
                      <a:r>
                        <a:rPr sz="11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diseases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756285" indent="-22860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15" dirty="0">
                          <a:latin typeface="Arial"/>
                          <a:cs typeface="Arial"/>
                        </a:rPr>
                        <a:t>Identify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criteria,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used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select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an</a:t>
                      </a:r>
                      <a:r>
                        <a:rPr sz="11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effective  antimicrobial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agent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55880" indent="-228600">
                        <a:lnSpc>
                          <a:spcPct val="101800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560705" algn="l"/>
                          <a:tab pos="561340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difference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between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bacteriostatic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bactericidal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drugs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56515" indent="-22860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Minimum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Inhibitory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Concentration </a:t>
                      </a:r>
                      <a:r>
                        <a:rPr sz="1100" spc="120" dirty="0">
                          <a:latin typeface="Arial"/>
                          <a:cs typeface="Arial"/>
                        </a:rPr>
                        <a:t>/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Minimum 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Bactericidal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Concentration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8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rational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use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antibiotics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Elaborate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mechanism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resistance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antibiotics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7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prophylactic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use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antibiotics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9525" algn="ctr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Pharmacology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1430" algn="ctr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6553200" y="9601200"/>
            <a:ext cx="581025" cy="1657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9</a:t>
            </a:fld>
            <a:endParaRPr spc="-55" dirty="0"/>
          </a:p>
        </p:txBody>
      </p:sp>
      <p:sp>
        <p:nvSpPr>
          <p:cNvPr id="2" name="object 2"/>
          <p:cNvSpPr txBox="1"/>
          <p:nvPr/>
        </p:nvSpPr>
        <p:spPr>
          <a:xfrm>
            <a:off x="3657727" y="426211"/>
            <a:ext cx="354076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80" dirty="0">
                <a:latin typeface="Arial"/>
                <a:cs typeface="Arial"/>
              </a:rPr>
              <a:t>3</a:t>
            </a:r>
            <a:r>
              <a:rPr sz="1050" b="1" i="1" spc="-120" baseline="31746" dirty="0">
                <a:latin typeface="Arial"/>
                <a:cs typeface="Arial"/>
              </a:rPr>
              <a:t>RD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sz="1100" b="1" i="1" spc="-55" smtClean="0">
                <a:latin typeface="Arial"/>
                <a:cs typeface="Arial"/>
              </a:rPr>
              <a:t> </a:t>
            </a:r>
            <a:r>
              <a:rPr sz="1100" b="1" i="1" spc="-125" dirty="0">
                <a:latin typeface="Arial"/>
                <a:cs typeface="Arial"/>
              </a:rPr>
              <a:t>INFECTIOUS </a:t>
            </a:r>
            <a:r>
              <a:rPr sz="1100" b="1" i="1" spc="-165" dirty="0">
                <a:latin typeface="Arial"/>
                <a:cs typeface="Arial"/>
              </a:rPr>
              <a:t>DISEASES</a:t>
            </a:r>
            <a:r>
              <a:rPr sz="1100" b="1" i="1" spc="-145" dirty="0">
                <a:latin typeface="Arial"/>
                <a:cs typeface="Arial"/>
              </a:rPr>
              <a:t> </a:t>
            </a:r>
            <a:r>
              <a:rPr sz="1100" b="1" i="1" spc="-110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97280" y="454025"/>
            <a:ext cx="2273935" cy="17208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14400" y="914400"/>
          <a:ext cx="6242048" cy="84081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19195"/>
                <a:gridCol w="1205864"/>
                <a:gridCol w="1316989"/>
              </a:tblGrid>
              <a:tr h="179387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empirical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definitive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therapy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major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adverse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effects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various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antibiotics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21740">
                <a:tc>
                  <a:txBody>
                    <a:bodyPr/>
                    <a:lstStyle/>
                    <a:p>
                      <a:pPr marL="528320">
                        <a:lnSpc>
                          <a:spcPts val="1290"/>
                        </a:lnSpc>
                      </a:pPr>
                      <a:r>
                        <a:rPr sz="1100" b="1" spc="-60" dirty="0">
                          <a:latin typeface="Arial"/>
                          <a:cs typeface="Arial"/>
                        </a:rPr>
                        <a:t>Antimetabolites </a:t>
                      </a:r>
                      <a:r>
                        <a:rPr sz="1100" b="1" spc="-105" dirty="0">
                          <a:latin typeface="Arial"/>
                          <a:cs typeface="Arial"/>
                        </a:rPr>
                        <a:t>drugs: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8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75" dirty="0">
                          <a:latin typeface="Arial"/>
                          <a:cs typeface="Arial"/>
                        </a:rPr>
                        <a:t>Classify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antimetabolites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57150" indent="-228600">
                        <a:lnSpc>
                          <a:spcPct val="101800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mechanism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action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,clinical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uses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and  adverse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effects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anti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metabolites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58419" indent="-22860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basic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pharmacokinetics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pharmacodynamics.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R="188595" algn="r">
                        <a:lnSpc>
                          <a:spcPct val="100000"/>
                        </a:lnSpc>
                        <a:spcBef>
                          <a:spcPts val="955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arm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R="125095" algn="r">
                        <a:lnSpc>
                          <a:spcPct val="100000"/>
                        </a:lnSpc>
                        <a:spcBef>
                          <a:spcPts val="95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18159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Perform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general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physical</a:t>
                      </a:r>
                      <a:r>
                        <a:rPr sz="11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examination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49885">
                        <a:lnSpc>
                          <a:spcPct val="100000"/>
                        </a:lnSpc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Skills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Lab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5585">
                        <a:lnSpc>
                          <a:spcPts val="129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Videos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Small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54025" marR="187325" indent="-254635">
                        <a:lnSpc>
                          <a:spcPct val="10180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Group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hands-on 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session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073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sz="1200" b="1" spc="-85" dirty="0">
                          <a:latin typeface="Arial"/>
                          <a:cs typeface="Arial"/>
                        </a:rPr>
                        <a:t>Control 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b="1" spc="-70" dirty="0">
                          <a:latin typeface="Arial"/>
                          <a:cs typeface="Arial"/>
                        </a:rPr>
                        <a:t>infection 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b="1" spc="-95" dirty="0">
                          <a:latin typeface="Arial"/>
                          <a:cs typeface="Arial"/>
                        </a:rPr>
                        <a:t>communicable</a:t>
                      </a:r>
                      <a:r>
                        <a:rPr sz="12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14" dirty="0">
                          <a:latin typeface="Arial"/>
                          <a:cs typeface="Arial"/>
                        </a:rPr>
                        <a:t>diseases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229360">
                <a:tc>
                  <a:txBody>
                    <a:bodyPr/>
                    <a:lstStyle/>
                    <a:p>
                      <a:pPr marL="528320" marR="219710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20" dirty="0">
                          <a:latin typeface="Arial"/>
                          <a:cs typeface="Arial"/>
                        </a:rPr>
                        <a:t>Differentiate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between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infectious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communicable 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diseases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20" dirty="0">
                          <a:latin typeface="Arial"/>
                          <a:cs typeface="Arial"/>
                        </a:rPr>
                        <a:t>Differentiate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between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disinfection</a:t>
                      </a:r>
                      <a:r>
                        <a:rPr sz="1100" spc="-2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sterilization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757555" indent="-22860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control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measures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infectious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communicable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diseases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57785" indent="-22860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role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immunprophylaxis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screening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in 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control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infection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40995" marR="262890" indent="-67310">
                        <a:lnSpc>
                          <a:spcPct val="101800"/>
                        </a:lnSpc>
                        <a:spcBef>
                          <a:spcPts val="880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mm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un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y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70205" marR="311150" indent="-47625">
                        <a:lnSpc>
                          <a:spcPct val="101800"/>
                        </a:lnSpc>
                        <a:spcBef>
                          <a:spcPts val="880"/>
                        </a:spcBef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Small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group 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7345">
                <a:tc>
                  <a:txBody>
                    <a:bodyPr/>
                    <a:lstStyle/>
                    <a:p>
                      <a:pPr marL="71120">
                        <a:lnSpc>
                          <a:spcPts val="1405"/>
                        </a:lnSpc>
                      </a:pPr>
                      <a:r>
                        <a:rPr sz="1200" b="1" spc="-65" dirty="0">
                          <a:latin typeface="Arial"/>
                          <a:cs typeface="Arial"/>
                        </a:rPr>
                        <a:t>Medical </a:t>
                      </a:r>
                      <a:r>
                        <a:rPr sz="1200" b="1" spc="-95" dirty="0">
                          <a:latin typeface="Arial"/>
                          <a:cs typeface="Arial"/>
                        </a:rPr>
                        <a:t>ethics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31495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1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consent and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its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types.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523240" indent="-228600">
                        <a:lnSpc>
                          <a:spcPct val="102000"/>
                        </a:lnSpc>
                        <a:spcBef>
                          <a:spcPts val="5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criteria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giving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valid</a:t>
                      </a:r>
                      <a:r>
                        <a:rPr sz="1100" spc="-2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consent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exemptions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consent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347345" marR="102870" indent="-230504">
                        <a:lnSpc>
                          <a:spcPct val="117300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Family</a:t>
                      </a:r>
                      <a:r>
                        <a:rPr sz="11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medicine/ 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Bioethics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2580">
                        <a:lnSpc>
                          <a:spcPts val="1310"/>
                        </a:lnSpc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Small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group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7020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25780">
                <a:tc>
                  <a:txBody>
                    <a:bodyPr/>
                    <a:lstStyle/>
                    <a:p>
                      <a:pPr marL="227965" marR="384175" indent="-227965" algn="r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27965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euthanasia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physician-assisted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suicide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265">
                        <a:lnSpc>
                          <a:spcPts val="1290"/>
                        </a:lnSpc>
                      </a:pPr>
                      <a:r>
                        <a:rPr sz="1100" spc="-125" dirty="0">
                          <a:latin typeface="Arial"/>
                          <a:cs typeface="Arial"/>
                        </a:rPr>
                        <a:t>Case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based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7020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1620">
                <a:tc>
                  <a:txBody>
                    <a:bodyPr/>
                    <a:lstStyle/>
                    <a:p>
                      <a:pPr marL="71120">
                        <a:lnSpc>
                          <a:spcPts val="1405"/>
                        </a:lnSpc>
                      </a:pPr>
                      <a:r>
                        <a:rPr sz="1200" b="1" spc="-60" dirty="0">
                          <a:latin typeface="Arial"/>
                          <a:cs typeface="Arial"/>
                        </a:rPr>
                        <a:t>IMNCI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843915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role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goals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IMNCI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Symbol"/>
                        <a:buChar char=""/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components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structure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IMNCI.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case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management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strategy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IMNCI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27025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Pediatrics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R="125095" algn="r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71120">
                        <a:lnSpc>
                          <a:spcPts val="1415"/>
                        </a:lnSpc>
                      </a:pPr>
                      <a:r>
                        <a:rPr sz="1200" b="1" spc="-95" dirty="0">
                          <a:latin typeface="Arial"/>
                          <a:cs typeface="Arial"/>
                        </a:rPr>
                        <a:t>Fever </a:t>
                      </a:r>
                      <a:r>
                        <a:rPr sz="1200" b="1" spc="-45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40" dirty="0">
                          <a:latin typeface="Arial"/>
                          <a:cs typeface="Arial"/>
                        </a:rPr>
                        <a:t>Rash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28930">
                <a:tc>
                  <a:txBody>
                    <a:bodyPr/>
                    <a:lstStyle/>
                    <a:p>
                      <a:pPr marL="227965" marR="389255" indent="-227965" algn="r"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Symbol"/>
                        <a:buChar char=""/>
                        <a:tabLst>
                          <a:tab pos="227965" algn="l"/>
                          <a:tab pos="5289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pathogenesis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fever/fever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100" spc="-2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rash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9075" algn="r">
                        <a:lnSpc>
                          <a:spcPts val="129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Mic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io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5095" algn="r">
                        <a:lnSpc>
                          <a:spcPts val="129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4965">
                <a:tc>
                  <a:txBody>
                    <a:bodyPr/>
                    <a:lstStyle/>
                    <a:p>
                      <a:pPr marL="528320" marR="353695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presentations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management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fever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rash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adults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972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5095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71349">
                <a:tc>
                  <a:txBody>
                    <a:bodyPr/>
                    <a:lstStyle/>
                    <a:p>
                      <a:pPr marL="528320" marR="193675" indent="-228600">
                        <a:lnSpc>
                          <a:spcPct val="100899"/>
                        </a:lnSpc>
                        <a:spcBef>
                          <a:spcPts val="1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dynamics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transmission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measles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its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prevention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576580" indent="-22860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features,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assessment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diagnosis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measles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480059" indent="-22860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role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vaccines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prevention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measles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340995" marR="262890" indent="-67310">
                        <a:lnSpc>
                          <a:spcPct val="1173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mm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un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y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R="125095" algn="r">
                        <a:lnSpc>
                          <a:spcPct val="100000"/>
                        </a:lnSpc>
                        <a:spcBef>
                          <a:spcPts val="95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</TotalTime>
  <Words>4320</Words>
  <Application>Microsoft Office PowerPoint</Application>
  <PresentationFormat>Custom</PresentationFormat>
  <Paragraphs>912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STUDY GUIDE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GUIDE</dc:title>
  <cp:lastModifiedBy>Muzzammil</cp:lastModifiedBy>
  <cp:revision>6</cp:revision>
  <dcterms:created xsi:type="dcterms:W3CDTF">2019-06-10T13:44:23Z</dcterms:created>
  <dcterms:modified xsi:type="dcterms:W3CDTF">2019-06-13T14:37:03Z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2018-12-01T00:00:00Z</vt:filetime>
  </property>
  <property fmtid="{D5CDD505-2E9C-101B-9397-08002B2CF9AE}" pid="3" name="Creator">
    <vt:lpwstr>Microsoft® Word for Office 365</vt:lpwstr>
  </property>
  <property fmtid="{D5CDD505-2E9C-101B-9397-08002B2CF9AE}" pid="4" name="LastSaved">
    <vt:filetime>2019-06-10T00:00:00Z</vt:filetime>
  </property>
</Properties>
</file>