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2155" y="3863213"/>
            <a:ext cx="2960877" cy="2267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020820" y="6793702"/>
            <a:ext cx="3050764" cy="1435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7280" y="65659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52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2" Type="http://schemas.openxmlformats.org/officeDocument/2006/relationships/hyperlink" Target="http://www.forensicmedicine.co.uk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imagebank.hematology.org/" TargetMode="External"/><Relationship Id="rId4" Type="http://schemas.openxmlformats.org/officeDocument/2006/relationships/hyperlink" Target="http://www.hematology.org/Educators/High-School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textbc.ca/clinicalskills/chapter/6-8-iv-push-medications-and-saline-lock-flush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4153" y="6070472"/>
            <a:ext cx="1159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Arial"/>
                <a:cs typeface="Arial"/>
              </a:rPr>
              <a:t>Hodgkin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Lymphoma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7889" y="6803897"/>
            <a:ext cx="2498090" cy="137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9308" y="4111752"/>
            <a:ext cx="2548890" cy="1902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3850" y="6155816"/>
            <a:ext cx="12598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5" dirty="0">
                <a:latin typeface="Arial"/>
                <a:cs typeface="Arial"/>
              </a:rPr>
              <a:t>Components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Blood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9995" y="603504"/>
            <a:ext cx="2687574" cy="2894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51427" y="1454150"/>
            <a:ext cx="3169285" cy="4972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365760">
              <a:lnSpc>
                <a:spcPts val="2540"/>
              </a:lnSpc>
            </a:pPr>
            <a:r>
              <a:rPr sz="2200" b="1" spc="-254" dirty="0">
                <a:solidFill>
                  <a:srgbClr val="C00000"/>
                </a:solidFill>
                <a:latin typeface="Arial"/>
                <a:cs typeface="Arial"/>
              </a:rPr>
              <a:t>HEMATOLOGY</a:t>
            </a:r>
            <a:r>
              <a:rPr sz="2200" b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C00000"/>
                </a:solidFill>
                <a:latin typeface="Arial"/>
                <a:cs typeface="Arial"/>
              </a:rPr>
              <a:t>MODULE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1427" y="2129282"/>
            <a:ext cx="3169285" cy="35907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816610">
              <a:lnSpc>
                <a:spcPts val="2760"/>
              </a:lnSpc>
            </a:pPr>
            <a:r>
              <a:rPr sz="2400" b="1" spc="-229" dirty="0">
                <a:solidFill>
                  <a:srgbClr val="974705"/>
                </a:solidFill>
                <a:latin typeface="Arial"/>
                <a:cs typeface="Arial"/>
              </a:rPr>
              <a:t>THIRD </a:t>
            </a:r>
            <a:r>
              <a:rPr sz="2400" b="1" spc="-365">
                <a:solidFill>
                  <a:srgbClr val="974705"/>
                </a:solidFill>
                <a:latin typeface="Arial"/>
                <a:cs typeface="Arial"/>
              </a:rPr>
              <a:t>YEAR</a:t>
            </a:r>
            <a:r>
              <a:rPr sz="2400" b="1" spc="-85">
                <a:solidFill>
                  <a:srgbClr val="974705"/>
                </a:solidFill>
                <a:latin typeface="Arial"/>
                <a:cs typeface="Arial"/>
              </a:rPr>
              <a:t> </a:t>
            </a:r>
            <a:r>
              <a:rPr sz="2400" b="1" spc="-295" smtClean="0">
                <a:solidFill>
                  <a:srgbClr val="974705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pic>
        <p:nvPicPr>
          <p:cNvPr id="18" name="Picture 17" descr="download.png"/>
          <p:cNvPicPr>
            <a:picLocks noChangeAspect="1"/>
          </p:cNvPicPr>
          <p:nvPr/>
        </p:nvPicPr>
        <p:blipFill>
          <a:blip r:embed="rId5"/>
          <a:srcRect t="32222" b="32222"/>
          <a:stretch>
            <a:fillRect/>
          </a:stretch>
        </p:blipFill>
        <p:spPr>
          <a:xfrm>
            <a:off x="533400" y="8534400"/>
            <a:ext cx="3276600" cy="1066800"/>
          </a:xfrm>
          <a:prstGeom prst="rect">
            <a:avLst/>
          </a:prstGeom>
        </p:spPr>
      </p:pic>
      <p:pic>
        <p:nvPicPr>
          <p:cNvPr id="19" name="Picture 18" descr="logo_hospi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83820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5250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609600"/>
          <a:ext cx="6242048" cy="8564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327660">
                <a:tc>
                  <a:txBody>
                    <a:bodyPr/>
                    <a:lstStyle/>
                    <a:p>
                      <a:pPr marL="299720" marR="187325" indent="-228600">
                        <a:lnSpc>
                          <a:spcPct val="101800"/>
                        </a:lnSpc>
                        <a:spcBef>
                          <a:spcPts val="125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leukemoid reaction,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leucoerythroblastic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picture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0430">
                <a:tc>
                  <a:txBody>
                    <a:bodyPr/>
                    <a:lstStyle/>
                    <a:p>
                      <a:pPr marL="299720" marR="51435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pathogenesis and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1051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Clr>
                          <a:srgbClr val="231F1F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white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abnormal  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WBC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299720" marR="84455" indent="-228600">
                        <a:lnSpc>
                          <a:spcPct val="100899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abnormal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marrow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8405">
                <a:tc>
                  <a:txBody>
                    <a:bodyPr/>
                    <a:lstStyle/>
                    <a:p>
                      <a:pPr marL="299720" marR="463550" indent="-228600">
                        <a:lnSpc>
                          <a:spcPts val="128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127" baseline="252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67" baseline="252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650" spc="-75" baseline="25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groups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26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immunomodulating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agents,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71475" indent="-228600">
                        <a:lnSpc>
                          <a:spcPts val="13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97" baseline="252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120" baseline="252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650" spc="-37" baseline="2525" dirty="0">
                          <a:latin typeface="Arial"/>
                          <a:cs typeface="Arial"/>
                        </a:rPr>
                        <a:t>immunostimulation </a:t>
                      </a:r>
                      <a:r>
                        <a:rPr sz="1650" spc="-75" baseline="25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suppression is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required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82" baseline="2525" dirty="0">
                          <a:latin typeface="Arial"/>
                          <a:cs typeface="Arial"/>
                        </a:rPr>
                        <a:t>State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37" baseline="2525" dirty="0">
                          <a:latin typeface="Arial"/>
                          <a:cs typeface="Arial"/>
                        </a:rPr>
                        <a:t>rationale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307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immunomodulants’ </a:t>
                      </a:r>
                      <a:r>
                        <a:rPr sz="1650" spc="-120" baseline="2525" dirty="0">
                          <a:latin typeface="Arial"/>
                          <a:cs typeface="Arial"/>
                        </a:rPr>
                        <a:t>use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299720" marR="578485" indent="-228600">
                        <a:lnSpc>
                          <a:spcPct val="1018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immunostimulants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suppressants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95" dirty="0">
                          <a:latin typeface="Arial"/>
                          <a:cs typeface="Arial"/>
                        </a:rPr>
                        <a:t>Leukemia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Lymphoma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4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9720" marR="64769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neoplastic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proliferation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white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cells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WHO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myeloid/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lymphoid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neoplasm 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leukemias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5435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chronic leukemia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leukemia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299720" marR="9906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Clr>
                          <a:srgbClr val="231F1F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diagnosis,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investigation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Leukemia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Oncology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3305">
                <a:tc>
                  <a:txBody>
                    <a:bodyPr/>
                    <a:lstStyle/>
                    <a:p>
                      <a:pPr marL="299720" marR="38735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myelodysplastic syndrome,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 features, morphology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prognosis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99085" indent="-228600">
                        <a:lnSpc>
                          <a:spcPct val="1018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myeloproliferative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disorders,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pathogenesis,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hematological features,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outcome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marR="10985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white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Leukemoid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reaction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malignant cell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299720" marR="17653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tools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establish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diagnosis,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determine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prognosis 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lymphoma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Oncology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9875">
                <a:tc>
                  <a:txBody>
                    <a:bodyPr/>
                    <a:lstStyle/>
                    <a:p>
                      <a:pPr marL="299720" marR="8509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Molecular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Diagnostics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Hematopoetic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malignances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molecular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diagnostics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utilities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6799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Analyze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Molecular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Pathology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Diagnostic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reports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21310" marR="304165" indent="-5080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ecular  Pat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3045" marR="219075" indent="121920">
                        <a:lnSpc>
                          <a:spcPct val="116799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Lect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Vid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teaching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6012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838200"/>
          <a:ext cx="6242048" cy="868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16002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Discriminate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Hodgkin’s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Hodgkin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lymphomas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low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grade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lymphomas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2385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lymphoma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morphology, clinical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sign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symptoms,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immunophenotyping,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cytogenetics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prognosis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4828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non-Hodgkin lymphoma,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73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Transplantation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834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BMT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classify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types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84810" indent="-228600">
                        <a:lnSpc>
                          <a:spcPct val="1008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transplant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immunology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transplant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rejection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Graft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versus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host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(GVHS)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Platelets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Coagulation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94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physiological </a:t>
                      </a:r>
                      <a:r>
                        <a:rPr sz="11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pathway </a:t>
                      </a:r>
                      <a:r>
                        <a:rPr sz="11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hemostasis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extrinsic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intrinsic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pathways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coagulation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901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4480" marR="273050" algn="ctr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/Small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Hemostasis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clotting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Hemophilia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options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coagulation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1432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atri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299720" marR="46863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diagnosis,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investigation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suffering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coagulation  disorders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well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Thrombocytopenia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299720" marR="367665" indent="-228600" algn="just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bleeding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history,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investigation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3876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Clr>
                          <a:srgbClr val="231F1F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Delineate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bleeding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diathesis,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emphasis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Von-willebrand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hemophilia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 marL="299720" marR="24828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first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second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line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bleeding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4668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Interpret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line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bleeding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disorder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3073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 marR="300355" indent="-52069">
                        <a:lnSpc>
                          <a:spcPct val="116399"/>
                        </a:lnSpc>
                        <a:spcBef>
                          <a:spcPts val="459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9515">
                <a:tc>
                  <a:txBody>
                    <a:bodyPr/>
                    <a:lstStyle/>
                    <a:p>
                      <a:pPr marL="299720" marR="58039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disseminated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intravascular coagulation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(DIC)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75310" indent="-228600">
                        <a:lnSpc>
                          <a:spcPct val="101800"/>
                        </a:lnSpc>
                        <a:spcBef>
                          <a:spcPts val="45"/>
                        </a:spcBef>
                        <a:buClr>
                          <a:srgbClr val="231F1F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modalities </a:t>
                      </a:r>
                      <a:r>
                        <a:rPr sz="11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18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disseminated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intravascular coagulation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(DIC)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Clr>
                          <a:srgbClr val="231F1F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strategies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anticoagulation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5" dirty="0">
                <a:latin typeface="Arial"/>
                <a:cs typeface="Arial"/>
              </a:rPr>
              <a:t>HEMATOLOGY</a:t>
            </a:r>
            <a:r>
              <a:rPr sz="1100" b="1" i="1" spc="-55" dirty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242048" cy="833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33210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Blood Grouping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Transfusion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02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feto-maternal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incompatibility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7495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Clr>
                          <a:srgbClr val="1F487C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newborn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360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grouping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ABO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Rh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systems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components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therapy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indication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contraindications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transfusion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cross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match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290"/>
                        </a:lnSpc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transfusion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reactions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immediate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delayed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Dyslipidemia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74394">
                <a:tc>
                  <a:txBody>
                    <a:bodyPr/>
                    <a:lstStyle/>
                    <a:p>
                      <a:pPr marL="299720" marR="144780" indent="-228600">
                        <a:lnSpc>
                          <a:spcPts val="13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75" baseline="2525" dirty="0">
                          <a:latin typeface="Arial"/>
                          <a:cs typeface="Arial"/>
                        </a:rPr>
                        <a:t>Enumerate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67" baseline="252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67" baseline="2525" dirty="0">
                          <a:latin typeface="Arial"/>
                          <a:cs typeface="Arial"/>
                        </a:rPr>
                        <a:t>dyslipidemias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650" spc="-10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30" baseline="2525" dirty="0">
                          <a:latin typeface="Arial"/>
                          <a:cs typeface="Arial"/>
                        </a:rPr>
                        <a:t>protocol</a:t>
                      </a:r>
                      <a:r>
                        <a:rPr sz="1650" spc="-10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5405" indent="-228600">
                        <a:lnSpc>
                          <a:spcPts val="13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97" baseline="252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dynamics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kinetics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650" spc="-7" baseline="252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650" spc="-315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dyslipidemias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3855" marR="300355" indent="-52069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Vasoactive Peptides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Serotinin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5295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112" baseline="252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vasoactive</a:t>
                      </a:r>
                      <a:r>
                        <a:rPr sz="1650" spc="-150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60" baseline="2525" dirty="0">
                          <a:latin typeface="Arial"/>
                          <a:cs typeface="Arial"/>
                        </a:rPr>
                        <a:t>peptides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299720" marR="92075" indent="-228600">
                        <a:lnSpc>
                          <a:spcPts val="13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650" spc="-127" baseline="252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properties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25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vasoactive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peptides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7310" indent="-228600">
                        <a:lnSpc>
                          <a:spcPts val="13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650" spc="-89" baseline="252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650" spc="-75" baseline="2525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150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vasoactive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peptides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5974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332105" algn="l"/>
                          <a:tab pos="332740" algn="l"/>
                        </a:tabLst>
                      </a:pPr>
                      <a:r>
                        <a:rPr sz="1650" spc="-97" baseline="252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action, </a:t>
                      </a:r>
                      <a:r>
                        <a:rPr sz="1650" spc="-37" baseline="2525" dirty="0">
                          <a:latin typeface="Arial"/>
                          <a:cs typeface="Arial"/>
                        </a:rPr>
                        <a:t>therapeutic</a:t>
                      </a:r>
                      <a:r>
                        <a:rPr sz="1650" spc="-28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35" baseline="2525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contraindications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serotonin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agonists 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antagonists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78105" indent="-228600">
                        <a:lnSpc>
                          <a:spcPts val="128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127" baseline="252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650" spc="-11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30" baseline="2525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650" spc="-10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10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serotonin,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67" baseline="2525" dirty="0">
                          <a:latin typeface="Arial"/>
                          <a:cs typeface="Arial"/>
                        </a:rPr>
                        <a:t>agonist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75" baseline="252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67" baseline="2525" dirty="0">
                          <a:latin typeface="Arial"/>
                          <a:cs typeface="Arial"/>
                        </a:rPr>
                        <a:t>antagonists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27355" indent="-228600">
                        <a:lnSpc>
                          <a:spcPts val="13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127" baseline="252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650" spc="-15" baseline="25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serotonin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agonists</a:t>
                      </a:r>
                      <a:r>
                        <a:rPr sz="1650" spc="-307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antagonists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3855" marR="300355" indent="-52069">
                        <a:lnSpc>
                          <a:spcPct val="116399"/>
                        </a:lnSpc>
                        <a:spcBef>
                          <a:spcPts val="71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65" dirty="0">
                          <a:latin typeface="Arial"/>
                          <a:cs typeface="Arial"/>
                        </a:rPr>
                        <a:t>Injection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Techniques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marL="299720" marR="351790" indent="-228600">
                        <a:lnSpc>
                          <a:spcPct val="1018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injection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technique on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mannequin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marR="154940" indent="-247015">
                        <a:lnSpc>
                          <a:spcPts val="1550"/>
                        </a:lnSpc>
                        <a:spcBef>
                          <a:spcPts val="2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Hans-On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14" dirty="0">
                          <a:latin typeface="Arial"/>
                          <a:cs typeface="Arial"/>
                        </a:rPr>
                        <a:t>Cancer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Epidemiology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45210">
                <a:tc>
                  <a:txBody>
                    <a:bodyPr/>
                    <a:lstStyle/>
                    <a:p>
                      <a:pPr marL="299720" marR="454659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distribution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cancer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prevalent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globally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Pakistan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preventive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measures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9685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inter-disciplinary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cancer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control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40995" marR="262890" indent="-67310">
                        <a:lnSpc>
                          <a:spcPct val="116399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6012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5" dirty="0">
                <a:latin typeface="Arial"/>
                <a:cs typeface="Arial"/>
              </a:rPr>
              <a:t>HEMATOLOGY</a:t>
            </a:r>
            <a:r>
              <a:rPr sz="1100" b="1" i="1" spc="-55" dirty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609600"/>
          <a:ext cx="6242048" cy="858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977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14" dirty="0">
                          <a:latin typeface="Arial"/>
                          <a:cs typeface="Arial"/>
                        </a:rPr>
                        <a:t>Vaccines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Vaccines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Schedule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1815">
                <a:tc>
                  <a:txBody>
                    <a:bodyPr/>
                    <a:lstStyle/>
                    <a:p>
                      <a:pPr marL="299720" marR="38481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vaccines,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safe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effective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infectious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0995" marR="262890" indent="-67310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immunity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vaccines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cold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chain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5" dirty="0">
                          <a:latin typeface="Arial"/>
                          <a:cs typeface="Arial"/>
                        </a:rPr>
                        <a:t>Expanded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Program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Immunization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(EPI)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4690">
                <a:tc>
                  <a:txBody>
                    <a:bodyPr/>
                    <a:lstStyle/>
                    <a:p>
                      <a:pPr marL="299720" marR="132715" indent="-228600">
                        <a:lnSpc>
                          <a:spcPct val="101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provision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quality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immunization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services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schedule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(EPI)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promote,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protect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preserve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Pakistan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against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vaccine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preventable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262890" indent="-67310">
                        <a:lnSpc>
                          <a:spcPct val="117300"/>
                        </a:lnSpc>
                        <a:spcBef>
                          <a:spcPts val="40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spc="-120" dirty="0">
                          <a:latin typeface="Arial"/>
                          <a:cs typeface="Arial"/>
                        </a:rPr>
                        <a:t>School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9340">
                <a:tc>
                  <a:txBody>
                    <a:bodyPr/>
                    <a:lstStyle/>
                    <a:p>
                      <a:pPr marL="299720" marR="238125" indent="-22860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components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school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program,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promotion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school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9050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 community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school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policies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protect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health, welfare,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safety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40995" marR="262890" indent="-67310">
                        <a:lnSpc>
                          <a:spcPct val="117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Identity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0360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identity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parameters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circumstances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where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issues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Identification</a:t>
                      </a:r>
                      <a:r>
                        <a:rPr sz="11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arise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medico-legal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age,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gender and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1995">
                <a:tc>
                  <a:txBody>
                    <a:bodyPr/>
                    <a:lstStyle/>
                    <a:p>
                      <a:pPr marL="299720" marR="11239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estimation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age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certification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individual  on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physique,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teeth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(dental)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radiology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3045" marR="217804" indent="103505">
                        <a:lnSpc>
                          <a:spcPct val="117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marR="37909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Grouping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Parental  Dispute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Fixation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Individuality in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Living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Dead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5920">
                <a:tc>
                  <a:txBody>
                    <a:bodyPr/>
                    <a:lstStyle/>
                    <a:p>
                      <a:pPr marL="299720" marR="299085" indent="-228600">
                        <a:lnSpc>
                          <a:spcPct val="11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biometric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system,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dactylography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(fingerprints),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birth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marks,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deformities,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hair,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scars,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tattoo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marks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Determination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gender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bones/osteometeric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indices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3045" marR="217804" indent="103505">
                        <a:lnSpc>
                          <a:spcPct val="117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Trace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Evidence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7312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Locard’s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exchange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principle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Trace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evidence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connection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crime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reconstruction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Identification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disputed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paternity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maternity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cases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9339" y="6258559"/>
            <a:ext cx="5848350" cy="2711450"/>
          </a:xfrm>
          <a:custGeom>
            <a:avLst/>
            <a:gdLst/>
            <a:ahLst/>
            <a:cxnLst/>
            <a:rect l="l" t="t" r="r" b="b"/>
            <a:pathLst>
              <a:path w="5848350" h="2711450">
                <a:moveTo>
                  <a:pt x="5396484" y="0"/>
                </a:moveTo>
                <a:lnTo>
                  <a:pt x="451866" y="0"/>
                </a:lnTo>
                <a:lnTo>
                  <a:pt x="402630" y="2651"/>
                </a:lnTo>
                <a:lnTo>
                  <a:pt x="354931" y="10422"/>
                </a:lnTo>
                <a:lnTo>
                  <a:pt x="309042" y="23036"/>
                </a:lnTo>
                <a:lnTo>
                  <a:pt x="265241" y="40219"/>
                </a:lnTo>
                <a:lnTo>
                  <a:pt x="223802" y="61693"/>
                </a:lnTo>
                <a:lnTo>
                  <a:pt x="185001" y="87184"/>
                </a:lnTo>
                <a:lnTo>
                  <a:pt x="149114" y="116417"/>
                </a:lnTo>
                <a:lnTo>
                  <a:pt x="116417" y="149114"/>
                </a:lnTo>
                <a:lnTo>
                  <a:pt x="87184" y="185001"/>
                </a:lnTo>
                <a:lnTo>
                  <a:pt x="61693" y="223802"/>
                </a:lnTo>
                <a:lnTo>
                  <a:pt x="40219" y="265241"/>
                </a:lnTo>
                <a:lnTo>
                  <a:pt x="23036" y="309042"/>
                </a:lnTo>
                <a:lnTo>
                  <a:pt x="10422" y="354931"/>
                </a:lnTo>
                <a:lnTo>
                  <a:pt x="2651" y="402630"/>
                </a:lnTo>
                <a:lnTo>
                  <a:pt x="0" y="451865"/>
                </a:lnTo>
                <a:lnTo>
                  <a:pt x="0" y="2259584"/>
                </a:lnTo>
                <a:lnTo>
                  <a:pt x="2651" y="2308819"/>
                </a:lnTo>
                <a:lnTo>
                  <a:pt x="10422" y="2356518"/>
                </a:lnTo>
                <a:lnTo>
                  <a:pt x="23036" y="2402407"/>
                </a:lnTo>
                <a:lnTo>
                  <a:pt x="40219" y="2446208"/>
                </a:lnTo>
                <a:lnTo>
                  <a:pt x="61693" y="2487647"/>
                </a:lnTo>
                <a:lnTo>
                  <a:pt x="87184" y="2526448"/>
                </a:lnTo>
                <a:lnTo>
                  <a:pt x="116417" y="2562335"/>
                </a:lnTo>
                <a:lnTo>
                  <a:pt x="149114" y="2595032"/>
                </a:lnTo>
                <a:lnTo>
                  <a:pt x="185001" y="2624265"/>
                </a:lnTo>
                <a:lnTo>
                  <a:pt x="223802" y="2649756"/>
                </a:lnTo>
                <a:lnTo>
                  <a:pt x="265241" y="2671230"/>
                </a:lnTo>
                <a:lnTo>
                  <a:pt x="309042" y="2688413"/>
                </a:lnTo>
                <a:lnTo>
                  <a:pt x="354931" y="2701027"/>
                </a:lnTo>
                <a:lnTo>
                  <a:pt x="402630" y="2708798"/>
                </a:lnTo>
                <a:lnTo>
                  <a:pt x="451866" y="2711450"/>
                </a:lnTo>
                <a:lnTo>
                  <a:pt x="5396484" y="2711450"/>
                </a:lnTo>
                <a:lnTo>
                  <a:pt x="5445719" y="2708798"/>
                </a:lnTo>
                <a:lnTo>
                  <a:pt x="5493418" y="2701027"/>
                </a:lnTo>
                <a:lnTo>
                  <a:pt x="5539307" y="2688413"/>
                </a:lnTo>
                <a:lnTo>
                  <a:pt x="5583108" y="2671230"/>
                </a:lnTo>
                <a:lnTo>
                  <a:pt x="5624547" y="2649756"/>
                </a:lnTo>
                <a:lnTo>
                  <a:pt x="5663348" y="2624265"/>
                </a:lnTo>
                <a:lnTo>
                  <a:pt x="5699235" y="2595032"/>
                </a:lnTo>
                <a:lnTo>
                  <a:pt x="5731932" y="2562335"/>
                </a:lnTo>
                <a:lnTo>
                  <a:pt x="5761165" y="2526448"/>
                </a:lnTo>
                <a:lnTo>
                  <a:pt x="5786656" y="2487647"/>
                </a:lnTo>
                <a:lnTo>
                  <a:pt x="5808130" y="2446208"/>
                </a:lnTo>
                <a:lnTo>
                  <a:pt x="5825313" y="2402407"/>
                </a:lnTo>
                <a:lnTo>
                  <a:pt x="5837927" y="2356518"/>
                </a:lnTo>
                <a:lnTo>
                  <a:pt x="5845698" y="2308819"/>
                </a:lnTo>
                <a:lnTo>
                  <a:pt x="5848350" y="2259584"/>
                </a:lnTo>
                <a:lnTo>
                  <a:pt x="5848350" y="451865"/>
                </a:lnTo>
                <a:lnTo>
                  <a:pt x="5845698" y="402630"/>
                </a:lnTo>
                <a:lnTo>
                  <a:pt x="5837927" y="354931"/>
                </a:lnTo>
                <a:lnTo>
                  <a:pt x="5825313" y="309042"/>
                </a:lnTo>
                <a:lnTo>
                  <a:pt x="5808130" y="265241"/>
                </a:lnTo>
                <a:lnTo>
                  <a:pt x="5786656" y="223802"/>
                </a:lnTo>
                <a:lnTo>
                  <a:pt x="5761165" y="185001"/>
                </a:lnTo>
                <a:lnTo>
                  <a:pt x="5731932" y="149114"/>
                </a:lnTo>
                <a:lnTo>
                  <a:pt x="5699235" y="116417"/>
                </a:lnTo>
                <a:lnTo>
                  <a:pt x="5663348" y="87184"/>
                </a:lnTo>
                <a:lnTo>
                  <a:pt x="5624547" y="61693"/>
                </a:lnTo>
                <a:lnTo>
                  <a:pt x="5583108" y="40219"/>
                </a:lnTo>
                <a:lnTo>
                  <a:pt x="5539307" y="23036"/>
                </a:lnTo>
                <a:lnTo>
                  <a:pt x="5493418" y="10422"/>
                </a:lnTo>
                <a:lnTo>
                  <a:pt x="5445719" y="2651"/>
                </a:lnTo>
                <a:lnTo>
                  <a:pt x="5396484" y="0"/>
                </a:lnTo>
                <a:close/>
              </a:path>
            </a:pathLst>
          </a:custGeom>
          <a:solidFill>
            <a:srgbClr val="D9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339" y="6258559"/>
            <a:ext cx="5848350" cy="2711450"/>
          </a:xfrm>
          <a:custGeom>
            <a:avLst/>
            <a:gdLst/>
            <a:ahLst/>
            <a:cxnLst/>
            <a:rect l="l" t="t" r="r" b="b"/>
            <a:pathLst>
              <a:path w="5848350" h="2711450">
                <a:moveTo>
                  <a:pt x="451866" y="0"/>
                </a:moveTo>
                <a:lnTo>
                  <a:pt x="402630" y="2651"/>
                </a:lnTo>
                <a:lnTo>
                  <a:pt x="354931" y="10422"/>
                </a:lnTo>
                <a:lnTo>
                  <a:pt x="309042" y="23036"/>
                </a:lnTo>
                <a:lnTo>
                  <a:pt x="265241" y="40219"/>
                </a:lnTo>
                <a:lnTo>
                  <a:pt x="223802" y="61693"/>
                </a:lnTo>
                <a:lnTo>
                  <a:pt x="185001" y="87184"/>
                </a:lnTo>
                <a:lnTo>
                  <a:pt x="149114" y="116417"/>
                </a:lnTo>
                <a:lnTo>
                  <a:pt x="116417" y="149114"/>
                </a:lnTo>
                <a:lnTo>
                  <a:pt x="87184" y="185001"/>
                </a:lnTo>
                <a:lnTo>
                  <a:pt x="61693" y="223802"/>
                </a:lnTo>
                <a:lnTo>
                  <a:pt x="40219" y="265241"/>
                </a:lnTo>
                <a:lnTo>
                  <a:pt x="23036" y="309042"/>
                </a:lnTo>
                <a:lnTo>
                  <a:pt x="10422" y="354931"/>
                </a:lnTo>
                <a:lnTo>
                  <a:pt x="2651" y="402630"/>
                </a:lnTo>
                <a:lnTo>
                  <a:pt x="0" y="451865"/>
                </a:lnTo>
                <a:lnTo>
                  <a:pt x="0" y="2259584"/>
                </a:lnTo>
                <a:lnTo>
                  <a:pt x="2651" y="2308819"/>
                </a:lnTo>
                <a:lnTo>
                  <a:pt x="10422" y="2356518"/>
                </a:lnTo>
                <a:lnTo>
                  <a:pt x="23036" y="2402407"/>
                </a:lnTo>
                <a:lnTo>
                  <a:pt x="40219" y="2446208"/>
                </a:lnTo>
                <a:lnTo>
                  <a:pt x="61693" y="2487647"/>
                </a:lnTo>
                <a:lnTo>
                  <a:pt x="87184" y="2526448"/>
                </a:lnTo>
                <a:lnTo>
                  <a:pt x="116417" y="2562335"/>
                </a:lnTo>
                <a:lnTo>
                  <a:pt x="149114" y="2595032"/>
                </a:lnTo>
                <a:lnTo>
                  <a:pt x="185001" y="2624265"/>
                </a:lnTo>
                <a:lnTo>
                  <a:pt x="223802" y="2649756"/>
                </a:lnTo>
                <a:lnTo>
                  <a:pt x="265241" y="2671230"/>
                </a:lnTo>
                <a:lnTo>
                  <a:pt x="309042" y="2688413"/>
                </a:lnTo>
                <a:lnTo>
                  <a:pt x="354931" y="2701027"/>
                </a:lnTo>
                <a:lnTo>
                  <a:pt x="402630" y="2708798"/>
                </a:lnTo>
                <a:lnTo>
                  <a:pt x="451866" y="2711450"/>
                </a:lnTo>
                <a:lnTo>
                  <a:pt x="5396484" y="2711450"/>
                </a:lnTo>
                <a:lnTo>
                  <a:pt x="5445719" y="2708798"/>
                </a:lnTo>
                <a:lnTo>
                  <a:pt x="5493418" y="2701027"/>
                </a:lnTo>
                <a:lnTo>
                  <a:pt x="5539307" y="2688413"/>
                </a:lnTo>
                <a:lnTo>
                  <a:pt x="5583108" y="2671230"/>
                </a:lnTo>
                <a:lnTo>
                  <a:pt x="5624547" y="2649756"/>
                </a:lnTo>
                <a:lnTo>
                  <a:pt x="5663348" y="2624265"/>
                </a:lnTo>
                <a:lnTo>
                  <a:pt x="5699235" y="2595032"/>
                </a:lnTo>
                <a:lnTo>
                  <a:pt x="5731932" y="2562335"/>
                </a:lnTo>
                <a:lnTo>
                  <a:pt x="5761165" y="2526448"/>
                </a:lnTo>
                <a:lnTo>
                  <a:pt x="5786656" y="2487647"/>
                </a:lnTo>
                <a:lnTo>
                  <a:pt x="5808130" y="2446208"/>
                </a:lnTo>
                <a:lnTo>
                  <a:pt x="5825313" y="2402407"/>
                </a:lnTo>
                <a:lnTo>
                  <a:pt x="5837927" y="2356518"/>
                </a:lnTo>
                <a:lnTo>
                  <a:pt x="5845698" y="2308819"/>
                </a:lnTo>
                <a:lnTo>
                  <a:pt x="5848350" y="2259584"/>
                </a:lnTo>
                <a:lnTo>
                  <a:pt x="5848350" y="451865"/>
                </a:lnTo>
                <a:lnTo>
                  <a:pt x="5845698" y="402630"/>
                </a:lnTo>
                <a:lnTo>
                  <a:pt x="5837927" y="354931"/>
                </a:lnTo>
                <a:lnTo>
                  <a:pt x="5825313" y="309042"/>
                </a:lnTo>
                <a:lnTo>
                  <a:pt x="5808130" y="265241"/>
                </a:lnTo>
                <a:lnTo>
                  <a:pt x="5786656" y="223802"/>
                </a:lnTo>
                <a:lnTo>
                  <a:pt x="5761165" y="185001"/>
                </a:lnTo>
                <a:lnTo>
                  <a:pt x="5731932" y="149114"/>
                </a:lnTo>
                <a:lnTo>
                  <a:pt x="5699235" y="116417"/>
                </a:lnTo>
                <a:lnTo>
                  <a:pt x="5663348" y="87184"/>
                </a:lnTo>
                <a:lnTo>
                  <a:pt x="5624547" y="61693"/>
                </a:lnTo>
                <a:lnTo>
                  <a:pt x="5583108" y="40219"/>
                </a:lnTo>
                <a:lnTo>
                  <a:pt x="5539307" y="23036"/>
                </a:lnTo>
                <a:lnTo>
                  <a:pt x="5493418" y="10422"/>
                </a:lnTo>
                <a:lnTo>
                  <a:pt x="5445719" y="2651"/>
                </a:lnTo>
                <a:lnTo>
                  <a:pt x="5396484" y="0"/>
                </a:lnTo>
                <a:lnTo>
                  <a:pt x="45186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90600" y="990600"/>
          <a:ext cx="6242048" cy="5162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biometrics,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finger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prints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ts val="131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3045" marR="217804" indent="103505">
                        <a:lnSpc>
                          <a:spcPts val="155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Discussion/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Medicolegal 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Death</a:t>
                      </a:r>
                      <a:r>
                        <a:rPr sz="12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(Thanatology)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044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death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death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650" spc="-22" baseline="252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650" spc="-104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82" baseline="252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50" spc="-11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22" baseline="2525" dirty="0">
                          <a:latin typeface="Arial"/>
                          <a:cs typeface="Arial"/>
                        </a:rPr>
                        <a:t>criteria</a:t>
                      </a:r>
                      <a:r>
                        <a:rPr sz="1650" spc="-112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50" spc="-89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44" baseline="2525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2" baseline="2525" dirty="0">
                          <a:latin typeface="Arial"/>
                          <a:cs typeface="Arial"/>
                        </a:rPr>
                        <a:t>death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suspended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animation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examples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Howard’s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criteria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death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4257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methods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used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estimation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time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since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death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sudden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unexpected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deaths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06375" indent="-228600">
                        <a:lnSpc>
                          <a:spcPct val="102000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immediate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death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special stress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somatic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death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1785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postmortem bodily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changes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according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onset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6827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putrefication, its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mechanisms,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changes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gases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decomposition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636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Estimate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postmortem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intervals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about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entomology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adipocere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mummification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Cause-Mechanism-Mode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Manner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death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77850" indent="-228600">
                        <a:lnSpc>
                          <a:spcPct val="10180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presumption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death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presumption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survivorship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death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certificate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recommended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W.H.O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61688" y="6524243"/>
            <a:ext cx="2399538" cy="233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9380" y="7211059"/>
            <a:ext cx="2905760" cy="947419"/>
          </a:xfrm>
          <a:custGeom>
            <a:avLst/>
            <a:gdLst/>
            <a:ahLst/>
            <a:cxnLst/>
            <a:rect l="l" t="t" r="r" b="b"/>
            <a:pathLst>
              <a:path w="2905760" h="947420">
                <a:moveTo>
                  <a:pt x="0" y="947420"/>
                </a:moveTo>
                <a:lnTo>
                  <a:pt x="2905760" y="947420"/>
                </a:lnTo>
                <a:lnTo>
                  <a:pt x="2905760" y="0"/>
                </a:lnTo>
                <a:lnTo>
                  <a:pt x="0" y="0"/>
                </a:lnTo>
                <a:lnTo>
                  <a:pt x="0" y="947420"/>
                </a:lnTo>
                <a:close/>
              </a:path>
            </a:pathLst>
          </a:custGeom>
          <a:solidFill>
            <a:srgbClr val="D9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294" y="7258253"/>
            <a:ext cx="2760980" cy="213995"/>
          </a:xfrm>
          <a:custGeom>
            <a:avLst/>
            <a:gdLst/>
            <a:ahLst/>
            <a:cxnLst/>
            <a:rect l="l" t="t" r="r" b="b"/>
            <a:pathLst>
              <a:path w="2760979" h="213995">
                <a:moveTo>
                  <a:pt x="0" y="213664"/>
                </a:moveTo>
                <a:lnTo>
                  <a:pt x="2760599" y="213664"/>
                </a:lnTo>
                <a:lnTo>
                  <a:pt x="2760599" y="0"/>
                </a:lnTo>
                <a:lnTo>
                  <a:pt x="0" y="0"/>
                </a:lnTo>
                <a:lnTo>
                  <a:pt x="0" y="213664"/>
                </a:lnTo>
                <a:close/>
              </a:path>
            </a:pathLst>
          </a:custGeom>
          <a:solidFill>
            <a:srgbClr val="D9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3294" y="7471918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D9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3294" y="7685278"/>
            <a:ext cx="2760980" cy="215265"/>
          </a:xfrm>
          <a:custGeom>
            <a:avLst/>
            <a:gdLst/>
            <a:ahLst/>
            <a:cxnLst/>
            <a:rect l="l" t="t" r="r" b="b"/>
            <a:pathLst>
              <a:path w="2760979" h="215265">
                <a:moveTo>
                  <a:pt x="0" y="214884"/>
                </a:moveTo>
                <a:lnTo>
                  <a:pt x="2760599" y="214884"/>
                </a:lnTo>
                <a:lnTo>
                  <a:pt x="2760599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D9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3294" y="7900161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D9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00886" y="7207757"/>
            <a:ext cx="2684145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16900"/>
              </a:lnSpc>
              <a:spcBef>
                <a:spcPts val="95"/>
              </a:spcBef>
            </a:pPr>
            <a:r>
              <a:rPr sz="1200" b="1" spc="-70" dirty="0">
                <a:latin typeface="Arial"/>
                <a:cs typeface="Arial"/>
              </a:rPr>
              <a:t>Apart </a:t>
            </a:r>
            <a:r>
              <a:rPr sz="1200" b="1" spc="-65" dirty="0">
                <a:latin typeface="Arial"/>
                <a:cs typeface="Arial"/>
              </a:rPr>
              <a:t>from </a:t>
            </a:r>
            <a:r>
              <a:rPr sz="1200" b="1" spc="-70" dirty="0">
                <a:latin typeface="Arial"/>
                <a:cs typeface="Arial"/>
              </a:rPr>
              <a:t>attending </a:t>
            </a:r>
            <a:r>
              <a:rPr sz="1200" b="1" spc="-75" dirty="0">
                <a:latin typeface="Arial"/>
                <a:cs typeface="Arial"/>
              </a:rPr>
              <a:t>daily </a:t>
            </a:r>
            <a:r>
              <a:rPr sz="1200" b="1" spc="-100" dirty="0">
                <a:latin typeface="Arial"/>
                <a:cs typeface="Arial"/>
              </a:rPr>
              <a:t>scheduled  </a:t>
            </a:r>
            <a:r>
              <a:rPr sz="1200" b="1" spc="-120" dirty="0">
                <a:latin typeface="Arial"/>
                <a:cs typeface="Arial"/>
              </a:rPr>
              <a:t>sessions, </a:t>
            </a:r>
            <a:r>
              <a:rPr sz="1200" b="1" spc="-90" dirty="0">
                <a:latin typeface="Arial"/>
                <a:cs typeface="Arial"/>
              </a:rPr>
              <a:t>students </a:t>
            </a:r>
            <a:r>
              <a:rPr sz="1200" b="1" spc="-55" dirty="0">
                <a:latin typeface="Arial"/>
                <a:cs typeface="Arial"/>
              </a:rPr>
              <a:t>too </a:t>
            </a:r>
            <a:r>
              <a:rPr sz="1200" b="1" spc="-105" dirty="0">
                <a:latin typeface="Arial"/>
                <a:cs typeface="Arial"/>
              </a:rPr>
              <a:t>should </a:t>
            </a:r>
            <a:r>
              <a:rPr sz="1200" b="1" spc="-110" dirty="0">
                <a:latin typeface="Arial"/>
                <a:cs typeface="Arial"/>
              </a:rPr>
              <a:t>engage </a:t>
            </a:r>
            <a:r>
              <a:rPr sz="1200" b="1" spc="-65" dirty="0">
                <a:latin typeface="Arial"/>
                <a:cs typeface="Arial"/>
              </a:rPr>
              <a:t>in  </a:t>
            </a:r>
            <a:r>
              <a:rPr sz="1200" b="1" spc="-80" dirty="0">
                <a:latin typeface="Arial"/>
                <a:cs typeface="Arial"/>
              </a:rPr>
              <a:t>self-study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95" dirty="0">
                <a:latin typeface="Arial"/>
                <a:cs typeface="Arial"/>
              </a:rPr>
              <a:t>ensure </a:t>
            </a:r>
            <a:r>
              <a:rPr sz="1200" b="1" spc="-40" dirty="0">
                <a:latin typeface="Arial"/>
                <a:cs typeface="Arial"/>
              </a:rPr>
              <a:t>that </a:t>
            </a:r>
            <a:r>
              <a:rPr sz="1200" b="1" spc="-55" dirty="0">
                <a:latin typeface="Arial"/>
                <a:cs typeface="Arial"/>
              </a:rPr>
              <a:t>all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90" dirty="0">
                <a:latin typeface="Arial"/>
                <a:cs typeface="Arial"/>
              </a:rPr>
              <a:t>objectives  </a:t>
            </a:r>
            <a:r>
              <a:rPr sz="1200" b="1" spc="-65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2880" y="753871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4432" y="1060958"/>
            <a:ext cx="1891664" cy="184785"/>
          </a:xfrm>
          <a:custGeom>
            <a:avLst/>
            <a:gdLst/>
            <a:ahLst/>
            <a:cxnLst/>
            <a:rect l="l" t="t" r="r" b="b"/>
            <a:pathLst>
              <a:path w="1891664" h="184784">
                <a:moveTo>
                  <a:pt x="0" y="184403"/>
                </a:moveTo>
                <a:lnTo>
                  <a:pt x="1891538" y="184403"/>
                </a:lnTo>
                <a:lnTo>
                  <a:pt x="1891538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9861" y="1037590"/>
            <a:ext cx="560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04" dirty="0">
                <a:latin typeface="Arial"/>
                <a:cs typeface="Arial"/>
              </a:rPr>
              <a:t>SUBJECT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2142" y="1060958"/>
            <a:ext cx="4298315" cy="184785"/>
          </a:xfrm>
          <a:custGeom>
            <a:avLst/>
            <a:gdLst/>
            <a:ahLst/>
            <a:cxnLst/>
            <a:rect l="l" t="t" r="r" b="b"/>
            <a:pathLst>
              <a:path w="4298315" h="184784">
                <a:moveTo>
                  <a:pt x="0" y="184403"/>
                </a:moveTo>
                <a:lnTo>
                  <a:pt x="4298314" y="184403"/>
                </a:lnTo>
                <a:lnTo>
                  <a:pt x="4298314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85157" y="1037590"/>
            <a:ext cx="768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00" dirty="0"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4432" y="1056386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2142" y="1056386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0094" y="1570989"/>
            <a:ext cx="1416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latin typeface="Arial"/>
                <a:cs typeface="Arial"/>
              </a:rPr>
              <a:t>COMMUNITY</a:t>
            </a:r>
            <a:r>
              <a:rPr sz="1100" b="1" spc="-114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4870" y="1226565"/>
            <a:ext cx="7505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TEXT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22142" y="1395475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03575" y="1398777"/>
            <a:ext cx="335915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760" algn="l"/>
              </a:tabLst>
            </a:pPr>
            <a:r>
              <a:rPr sz="1100" spc="-45" dirty="0">
                <a:latin typeface="Arial"/>
                <a:cs typeface="Arial"/>
              </a:rPr>
              <a:t>Preventive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Social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165" dirty="0">
                <a:latin typeface="Arial"/>
                <a:cs typeface="Arial"/>
              </a:rPr>
              <a:t>K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Park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45" dirty="0">
                <a:latin typeface="Arial"/>
                <a:cs typeface="Arial"/>
              </a:rPr>
              <a:t>Community </a:t>
            </a:r>
            <a:r>
              <a:rPr sz="1100" spc="-35" dirty="0">
                <a:latin typeface="Arial"/>
                <a:cs typeface="Arial"/>
              </a:rPr>
              <a:t>Medicine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25" dirty="0">
                <a:latin typeface="Arial"/>
                <a:cs typeface="Arial"/>
              </a:rPr>
              <a:t>M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Illyas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i="1" spc="-65" dirty="0">
                <a:latin typeface="Trebuchet MS"/>
                <a:cs typeface="Trebuchet MS"/>
              </a:rPr>
              <a:t>Statistics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Health </a:t>
            </a:r>
            <a:r>
              <a:rPr sz="1100" spc="-90" dirty="0">
                <a:latin typeface="Arial"/>
                <a:cs typeface="Arial"/>
              </a:rPr>
              <a:t>Sciences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110" dirty="0">
                <a:latin typeface="Arial"/>
                <a:cs typeface="Arial"/>
              </a:rPr>
              <a:t>Jan </a:t>
            </a:r>
            <a:r>
              <a:rPr sz="1100" spc="-6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 Kuzma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4432" y="1248410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2142" y="1248410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432" y="2110994"/>
            <a:ext cx="1891664" cy="2153920"/>
          </a:xfrm>
          <a:custGeom>
            <a:avLst/>
            <a:gdLst/>
            <a:ahLst/>
            <a:cxnLst/>
            <a:rect l="l" t="t" r="r" b="b"/>
            <a:pathLst>
              <a:path w="1891664" h="2153920">
                <a:moveTo>
                  <a:pt x="0" y="2153792"/>
                </a:moveTo>
                <a:lnTo>
                  <a:pt x="1891538" y="2153792"/>
                </a:lnTo>
                <a:lnTo>
                  <a:pt x="1891538" y="0"/>
                </a:lnTo>
                <a:lnTo>
                  <a:pt x="0" y="0"/>
                </a:lnTo>
                <a:lnTo>
                  <a:pt x="0" y="21537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432" y="4435475"/>
            <a:ext cx="1891664" cy="2155190"/>
          </a:xfrm>
          <a:custGeom>
            <a:avLst/>
            <a:gdLst/>
            <a:ahLst/>
            <a:cxnLst/>
            <a:rect l="l" t="t" r="r" b="b"/>
            <a:pathLst>
              <a:path w="1891664" h="2155190">
                <a:moveTo>
                  <a:pt x="0" y="2155190"/>
                </a:moveTo>
                <a:lnTo>
                  <a:pt x="1891538" y="2155190"/>
                </a:lnTo>
                <a:lnTo>
                  <a:pt x="1891538" y="0"/>
                </a:lnTo>
                <a:lnTo>
                  <a:pt x="0" y="0"/>
                </a:lnTo>
                <a:lnTo>
                  <a:pt x="0" y="21551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432" y="4264786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4">
                <a:moveTo>
                  <a:pt x="0" y="170687"/>
                </a:moveTo>
                <a:lnTo>
                  <a:pt x="1891538" y="170687"/>
                </a:lnTo>
                <a:lnTo>
                  <a:pt x="189153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0677" y="4244466"/>
            <a:ext cx="1219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50" dirty="0">
                <a:latin typeface="Arial"/>
                <a:cs typeface="Arial"/>
              </a:rPr>
              <a:t>FORENSIC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22142" y="6586093"/>
            <a:ext cx="4298315" cy="5080"/>
          </a:xfrm>
          <a:custGeom>
            <a:avLst/>
            <a:gdLst/>
            <a:ahLst/>
            <a:cxnLst/>
            <a:rect l="l" t="t" r="r" b="b"/>
            <a:pathLst>
              <a:path w="4298315" h="5079">
                <a:moveTo>
                  <a:pt x="0" y="4572"/>
                </a:moveTo>
                <a:lnTo>
                  <a:pt x="4298314" y="4572"/>
                </a:lnTo>
                <a:lnTo>
                  <a:pt x="4298314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2142" y="2110994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19">
                <a:moveTo>
                  <a:pt x="0" y="172211"/>
                </a:moveTo>
                <a:lnTo>
                  <a:pt x="4298314" y="172211"/>
                </a:lnTo>
                <a:lnTo>
                  <a:pt x="4298314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2142" y="2262632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2142" y="2283205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2142" y="2453894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2142" y="2624582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2142" y="279527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2142" y="2966034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19">
                <a:moveTo>
                  <a:pt x="0" y="172516"/>
                </a:moveTo>
                <a:lnTo>
                  <a:pt x="4298314" y="172516"/>
                </a:lnTo>
                <a:lnTo>
                  <a:pt x="4298314" y="0"/>
                </a:lnTo>
                <a:lnTo>
                  <a:pt x="0" y="0"/>
                </a:lnTo>
                <a:lnTo>
                  <a:pt x="0" y="1725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09442" y="2093722"/>
            <a:ext cx="4288790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TEXT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60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  <a:p>
            <a:pPr marL="559435" marR="107314" indent="-228600">
              <a:lnSpc>
                <a:spcPts val="1340"/>
              </a:lnSpc>
              <a:spcBef>
                <a:spcPts val="40"/>
              </a:spcBef>
              <a:buAutoNum type="arabicPeriod"/>
              <a:tabLst>
                <a:tab pos="560070" algn="l"/>
              </a:tabLst>
            </a:pPr>
            <a:r>
              <a:rPr sz="1100" spc="-65" dirty="0">
                <a:latin typeface="Arial"/>
                <a:cs typeface="Arial"/>
              </a:rPr>
              <a:t>Nasib </a:t>
            </a:r>
            <a:r>
              <a:rPr sz="1100" spc="-114" dirty="0">
                <a:latin typeface="Arial"/>
                <a:cs typeface="Arial"/>
              </a:rPr>
              <a:t>R. </a:t>
            </a:r>
            <a:r>
              <a:rPr sz="1100" spc="-50" dirty="0">
                <a:latin typeface="Arial"/>
                <a:cs typeface="Arial"/>
              </a:rPr>
              <a:t>Awan. </a:t>
            </a:r>
            <a:r>
              <a:rPr sz="1100" spc="-45" dirty="0">
                <a:latin typeface="Arial"/>
                <a:cs typeface="Arial"/>
              </a:rPr>
              <a:t>Principles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practice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35" dirty="0">
                <a:latin typeface="Arial"/>
                <a:cs typeface="Arial"/>
              </a:rPr>
              <a:t>1st  </a:t>
            </a:r>
            <a:r>
              <a:rPr sz="1100" spc="-45" dirty="0">
                <a:latin typeface="Arial"/>
                <a:cs typeface="Arial"/>
              </a:rPr>
              <a:t>ed.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2002.</a:t>
            </a:r>
            <a:endParaRPr sz="1100">
              <a:latin typeface="Arial"/>
              <a:cs typeface="Arial"/>
            </a:endParaRPr>
          </a:p>
          <a:p>
            <a:pPr marL="559435" indent="-228600">
              <a:lnSpc>
                <a:spcPts val="1300"/>
              </a:lnSpc>
              <a:buAutoNum type="arabicPeriod"/>
              <a:tabLst>
                <a:tab pos="560070" algn="l"/>
              </a:tabLst>
            </a:pPr>
            <a:r>
              <a:rPr sz="1100" spc="-50" dirty="0">
                <a:latin typeface="Arial"/>
                <a:cs typeface="Arial"/>
              </a:rPr>
              <a:t>Parikh, </a:t>
            </a:r>
            <a:r>
              <a:rPr sz="1100" spc="-105" dirty="0">
                <a:latin typeface="Arial"/>
                <a:cs typeface="Arial"/>
              </a:rPr>
              <a:t>C.K. </a:t>
            </a:r>
            <a:r>
              <a:rPr sz="1100" spc="-50" dirty="0">
                <a:latin typeface="Arial"/>
                <a:cs typeface="Arial"/>
              </a:rPr>
              <a:t>Parikh’s </a:t>
            </a:r>
            <a:r>
              <a:rPr sz="1100" spc="-40" dirty="0">
                <a:latin typeface="Arial"/>
                <a:cs typeface="Arial"/>
              </a:rPr>
              <a:t>Textbook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Jurisprudence,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Forensic</a:t>
            </a:r>
            <a:endParaRPr sz="1100">
              <a:latin typeface="Arial"/>
              <a:cs typeface="Arial"/>
            </a:endParaRPr>
          </a:p>
          <a:p>
            <a:pPr marL="559435">
              <a:lnSpc>
                <a:spcPct val="100000"/>
              </a:lnSpc>
              <a:spcBef>
                <a:spcPts val="25"/>
              </a:spcBef>
            </a:pP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50" dirty="0">
                <a:latin typeface="Arial"/>
                <a:cs typeface="Arial"/>
              </a:rPr>
              <a:t>and Toxicology. </a:t>
            </a:r>
            <a:r>
              <a:rPr sz="1100" spc="-10" dirty="0">
                <a:latin typeface="Arial"/>
                <a:cs typeface="Arial"/>
              </a:rPr>
              <a:t>7th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ed.2005.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b="1" spc="-175" dirty="0">
                <a:latin typeface="Arial"/>
                <a:cs typeface="Arial"/>
              </a:rPr>
              <a:t>REFERENCE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60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22142" y="3117824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0995" y="0"/>
                </a:lnTo>
              </a:path>
            </a:pathLst>
          </a:custGeom>
          <a:ln w="17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2142" y="3138551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2142" y="3309239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4"/>
                </a:moveTo>
                <a:lnTo>
                  <a:pt x="4298314" y="169164"/>
                </a:lnTo>
                <a:lnTo>
                  <a:pt x="4298314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2142" y="3478403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2142" y="364909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2142" y="3819778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22142" y="3990466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22142" y="4161154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2142" y="4331842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22142" y="450253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2142" y="4673219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27958" y="3118231"/>
            <a:ext cx="3851275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Knight </a:t>
            </a:r>
            <a:r>
              <a:rPr sz="1100" spc="-80" dirty="0">
                <a:latin typeface="Arial"/>
                <a:cs typeface="Arial"/>
              </a:rPr>
              <a:t>B. </a:t>
            </a:r>
            <a:r>
              <a:rPr sz="1100" spc="-65" dirty="0">
                <a:latin typeface="Arial"/>
                <a:cs typeface="Arial"/>
              </a:rPr>
              <a:t>Simpson’s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Medicine. </a:t>
            </a:r>
            <a:r>
              <a:rPr sz="1100" spc="-20" dirty="0">
                <a:latin typeface="Arial"/>
                <a:cs typeface="Arial"/>
              </a:rPr>
              <a:t>11th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ed.1993.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AutoNum type="arabicPeriod" startAt="3"/>
              <a:tabLst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Knight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Pekka. </a:t>
            </a:r>
            <a:r>
              <a:rPr sz="1100" spc="-45" dirty="0">
                <a:latin typeface="Arial"/>
                <a:cs typeface="Arial"/>
              </a:rPr>
              <a:t>Principles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forensic medicine. </a:t>
            </a:r>
            <a:r>
              <a:rPr sz="1100" spc="-25" dirty="0">
                <a:latin typeface="Arial"/>
                <a:cs typeface="Arial"/>
              </a:rPr>
              <a:t>3rd </a:t>
            </a:r>
            <a:r>
              <a:rPr sz="1100" spc="-45" dirty="0">
                <a:latin typeface="Arial"/>
                <a:cs typeface="Arial"/>
              </a:rPr>
              <a:t>ed.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2004</a:t>
            </a:r>
            <a:endParaRPr sz="1100">
              <a:latin typeface="Arial"/>
              <a:cs typeface="Arial"/>
            </a:endParaRPr>
          </a:p>
          <a:p>
            <a:pPr marL="241300" marR="286385" indent="-228600">
              <a:lnSpc>
                <a:spcPct val="101800"/>
              </a:lnSpc>
              <a:buAutoNum type="arabicPeriod" startAt="3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Krishan </a:t>
            </a:r>
            <a:r>
              <a:rPr sz="1100" spc="-90" dirty="0">
                <a:latin typeface="Arial"/>
                <a:cs typeface="Arial"/>
              </a:rPr>
              <a:t>VIJ. </a:t>
            </a:r>
            <a:r>
              <a:rPr sz="1100" spc="-55" dirty="0">
                <a:latin typeface="Arial"/>
                <a:cs typeface="Arial"/>
              </a:rPr>
              <a:t>Text </a:t>
            </a:r>
            <a:r>
              <a:rPr sz="1100" spc="-35" dirty="0">
                <a:latin typeface="Arial"/>
                <a:cs typeface="Arial"/>
              </a:rPr>
              <a:t>book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forensic medicine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toxicology  (principles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practice). </a:t>
            </a:r>
            <a:r>
              <a:rPr sz="1100" spc="-5" dirty="0">
                <a:latin typeface="Arial"/>
                <a:cs typeface="Arial"/>
              </a:rPr>
              <a:t>4th </a:t>
            </a:r>
            <a:r>
              <a:rPr sz="1100" spc="-40" dirty="0">
                <a:latin typeface="Arial"/>
                <a:cs typeface="Arial"/>
              </a:rPr>
              <a:t>ed.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2007</a:t>
            </a:r>
            <a:endParaRPr sz="1100">
              <a:latin typeface="Arial"/>
              <a:cs typeface="Arial"/>
            </a:endParaRPr>
          </a:p>
          <a:p>
            <a:pPr marL="241300" marR="53340" indent="-228600">
              <a:lnSpc>
                <a:spcPct val="101800"/>
              </a:lnSpc>
              <a:buAutoNum type="arabicPeriod" startAt="3"/>
              <a:tabLst>
                <a:tab pos="241300" algn="l"/>
              </a:tabLst>
            </a:pPr>
            <a:r>
              <a:rPr sz="1100" spc="-35" dirty="0">
                <a:latin typeface="Arial"/>
                <a:cs typeface="Arial"/>
              </a:rPr>
              <a:t>Dikshit </a:t>
            </a:r>
            <a:r>
              <a:rPr sz="1100" spc="-105" dirty="0">
                <a:latin typeface="Arial"/>
                <a:cs typeface="Arial"/>
              </a:rPr>
              <a:t>P.C. </a:t>
            </a:r>
            <a:r>
              <a:rPr sz="1100" spc="-50" dirty="0">
                <a:latin typeface="Arial"/>
                <a:cs typeface="Arial"/>
              </a:rPr>
              <a:t>Text </a:t>
            </a:r>
            <a:r>
              <a:rPr sz="1100" spc="-35" dirty="0">
                <a:latin typeface="Arial"/>
                <a:cs typeface="Arial"/>
              </a:rPr>
              <a:t>book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forensic medicine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toxicology. 1st  </a:t>
            </a:r>
            <a:r>
              <a:rPr sz="1100" spc="-45" dirty="0">
                <a:latin typeface="Arial"/>
                <a:cs typeface="Arial"/>
              </a:rPr>
              <a:t>ed.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2010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AutoNum type="arabicPeriod" startAt="3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Polson. Polson’s Essential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30" dirty="0">
                <a:latin typeface="Arial"/>
                <a:cs typeface="Arial"/>
              </a:rPr>
              <a:t>Medicine. </a:t>
            </a:r>
            <a:r>
              <a:rPr sz="1100" spc="-5" dirty="0">
                <a:latin typeface="Arial"/>
                <a:cs typeface="Arial"/>
              </a:rPr>
              <a:t>4th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edition.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5"/>
              </a:spcBef>
            </a:pPr>
            <a:r>
              <a:rPr sz="1100" spc="-50" dirty="0">
                <a:latin typeface="Arial"/>
                <a:cs typeface="Arial"/>
              </a:rPr>
              <a:t>2010.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AutoNum type="arabicPeriod" startAt="8"/>
              <a:tabLst>
                <a:tab pos="241300" algn="l"/>
              </a:tabLst>
            </a:pPr>
            <a:r>
              <a:rPr sz="1100" spc="-85" dirty="0">
                <a:latin typeface="Arial"/>
                <a:cs typeface="Arial"/>
              </a:rPr>
              <a:t>Rao. </a:t>
            </a:r>
            <a:r>
              <a:rPr sz="1100" spc="-45" dirty="0">
                <a:latin typeface="Arial"/>
                <a:cs typeface="Arial"/>
              </a:rPr>
              <a:t>Atlas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 </a:t>
            </a:r>
            <a:r>
              <a:rPr sz="1100" spc="-25" dirty="0">
                <a:latin typeface="Arial"/>
                <a:cs typeface="Arial"/>
              </a:rPr>
              <a:t>Medicine (latest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edition).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AutoNum type="arabicPeriod" startAt="8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Rao.Practical 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20" dirty="0">
                <a:latin typeface="Arial"/>
                <a:cs typeface="Arial"/>
              </a:rPr>
              <a:t>3rd </a:t>
            </a:r>
            <a:r>
              <a:rPr sz="1100" spc="-50" dirty="0">
                <a:latin typeface="Arial"/>
                <a:cs typeface="Arial"/>
              </a:rPr>
              <a:t>ed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,2007.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22142" y="4843907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22142" y="5014595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22142" y="5183708"/>
            <a:ext cx="4298315" cy="171450"/>
          </a:xfrm>
          <a:custGeom>
            <a:avLst/>
            <a:gdLst/>
            <a:ahLst/>
            <a:cxnLst/>
            <a:rect l="l" t="t" r="r" b="b"/>
            <a:pathLst>
              <a:path w="4298315" h="171450">
                <a:moveTo>
                  <a:pt x="0" y="170992"/>
                </a:moveTo>
                <a:lnTo>
                  <a:pt x="4298314" y="170992"/>
                </a:lnTo>
                <a:lnTo>
                  <a:pt x="4298314" y="0"/>
                </a:lnTo>
                <a:lnTo>
                  <a:pt x="0" y="0"/>
                </a:lnTo>
                <a:lnTo>
                  <a:pt x="0" y="1709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22142" y="5354701"/>
            <a:ext cx="4298315" cy="173990"/>
          </a:xfrm>
          <a:custGeom>
            <a:avLst/>
            <a:gdLst/>
            <a:ahLst/>
            <a:cxnLst/>
            <a:rect l="l" t="t" r="r" b="b"/>
            <a:pathLst>
              <a:path w="4298315" h="173989">
                <a:moveTo>
                  <a:pt x="0" y="173736"/>
                </a:moveTo>
                <a:lnTo>
                  <a:pt x="4298314" y="173736"/>
                </a:lnTo>
                <a:lnTo>
                  <a:pt x="4298314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22142" y="550633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>
                <a:moveTo>
                  <a:pt x="0" y="0"/>
                </a:moveTo>
                <a:lnTo>
                  <a:pt x="259080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2142" y="5528436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22142" y="5697601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2142" y="5868289"/>
            <a:ext cx="4298315" cy="189230"/>
          </a:xfrm>
          <a:custGeom>
            <a:avLst/>
            <a:gdLst/>
            <a:ahLst/>
            <a:cxnLst/>
            <a:rect l="l" t="t" r="r" b="b"/>
            <a:pathLst>
              <a:path w="4298315" h="189229">
                <a:moveTo>
                  <a:pt x="0" y="188975"/>
                </a:moveTo>
                <a:lnTo>
                  <a:pt x="4298314" y="188975"/>
                </a:lnTo>
                <a:lnTo>
                  <a:pt x="429831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2142" y="6057265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20">
                <a:moveTo>
                  <a:pt x="0" y="172212"/>
                </a:moveTo>
                <a:lnTo>
                  <a:pt x="4298314" y="172212"/>
                </a:lnTo>
                <a:lnTo>
                  <a:pt x="4298314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22142" y="6208903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31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2142" y="6229477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22142" y="6400165"/>
            <a:ext cx="4298315" cy="186055"/>
          </a:xfrm>
          <a:custGeom>
            <a:avLst/>
            <a:gdLst/>
            <a:ahLst/>
            <a:cxnLst/>
            <a:rect l="l" t="t" r="r" b="b"/>
            <a:pathLst>
              <a:path w="4298315" h="186054">
                <a:moveTo>
                  <a:pt x="0" y="185927"/>
                </a:moveTo>
                <a:lnTo>
                  <a:pt x="4298314" y="185927"/>
                </a:lnTo>
                <a:lnTo>
                  <a:pt x="4298314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22142" y="6588378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4432" y="2107945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22142" y="2107945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377441" y="7144893"/>
            <a:ext cx="1184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65" dirty="0">
                <a:latin typeface="Arial"/>
                <a:cs typeface="Arial"/>
              </a:rPr>
              <a:t>GENERAL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04870" y="4823586"/>
            <a:ext cx="4151629" cy="1943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3880" indent="-228600">
              <a:lnSpc>
                <a:spcPct val="100000"/>
              </a:lnSpc>
              <a:spcBef>
                <a:spcPts val="105"/>
              </a:spcBef>
              <a:buAutoNum type="arabicPeriod" startAt="10"/>
              <a:tabLst>
                <a:tab pos="564515" algn="l"/>
              </a:tabLst>
            </a:pPr>
            <a:r>
              <a:rPr sz="1100" spc="-40" dirty="0">
                <a:latin typeface="Arial"/>
                <a:cs typeface="Arial"/>
              </a:rPr>
              <a:t>Knight: </a:t>
            </a:r>
            <a:r>
              <a:rPr sz="1100" spc="-60" dirty="0">
                <a:latin typeface="Arial"/>
                <a:cs typeface="Arial"/>
              </a:rPr>
              <a:t>Jimpson’s Forensic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20" dirty="0">
                <a:latin typeface="Arial"/>
                <a:cs typeface="Arial"/>
              </a:rPr>
              <a:t>10th </a:t>
            </a:r>
            <a:r>
              <a:rPr sz="1100" spc="-35" dirty="0">
                <a:latin typeface="Arial"/>
                <a:cs typeface="Arial"/>
              </a:rPr>
              <a:t>1991,11th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ed.1993</a:t>
            </a:r>
            <a:endParaRPr sz="1100">
              <a:latin typeface="Arial"/>
              <a:cs typeface="Arial"/>
            </a:endParaRPr>
          </a:p>
          <a:p>
            <a:pPr marL="563880" indent="-228600">
              <a:lnSpc>
                <a:spcPct val="100000"/>
              </a:lnSpc>
              <a:spcBef>
                <a:spcPts val="10"/>
              </a:spcBef>
              <a:buAutoNum type="arabicPeriod" startAt="10"/>
              <a:tabLst>
                <a:tab pos="564515" algn="l"/>
              </a:tabLst>
            </a:pPr>
            <a:r>
              <a:rPr sz="1100" spc="-50" dirty="0">
                <a:latin typeface="Arial"/>
                <a:cs typeface="Arial"/>
              </a:rPr>
              <a:t>Taylor’s </a:t>
            </a:r>
            <a:r>
              <a:rPr sz="1100" spc="-45" dirty="0">
                <a:latin typeface="Arial"/>
                <a:cs typeface="Arial"/>
              </a:rPr>
              <a:t>Principles </a:t>
            </a:r>
            <a:r>
              <a:rPr sz="1100" spc="-50" dirty="0">
                <a:latin typeface="Arial"/>
                <a:cs typeface="Arial"/>
              </a:rPr>
              <a:t>and Practice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Jurisprudence.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15th</a:t>
            </a:r>
            <a:endParaRPr sz="1100">
              <a:latin typeface="Arial"/>
              <a:cs typeface="Arial"/>
            </a:endParaRPr>
          </a:p>
          <a:p>
            <a:pPr marL="563880">
              <a:lnSpc>
                <a:spcPct val="100000"/>
              </a:lnSpc>
              <a:spcBef>
                <a:spcPts val="25"/>
              </a:spcBef>
            </a:pPr>
            <a:r>
              <a:rPr sz="1100" spc="-50" dirty="0">
                <a:latin typeface="Arial"/>
                <a:cs typeface="Arial"/>
              </a:rPr>
              <a:t>ed.1999</a:t>
            </a:r>
            <a:endParaRPr sz="11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0"/>
              </a:spcBef>
            </a:pPr>
            <a:r>
              <a:rPr sz="1100" b="1" spc="-140" dirty="0">
                <a:latin typeface="Arial"/>
                <a:cs typeface="Arial"/>
              </a:rPr>
              <a:t>CDs:</a:t>
            </a:r>
            <a:endParaRPr sz="1100">
              <a:latin typeface="Arial"/>
              <a:cs typeface="Arial"/>
            </a:endParaRPr>
          </a:p>
          <a:p>
            <a:pPr marL="563880" indent="-2286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64515" algn="l"/>
              </a:tabLst>
            </a:pPr>
            <a:r>
              <a:rPr sz="1100" spc="-55" dirty="0">
                <a:latin typeface="Arial"/>
                <a:cs typeface="Arial"/>
              </a:rPr>
              <a:t>Lectures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60" dirty="0">
                <a:latin typeface="Arial"/>
                <a:cs typeface="Arial"/>
              </a:rPr>
              <a:t>Forensic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Medicine.</a:t>
            </a:r>
            <a:endParaRPr sz="1100">
              <a:latin typeface="Arial"/>
              <a:cs typeface="Arial"/>
            </a:endParaRPr>
          </a:p>
          <a:p>
            <a:pPr marL="563880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64515" algn="l"/>
              </a:tabLst>
            </a:pPr>
            <a:r>
              <a:rPr sz="1100" spc="-45" dirty="0">
                <a:latin typeface="Arial"/>
                <a:cs typeface="Arial"/>
              </a:rPr>
              <a:t>Atlas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Forensic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Medicine.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WEBSITES:</a:t>
            </a:r>
            <a:endParaRPr sz="1100">
              <a:latin typeface="Arial"/>
              <a:cs typeface="Arial"/>
            </a:endParaRPr>
          </a:p>
          <a:p>
            <a:pPr marL="563880">
              <a:lnSpc>
                <a:spcPct val="100000"/>
              </a:lnSpc>
              <a:spcBef>
                <a:spcPts val="15"/>
              </a:spcBef>
            </a:pPr>
            <a:r>
              <a:rPr sz="1100" spc="-35" dirty="0">
                <a:latin typeface="Arial"/>
                <a:cs typeface="Arial"/>
                <a:hlinkClick r:id="rId2"/>
              </a:rPr>
              <a:t>www.forensicmedicine.co.uk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75" dirty="0">
                <a:latin typeface="Arial"/>
                <a:cs typeface="Arial"/>
              </a:rPr>
              <a:t>REFERENCE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45" dirty="0">
                <a:latin typeface="Arial"/>
                <a:cs typeface="Arial"/>
              </a:rPr>
              <a:t>BOOKS: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922142" y="6746113"/>
            <a:ext cx="1146810" cy="0"/>
          </a:xfrm>
          <a:custGeom>
            <a:avLst/>
            <a:gdLst/>
            <a:ahLst/>
            <a:cxnLst/>
            <a:rect l="l" t="t" r="r" b="b"/>
            <a:pathLst>
              <a:path w="1146810">
                <a:moveTo>
                  <a:pt x="0" y="0"/>
                </a:moveTo>
                <a:lnTo>
                  <a:pt x="1146352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133470" y="6742556"/>
            <a:ext cx="2881630" cy="1044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Hutchison’s Clinical </a:t>
            </a:r>
            <a:r>
              <a:rPr sz="1100" spc="-30" dirty="0">
                <a:latin typeface="Arial"/>
                <a:cs typeface="Arial"/>
              </a:rPr>
              <a:t>Methods, </a:t>
            </a:r>
            <a:r>
              <a:rPr sz="1100" spc="-25" dirty="0">
                <a:latin typeface="Arial"/>
                <a:cs typeface="Arial"/>
              </a:rPr>
              <a:t>23</a:t>
            </a:r>
            <a:r>
              <a:rPr sz="1050" spc="-37" baseline="31746" dirty="0">
                <a:latin typeface="Arial"/>
                <a:cs typeface="Arial"/>
              </a:rPr>
              <a:t>rd</a:t>
            </a:r>
            <a:r>
              <a:rPr sz="1050" baseline="31746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MacLeod's </a:t>
            </a:r>
            <a:r>
              <a:rPr sz="1100" spc="-35" dirty="0">
                <a:latin typeface="Arial"/>
                <a:cs typeface="Arial"/>
              </a:rPr>
              <a:t>clinical examination </a:t>
            </a:r>
            <a:r>
              <a:rPr sz="1100" spc="-20" dirty="0">
                <a:latin typeface="Arial"/>
                <a:cs typeface="Arial"/>
              </a:rPr>
              <a:t>13th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Davidson's </a:t>
            </a:r>
            <a:r>
              <a:rPr sz="1100" spc="-50" dirty="0">
                <a:latin typeface="Arial"/>
                <a:cs typeface="Arial"/>
              </a:rPr>
              <a:t>Principles and Practice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Kumar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Clark's </a:t>
            </a: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41300" algn="l"/>
              </a:tabLst>
            </a:pPr>
            <a:r>
              <a:rPr sz="1100" spc="-114" dirty="0">
                <a:latin typeface="Arial"/>
                <a:cs typeface="Arial"/>
              </a:rPr>
              <a:t>HCAI </a:t>
            </a:r>
            <a:r>
              <a:rPr sz="1100" spc="-45" dirty="0">
                <a:latin typeface="Arial"/>
                <a:cs typeface="Arial"/>
              </a:rPr>
              <a:t>guidelines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85" dirty="0">
                <a:latin typeface="Arial"/>
                <a:cs typeface="Arial"/>
              </a:rPr>
              <a:t>CDC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41300" algn="l"/>
              </a:tabLst>
            </a:pPr>
            <a:r>
              <a:rPr sz="1100" spc="-100" dirty="0">
                <a:latin typeface="Arial"/>
                <a:cs typeface="Arial"/>
              </a:rPr>
              <a:t>WHO </a:t>
            </a:r>
            <a:r>
              <a:rPr sz="1100" spc="-140" dirty="0">
                <a:latin typeface="Arial"/>
                <a:cs typeface="Arial"/>
              </a:rPr>
              <a:t>TB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guidelines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24432" y="659371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22142" y="6593713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4432" y="8508238"/>
            <a:ext cx="1891664" cy="702945"/>
          </a:xfrm>
          <a:custGeom>
            <a:avLst/>
            <a:gdLst/>
            <a:ahLst/>
            <a:cxnLst/>
            <a:rect l="l" t="t" r="r" b="b"/>
            <a:pathLst>
              <a:path w="1891664" h="702945">
                <a:moveTo>
                  <a:pt x="0" y="702513"/>
                </a:moveTo>
                <a:lnTo>
                  <a:pt x="1891538" y="702513"/>
                </a:lnTo>
                <a:lnTo>
                  <a:pt x="1891538" y="0"/>
                </a:lnTo>
                <a:lnTo>
                  <a:pt x="0" y="0"/>
                </a:lnTo>
                <a:lnTo>
                  <a:pt x="0" y="7025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4432" y="7910830"/>
            <a:ext cx="1891664" cy="128270"/>
          </a:xfrm>
          <a:custGeom>
            <a:avLst/>
            <a:gdLst/>
            <a:ahLst/>
            <a:cxnLst/>
            <a:rect l="l" t="t" r="r" b="b"/>
            <a:pathLst>
              <a:path w="1891664" h="128270">
                <a:moveTo>
                  <a:pt x="0" y="128016"/>
                </a:moveTo>
                <a:lnTo>
                  <a:pt x="1891538" y="128016"/>
                </a:lnTo>
                <a:lnTo>
                  <a:pt x="1891538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4432" y="8038845"/>
            <a:ext cx="1891664" cy="127000"/>
          </a:xfrm>
          <a:custGeom>
            <a:avLst/>
            <a:gdLst/>
            <a:ahLst/>
            <a:cxnLst/>
            <a:rect l="l" t="t" r="r" b="b"/>
            <a:pathLst>
              <a:path w="1891664" h="127000">
                <a:moveTo>
                  <a:pt x="0" y="126491"/>
                </a:moveTo>
                <a:lnTo>
                  <a:pt x="1891538" y="126491"/>
                </a:lnTo>
                <a:lnTo>
                  <a:pt x="1891538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4432" y="8165338"/>
            <a:ext cx="1891664" cy="172720"/>
          </a:xfrm>
          <a:custGeom>
            <a:avLst/>
            <a:gdLst/>
            <a:ahLst/>
            <a:cxnLst/>
            <a:rect l="l" t="t" r="r" b="b"/>
            <a:pathLst>
              <a:path w="1891664" h="172720">
                <a:moveTo>
                  <a:pt x="0" y="172211"/>
                </a:moveTo>
                <a:lnTo>
                  <a:pt x="1891538" y="172211"/>
                </a:lnTo>
                <a:lnTo>
                  <a:pt x="1891538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4432" y="8337550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5">
                <a:moveTo>
                  <a:pt x="0" y="170687"/>
                </a:moveTo>
                <a:lnTo>
                  <a:pt x="1891538" y="170687"/>
                </a:lnTo>
                <a:lnTo>
                  <a:pt x="189153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98600" y="8317230"/>
            <a:ext cx="17373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20" dirty="0">
                <a:latin typeface="Arial"/>
                <a:cs typeface="Arial"/>
              </a:rPr>
              <a:t>PATHOLOGY/MICROBIOLOGY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922142" y="8419845"/>
            <a:ext cx="4298315" cy="173990"/>
          </a:xfrm>
          <a:custGeom>
            <a:avLst/>
            <a:gdLst/>
            <a:ahLst/>
            <a:cxnLst/>
            <a:rect l="l" t="t" r="r" b="b"/>
            <a:pathLst>
              <a:path w="4298315" h="173990">
                <a:moveTo>
                  <a:pt x="0" y="173735"/>
                </a:moveTo>
                <a:lnTo>
                  <a:pt x="4298314" y="173735"/>
                </a:lnTo>
                <a:lnTo>
                  <a:pt x="4298314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22142" y="7910830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4"/>
                </a:moveTo>
                <a:lnTo>
                  <a:pt x="4298314" y="169164"/>
                </a:lnTo>
                <a:lnTo>
                  <a:pt x="4298314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904870" y="7887461"/>
            <a:ext cx="7505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TEXT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922142" y="8056371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8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22142" y="8079993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22142" y="8249157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5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133470" y="8056626"/>
            <a:ext cx="3691254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029" algn="l"/>
              </a:tabLst>
            </a:pPr>
            <a:r>
              <a:rPr sz="1100" spc="-70" dirty="0">
                <a:latin typeface="Arial"/>
                <a:cs typeface="Arial"/>
              </a:rPr>
              <a:t>Robbins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0" dirty="0">
                <a:latin typeface="Arial"/>
                <a:cs typeface="Arial"/>
              </a:rPr>
              <a:t>Cotran, Pathologic </a:t>
            </a:r>
            <a:r>
              <a:rPr sz="1100" spc="-95" dirty="0">
                <a:latin typeface="Arial"/>
                <a:cs typeface="Arial"/>
              </a:rPr>
              <a:t>Basis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Disease, </a:t>
            </a:r>
            <a:r>
              <a:rPr sz="1100" spc="-10" dirty="0">
                <a:latin typeface="Arial"/>
                <a:cs typeface="Arial"/>
              </a:rPr>
              <a:t>9th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edition.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240029" algn="l"/>
              </a:tabLst>
            </a:pPr>
            <a:r>
              <a:rPr sz="1100" spc="-75" dirty="0">
                <a:latin typeface="Arial"/>
                <a:cs typeface="Arial"/>
              </a:rPr>
              <a:t>Rapid </a:t>
            </a:r>
            <a:r>
              <a:rPr sz="1100" spc="-70" dirty="0">
                <a:latin typeface="Arial"/>
                <a:cs typeface="Arial"/>
              </a:rPr>
              <a:t>Review </a:t>
            </a:r>
            <a:r>
              <a:rPr sz="1100" spc="-55" dirty="0">
                <a:latin typeface="Arial"/>
                <a:cs typeface="Arial"/>
              </a:rPr>
              <a:t>Pathology, </a:t>
            </a:r>
            <a:r>
              <a:rPr sz="1100" spc="-10" dirty="0">
                <a:latin typeface="Arial"/>
                <a:cs typeface="Arial"/>
              </a:rPr>
              <a:t>4th </a:t>
            </a:r>
            <a:r>
              <a:rPr sz="1100" spc="-15" dirty="0">
                <a:latin typeface="Arial"/>
                <a:cs typeface="Arial"/>
              </a:rPr>
              <a:t>edition </a:t>
            </a:r>
            <a:r>
              <a:rPr sz="1100" spc="-60" dirty="0">
                <a:latin typeface="Arial"/>
                <a:cs typeface="Arial"/>
              </a:rPr>
              <a:t>by </a:t>
            </a:r>
            <a:r>
              <a:rPr sz="1100" spc="-60" dirty="0">
                <a:latin typeface="Arial"/>
                <a:cs typeface="Arial"/>
                <a:hlinkClick r:id="rId3"/>
              </a:rPr>
              <a:t>Edward </a:t>
            </a:r>
            <a:r>
              <a:rPr sz="1100" spc="-100" dirty="0">
                <a:latin typeface="Arial"/>
                <a:cs typeface="Arial"/>
                <a:hlinkClick r:id="rId3"/>
              </a:rPr>
              <a:t>F. </a:t>
            </a:r>
            <a:r>
              <a:rPr sz="1100" spc="-55" dirty="0">
                <a:latin typeface="Arial"/>
                <a:cs typeface="Arial"/>
                <a:hlinkClick r:id="rId3"/>
              </a:rPr>
              <a:t>Goljan</a:t>
            </a:r>
            <a:r>
              <a:rPr sz="1100" spc="-70" dirty="0">
                <a:latin typeface="Arial"/>
                <a:cs typeface="Arial"/>
                <a:hlinkClick r:id="rId3"/>
              </a:rPr>
              <a:t> </a:t>
            </a:r>
            <a:r>
              <a:rPr sz="1100" spc="-50" dirty="0">
                <a:latin typeface="Arial"/>
                <a:cs typeface="Arial"/>
                <a:hlinkClick r:id="rId3"/>
              </a:rPr>
              <a:t>MD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24432" y="7907782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22142" y="7907782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22142" y="9110167"/>
            <a:ext cx="4298315" cy="100965"/>
          </a:xfrm>
          <a:custGeom>
            <a:avLst/>
            <a:gdLst/>
            <a:ahLst/>
            <a:cxnLst/>
            <a:rect l="l" t="t" r="r" b="b"/>
            <a:pathLst>
              <a:path w="4298315" h="100965">
                <a:moveTo>
                  <a:pt x="0" y="100583"/>
                </a:moveTo>
                <a:lnTo>
                  <a:pt x="4298314" y="100583"/>
                </a:lnTo>
                <a:lnTo>
                  <a:pt x="4298314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22142" y="8599678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4"/>
                </a:moveTo>
                <a:lnTo>
                  <a:pt x="4298314" y="169164"/>
                </a:lnTo>
                <a:lnTo>
                  <a:pt x="4298314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22142" y="874522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22142" y="8768791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5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22142" y="8939479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5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904870" y="8576309"/>
            <a:ext cx="402336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WEBSITES:</a:t>
            </a:r>
            <a:endParaRPr sz="1100">
              <a:latin typeface="Arial"/>
              <a:cs typeface="Arial"/>
            </a:endParaRPr>
          </a:p>
          <a:p>
            <a:pPr marL="539750" indent="-228600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AutoNum type="arabicPeriod"/>
              <a:tabLst>
                <a:tab pos="540385" algn="l"/>
              </a:tabLst>
            </a:pPr>
            <a:r>
              <a:rPr sz="11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http://www.hematology.org/Educators/High-School.aspx#a2</a:t>
            </a:r>
            <a:endParaRPr sz="1100">
              <a:latin typeface="Arial"/>
              <a:cs typeface="Arial"/>
            </a:endParaRPr>
          </a:p>
          <a:p>
            <a:pPr marL="539750" indent="-22860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540385" algn="l"/>
              </a:tabLst>
            </a:pP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http://imagebank.hematology.org/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922142" y="8596630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21384" y="1053338"/>
            <a:ext cx="0" cy="8163559"/>
          </a:xfrm>
          <a:custGeom>
            <a:avLst/>
            <a:gdLst/>
            <a:ahLst/>
            <a:cxnLst/>
            <a:rect l="l" t="t" r="r" b="b"/>
            <a:pathLst>
              <a:path h="8163559">
                <a:moveTo>
                  <a:pt x="0" y="0"/>
                </a:moveTo>
                <a:lnTo>
                  <a:pt x="0" y="816350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24432" y="9213798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19095" y="1053338"/>
            <a:ext cx="0" cy="8163559"/>
          </a:xfrm>
          <a:custGeom>
            <a:avLst/>
            <a:gdLst/>
            <a:ahLst/>
            <a:cxnLst/>
            <a:rect l="l" t="t" r="r" b="b"/>
            <a:pathLst>
              <a:path h="8163559">
                <a:moveTo>
                  <a:pt x="0" y="0"/>
                </a:moveTo>
                <a:lnTo>
                  <a:pt x="0" y="816350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22142" y="9213798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23505" y="1053338"/>
            <a:ext cx="0" cy="8163559"/>
          </a:xfrm>
          <a:custGeom>
            <a:avLst/>
            <a:gdLst/>
            <a:ahLst/>
            <a:cxnLst/>
            <a:rect l="l" t="t" r="r" b="b"/>
            <a:pathLst>
              <a:path h="8163559">
                <a:moveTo>
                  <a:pt x="0" y="0"/>
                </a:moveTo>
                <a:lnTo>
                  <a:pt x="0" y="816350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914400"/>
          <a:ext cx="6202679" cy="1393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688975"/>
                <a:gridCol w="3615690"/>
              </a:tblGrid>
              <a:tr h="1517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23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09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BOOK: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53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130"/>
                        </a:spcBef>
                        <a:buAutoNum type="arabicPeriod"/>
                        <a:tabLst>
                          <a:tab pos="4635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PPA,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preface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written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Haneef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6355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050" spc="-3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Pervez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Akbar)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933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4665" lvl="1" indent="-227329">
                        <a:lnSpc>
                          <a:spcPct val="100000"/>
                        </a:lnSpc>
                        <a:spcBef>
                          <a:spcPts val="85"/>
                        </a:spcBef>
                        <a:buAutoNum type="arabicPeriod"/>
                        <a:tabLst>
                          <a:tab pos="49530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2284" lvl="1" indent="-23495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02284" algn="l"/>
                          <a:tab pos="50292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83360" y="2406142"/>
            <a:ext cx="233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 </a:t>
            </a:r>
            <a:r>
              <a:rPr sz="12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8336" y="2805938"/>
          <a:ext cx="6202678" cy="4372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975360"/>
                <a:gridCol w="3329304"/>
              </a:tblGrid>
              <a:tr h="53530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hematology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enhance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Utilize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specimens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models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available.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provides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simulators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learn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helps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1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https://opentextbc.ca/clinicalskills/chapter/6-8-iv-push-medications-and-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ts val="1155"/>
                        </a:lnSpc>
                        <a:spcBef>
                          <a:spcPts val="225"/>
                        </a:spcBef>
                      </a:pPr>
                      <a:r>
                        <a:rPr sz="1100" spc="-35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hlinkClick r:id="rId2"/>
                        </a:rPr>
                        <a:t>saline-lock-flush/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2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familiarize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protocols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assist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659765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12090" algn="ctr">
                        <a:lnSpc>
                          <a:spcPct val="152700"/>
                        </a:lnSpc>
                      </a:pP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Lab/CDs/DVDs/Internet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should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utilize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resources 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CDs/DVDs.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advantage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Self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Self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scheduled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search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solve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cases,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1800"/>
                        </a:lnSpc>
                        <a:spcBef>
                          <a:spcPts val="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peers and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faculty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clarify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concepts.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83666"/>
            <a:ext cx="6319520" cy="8348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70" dirty="0">
                <a:latin typeface="Arial"/>
                <a:cs typeface="Arial"/>
              </a:rPr>
              <a:t>Theory</a:t>
            </a:r>
            <a:r>
              <a:rPr sz="1100" spc="-7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469265" marR="5080" indent="-227965">
              <a:lnSpc>
                <a:spcPct val="117300"/>
              </a:lnSpc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100" b="1" spc="-105" dirty="0">
                <a:latin typeface="Arial"/>
                <a:cs typeface="Arial"/>
              </a:rPr>
              <a:t>Best 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 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050">
              <a:latin typeface="Times New Roman"/>
              <a:cs typeface="Times New Roman"/>
            </a:endParaRPr>
          </a:p>
          <a:p>
            <a:pPr marL="550545" lvl="1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answer).</a:t>
            </a:r>
            <a:endParaRPr sz="1100">
              <a:latin typeface="Arial"/>
              <a:cs typeface="Arial"/>
            </a:endParaRPr>
          </a:p>
          <a:p>
            <a:pPr marL="550545" marR="192405" lvl="1" indent="-228600">
              <a:lnSpc>
                <a:spcPct val="150000"/>
              </a:lnSpc>
              <a:spcBef>
                <a:spcPts val="11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65" dirty="0">
                <a:latin typeface="Arial"/>
                <a:cs typeface="Arial"/>
              </a:rPr>
              <a:t>response 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8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computer-based/OMR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70">
                <a:latin typeface="Arial"/>
                <a:cs typeface="Arial"/>
              </a:rPr>
              <a:t> </a:t>
            </a:r>
            <a:r>
              <a:rPr lang="en-US" sz="1100" spc="-100" dirty="0" smtClean="0">
                <a:latin typeface="Arial"/>
                <a:cs typeface="Arial"/>
              </a:rPr>
              <a:t>AVMC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30" dirty="0">
                <a:latin typeface="Arial"/>
                <a:cs typeface="Arial"/>
              </a:rPr>
              <a:t>OSPE/OSCE: </a:t>
            </a:r>
            <a:r>
              <a:rPr sz="1100" b="1" spc="-65" dirty="0">
                <a:latin typeface="Arial"/>
                <a:cs typeface="Arial"/>
              </a:rPr>
              <a:t>Objective </a:t>
            </a:r>
            <a:r>
              <a:rPr sz="1100" b="1" spc="-70" dirty="0">
                <a:latin typeface="Arial"/>
                <a:cs typeface="Arial"/>
              </a:rPr>
              <a:t>Structured </a:t>
            </a:r>
            <a:r>
              <a:rPr sz="1100" b="1" spc="-65" dirty="0">
                <a:latin typeface="Arial"/>
                <a:cs typeface="Arial"/>
              </a:rPr>
              <a:t>Practical/Clinical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45465" lvl="1" indent="-190500">
              <a:lnSpc>
                <a:spcPct val="100000"/>
              </a:lnSpc>
              <a:spcBef>
                <a:spcPts val="8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12-25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marR="264795" lvl="1" indent="-228600">
              <a:lnSpc>
                <a:spcPct val="100899"/>
              </a:lnSpc>
              <a:spcBef>
                <a:spcPts val="7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65" dirty="0">
                <a:latin typeface="Arial"/>
                <a:cs typeface="Arial"/>
              </a:rPr>
              <a:t>tasks,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65" dirty="0">
                <a:latin typeface="Arial"/>
                <a:cs typeface="Arial"/>
              </a:rPr>
              <a:t>tasks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5" dirty="0">
                <a:latin typeface="Arial"/>
                <a:cs typeface="Arial"/>
              </a:rPr>
              <a:t>taking, </a:t>
            </a:r>
            <a:r>
              <a:rPr sz="1100" spc="-55" dirty="0">
                <a:latin typeface="Arial"/>
                <a:cs typeface="Arial"/>
              </a:rPr>
              <a:t>physical 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skills and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45465" lvl="1" indent="-19050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internal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 </a:t>
            </a:r>
            <a:r>
              <a:rPr sz="1100" spc="-55" dirty="0">
                <a:latin typeface="Arial"/>
                <a:cs typeface="Arial"/>
              </a:rPr>
              <a:t>examiners.</a:t>
            </a:r>
            <a:endParaRPr sz="1100">
              <a:latin typeface="Arial"/>
              <a:cs typeface="Arial"/>
            </a:endParaRPr>
          </a:p>
          <a:p>
            <a:pPr marL="583565" marR="180975" lvl="1" indent="-228600">
              <a:lnSpc>
                <a:spcPct val="150900"/>
              </a:lnSpc>
              <a:spcBef>
                <a:spcPts val="505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55" dirty="0">
                <a:latin typeface="Arial"/>
                <a:cs typeface="Arial"/>
              </a:rPr>
              <a:t>Unobserved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there </a:t>
            </a:r>
            <a:r>
              <a:rPr sz="1100" spc="-70" dirty="0">
                <a:latin typeface="Arial"/>
                <a:cs typeface="Arial"/>
              </a:rPr>
              <a:t>may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70" dirty="0">
                <a:latin typeface="Arial"/>
                <a:cs typeface="Arial"/>
              </a:rPr>
              <a:t>X-ray, </a:t>
            </a:r>
            <a:r>
              <a:rPr sz="1100" spc="-110" dirty="0">
                <a:latin typeface="Arial"/>
                <a:cs typeface="Arial"/>
              </a:rPr>
              <a:t>Labs </a:t>
            </a:r>
            <a:r>
              <a:rPr sz="1100" spc="-35" dirty="0">
                <a:latin typeface="Arial"/>
                <a:cs typeface="Arial"/>
              </a:rPr>
              <a:t>reports, </a:t>
            </a:r>
            <a:r>
              <a:rPr sz="1100" spc="-45" dirty="0">
                <a:latin typeface="Arial"/>
                <a:cs typeface="Arial"/>
              </a:rPr>
              <a:t>pictures, clinical  </a:t>
            </a:r>
            <a:r>
              <a:rPr sz="1100" spc="-70" dirty="0">
                <a:latin typeface="Arial"/>
                <a:cs typeface="Arial"/>
              </a:rPr>
              <a:t>scenarios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related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questions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answer.</a:t>
            </a:r>
            <a:endParaRPr sz="1100">
              <a:latin typeface="Arial"/>
              <a:cs typeface="Arial"/>
            </a:endParaRPr>
          </a:p>
          <a:p>
            <a:pPr marL="583565" marR="184785" lvl="1" indent="-228600">
              <a:lnSpc>
                <a:spcPct val="116399"/>
              </a:lnSpc>
              <a:spcBef>
                <a:spcPts val="505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80" dirty="0">
                <a:latin typeface="Arial"/>
                <a:cs typeface="Arial"/>
              </a:rPr>
              <a:t>Rest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15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5" dirty="0">
                <a:latin typeface="Arial"/>
                <a:cs typeface="Arial"/>
              </a:rPr>
              <a:t>task given 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55" dirty="0">
                <a:latin typeface="Arial"/>
                <a:cs typeface="Arial"/>
              </a:rPr>
              <a:t>organize 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100" b="1" spc="-50" dirty="0">
                <a:latin typeface="Arial"/>
                <a:cs typeface="Arial"/>
              </a:rPr>
              <a:t>Internal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achievement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697865" marR="9525" lvl="1" indent="-228600">
              <a:lnSpc>
                <a:spcPct val="152800"/>
              </a:lnSpc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50" dirty="0">
                <a:latin typeface="Arial"/>
                <a:cs typeface="Arial"/>
              </a:rPr>
              <a:t>BCQs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 </a:t>
            </a:r>
            <a:r>
              <a:rPr sz="1100" spc="-45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697865" marR="15875" lvl="1" indent="-228600">
              <a:lnSpc>
                <a:spcPct val="152300"/>
              </a:lnSpc>
              <a:spcBef>
                <a:spcPts val="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 small 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log  </a:t>
            </a:r>
            <a:r>
              <a:rPr sz="1100" spc="-35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35" smtClean="0">
                <a:latin typeface="Arial"/>
                <a:cs typeface="Arial"/>
              </a:rPr>
              <a:t>policy</a:t>
            </a:r>
            <a:r>
              <a:rPr sz="1100" spc="-3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10" smtClean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Semester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5755" y="3338829"/>
            <a:ext cx="4899660" cy="2268220"/>
          </a:xfrm>
          <a:custGeom>
            <a:avLst/>
            <a:gdLst/>
            <a:ahLst/>
            <a:cxnLst/>
            <a:rect l="l" t="t" r="r" b="b"/>
            <a:pathLst>
              <a:path w="4899660" h="2268220">
                <a:moveTo>
                  <a:pt x="2449830" y="608965"/>
                </a:moveTo>
                <a:lnTo>
                  <a:pt x="3293745" y="0"/>
                </a:lnTo>
                <a:lnTo>
                  <a:pt x="3210560" y="558800"/>
                </a:lnTo>
                <a:lnTo>
                  <a:pt x="4168775" y="467995"/>
                </a:lnTo>
                <a:lnTo>
                  <a:pt x="3788409" y="767715"/>
                </a:lnTo>
                <a:lnTo>
                  <a:pt x="4785359" y="854075"/>
                </a:lnTo>
                <a:lnTo>
                  <a:pt x="3993515" y="1099820"/>
                </a:lnTo>
                <a:lnTo>
                  <a:pt x="4899659" y="1395095"/>
                </a:lnTo>
                <a:lnTo>
                  <a:pt x="3818890" y="1358900"/>
                </a:lnTo>
                <a:lnTo>
                  <a:pt x="4115434" y="1899920"/>
                </a:lnTo>
                <a:lnTo>
                  <a:pt x="3180080" y="1517650"/>
                </a:lnTo>
                <a:lnTo>
                  <a:pt x="3004820" y="2072640"/>
                </a:lnTo>
                <a:lnTo>
                  <a:pt x="2388870" y="1567815"/>
                </a:lnTo>
                <a:lnTo>
                  <a:pt x="1924049" y="2268220"/>
                </a:lnTo>
                <a:lnTo>
                  <a:pt x="1749424" y="1640840"/>
                </a:lnTo>
                <a:lnTo>
                  <a:pt x="1079500" y="1849755"/>
                </a:lnTo>
                <a:lnTo>
                  <a:pt x="1285239" y="1463040"/>
                </a:lnTo>
                <a:lnTo>
                  <a:pt x="30480" y="1531620"/>
                </a:lnTo>
                <a:lnTo>
                  <a:pt x="843914" y="1236345"/>
                </a:lnTo>
                <a:lnTo>
                  <a:pt x="0" y="904240"/>
                </a:lnTo>
                <a:lnTo>
                  <a:pt x="1049020" y="799465"/>
                </a:lnTo>
                <a:lnTo>
                  <a:pt x="83819" y="240665"/>
                </a:lnTo>
                <a:lnTo>
                  <a:pt x="1658620" y="663575"/>
                </a:lnTo>
                <a:lnTo>
                  <a:pt x="1894205" y="240665"/>
                </a:lnTo>
                <a:lnTo>
                  <a:pt x="2449830" y="60896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779" y="4255134"/>
            <a:ext cx="2371724" cy="589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9860" y="914400"/>
          <a:ext cx="6188074" cy="963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05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40665" indent="-226060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 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Assignments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  <p:sp>
        <p:nvSpPr>
          <p:cNvPr id="7" name="object 7"/>
          <p:cNvSpPr txBox="1"/>
          <p:nvPr/>
        </p:nvSpPr>
        <p:spPr>
          <a:xfrm>
            <a:off x="1084884" y="2024227"/>
            <a:ext cx="5997575" cy="80581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5" dirty="0">
                <a:latin typeface="Arial"/>
                <a:cs typeface="Arial"/>
              </a:rPr>
              <a:t>short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5" dirty="0">
                <a:latin typeface="Arial"/>
                <a:cs typeface="Arial"/>
              </a:rPr>
              <a:t>their 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4119" y="4129252"/>
            <a:ext cx="2188845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105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75" dirty="0">
                <a:latin typeface="Arial"/>
                <a:cs typeface="Arial"/>
              </a:rPr>
              <a:t>needed 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0" dirty="0">
                <a:latin typeface="Arial"/>
                <a:cs typeface="Arial"/>
              </a:rPr>
              <a:t>modular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85" dirty="0">
                <a:latin typeface="Arial"/>
                <a:cs typeface="Arial"/>
              </a:rPr>
              <a:t>semester 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6211"/>
            <a:ext cx="5953125" cy="419734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285178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5050" dirty="0">
                <a:latin typeface="Arial"/>
                <a:cs typeface="Arial"/>
              </a:rPr>
              <a:t>3</a:t>
            </a:r>
            <a:r>
              <a:rPr sz="1050" b="1" i="1" spc="-120" baseline="39682" dirty="0">
                <a:latin typeface="Arial"/>
                <a:cs typeface="Arial"/>
              </a:rPr>
              <a:t>RD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2" baseline="5050" dirty="0">
                <a:latin typeface="Arial"/>
                <a:cs typeface="Arial"/>
              </a:rPr>
              <a:t>MBBS</a:t>
            </a:r>
            <a:r>
              <a:rPr sz="1650" b="1" i="1" spc="-172" baseline="5050">
                <a:latin typeface="Arial"/>
                <a:cs typeface="Arial"/>
              </a:rPr>
              <a:t>, </a:t>
            </a:r>
            <a:r>
              <a:rPr sz="1650" b="1" i="1" spc="-187" baseline="5050" smtClean="0">
                <a:latin typeface="Arial"/>
                <a:cs typeface="Arial"/>
              </a:rPr>
              <a:t>HEMATOLOGY</a:t>
            </a:r>
            <a:r>
              <a:rPr sz="1650" b="1" i="1" spc="-82" baseline="5050" smtClean="0">
                <a:latin typeface="Arial"/>
                <a:cs typeface="Arial"/>
              </a:rPr>
              <a:t> </a:t>
            </a:r>
            <a:r>
              <a:rPr sz="1650" b="1" i="1" spc="-179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04112" y="884275"/>
            <a:ext cx="6036310" cy="452598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50545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50545" marR="7620" indent="-228600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550545" marR="13335" indent="-228600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 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550545" marR="7620" indent="-228600">
              <a:lnSpc>
                <a:spcPct val="150000"/>
              </a:lnSpc>
              <a:spcBef>
                <a:spcPts val="10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</a:t>
            </a:r>
            <a:r>
              <a:rPr sz="1100" spc="-75">
                <a:latin typeface="Arial"/>
                <a:cs typeface="Arial"/>
              </a:rPr>
              <a:t>, </a:t>
            </a:r>
            <a:r>
              <a:rPr lang="en-US" sz="1100" spc="-110" dirty="0" smtClean="0">
                <a:latin typeface="Arial"/>
                <a:cs typeface="Arial"/>
              </a:rPr>
              <a:t>AVMC </a:t>
            </a:r>
            <a:r>
              <a:rPr sz="1100" spc="-65" smtClean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5" dirty="0">
                <a:latin typeface="Arial"/>
                <a:cs typeface="Arial"/>
              </a:rPr>
              <a:t>Card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550545" marR="5080" indent="-228600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550545" marR="45720" indent="-228600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100" b="1" spc="-130" dirty="0" smtClean="0">
                <a:latin typeface="Arial"/>
                <a:cs typeface="Arial"/>
              </a:rPr>
              <a:t>UHS</a:t>
            </a:r>
            <a:r>
              <a:rPr sz="1100" b="1" spc="-130" smtClean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Grading</a:t>
            </a:r>
            <a:r>
              <a:rPr sz="1100" b="1" spc="-155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609600" lvl="1" indent="-224154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609600" algn="l"/>
                <a:tab pos="61023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83868" y="5485764"/>
          <a:ext cx="6082665" cy="3052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28320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2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5715" algn="ctr">
                        <a:lnSpc>
                          <a:spcPts val="127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7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77441" y="8674404"/>
            <a:ext cx="4516755" cy="382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3177" y="1135126"/>
            <a:ext cx="3651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HEMATOLOGY</a:t>
            </a:r>
            <a:r>
              <a:rPr sz="16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909826"/>
          <a:ext cx="6225540" cy="2672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71120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120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2: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Hematology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5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3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477000" y="94488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3</a:t>
            </a:fld>
            <a:endParaRPr spc="-55" dirty="0"/>
          </a:p>
        </p:txBody>
      </p:sp>
      <p:sp>
        <p:nvSpPr>
          <p:cNvPr id="10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066800" y="914400"/>
            <a:ext cx="5934710" cy="1828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i="1" spc="-35" dirty="0" smtClean="0">
                <a:latin typeface="Trebuchet MS"/>
                <a:cs typeface="Trebuchet MS"/>
              </a:rPr>
              <a:t>Module </a:t>
            </a:r>
            <a:r>
              <a:rPr lang="en-US" sz="1200" i="1" spc="-60" dirty="0" smtClean="0">
                <a:latin typeface="Trebuchet MS"/>
                <a:cs typeface="Trebuchet MS"/>
              </a:rPr>
              <a:t>name:</a:t>
            </a:r>
            <a:r>
              <a:rPr lang="en-US" sz="1200" i="1" spc="-140" dirty="0" smtClean="0">
                <a:latin typeface="Trebuchet MS"/>
                <a:cs typeface="Trebuchet MS"/>
              </a:rPr>
              <a:t> </a:t>
            </a:r>
            <a:r>
              <a:rPr lang="en-US" sz="1200" b="1" spc="-90" dirty="0" smtClean="0">
                <a:latin typeface="Arial"/>
                <a:cs typeface="Arial"/>
              </a:rPr>
              <a:t>Hematology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0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96720" algn="l"/>
                <a:tab pos="3068320" algn="l"/>
              </a:tabLst>
            </a:pPr>
            <a:r>
              <a:rPr lang="en-US" sz="1200" i="1" spc="-85" dirty="0" smtClean="0">
                <a:latin typeface="Trebuchet MS"/>
                <a:cs typeface="Trebuchet MS"/>
              </a:rPr>
              <a:t>Year</a:t>
            </a:r>
            <a:r>
              <a:rPr lang="en-US" sz="1200" i="1" spc="-85" dirty="0" smtClean="0">
                <a:latin typeface="Trebuchet MS"/>
                <a:cs typeface="Trebuchet MS"/>
              </a:rPr>
              <a:t>:</a:t>
            </a:r>
            <a:r>
              <a:rPr lang="en-US" sz="1200" i="1" spc="-80" dirty="0" smtClean="0">
                <a:latin typeface="Trebuchet MS"/>
                <a:cs typeface="Trebuchet MS"/>
              </a:rPr>
              <a:t> </a:t>
            </a:r>
            <a:r>
              <a:rPr lang="en-US" sz="1200" b="1" i="1" spc="-90" dirty="0" smtClean="0">
                <a:latin typeface="Arial"/>
                <a:cs typeface="Arial"/>
              </a:rPr>
              <a:t>Three	</a:t>
            </a:r>
            <a:r>
              <a:rPr lang="en-US" sz="1200" i="1" spc="-65" dirty="0" smtClean="0">
                <a:latin typeface="Trebuchet MS"/>
                <a:cs typeface="Trebuchet MS"/>
              </a:rPr>
              <a:t>Duration: </a:t>
            </a:r>
            <a:r>
              <a:rPr lang="en-US" sz="1200" b="1" i="1" spc="-60" dirty="0" smtClean="0">
                <a:latin typeface="Arial"/>
                <a:cs typeface="Arial"/>
              </a:rPr>
              <a:t>4 </a:t>
            </a:r>
            <a:r>
              <a:rPr lang="en-US" sz="1200" b="1" i="1" spc="-100" dirty="0" smtClean="0">
                <a:latin typeface="Arial"/>
                <a:cs typeface="Arial"/>
              </a:rPr>
              <a:t>weeks </a:t>
            </a:r>
            <a:endParaRPr lang="en-US" sz="1200" dirty="0" smtClean="0">
              <a:latin typeface="Arial"/>
              <a:cs typeface="Arial"/>
            </a:endParaRPr>
          </a:p>
          <a:p>
            <a:pPr marL="12700" marR="5080">
              <a:lnSpc>
                <a:spcPct val="117500"/>
              </a:lnSpc>
              <a:spcBef>
                <a:spcPts val="969"/>
              </a:spcBef>
            </a:pPr>
            <a:r>
              <a:rPr lang="en-US" sz="1200" i="1" spc="-80" dirty="0" smtClean="0">
                <a:latin typeface="Trebuchet MS"/>
                <a:cs typeface="Trebuchet MS"/>
              </a:rPr>
              <a:t>Timetable </a:t>
            </a:r>
            <a:r>
              <a:rPr lang="en-US" sz="1200" i="1" spc="-65" dirty="0" smtClean="0">
                <a:latin typeface="Trebuchet MS"/>
                <a:cs typeface="Trebuchet MS"/>
              </a:rPr>
              <a:t>hours: </a:t>
            </a:r>
            <a:r>
              <a:rPr lang="en-US" sz="1200" b="1" spc="-100" dirty="0" smtClean="0">
                <a:latin typeface="Arial"/>
                <a:cs typeface="Arial"/>
              </a:rPr>
              <a:t>Lectures, </a:t>
            </a:r>
            <a:r>
              <a:rPr lang="en-US" sz="1200" b="1" spc="-125" dirty="0" smtClean="0">
                <a:latin typeface="Arial"/>
                <a:cs typeface="Arial"/>
              </a:rPr>
              <a:t>Case-Based </a:t>
            </a:r>
            <a:r>
              <a:rPr lang="en-US" sz="1200" b="1" spc="-60" dirty="0" smtClean="0">
                <a:latin typeface="Arial"/>
                <a:cs typeface="Arial"/>
              </a:rPr>
              <a:t>Integrated </a:t>
            </a:r>
            <a:r>
              <a:rPr lang="en-US" sz="1200" b="1" spc="-100" dirty="0" smtClean="0">
                <a:latin typeface="Arial"/>
                <a:cs typeface="Arial"/>
              </a:rPr>
              <a:t>Learning </a:t>
            </a:r>
            <a:r>
              <a:rPr lang="en-US" sz="1200" b="1" spc="-110" dirty="0" smtClean="0">
                <a:latin typeface="Arial"/>
                <a:cs typeface="Arial"/>
              </a:rPr>
              <a:t>(CBIL), </a:t>
            </a:r>
            <a:r>
              <a:rPr lang="en-US" sz="1200" b="1" spc="-95" dirty="0" smtClean="0">
                <a:latin typeface="Arial"/>
                <a:cs typeface="Arial"/>
              </a:rPr>
              <a:t>Clinical </a:t>
            </a:r>
            <a:r>
              <a:rPr lang="en-US" sz="1200" b="1" spc="-75" dirty="0" smtClean="0">
                <a:latin typeface="Arial"/>
                <a:cs typeface="Arial"/>
              </a:rPr>
              <a:t>Rotations, learning  </a:t>
            </a:r>
            <a:r>
              <a:rPr lang="en-US" sz="1200" b="1" spc="-80" dirty="0" smtClean="0">
                <a:latin typeface="Arial"/>
                <a:cs typeface="Arial"/>
              </a:rPr>
              <a:t>experience </a:t>
            </a:r>
            <a:r>
              <a:rPr lang="en-US" sz="1200" b="1" spc="-65" dirty="0" smtClean="0">
                <a:latin typeface="Arial"/>
                <a:cs typeface="Arial"/>
              </a:rPr>
              <a:t>in </a:t>
            </a:r>
            <a:r>
              <a:rPr lang="en-US" sz="1200" b="1" spc="-140" dirty="0" smtClean="0">
                <a:latin typeface="Arial"/>
                <a:cs typeface="Arial"/>
              </a:rPr>
              <a:t>LNH </a:t>
            </a:r>
            <a:r>
              <a:rPr lang="en-US" sz="1200" b="1" spc="-75" dirty="0" smtClean="0">
                <a:latin typeface="Arial"/>
                <a:cs typeface="Arial"/>
              </a:rPr>
              <a:t>outreach </a:t>
            </a:r>
            <a:r>
              <a:rPr lang="en-US" sz="1200" b="1" spc="-80" dirty="0" smtClean="0">
                <a:latin typeface="Arial"/>
                <a:cs typeface="Arial"/>
              </a:rPr>
              <a:t>centers, Laboratory, Practical, Demonstrations, </a:t>
            </a:r>
            <a:r>
              <a:rPr lang="en-US" sz="1200" b="1" spc="-95" dirty="0" smtClean="0">
                <a:latin typeface="Arial"/>
                <a:cs typeface="Arial"/>
              </a:rPr>
              <a:t>Skills,</a:t>
            </a:r>
            <a:r>
              <a:rPr lang="en-US" sz="1200" b="1" spc="50" dirty="0" smtClean="0">
                <a:latin typeface="Arial"/>
                <a:cs typeface="Arial"/>
              </a:rPr>
              <a:t> </a:t>
            </a:r>
            <a:r>
              <a:rPr lang="en-US" sz="1200" b="1" spc="-90" dirty="0" smtClean="0">
                <a:latin typeface="Arial"/>
                <a:cs typeface="Arial"/>
              </a:rPr>
              <a:t>Self-Study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0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200" i="1" spc="-85" dirty="0" smtClean="0">
                <a:latin typeface="Trebuchet MS"/>
                <a:cs typeface="Trebuchet MS"/>
              </a:rPr>
              <a:t>Credit </a:t>
            </a:r>
            <a:r>
              <a:rPr lang="en-US" sz="1200" i="1" spc="-65" dirty="0" smtClean="0">
                <a:latin typeface="Trebuchet MS"/>
                <a:cs typeface="Trebuchet MS"/>
              </a:rPr>
              <a:t>hours: </a:t>
            </a:r>
            <a:r>
              <a:rPr lang="en-US" sz="1200" b="1" spc="-60" dirty="0" smtClean="0">
                <a:latin typeface="Arial"/>
                <a:cs typeface="Arial"/>
              </a:rPr>
              <a:t>3 </a:t>
            </a:r>
            <a:r>
              <a:rPr lang="en-US" sz="1200" b="1" spc="-65" dirty="0" smtClean="0">
                <a:latin typeface="Arial"/>
                <a:cs typeface="Arial"/>
              </a:rPr>
              <a:t>credit </a:t>
            </a:r>
            <a:r>
              <a:rPr lang="en-US" sz="1200" b="1" spc="-105" dirty="0" smtClean="0">
                <a:latin typeface="Arial"/>
                <a:cs typeface="Arial"/>
              </a:rPr>
              <a:t>hours </a:t>
            </a:r>
            <a:r>
              <a:rPr lang="en-US" sz="1200" b="1" spc="-65" dirty="0" smtClean="0">
                <a:latin typeface="Arial"/>
                <a:cs typeface="Arial"/>
              </a:rPr>
              <a:t>in theory </a:t>
            </a:r>
            <a:r>
              <a:rPr lang="en-US" sz="1200" b="1" spc="-90" dirty="0" smtClean="0">
                <a:latin typeface="Arial"/>
                <a:cs typeface="Arial"/>
              </a:rPr>
              <a:t>and </a:t>
            </a:r>
            <a:r>
              <a:rPr lang="en-US" sz="1200" b="1" spc="-45" dirty="0" smtClean="0">
                <a:latin typeface="Arial"/>
                <a:cs typeface="Arial"/>
              </a:rPr>
              <a:t>1.5 </a:t>
            </a:r>
            <a:r>
              <a:rPr lang="en-US" sz="1200" b="1" spc="-70" dirty="0" smtClean="0">
                <a:latin typeface="Arial"/>
                <a:cs typeface="Arial"/>
              </a:rPr>
              <a:t>credit </a:t>
            </a:r>
            <a:r>
              <a:rPr lang="en-US" sz="1200" b="1" spc="-105" dirty="0" smtClean="0">
                <a:latin typeface="Arial"/>
                <a:cs typeface="Arial"/>
              </a:rPr>
              <a:t>hours </a:t>
            </a:r>
            <a:r>
              <a:rPr lang="en-US" sz="1200" b="1" spc="-70" dirty="0" smtClean="0">
                <a:latin typeface="Arial"/>
                <a:cs typeface="Arial"/>
              </a:rPr>
              <a:t>in</a:t>
            </a:r>
            <a:r>
              <a:rPr lang="en-US" sz="1200" b="1" spc="20" dirty="0" smtClean="0">
                <a:latin typeface="Arial"/>
                <a:cs typeface="Arial"/>
              </a:rPr>
              <a:t> </a:t>
            </a:r>
            <a:r>
              <a:rPr lang="en-US" sz="1200" b="1" spc="-80" dirty="0" smtClean="0">
                <a:latin typeface="Arial"/>
                <a:cs typeface="Arial"/>
              </a:rPr>
              <a:t>practical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050" dirty="0" smtClean="0">
              <a:latin typeface="Times New Roman"/>
              <a:cs typeface="Times New Roman"/>
            </a:endParaRPr>
          </a:p>
          <a:p>
            <a:pPr marL="27305" algn="ctr">
              <a:lnSpc>
                <a:spcPct val="100000"/>
              </a:lnSpc>
            </a:pPr>
            <a:r>
              <a:rPr lang="en-US" sz="1300" b="1" spc="-135" dirty="0" smtClean="0">
                <a:latin typeface="Arial"/>
                <a:cs typeface="Arial"/>
              </a:rPr>
              <a:t>MODULE </a:t>
            </a:r>
            <a:r>
              <a:rPr lang="en-US" sz="1300" b="1" spc="-160" dirty="0" smtClean="0">
                <a:latin typeface="Arial"/>
                <a:cs typeface="Arial"/>
              </a:rPr>
              <a:t>INTEGRATED</a:t>
            </a:r>
            <a:r>
              <a:rPr lang="en-US" sz="1300" b="1" spc="-5" dirty="0" smtClean="0">
                <a:latin typeface="Arial"/>
                <a:cs typeface="Arial"/>
              </a:rPr>
              <a:t> </a:t>
            </a:r>
            <a:r>
              <a:rPr lang="en-US" sz="1300" b="1" spc="-125" dirty="0" smtClean="0">
                <a:latin typeface="Arial"/>
                <a:cs typeface="Arial"/>
              </a:rPr>
              <a:t>COMMITTEE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/>
        </p:nvGraphicFramePr>
        <p:xfrm>
          <a:off x="1010716" y="3025141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Endocrinology</a:t>
                      </a:r>
                    </a:p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Prof. Dr. </a:t>
                      </a:r>
                      <a:r>
                        <a:rPr lang="en-US" sz="1200" b="1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 Ahmed</a:t>
                      </a:r>
                      <a:endParaRPr sz="12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791971"/>
            <a:ext cx="6082030" cy="814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550545" marR="5080" indent="-228600">
              <a:lnSpc>
                <a:spcPct val="1509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550545" marR="1167765" indent="-228600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550545" marR="8255" indent="-228600" algn="just">
              <a:lnSpc>
                <a:spcPct val="150900"/>
              </a:lnSpc>
              <a:spcBef>
                <a:spcPts val="9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marR="635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550545" marR="90805" indent="-228600">
              <a:lnSpc>
                <a:spcPct val="151800"/>
              </a:lnSpc>
              <a:spcBef>
                <a:spcPts val="6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55" dirty="0">
                <a:latin typeface="Arial"/>
                <a:cs typeface="Arial"/>
              </a:rPr>
              <a:t>and 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550545" marR="52069" indent="-228600">
              <a:lnSpc>
                <a:spcPct val="1527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curriculum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Arial"/>
                <a:cs typeface="Arial"/>
              </a:rPr>
              <a:t>similar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previous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semesters</a:t>
            </a:r>
            <a:r>
              <a:rPr sz="1100" b="1" spc="-5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108585">
              <a:lnSpc>
                <a:spcPct val="152700"/>
              </a:lnSpc>
              <a:spcBef>
                <a:spcPts val="825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45" dirty="0">
                <a:latin typeface="Arial"/>
                <a:cs typeface="Arial"/>
              </a:rPr>
              <a:t>modules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35" dirty="0">
                <a:latin typeface="Arial"/>
                <a:cs typeface="Arial"/>
              </a:rPr>
              <a:t>Infectious </a:t>
            </a:r>
            <a:r>
              <a:rPr sz="1100" spc="-85" dirty="0">
                <a:latin typeface="Arial"/>
                <a:cs typeface="Arial"/>
              </a:rPr>
              <a:t>Diseases,  </a:t>
            </a:r>
            <a:r>
              <a:rPr sz="1100" spc="-45" dirty="0">
                <a:latin typeface="Arial"/>
                <a:cs typeface="Arial"/>
              </a:rPr>
              <a:t>Hematology, Respiratory </a:t>
            </a:r>
            <a:r>
              <a:rPr sz="1100" spc="-50" dirty="0">
                <a:latin typeface="Arial"/>
                <a:cs typeface="Arial"/>
              </a:rPr>
              <a:t>system-II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10" dirty="0">
                <a:latin typeface="Arial"/>
                <a:cs typeface="Arial"/>
              </a:rPr>
              <a:t>CVS-II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links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5" dirty="0">
                <a:latin typeface="Arial"/>
                <a:cs typeface="Arial"/>
              </a:rPr>
              <a:t>problems. 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meaningful </a:t>
            </a:r>
            <a:r>
              <a:rPr sz="1100" spc="-30" dirty="0">
                <a:latin typeface="Arial"/>
                <a:cs typeface="Arial"/>
              </a:rPr>
              <a:t>whole.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able to  </a:t>
            </a:r>
            <a:r>
              <a:rPr sz="1100" spc="-65" dirty="0">
                <a:latin typeface="Arial"/>
                <a:cs typeface="Arial"/>
              </a:rPr>
              <a:t>have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75" dirty="0">
                <a:latin typeface="Arial"/>
                <a:cs typeface="Arial"/>
              </a:rPr>
              <a:t>sciences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when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they</a:t>
            </a:r>
            <a:r>
              <a:rPr sz="1100" spc="-40" dirty="0">
                <a:latin typeface="Arial"/>
                <a:cs typeface="Arial"/>
              </a:rPr>
              <a:t> repeatedly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learn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  </a:t>
            </a:r>
            <a:r>
              <a:rPr sz="1100" b="1" spc="-145" dirty="0">
                <a:latin typeface="Arial"/>
                <a:cs typeface="Arial"/>
              </a:rPr>
              <a:t>LEARNING </a:t>
            </a:r>
            <a:r>
              <a:rPr sz="1100" b="1" spc="-165" dirty="0">
                <a:latin typeface="Arial"/>
                <a:cs typeface="Arial"/>
              </a:rPr>
              <a:t>EXPERIENCES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lab. </a:t>
            </a:r>
            <a:r>
              <a:rPr sz="1100" spc="-45" dirty="0">
                <a:latin typeface="Arial"/>
                <a:cs typeface="Arial"/>
              </a:rPr>
              <a:t>Computer- 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experiences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clinics, wards,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outreach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centers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3084" y="962780"/>
            <a:ext cx="6111736" cy="3745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000" y="4724400"/>
            <a:ext cx="6176010" cy="421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64820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7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60" dirty="0">
                <a:latin typeface="Arial"/>
                <a:cs typeface="Arial"/>
              </a:rPr>
              <a:t>Learning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(CBIL)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Experiences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Rotations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65" dirty="0">
                <a:latin typeface="Arial"/>
                <a:cs typeface="Arial"/>
              </a:rPr>
              <a:t>Experience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14" dirty="0">
                <a:latin typeface="Arial"/>
                <a:cs typeface="Arial"/>
              </a:rPr>
              <a:t>LNH </a:t>
            </a:r>
            <a:r>
              <a:rPr sz="1100" spc="-35" dirty="0">
                <a:latin typeface="Arial"/>
                <a:cs typeface="Arial"/>
              </a:rPr>
              <a:t>outreach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centers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Practicals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Self-Directed</a:t>
            </a:r>
            <a:r>
              <a:rPr sz="1100" spc="-65" dirty="0">
                <a:latin typeface="Arial"/>
                <a:cs typeface="Arial"/>
              </a:rPr>
              <a:t> Study</a:t>
            </a:r>
            <a:endParaRPr sz="1100">
              <a:latin typeface="Arial"/>
              <a:cs typeface="Arial"/>
            </a:endParaRPr>
          </a:p>
          <a:p>
            <a:pPr marL="12700" marR="73025" algn="just">
              <a:lnSpc>
                <a:spcPct val="152300"/>
              </a:lnSpc>
              <a:spcBef>
                <a:spcPts val="330"/>
              </a:spcBef>
            </a:pPr>
            <a:r>
              <a:rPr sz="1100" b="1" spc="-125" dirty="0">
                <a:latin typeface="Arial"/>
                <a:cs typeface="Arial"/>
              </a:rPr>
              <a:t>INTERACTIVE </a:t>
            </a:r>
            <a:r>
              <a:rPr sz="1100" b="1" spc="-160" dirty="0">
                <a:latin typeface="Arial"/>
                <a:cs typeface="Arial"/>
              </a:rPr>
              <a:t>LECTURE: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40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interviews, 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5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are </a:t>
            </a:r>
            <a:r>
              <a:rPr sz="1100" spc="-35" dirty="0">
                <a:latin typeface="Arial"/>
                <a:cs typeface="Arial"/>
              </a:rPr>
              <a:t>actively 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700"/>
              </a:lnSpc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35" dirty="0">
                <a:latin typeface="Arial"/>
                <a:cs typeface="Arial"/>
              </a:rPr>
              <a:t>GROUP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5" dirty="0">
                <a:latin typeface="Arial"/>
                <a:cs typeface="Arial"/>
              </a:rPr>
              <a:t>concepts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15" dirty="0">
                <a:latin typeface="Arial"/>
                <a:cs typeface="Arial"/>
              </a:rPr>
              <a:t>or </a:t>
            </a:r>
            <a:r>
              <a:rPr sz="1100" spc="-25" dirty="0">
                <a:latin typeface="Arial"/>
                <a:cs typeface="Arial"/>
              </a:rPr>
              <a:t>attitudes. 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patient </a:t>
            </a:r>
            <a:r>
              <a:rPr sz="1100" spc="-85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60" dirty="0">
                <a:latin typeface="Arial"/>
                <a:cs typeface="Arial"/>
              </a:rPr>
              <a:t>discussion 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study.  </a:t>
            </a: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facilitator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role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ask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probing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questions,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summarize,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rephrase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clarify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52" y="426211"/>
            <a:ext cx="6174740" cy="159956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85"/>
              </a:spcBef>
              <a:tabLst>
                <a:tab pos="291719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5050" dirty="0">
                <a:latin typeface="Arial"/>
                <a:cs typeface="Arial"/>
              </a:rPr>
              <a:t>3</a:t>
            </a:r>
            <a:r>
              <a:rPr sz="1050" b="1" i="1" spc="-120" baseline="39682" dirty="0">
                <a:latin typeface="Arial"/>
                <a:cs typeface="Arial"/>
              </a:rPr>
              <a:t>RD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2" baseline="5050" dirty="0">
                <a:latin typeface="Arial"/>
                <a:cs typeface="Arial"/>
              </a:rPr>
              <a:t>MBBS</a:t>
            </a:r>
            <a:r>
              <a:rPr sz="1650" b="1" i="1" spc="-172" baseline="5050">
                <a:latin typeface="Arial"/>
                <a:cs typeface="Arial"/>
              </a:rPr>
              <a:t>, </a:t>
            </a:r>
            <a:r>
              <a:rPr sz="1650" b="1" i="1" spc="-187" baseline="5050" smtClean="0">
                <a:latin typeface="Arial"/>
                <a:cs typeface="Arial"/>
              </a:rPr>
              <a:t>HEMATOLOGY</a:t>
            </a:r>
            <a:r>
              <a:rPr sz="1650" b="1" i="1" spc="-89" baseline="5050" smtClean="0">
                <a:latin typeface="Arial"/>
                <a:cs typeface="Arial"/>
              </a:rPr>
              <a:t> </a:t>
            </a:r>
            <a:r>
              <a:rPr sz="1650" b="1" i="1" spc="-179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 marL="12700" marR="5080" algn="just">
              <a:lnSpc>
                <a:spcPct val="152500"/>
              </a:lnSpc>
              <a:spcBef>
                <a:spcPts val="915"/>
              </a:spcBef>
            </a:pPr>
            <a:r>
              <a:rPr sz="1100" b="1" spc="-160" dirty="0">
                <a:latin typeface="Arial"/>
                <a:cs typeface="Arial"/>
              </a:rPr>
              <a:t>CASE-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BASED </a:t>
            </a:r>
            <a:r>
              <a:rPr sz="1100" b="1" spc="-60" dirty="0">
                <a:latin typeface="Arial"/>
                <a:cs typeface="Arial"/>
              </a:rPr>
              <a:t>INTEGRATED </a:t>
            </a:r>
            <a:r>
              <a:rPr sz="1100" b="1" spc="-135" dirty="0">
                <a:latin typeface="Arial"/>
                <a:cs typeface="Arial"/>
              </a:rPr>
              <a:t>LEARNING </a:t>
            </a:r>
            <a:r>
              <a:rPr sz="1100" b="1" spc="-95" dirty="0">
                <a:latin typeface="Arial"/>
                <a:cs typeface="Arial"/>
              </a:rPr>
              <a:t>(CBIL)</a:t>
            </a:r>
            <a:r>
              <a:rPr sz="1100" spc="-95" dirty="0">
                <a:latin typeface="Arial"/>
                <a:cs typeface="Arial"/>
              </a:rPr>
              <a:t>: 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focused  </a:t>
            </a:r>
            <a:r>
              <a:rPr sz="1100" spc="-35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75" dirty="0">
                <a:latin typeface="Arial"/>
                <a:cs typeface="Arial"/>
              </a:rPr>
              <a:t>discuss </a:t>
            </a:r>
            <a:r>
              <a:rPr sz="1100" spc="-55" dirty="0">
                <a:latin typeface="Arial"/>
                <a:cs typeface="Arial"/>
              </a:rPr>
              <a:t>and answer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questions  applying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4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30" dirty="0">
                <a:latin typeface="Arial"/>
                <a:cs typeface="Arial"/>
              </a:rPr>
              <a:t>construct </a:t>
            </a:r>
            <a:r>
              <a:rPr sz="1100" spc="-35" dirty="0">
                <a:latin typeface="Arial"/>
                <a:cs typeface="Arial"/>
              </a:rPr>
              <a:t>new </a:t>
            </a:r>
            <a:r>
              <a:rPr sz="1100" spc="-45" dirty="0">
                <a:latin typeface="Arial"/>
                <a:cs typeface="Arial"/>
              </a:rPr>
              <a:t>knowledge.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35" dirty="0">
                <a:latin typeface="Arial"/>
                <a:cs typeface="Arial"/>
              </a:rPr>
              <a:t>CBIL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provided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concern </a:t>
            </a:r>
            <a:r>
              <a:rPr sz="1100" spc="-25" dirty="0">
                <a:latin typeface="Arial"/>
                <a:cs typeface="Arial"/>
              </a:rPr>
              <a:t>department. </a:t>
            </a:r>
            <a:r>
              <a:rPr sz="1100" spc="-135" dirty="0">
                <a:latin typeface="Arial"/>
                <a:cs typeface="Arial"/>
              </a:rPr>
              <a:t>CBIL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provided </a:t>
            </a:r>
            <a:r>
              <a:rPr sz="1100" spc="-45" dirty="0">
                <a:latin typeface="Arial"/>
                <a:cs typeface="Arial"/>
              </a:rPr>
              <a:t>by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concern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department.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19352" y="2170530"/>
            <a:ext cx="6176645" cy="552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 algn="just">
              <a:lnSpc>
                <a:spcPct val="153200"/>
              </a:lnSpc>
              <a:spcBef>
                <a:spcPts val="90"/>
              </a:spcBef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30" dirty="0">
                <a:latin typeface="Arial"/>
                <a:cs typeface="Arial"/>
              </a:rPr>
              <a:t>LEARNING </a:t>
            </a:r>
            <a:r>
              <a:rPr sz="1100" b="1" spc="-155" dirty="0">
                <a:latin typeface="Arial"/>
                <a:cs typeface="Arial"/>
              </a:rPr>
              <a:t>EXPERIENCES: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symptoms 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wards,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35" dirty="0">
                <a:latin typeface="Arial"/>
                <a:cs typeface="Arial"/>
              </a:rPr>
              <a:t>centers.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module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prepare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future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 marL="469265" marR="10160" indent="-227965" algn="just">
              <a:lnSpc>
                <a:spcPct val="152500"/>
              </a:lnSpc>
              <a:spcBef>
                <a:spcPts val="5"/>
              </a:spcBef>
              <a:buFont typeface="Courier New"/>
              <a:buChar char="o"/>
              <a:tabLst>
                <a:tab pos="469900" algn="l"/>
              </a:tabLst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14" dirty="0">
                <a:latin typeface="Arial"/>
                <a:cs typeface="Arial"/>
              </a:rPr>
              <a:t>ROTATIONS: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small groups,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rotate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different </a:t>
            </a:r>
            <a:r>
              <a:rPr sz="1100" spc="-45" dirty="0">
                <a:latin typeface="Arial"/>
                <a:cs typeface="Arial"/>
              </a:rPr>
              <a:t>wards </a:t>
            </a:r>
            <a:r>
              <a:rPr sz="1100" spc="-25" dirty="0">
                <a:latin typeface="Arial"/>
                <a:cs typeface="Arial"/>
              </a:rPr>
              <a:t>like </a:t>
            </a:r>
            <a:r>
              <a:rPr sz="1100" spc="-30" dirty="0">
                <a:latin typeface="Arial"/>
                <a:cs typeface="Arial"/>
              </a:rPr>
              <a:t>Medicine, </a:t>
            </a:r>
            <a:r>
              <a:rPr sz="1100" spc="-45" dirty="0">
                <a:latin typeface="Arial"/>
                <a:cs typeface="Arial"/>
              </a:rPr>
              <a:t>Pediatrics,  </a:t>
            </a:r>
            <a:r>
              <a:rPr sz="1100" spc="-60" dirty="0">
                <a:latin typeface="Arial"/>
                <a:cs typeface="Arial"/>
              </a:rPr>
              <a:t>Surgery, </a:t>
            </a:r>
            <a:r>
              <a:rPr sz="1100" spc="-95" dirty="0">
                <a:latin typeface="Arial"/>
                <a:cs typeface="Arial"/>
              </a:rPr>
              <a:t>Obs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Gyne, </a:t>
            </a:r>
            <a:r>
              <a:rPr sz="1100" spc="-114" dirty="0">
                <a:latin typeface="Arial"/>
                <a:cs typeface="Arial"/>
              </a:rPr>
              <a:t>ENT, </a:t>
            </a:r>
            <a:r>
              <a:rPr sz="1100" spc="-90" dirty="0">
                <a:latin typeface="Arial"/>
                <a:cs typeface="Arial"/>
              </a:rPr>
              <a:t>Eye, </a:t>
            </a:r>
            <a:r>
              <a:rPr sz="1100" spc="-55" dirty="0">
                <a:latin typeface="Arial"/>
                <a:cs typeface="Arial"/>
              </a:rPr>
              <a:t>Family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40" dirty="0">
                <a:latin typeface="Arial"/>
                <a:cs typeface="Arial"/>
              </a:rPr>
              <a:t>clinics,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40" dirty="0">
                <a:latin typeface="Arial"/>
                <a:cs typeface="Arial"/>
              </a:rPr>
              <a:t>Community </a:t>
            </a:r>
            <a:r>
              <a:rPr sz="1100" spc="-25" dirty="0">
                <a:latin typeface="Arial"/>
                <a:cs typeface="Arial"/>
              </a:rPr>
              <a:t>Medicine  </a:t>
            </a:r>
            <a:r>
              <a:rPr sz="1100" spc="-50" dirty="0">
                <a:latin typeface="Arial"/>
                <a:cs typeface="Arial"/>
              </a:rPr>
              <a:t>experiences. </a:t>
            </a:r>
            <a:r>
              <a:rPr sz="1100" spc="-55" dirty="0">
                <a:latin typeface="Arial"/>
                <a:cs typeface="Arial"/>
              </a:rPr>
              <a:t>Here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25" dirty="0">
                <a:latin typeface="Arial"/>
                <a:cs typeface="Arial"/>
              </a:rPr>
              <a:t>patients, </a:t>
            </a:r>
            <a:r>
              <a:rPr sz="1100" spc="-30" dirty="0">
                <a:latin typeface="Arial"/>
                <a:cs typeface="Arial"/>
              </a:rPr>
              <a:t>take histories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50" dirty="0">
                <a:latin typeface="Arial"/>
                <a:cs typeface="Arial"/>
              </a:rPr>
              <a:t>supervised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examinations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outpatient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inpatient </a:t>
            </a:r>
            <a:r>
              <a:rPr sz="1100" spc="-35" dirty="0">
                <a:latin typeface="Arial"/>
                <a:cs typeface="Arial"/>
              </a:rPr>
              <a:t>settings. </a:t>
            </a:r>
            <a:r>
              <a:rPr sz="1100" spc="-70" dirty="0">
                <a:latin typeface="Arial"/>
                <a:cs typeface="Arial"/>
              </a:rPr>
              <a:t>They </a:t>
            </a:r>
            <a:r>
              <a:rPr sz="1100" spc="-60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get </a:t>
            </a:r>
            <a:r>
              <a:rPr sz="1100" spc="-55" dirty="0">
                <a:latin typeface="Arial"/>
                <a:cs typeface="Arial"/>
              </a:rPr>
              <a:t>an </a:t>
            </a:r>
            <a:r>
              <a:rPr sz="1100" spc="-10" dirty="0">
                <a:latin typeface="Arial"/>
                <a:cs typeface="Arial"/>
              </a:rPr>
              <a:t>opportunity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40" dirty="0">
                <a:latin typeface="Arial"/>
                <a:cs typeface="Arial"/>
              </a:rPr>
              <a:t>medical  personnel </a:t>
            </a:r>
            <a:r>
              <a:rPr sz="1100" spc="-25" dirty="0">
                <a:latin typeface="Arial"/>
                <a:cs typeface="Arial"/>
              </a:rPr>
              <a:t>working </a:t>
            </a:r>
            <a:r>
              <a:rPr sz="1100" spc="-100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team. </a:t>
            </a:r>
            <a:r>
              <a:rPr sz="1100" spc="-85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rotations </a:t>
            </a:r>
            <a:r>
              <a:rPr sz="1100" spc="-30" dirty="0">
                <a:latin typeface="Arial"/>
                <a:cs typeface="Arial"/>
              </a:rPr>
              <a:t>help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relate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knowledge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  <a:p>
            <a:pPr marL="469265" marR="10795" indent="-227965" algn="just">
              <a:lnSpc>
                <a:spcPct val="152700"/>
              </a:lnSpc>
              <a:spcBef>
                <a:spcPts val="5"/>
              </a:spcBef>
              <a:buFont typeface="Courier New"/>
              <a:buChar char="o"/>
              <a:tabLst>
                <a:tab pos="469900" algn="l"/>
              </a:tabLst>
            </a:pPr>
            <a:r>
              <a:rPr sz="1100" b="1" spc="-160" dirty="0">
                <a:latin typeface="Arial"/>
                <a:cs typeface="Arial"/>
              </a:rPr>
              <a:t>EXPERIENCES </a:t>
            </a:r>
            <a:r>
              <a:rPr sz="1100" b="1" spc="-40" dirty="0">
                <a:latin typeface="Arial"/>
                <a:cs typeface="Arial"/>
              </a:rPr>
              <a:t>IN </a:t>
            </a:r>
            <a:r>
              <a:rPr sz="1100" b="1" spc="-125" dirty="0">
                <a:latin typeface="Arial"/>
                <a:cs typeface="Arial"/>
              </a:rPr>
              <a:t>LNH </a:t>
            </a:r>
            <a:r>
              <a:rPr sz="1100" b="1" spc="-140" dirty="0">
                <a:latin typeface="Arial"/>
                <a:cs typeface="Arial"/>
              </a:rPr>
              <a:t>OUTREACH </a:t>
            </a:r>
            <a:r>
              <a:rPr sz="1100" b="1" spc="-160" dirty="0">
                <a:latin typeface="Arial"/>
                <a:cs typeface="Arial"/>
              </a:rPr>
              <a:t>CENTERS: </a:t>
            </a:r>
            <a:r>
              <a:rPr sz="1100" spc="-55" dirty="0">
                <a:latin typeface="Arial"/>
                <a:cs typeface="Arial"/>
              </a:rPr>
              <a:t>Learning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5" dirty="0">
                <a:latin typeface="Arial"/>
                <a:cs typeface="Arial"/>
              </a:rPr>
              <a:t>of </a:t>
            </a:r>
            <a:r>
              <a:rPr sz="1100" spc="-114" dirty="0">
                <a:latin typeface="Arial"/>
                <a:cs typeface="Arial"/>
              </a:rPr>
              <a:t>LNH </a:t>
            </a:r>
            <a:r>
              <a:rPr sz="1100" spc="-60" dirty="0">
                <a:latin typeface="Arial"/>
                <a:cs typeface="Arial"/>
              </a:rPr>
              <a:t>have </a:t>
            </a:r>
            <a:r>
              <a:rPr sz="1100" spc="-4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 and </a:t>
            </a:r>
            <a:r>
              <a:rPr sz="1100" spc="-25" dirty="0">
                <a:latin typeface="Arial"/>
                <a:cs typeface="Arial"/>
              </a:rPr>
              <a:t>incorporated </a:t>
            </a:r>
            <a:r>
              <a:rPr sz="1100" spc="-100" dirty="0">
                <a:latin typeface="Arial"/>
                <a:cs typeface="Arial"/>
              </a:rPr>
              <a:t>as </a:t>
            </a:r>
            <a:r>
              <a:rPr sz="1100" spc="-10" dirty="0">
                <a:latin typeface="Arial"/>
                <a:cs typeface="Arial"/>
              </a:rPr>
              <a:t>part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training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35" dirty="0">
                <a:latin typeface="Arial"/>
                <a:cs typeface="Arial"/>
              </a:rPr>
              <a:t>students. </a:t>
            </a:r>
            <a:r>
              <a:rPr sz="1100" spc="-7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objective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45" dirty="0">
                <a:latin typeface="Arial"/>
                <a:cs typeface="Arial"/>
              </a:rPr>
              <a:t>these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visits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provide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training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experiences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students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primary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care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settings.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2700" algn="just">
              <a:lnSpc>
                <a:spcPct val="151800"/>
              </a:lnSpc>
            </a:pPr>
            <a:r>
              <a:rPr sz="1100" b="1" spc="-145" dirty="0">
                <a:latin typeface="Arial"/>
                <a:cs typeface="Arial"/>
              </a:rPr>
              <a:t>PRACTICAL: </a:t>
            </a: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practicals </a:t>
            </a:r>
            <a:r>
              <a:rPr sz="1100" spc="-30" dirty="0">
                <a:latin typeface="Arial"/>
                <a:cs typeface="Arial"/>
              </a:rPr>
              <a:t>related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pharmacology, </a:t>
            </a:r>
            <a:r>
              <a:rPr sz="1100" spc="-40" dirty="0">
                <a:latin typeface="Arial"/>
                <a:cs typeface="Arial"/>
              </a:rPr>
              <a:t>microbiology, </a:t>
            </a:r>
            <a:r>
              <a:rPr sz="1100" spc="-45" dirty="0">
                <a:latin typeface="Arial"/>
                <a:cs typeface="Arial"/>
              </a:rPr>
              <a:t>forensic medicine,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35" dirty="0">
                <a:latin typeface="Arial"/>
                <a:cs typeface="Arial"/>
              </a:rPr>
              <a:t>community </a:t>
            </a:r>
            <a:r>
              <a:rPr sz="1100" spc="-45" dirty="0">
                <a:latin typeface="Arial"/>
                <a:cs typeface="Arial"/>
              </a:rPr>
              <a:t>medicine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been </a:t>
            </a:r>
            <a:r>
              <a:rPr sz="1100" spc="-60" dirty="0">
                <a:latin typeface="Arial"/>
                <a:cs typeface="Arial"/>
              </a:rPr>
              <a:t>schedule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52700"/>
              </a:lnSpc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5" dirty="0">
                <a:latin typeface="Arial"/>
                <a:cs typeface="Arial"/>
              </a:rPr>
              <a:t>observed 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</a:t>
            </a:r>
            <a:r>
              <a:rPr sz="1100" spc="-20" dirty="0">
                <a:latin typeface="Arial"/>
                <a:cs typeface="Arial"/>
              </a:rPr>
              <a:t>in  </a:t>
            </a:r>
            <a:r>
              <a:rPr sz="1100" spc="-50" dirty="0">
                <a:latin typeface="Arial"/>
                <a:cs typeface="Arial"/>
              </a:rPr>
              <a:t>skills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laboratory.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52800"/>
              </a:lnSpc>
              <a:spcBef>
                <a:spcPts val="985"/>
              </a:spcBef>
            </a:pPr>
            <a:r>
              <a:rPr sz="1100" b="1" spc="-200" dirty="0">
                <a:latin typeface="Arial"/>
                <a:cs typeface="Arial"/>
              </a:rPr>
              <a:t>SELF </a:t>
            </a:r>
            <a:r>
              <a:rPr sz="1100" b="1" spc="-145" dirty="0">
                <a:latin typeface="Arial"/>
                <a:cs typeface="Arial"/>
              </a:rPr>
              <a:t>DIRECTED </a:t>
            </a:r>
            <a:r>
              <a:rPr sz="1100" b="1" spc="-130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30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5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15" dirty="0">
                <a:latin typeface="Arial"/>
                <a:cs typeface="Arial"/>
              </a:rPr>
              <a:t>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college. Students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5" dirty="0">
                <a:latin typeface="Arial"/>
                <a:cs typeface="Arial"/>
              </a:rPr>
              <a:t>utilize </a:t>
            </a:r>
            <a:r>
              <a:rPr sz="1100" spc="-10" dirty="0">
                <a:latin typeface="Arial"/>
                <a:cs typeface="Arial"/>
              </a:rPr>
              <a:t>the time </a:t>
            </a:r>
            <a:r>
              <a:rPr sz="1100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6514" y="5151022"/>
            <a:ext cx="5526275" cy="3587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280" y="426211"/>
            <a:ext cx="5940425" cy="61404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85"/>
              </a:spcBef>
              <a:tabLst>
                <a:tab pos="283908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5050" dirty="0">
                <a:latin typeface="Arial"/>
                <a:cs typeface="Arial"/>
              </a:rPr>
              <a:t>3</a:t>
            </a:r>
            <a:r>
              <a:rPr sz="1050" b="1" i="1" spc="-120" baseline="39682" dirty="0">
                <a:latin typeface="Arial"/>
                <a:cs typeface="Arial"/>
              </a:rPr>
              <a:t>RD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2" baseline="5050" dirty="0">
                <a:latin typeface="Arial"/>
                <a:cs typeface="Arial"/>
              </a:rPr>
              <a:t>MBBS</a:t>
            </a:r>
            <a:r>
              <a:rPr sz="1650" b="1" i="1" spc="-172" baseline="5050">
                <a:latin typeface="Arial"/>
                <a:cs typeface="Arial"/>
              </a:rPr>
              <a:t>, </a:t>
            </a:r>
            <a:r>
              <a:rPr sz="1650" b="1" i="1" spc="-82" baseline="5050" smtClean="0">
                <a:latin typeface="Arial"/>
                <a:cs typeface="Arial"/>
              </a:rPr>
              <a:t> </a:t>
            </a:r>
            <a:r>
              <a:rPr sz="1650" b="1" i="1" spc="-187" baseline="5050" dirty="0">
                <a:latin typeface="Arial"/>
                <a:cs typeface="Arial"/>
              </a:rPr>
              <a:t>HEMATOLOGY</a:t>
            </a:r>
            <a:r>
              <a:rPr sz="1650" b="1" i="1" spc="-82" baseline="5050" dirty="0">
                <a:latin typeface="Arial"/>
                <a:cs typeface="Arial"/>
              </a:rPr>
              <a:t> </a:t>
            </a:r>
            <a:r>
              <a:rPr sz="1650" b="1" i="1" spc="-179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38735" algn="ctr">
              <a:lnSpc>
                <a:spcPct val="100000"/>
              </a:lnSpc>
            </a:pP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SEMESTER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HEMATOLOGY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  <p:sp>
        <p:nvSpPr>
          <p:cNvPr id="4" name="object 4"/>
          <p:cNvSpPr txBox="1"/>
          <p:nvPr/>
        </p:nvSpPr>
        <p:spPr>
          <a:xfrm>
            <a:off x="938580" y="1139697"/>
            <a:ext cx="6262370" cy="358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6900"/>
              </a:lnSpc>
              <a:spcBef>
                <a:spcPts val="1005"/>
              </a:spcBef>
            </a:pPr>
            <a:r>
              <a:rPr sz="1200" spc="-70" dirty="0">
                <a:latin typeface="Arial"/>
                <a:cs typeface="Arial"/>
              </a:rPr>
              <a:t>For </a:t>
            </a:r>
            <a:r>
              <a:rPr sz="1200" spc="-135" dirty="0">
                <a:latin typeface="Arial"/>
                <a:cs typeface="Arial"/>
              </a:rPr>
              <a:t>MBBS </a:t>
            </a:r>
            <a:r>
              <a:rPr sz="1200" spc="-5" dirty="0">
                <a:latin typeface="Arial"/>
                <a:cs typeface="Arial"/>
              </a:rPr>
              <a:t>third </a:t>
            </a:r>
            <a:r>
              <a:rPr sz="1200" spc="-55" dirty="0">
                <a:latin typeface="Arial"/>
                <a:cs typeface="Arial"/>
              </a:rPr>
              <a:t>year </a:t>
            </a:r>
            <a:r>
              <a:rPr sz="1200" spc="-45" dirty="0">
                <a:latin typeface="Arial"/>
                <a:cs typeface="Arial"/>
              </a:rPr>
              <a:t>students,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0" dirty="0">
                <a:latin typeface="Arial"/>
                <a:cs typeface="Arial"/>
              </a:rPr>
              <a:t>Hematology </a:t>
            </a:r>
            <a:r>
              <a:rPr sz="1200" spc="-40" dirty="0">
                <a:latin typeface="Arial"/>
                <a:cs typeface="Arial"/>
              </a:rPr>
              <a:t>module </a:t>
            </a:r>
            <a:r>
              <a:rPr sz="1200" spc="-45" dirty="0">
                <a:latin typeface="Arial"/>
                <a:cs typeface="Arial"/>
              </a:rPr>
              <a:t>concentrates </a:t>
            </a:r>
            <a:r>
              <a:rPr sz="1200" spc="-40" dirty="0">
                <a:latin typeface="Arial"/>
                <a:cs typeface="Arial"/>
              </a:rPr>
              <a:t>on </a:t>
            </a:r>
            <a:r>
              <a:rPr sz="1200" spc="-50" dirty="0">
                <a:latin typeface="Arial"/>
                <a:cs typeface="Arial"/>
              </a:rPr>
              <a:t>knowledge </a:t>
            </a:r>
            <a:r>
              <a:rPr sz="1200" spc="-60" dirty="0">
                <a:latin typeface="Arial"/>
                <a:cs typeface="Arial"/>
              </a:rPr>
              <a:t>and </a:t>
            </a:r>
            <a:r>
              <a:rPr sz="1200" spc="-55" dirty="0">
                <a:latin typeface="Arial"/>
                <a:cs typeface="Arial"/>
              </a:rPr>
              <a:t>skills  </a:t>
            </a:r>
            <a:r>
              <a:rPr sz="1200" spc="-30" dirty="0">
                <a:latin typeface="Arial"/>
                <a:cs typeface="Arial"/>
              </a:rPr>
              <a:t>required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65" dirty="0">
                <a:latin typeface="Arial"/>
                <a:cs typeface="Arial"/>
              </a:rPr>
              <a:t>diagnosis, and </a:t>
            </a:r>
            <a:r>
              <a:rPr sz="1200" spc="-25" dirty="0">
                <a:latin typeface="Arial"/>
                <a:cs typeface="Arial"/>
              </a:rPr>
              <a:t>outlining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5" dirty="0">
                <a:latin typeface="Arial"/>
                <a:cs typeface="Arial"/>
              </a:rPr>
              <a:t>management </a:t>
            </a:r>
            <a:r>
              <a:rPr sz="1200" spc="-45" dirty="0">
                <a:latin typeface="Arial"/>
                <a:cs typeface="Arial"/>
              </a:rPr>
              <a:t>plan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55" dirty="0">
                <a:latin typeface="Arial"/>
                <a:cs typeface="Arial"/>
              </a:rPr>
              <a:t>common </a:t>
            </a:r>
            <a:r>
              <a:rPr sz="1200" spc="-30" dirty="0">
                <a:latin typeface="Arial"/>
                <a:cs typeface="Arial"/>
              </a:rPr>
              <a:t>hereditary, </a:t>
            </a:r>
            <a:r>
              <a:rPr sz="1200" spc="-40" dirty="0">
                <a:latin typeface="Arial"/>
                <a:cs typeface="Arial"/>
              </a:rPr>
              <a:t>immunological, 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45" dirty="0">
                <a:latin typeface="Arial"/>
                <a:cs typeface="Arial"/>
              </a:rPr>
              <a:t>neoplastic disorders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blood </a:t>
            </a:r>
            <a:r>
              <a:rPr sz="1200" spc="-65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its </a:t>
            </a:r>
            <a:r>
              <a:rPr sz="1200" spc="-50" dirty="0">
                <a:latin typeface="Arial"/>
                <a:cs typeface="Arial"/>
              </a:rPr>
              <a:t>components. </a:t>
            </a:r>
            <a:r>
              <a:rPr sz="1200" spc="-90" dirty="0">
                <a:latin typeface="Arial"/>
                <a:cs typeface="Arial"/>
              </a:rPr>
              <a:t>The </a:t>
            </a:r>
            <a:r>
              <a:rPr sz="1200" spc="-45" dirty="0">
                <a:latin typeface="Arial"/>
                <a:cs typeface="Arial"/>
              </a:rPr>
              <a:t>module </a:t>
            </a:r>
            <a:r>
              <a:rPr sz="1200" spc="-65" dirty="0">
                <a:latin typeface="Arial"/>
                <a:cs typeface="Arial"/>
              </a:rPr>
              <a:t>covers </a:t>
            </a:r>
            <a:r>
              <a:rPr sz="1200" spc="-114" dirty="0">
                <a:latin typeface="Arial"/>
                <a:cs typeface="Arial"/>
              </a:rPr>
              <a:t>as </a:t>
            </a:r>
            <a:r>
              <a:rPr sz="1200" spc="-20" dirty="0">
                <a:latin typeface="Arial"/>
                <a:cs typeface="Arial"/>
              </a:rPr>
              <a:t>well the </a:t>
            </a:r>
            <a:r>
              <a:rPr sz="1200" spc="-40" dirty="0">
                <a:latin typeface="Arial"/>
                <a:cs typeface="Arial"/>
              </a:rPr>
              <a:t>principles </a:t>
            </a:r>
            <a:r>
              <a:rPr sz="1200" spc="-65" dirty="0">
                <a:latin typeface="Arial"/>
                <a:cs typeface="Arial"/>
              </a:rPr>
              <a:t>and  </a:t>
            </a:r>
            <a:r>
              <a:rPr sz="1200" spc="-50" dirty="0">
                <a:latin typeface="Arial"/>
                <a:cs typeface="Arial"/>
              </a:rPr>
              <a:t>techniques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laboratory </a:t>
            </a:r>
            <a:r>
              <a:rPr sz="1200" spc="-40" dirty="0">
                <a:latin typeface="Arial"/>
                <a:cs typeface="Arial"/>
              </a:rPr>
              <a:t>investigations </a:t>
            </a:r>
            <a:r>
              <a:rPr sz="1200" spc="-55" dirty="0">
                <a:latin typeface="Arial"/>
                <a:cs typeface="Arial"/>
              </a:rPr>
              <a:t>essential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65" dirty="0">
                <a:latin typeface="Arial"/>
                <a:cs typeface="Arial"/>
              </a:rPr>
              <a:t>diagnosis, </a:t>
            </a:r>
            <a:r>
              <a:rPr sz="1200" spc="-60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monitoring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treatment 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45" dirty="0">
                <a:latin typeface="Arial"/>
                <a:cs typeface="Arial"/>
              </a:rPr>
              <a:t>hematological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disorders.</a:t>
            </a:r>
            <a:endParaRPr sz="1200">
              <a:latin typeface="Arial"/>
              <a:cs typeface="Arial"/>
            </a:endParaRPr>
          </a:p>
          <a:p>
            <a:pPr marL="12700" marR="214629">
              <a:lnSpc>
                <a:spcPct val="117200"/>
              </a:lnSpc>
              <a:spcBef>
                <a:spcPts val="1000"/>
              </a:spcBef>
            </a:pPr>
            <a:r>
              <a:rPr sz="1200" spc="-35" dirty="0">
                <a:latin typeface="Arial"/>
                <a:cs typeface="Arial"/>
              </a:rPr>
              <a:t>In view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55" dirty="0">
                <a:latin typeface="Arial"/>
                <a:cs typeface="Arial"/>
              </a:rPr>
              <a:t>prevalence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65" dirty="0">
                <a:latin typeface="Arial"/>
                <a:cs typeface="Arial"/>
              </a:rPr>
              <a:t>Pakistan, </a:t>
            </a:r>
            <a:r>
              <a:rPr sz="1200" spc="-55" dirty="0">
                <a:latin typeface="Arial"/>
                <a:cs typeface="Arial"/>
              </a:rPr>
              <a:t>adequate </a:t>
            </a:r>
            <a:r>
              <a:rPr sz="1200" spc="-70" dirty="0">
                <a:latin typeface="Arial"/>
                <a:cs typeface="Arial"/>
              </a:rPr>
              <a:t>coverage </a:t>
            </a:r>
            <a:r>
              <a:rPr sz="1200" spc="-65" dirty="0">
                <a:latin typeface="Arial"/>
                <a:cs typeface="Arial"/>
              </a:rPr>
              <a:t>is </a:t>
            </a:r>
            <a:r>
              <a:rPr sz="1200" spc="-55" dirty="0">
                <a:latin typeface="Arial"/>
                <a:cs typeface="Arial"/>
              </a:rPr>
              <a:t>given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different </a:t>
            </a:r>
            <a:r>
              <a:rPr sz="1200" spc="-50" dirty="0">
                <a:latin typeface="Arial"/>
                <a:cs typeface="Arial"/>
              </a:rPr>
              <a:t>types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55" dirty="0">
                <a:latin typeface="Arial"/>
                <a:cs typeface="Arial"/>
              </a:rPr>
              <a:t>anemia,  </a:t>
            </a:r>
            <a:r>
              <a:rPr sz="1200" spc="-60" dirty="0">
                <a:latin typeface="Arial"/>
                <a:cs typeface="Arial"/>
              </a:rPr>
              <a:t>thalassemia, and </a:t>
            </a:r>
            <a:r>
              <a:rPr sz="1200" spc="-15" dirty="0">
                <a:latin typeface="Arial"/>
                <a:cs typeface="Arial"/>
              </a:rPr>
              <a:t>other </a:t>
            </a:r>
            <a:r>
              <a:rPr sz="1200" spc="-30" dirty="0">
                <a:latin typeface="Arial"/>
                <a:cs typeface="Arial"/>
              </a:rPr>
              <a:t>related </a:t>
            </a:r>
            <a:r>
              <a:rPr sz="1200" spc="-50" dirty="0">
                <a:latin typeface="Arial"/>
                <a:cs typeface="Arial"/>
              </a:rPr>
              <a:t>disorders </a:t>
            </a:r>
            <a:r>
              <a:rPr sz="1200" spc="-30" dirty="0">
                <a:latin typeface="Arial"/>
                <a:cs typeface="Arial"/>
              </a:rPr>
              <a:t>.Moreover,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5" dirty="0">
                <a:latin typeface="Arial"/>
                <a:cs typeface="Arial"/>
              </a:rPr>
              <a:t>objectives include </a:t>
            </a:r>
            <a:r>
              <a:rPr sz="1200" spc="-30" dirty="0">
                <a:latin typeface="Arial"/>
                <a:cs typeface="Arial"/>
              </a:rPr>
              <a:t>blood </a:t>
            </a:r>
            <a:r>
              <a:rPr sz="1200" spc="-40" dirty="0">
                <a:latin typeface="Arial"/>
                <a:cs typeface="Arial"/>
              </a:rPr>
              <a:t>transfusion </a:t>
            </a:r>
            <a:r>
              <a:rPr sz="1200" spc="-60" dirty="0">
                <a:latin typeface="Arial"/>
                <a:cs typeface="Arial"/>
              </a:rPr>
              <a:t>and  </a:t>
            </a:r>
            <a:r>
              <a:rPr sz="1200" spc="-30" dirty="0">
                <a:latin typeface="Arial"/>
                <a:cs typeface="Arial"/>
              </a:rPr>
              <a:t>blood donation </a:t>
            </a:r>
            <a:r>
              <a:rPr sz="1200" spc="-50" dirty="0">
                <a:latin typeface="Arial"/>
                <a:cs typeface="Arial"/>
              </a:rPr>
              <a:t>practices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promote </a:t>
            </a:r>
            <a:r>
              <a:rPr sz="1200" spc="-75" dirty="0">
                <a:latin typeface="Arial"/>
                <a:cs typeface="Arial"/>
              </a:rPr>
              <a:t>safe </a:t>
            </a:r>
            <a:r>
              <a:rPr sz="1200" spc="-40" dirty="0">
                <a:latin typeface="Arial"/>
                <a:cs typeface="Arial"/>
              </a:rPr>
              <a:t>transfusion, </a:t>
            </a:r>
            <a:r>
              <a:rPr sz="1200" spc="-6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appropriate </a:t>
            </a:r>
            <a:r>
              <a:rPr sz="1200" spc="-85" dirty="0">
                <a:latin typeface="Arial"/>
                <a:cs typeface="Arial"/>
              </a:rPr>
              <a:t>use </a:t>
            </a:r>
            <a:r>
              <a:rPr sz="1200" spc="-5" dirty="0">
                <a:latin typeface="Arial"/>
                <a:cs typeface="Arial"/>
              </a:rPr>
              <a:t>of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blood </a:t>
            </a:r>
            <a:r>
              <a:rPr sz="1200" spc="-50" dirty="0">
                <a:latin typeface="Arial"/>
                <a:cs typeface="Arial"/>
              </a:rPr>
              <a:t>components.</a:t>
            </a:r>
            <a:endParaRPr sz="1200">
              <a:latin typeface="Arial"/>
              <a:cs typeface="Arial"/>
            </a:endParaRPr>
          </a:p>
          <a:p>
            <a:pPr marL="12700" marR="84455">
              <a:lnSpc>
                <a:spcPct val="117100"/>
              </a:lnSpc>
              <a:spcBef>
                <a:spcPts val="990"/>
              </a:spcBef>
            </a:pPr>
            <a:r>
              <a:rPr sz="1200" spc="-90" dirty="0">
                <a:latin typeface="Arial"/>
                <a:cs typeface="Arial"/>
              </a:rPr>
              <a:t>The </a:t>
            </a:r>
            <a:r>
              <a:rPr sz="1200" spc="-55" dirty="0">
                <a:latin typeface="Arial"/>
                <a:cs typeface="Arial"/>
              </a:rPr>
              <a:t>Hematology </a:t>
            </a:r>
            <a:r>
              <a:rPr sz="1200" spc="-40" dirty="0">
                <a:latin typeface="Arial"/>
                <a:cs typeface="Arial"/>
              </a:rPr>
              <a:t>module learning </a:t>
            </a:r>
            <a:r>
              <a:rPr sz="1200" spc="-45" dirty="0">
                <a:latin typeface="Arial"/>
                <a:cs typeface="Arial"/>
              </a:rPr>
              <a:t>objectives </a:t>
            </a:r>
            <a:r>
              <a:rPr sz="1200" spc="-40" dirty="0">
                <a:latin typeface="Arial"/>
                <a:cs typeface="Arial"/>
              </a:rPr>
              <a:t>take </a:t>
            </a:r>
            <a:r>
              <a:rPr sz="1200" spc="-5" dirty="0">
                <a:latin typeface="Arial"/>
                <a:cs typeface="Arial"/>
              </a:rPr>
              <a:t>into </a:t>
            </a:r>
            <a:r>
              <a:rPr sz="1200" spc="-40" dirty="0">
                <a:latin typeface="Arial"/>
                <a:cs typeface="Arial"/>
              </a:rPr>
              <a:t>consideration previously </a:t>
            </a:r>
            <a:r>
              <a:rPr sz="1200" spc="-45" dirty="0">
                <a:latin typeface="Arial"/>
                <a:cs typeface="Arial"/>
              </a:rPr>
              <a:t>acquired </a:t>
            </a:r>
            <a:r>
              <a:rPr sz="1200" spc="-15" dirty="0">
                <a:latin typeface="Arial"/>
                <a:cs typeface="Arial"/>
              </a:rPr>
              <a:t>pertinent  </a:t>
            </a:r>
            <a:r>
              <a:rPr sz="1200" spc="-50" dirty="0">
                <a:latin typeface="Arial"/>
                <a:cs typeface="Arial"/>
              </a:rPr>
              <a:t>knowledge </a:t>
            </a:r>
            <a:r>
              <a:rPr sz="1200" spc="-25" dirty="0">
                <a:latin typeface="Arial"/>
                <a:cs typeface="Arial"/>
              </a:rPr>
              <a:t>in </a:t>
            </a:r>
            <a:r>
              <a:rPr sz="1200" spc="-55" dirty="0">
                <a:latin typeface="Arial"/>
                <a:cs typeface="Arial"/>
              </a:rPr>
              <a:t>Blood </a:t>
            </a:r>
            <a:r>
              <a:rPr sz="1200" spc="-40" dirty="0">
                <a:latin typeface="Arial"/>
                <a:cs typeface="Arial"/>
              </a:rPr>
              <a:t>module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135" dirty="0">
                <a:latin typeface="Arial"/>
                <a:cs typeface="Arial"/>
              </a:rPr>
              <a:t>MBBS </a:t>
            </a:r>
            <a:r>
              <a:rPr sz="1200" spc="-5" dirty="0">
                <a:latin typeface="Arial"/>
                <a:cs typeface="Arial"/>
              </a:rPr>
              <a:t>first </a:t>
            </a:r>
            <a:r>
              <a:rPr sz="1200" spc="-50" dirty="0">
                <a:latin typeface="Arial"/>
                <a:cs typeface="Arial"/>
              </a:rPr>
              <a:t>year. </a:t>
            </a:r>
            <a:r>
              <a:rPr sz="1200" spc="-9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module integrates </a:t>
            </a:r>
            <a:r>
              <a:rPr sz="1200" spc="-5" dirty="0">
                <a:latin typeface="Arial"/>
                <a:cs typeface="Arial"/>
              </a:rPr>
              <a:t>with </a:t>
            </a:r>
            <a:r>
              <a:rPr sz="1200" spc="-30" dirty="0">
                <a:latin typeface="Arial"/>
                <a:cs typeface="Arial"/>
              </a:rPr>
              <a:t>related </a:t>
            </a:r>
            <a:r>
              <a:rPr sz="1200" spc="-50" dirty="0">
                <a:latin typeface="Arial"/>
                <a:cs typeface="Arial"/>
              </a:rPr>
              <a:t>disciplines </a:t>
            </a:r>
            <a:r>
              <a:rPr sz="1200" spc="-80" dirty="0">
                <a:latin typeface="Arial"/>
                <a:cs typeface="Arial"/>
              </a:rPr>
              <a:t>such  </a:t>
            </a:r>
            <a:r>
              <a:rPr sz="1200" spc="-114" dirty="0">
                <a:latin typeface="Arial"/>
                <a:cs typeface="Arial"/>
              </a:rPr>
              <a:t>as </a:t>
            </a:r>
            <a:r>
              <a:rPr sz="1200" spc="-50" dirty="0">
                <a:latin typeface="Arial"/>
                <a:cs typeface="Arial"/>
              </a:rPr>
              <a:t>Community </a:t>
            </a:r>
            <a:r>
              <a:rPr sz="1200" spc="-35" dirty="0">
                <a:latin typeface="Arial"/>
                <a:cs typeface="Arial"/>
              </a:rPr>
              <a:t>Medicine, </a:t>
            </a:r>
            <a:r>
              <a:rPr sz="1200" spc="-65" dirty="0">
                <a:latin typeface="Arial"/>
                <a:cs typeface="Arial"/>
              </a:rPr>
              <a:t>Family </a:t>
            </a:r>
            <a:r>
              <a:rPr sz="1200" spc="-35" dirty="0">
                <a:latin typeface="Arial"/>
                <a:cs typeface="Arial"/>
              </a:rPr>
              <a:t>Medicine, Medicine, </a:t>
            </a:r>
            <a:r>
              <a:rPr sz="1200" spc="-70" dirty="0">
                <a:latin typeface="Arial"/>
                <a:cs typeface="Arial"/>
              </a:rPr>
              <a:t>Oncology </a:t>
            </a:r>
            <a:r>
              <a:rPr sz="1200" spc="-55" dirty="0">
                <a:latin typeface="Arial"/>
                <a:cs typeface="Arial"/>
              </a:rPr>
              <a:t>Pathology,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Paediatrics,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65" dirty="0">
                <a:latin typeface="Arial"/>
                <a:cs typeface="Arial"/>
              </a:rPr>
              <a:t>Pharmacology, </a:t>
            </a:r>
            <a:r>
              <a:rPr sz="1200" spc="-60" dirty="0">
                <a:latin typeface="Arial"/>
                <a:cs typeface="Arial"/>
              </a:rPr>
              <a:t>and </a:t>
            </a:r>
            <a:r>
              <a:rPr sz="1200" spc="-65" dirty="0">
                <a:latin typeface="Arial"/>
                <a:cs typeface="Arial"/>
              </a:rPr>
              <a:t>Physiology. </a:t>
            </a:r>
            <a:r>
              <a:rPr sz="1200" spc="15" dirty="0">
                <a:latin typeface="Arial"/>
                <a:cs typeface="Arial"/>
              </a:rPr>
              <a:t>It </a:t>
            </a:r>
            <a:r>
              <a:rPr sz="1200" spc="-65" dirty="0">
                <a:latin typeface="Arial"/>
                <a:cs typeface="Arial"/>
              </a:rPr>
              <a:t>is </a:t>
            </a:r>
            <a:r>
              <a:rPr sz="1200" spc="-55" dirty="0">
                <a:latin typeface="Arial"/>
                <a:cs typeface="Arial"/>
              </a:rPr>
              <a:t>expected </a:t>
            </a:r>
            <a:r>
              <a:rPr sz="1200" spc="-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different </a:t>
            </a:r>
            <a:r>
              <a:rPr sz="1200" spc="-45" dirty="0">
                <a:latin typeface="Arial"/>
                <a:cs typeface="Arial"/>
              </a:rPr>
              <a:t>learning </a:t>
            </a:r>
            <a:r>
              <a:rPr sz="1200" spc="-60" dirty="0">
                <a:latin typeface="Arial"/>
                <a:cs typeface="Arial"/>
              </a:rPr>
              <a:t>experiences </a:t>
            </a:r>
            <a:r>
              <a:rPr sz="1200" spc="-30" dirty="0">
                <a:latin typeface="Arial"/>
                <a:cs typeface="Arial"/>
              </a:rPr>
              <a:t>would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spc="-40" dirty="0">
                <a:latin typeface="Arial"/>
                <a:cs typeface="Arial"/>
              </a:rPr>
              <a:t>students </a:t>
            </a:r>
            <a:r>
              <a:rPr sz="1200" spc="-25" dirty="0">
                <a:latin typeface="Arial"/>
                <a:cs typeface="Arial"/>
              </a:rPr>
              <a:t>build </a:t>
            </a:r>
            <a:r>
              <a:rPr sz="1200" spc="-40" dirty="0">
                <a:latin typeface="Arial"/>
                <a:cs typeface="Arial"/>
              </a:rPr>
              <a:t>new </a:t>
            </a:r>
            <a:r>
              <a:rPr sz="1200" spc="-50" dirty="0">
                <a:latin typeface="Arial"/>
                <a:cs typeface="Arial"/>
              </a:rPr>
              <a:t>knowledge, </a:t>
            </a:r>
            <a:r>
              <a:rPr sz="1200" spc="-65" dirty="0">
                <a:latin typeface="Arial"/>
                <a:cs typeface="Arial"/>
              </a:rPr>
              <a:t>and enhance </a:t>
            </a:r>
            <a:r>
              <a:rPr sz="1200" spc="-35" dirty="0">
                <a:latin typeface="Arial"/>
                <a:cs typeface="Arial"/>
              </a:rPr>
              <a:t>students’ </a:t>
            </a:r>
            <a:r>
              <a:rPr sz="1200" spc="-45" dirty="0">
                <a:latin typeface="Arial"/>
                <a:cs typeface="Arial"/>
              </a:rPr>
              <a:t>understanding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motivation </a:t>
            </a:r>
            <a:r>
              <a:rPr sz="1200" spc="15" dirty="0">
                <a:latin typeface="Arial"/>
                <a:cs typeface="Arial"/>
              </a:rPr>
              <a:t>to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seek </a:t>
            </a:r>
            <a:r>
              <a:rPr sz="1200" spc="-10" dirty="0">
                <a:latin typeface="Arial"/>
                <a:cs typeface="Arial"/>
              </a:rPr>
              <a:t>further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latin typeface="Arial"/>
                <a:cs typeface="Arial"/>
              </a:rPr>
              <a:t>knowledge.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80" y="426211"/>
            <a:ext cx="6099175" cy="60642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85"/>
              </a:spcBef>
              <a:tabLst>
                <a:tab pos="299847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5050" dirty="0">
                <a:latin typeface="Arial"/>
                <a:cs typeface="Arial"/>
              </a:rPr>
              <a:t>3</a:t>
            </a:r>
            <a:r>
              <a:rPr sz="1050" b="1" i="1" spc="-120" baseline="39682" dirty="0">
                <a:latin typeface="Arial"/>
                <a:cs typeface="Arial"/>
              </a:rPr>
              <a:t>RD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2" baseline="5050" dirty="0">
                <a:latin typeface="Arial"/>
                <a:cs typeface="Arial"/>
              </a:rPr>
              <a:t>MBBS</a:t>
            </a:r>
            <a:r>
              <a:rPr sz="1650" b="1" i="1" spc="-172" baseline="5050">
                <a:latin typeface="Arial"/>
                <a:cs typeface="Arial"/>
              </a:rPr>
              <a:t>, </a:t>
            </a:r>
            <a:r>
              <a:rPr sz="1650" b="1" i="1" spc="-187" baseline="5050" smtClean="0">
                <a:latin typeface="Arial"/>
                <a:cs typeface="Arial"/>
              </a:rPr>
              <a:t>HEMATOLOGY</a:t>
            </a:r>
            <a:r>
              <a:rPr sz="1650" b="1" i="1" spc="-82" baseline="5050" smtClean="0">
                <a:latin typeface="Arial"/>
                <a:cs typeface="Arial"/>
              </a:rPr>
              <a:t> </a:t>
            </a:r>
            <a:r>
              <a:rPr sz="1650" b="1" i="1" spc="-179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TOPICS,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TEACHING</a:t>
            </a: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38580" y="1132078"/>
            <a:ext cx="3342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At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end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module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students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be</a:t>
            </a:r>
            <a:r>
              <a:rPr sz="1200" spc="-60" dirty="0">
                <a:latin typeface="Arial"/>
                <a:cs typeface="Arial"/>
              </a:rPr>
              <a:t> able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5800" y="1066800"/>
          <a:ext cx="6242048" cy="800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43434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FACULTY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History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Taking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Counseling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1625">
                <a:tc>
                  <a:txBody>
                    <a:bodyPr/>
                    <a:lstStyle/>
                    <a:p>
                      <a:pPr marL="299720" marR="27495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Obtain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comprehensive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history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presenting 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4414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(conjunctiva, tongue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nails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pallor,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nail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koilonychias)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0955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Counsel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regards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supplementation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dietary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modification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nutritional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(iron,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B12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folate)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steps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counseling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simulator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3855" marR="300355" indent="-52069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204" dirty="0">
                          <a:latin typeface="Arial"/>
                          <a:cs typeface="Arial"/>
                        </a:rPr>
                        <a:t>RBCs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1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9720" marR="14351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steps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5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haemopoiesis </a:t>
                      </a:r>
                      <a:r>
                        <a:rPr sz="11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indices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correlation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3025" marR="59690" algn="ctr">
                        <a:lnSpc>
                          <a:spcPct val="1173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b="1" spc="-95" dirty="0">
                          <a:latin typeface="Arial"/>
                          <a:cs typeface="Arial"/>
                        </a:rPr>
                        <a:t>Anemias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Hemoglobinopathies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299720" marR="596265" indent="-228600">
                        <a:lnSpc>
                          <a:spcPct val="101800"/>
                        </a:lnSpc>
                        <a:spcBef>
                          <a:spcPts val="1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(nutritional),the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red cell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indices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correlation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3025" marR="59690" algn="ctr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MCV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loss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 marL="299720" marR="113030" indent="-228600">
                        <a:lnSpc>
                          <a:spcPts val="134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age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gender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such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iron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deficiency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Thalassemia,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megaloblastic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 anemia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3185" indent="635" algn="ctr">
                        <a:lnSpc>
                          <a:spcPct val="117300"/>
                        </a:lnSpc>
                        <a:spcBef>
                          <a:spcPts val="3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Lect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ed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315">
                <a:tc>
                  <a:txBody>
                    <a:bodyPr/>
                    <a:lstStyle/>
                    <a:p>
                      <a:pPr marL="299720" marR="125095" indent="-228600">
                        <a:lnSpc>
                          <a:spcPct val="102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CBC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peripheral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smear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microcytic,  normocytic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macrocytic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reticulocytic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0645" indent="215900">
                        <a:lnSpc>
                          <a:spcPct val="117300"/>
                        </a:lnSpc>
                        <a:spcBef>
                          <a:spcPts val="59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Disc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uss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2476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under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production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anemias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nutritional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metabolic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pathways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nutritional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anemias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53390" indent="-228600">
                        <a:lnSpc>
                          <a:spcPct val="101800"/>
                        </a:lnSpc>
                        <a:spcBef>
                          <a:spcPts val="6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spectrum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nutritional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anemias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032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iron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megaloblastic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etiology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clinicolaboratory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3924427" y="426211"/>
            <a:ext cx="311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25" smtClean="0">
                <a:latin typeface="Arial"/>
                <a:cs typeface="Arial"/>
              </a:rPr>
              <a:t>HEMATOLOGY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20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609600"/>
          <a:ext cx="6242048" cy="826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195"/>
                <a:gridCol w="1205864"/>
                <a:gridCol w="1316989"/>
              </a:tblGrid>
              <a:tr h="715137">
                <a:tc>
                  <a:txBody>
                    <a:bodyPr/>
                    <a:lstStyle/>
                    <a:p>
                      <a:pPr marL="299720" marR="64135" indent="-228600">
                        <a:lnSpc>
                          <a:spcPct val="101899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aplastic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course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morphological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features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27025" indent="-228600">
                        <a:lnSpc>
                          <a:spcPct val="101800"/>
                        </a:lnSpc>
                        <a:spcBef>
                          <a:spcPts val="160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Chronic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Renal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failure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891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25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intracorpuscular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defects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4257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sickle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hereditary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spherocytosis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G6PD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deficiency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etiology,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 clinical features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laboratory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workup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5115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intravascular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extravascular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hemolysis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0265">
                <a:tc>
                  <a:txBody>
                    <a:bodyPr/>
                    <a:lstStyle/>
                    <a:p>
                      <a:pPr marL="299720" marR="46799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immune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immune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anemias,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laboratory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parameters.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extracorpuscular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69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thalassemia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4765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thalassemia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each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20014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four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alpha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thalassemia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1310" marR="304165" indent="-5080">
                        <a:lnSpc>
                          <a:spcPct val="1173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ecular  Pat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8945">
                <a:tc>
                  <a:txBody>
                    <a:bodyPr/>
                    <a:lstStyle/>
                    <a:p>
                      <a:pPr marL="299720" marR="255904" indent="-228600">
                        <a:lnSpc>
                          <a:spcPct val="102000"/>
                        </a:lnSpc>
                        <a:buClr>
                          <a:srgbClr val="1F487C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symptomatology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of: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Thalassemia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Sickle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Hereditary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spherocytosis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G6PD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deficiency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Pyruvate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kinase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deficiency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Acquired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Autoimmune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299720" marR="292735" indent="-228600">
                        <a:lnSpc>
                          <a:spcPct val="101899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includes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iron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deficiency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Thalessemia,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megaloblastic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anemia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 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hemolytic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anemia)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165" dirty="0">
                          <a:latin typeface="Arial"/>
                          <a:cs typeface="Arial"/>
                        </a:rPr>
                        <a:t>WBCs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6570">
                <a:tc>
                  <a:txBody>
                    <a:bodyPr/>
                    <a:lstStyle/>
                    <a:p>
                      <a:pPr marL="299720" marR="58420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Distinguish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leucopenia,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neutropenia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agranulocytosis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94310" indent="-228600">
                        <a:lnSpc>
                          <a:spcPts val="1460"/>
                        </a:lnSpc>
                        <a:spcBef>
                          <a:spcPts val="50"/>
                        </a:spcBef>
                        <a:buSzPct val="91666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reactive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proliferation</a:t>
                      </a:r>
                      <a:r>
                        <a:rPr sz="12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 white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cells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 marR="648335" indent="-228600">
                        <a:lnSpc>
                          <a:spcPct val="1018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neutropenia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agranulocytosis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3964</Words>
  <Application>Microsoft Office PowerPoint</Application>
  <PresentationFormat>Custom</PresentationFormat>
  <Paragraphs>780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4</cp:revision>
  <dcterms:created xsi:type="dcterms:W3CDTF">2019-06-10T13:43:48Z</dcterms:created>
  <dcterms:modified xsi:type="dcterms:W3CDTF">2019-06-13T14:32:25Z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2019-06-10T00:00:00Z</vt:filetime>
  </property>
</Properties>
</file>