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2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31813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134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54900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974090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41393" y="3927643"/>
            <a:ext cx="2642292" cy="194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4444" y="687323"/>
            <a:ext cx="3281933" cy="1852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11123" y="6257544"/>
            <a:ext cx="2946654" cy="1663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367080" y="6212292"/>
            <a:ext cx="2438813" cy="1881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97889" y="3004057"/>
            <a:ext cx="2498090" cy="2865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0114" y="664844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687" y="681177"/>
            <a:ext cx="6669024" cy="51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6492" y="9266631"/>
            <a:ext cx="33528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5382" y="9275774"/>
            <a:ext cx="58102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ensicmedicine.co.uk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hyperlink" Target="http://www.amazon.com/s/ref=dp_byline_sr_book_1?ie=UTF8&amp;amp;field-author=Edward+F.+Goljan+MD&amp;amp;search-alias=books&amp;amp;text=Edward+F.+Goljan+MD&amp;amp;sort=relevancerank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athologyatlas.ro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1GTLpL_F8" TargetMode="External"/><Relationship Id="rId2" Type="http://schemas.openxmlformats.org/officeDocument/2006/relationships/hyperlink" Target="https://www.youtube.com/watch?v=fUwLRtJN4Aw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051427" y="1470913"/>
            <a:ext cx="3169285" cy="48005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678180">
              <a:lnSpc>
                <a:spcPts val="2310"/>
              </a:lnSpc>
            </a:pPr>
            <a:r>
              <a:rPr sz="2000" b="1" spc="-185" dirty="0">
                <a:solidFill>
                  <a:srgbClr val="E26C09"/>
                </a:solidFill>
                <a:latin typeface="Arial"/>
                <a:cs typeface="Arial"/>
              </a:rPr>
              <a:t>ENDOCRINE-II </a:t>
            </a:r>
            <a:r>
              <a:rPr sz="2000" b="1" spc="-195" dirty="0">
                <a:solidFill>
                  <a:srgbClr val="E26C09"/>
                </a:solidFill>
                <a:latin typeface="Arial"/>
                <a:cs typeface="Arial"/>
              </a:rPr>
              <a:t>MODULE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1427" y="2129282"/>
            <a:ext cx="3169285" cy="359073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816610">
              <a:lnSpc>
                <a:spcPts val="2760"/>
              </a:lnSpc>
            </a:pPr>
            <a:r>
              <a:rPr sz="2400" b="1" spc="-229" dirty="0">
                <a:solidFill>
                  <a:srgbClr val="00AFEF"/>
                </a:solidFill>
                <a:latin typeface="Arial"/>
                <a:cs typeface="Arial"/>
              </a:rPr>
              <a:t>THIRD </a:t>
            </a:r>
            <a:r>
              <a:rPr sz="2400" b="1" spc="-365">
                <a:solidFill>
                  <a:srgbClr val="00AFEF"/>
                </a:solidFill>
                <a:latin typeface="Arial"/>
                <a:cs typeface="Arial"/>
              </a:rPr>
              <a:t>YEAR</a:t>
            </a:r>
            <a:r>
              <a:rPr sz="2400" b="1" spc="-85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spc="-295" smtClean="0">
                <a:solidFill>
                  <a:srgbClr val="00AFEF"/>
                </a:solidFill>
                <a:latin typeface="Arial"/>
                <a:cs typeface="Arial"/>
              </a:rPr>
              <a:t>MBBS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51427" y="681177"/>
            <a:ext cx="3169285" cy="5111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7780" rIns="0" bIns="0" rtlCol="0">
            <a:spAutoFit/>
          </a:bodyPr>
          <a:lstStyle/>
          <a:p>
            <a:pPr marL="995044">
              <a:lnSpc>
                <a:spcPct val="100000"/>
              </a:lnSpc>
              <a:spcBef>
                <a:spcPts val="140"/>
              </a:spcBef>
            </a:pPr>
            <a:r>
              <a:rPr spc="-350" dirty="0"/>
              <a:t>STUDY</a:t>
            </a:r>
            <a:r>
              <a:rPr spc="-170" dirty="0"/>
              <a:t> </a:t>
            </a:r>
            <a:r>
              <a:rPr spc="-285" dirty="0"/>
              <a:t>GUIDE</a:t>
            </a:r>
          </a:p>
        </p:txBody>
      </p:sp>
      <p:sp>
        <p:nvSpPr>
          <p:cNvPr id="13" name="object 13"/>
          <p:cNvSpPr/>
          <p:nvPr/>
        </p:nvSpPr>
        <p:spPr>
          <a:xfrm>
            <a:off x="1411605" y="7833994"/>
            <a:ext cx="1323340" cy="253365"/>
          </a:xfrm>
          <a:custGeom>
            <a:avLst/>
            <a:gdLst/>
            <a:ahLst/>
            <a:cxnLst/>
            <a:rect l="l" t="t" r="r" b="b"/>
            <a:pathLst>
              <a:path w="1323339" h="253365">
                <a:moveTo>
                  <a:pt x="0" y="253364"/>
                </a:moveTo>
                <a:lnTo>
                  <a:pt x="1323340" y="253364"/>
                </a:lnTo>
                <a:lnTo>
                  <a:pt x="1323340" y="0"/>
                </a:lnTo>
                <a:lnTo>
                  <a:pt x="0" y="0"/>
                </a:lnTo>
                <a:lnTo>
                  <a:pt x="0" y="2533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11605" y="7833994"/>
            <a:ext cx="1323340" cy="2533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55"/>
              </a:spcBef>
            </a:pPr>
            <a:r>
              <a:rPr sz="1100" b="1" spc="-100" dirty="0">
                <a:latin typeface="Arial"/>
                <a:cs typeface="Arial"/>
              </a:rPr>
              <a:t>Forensic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90" dirty="0">
                <a:latin typeface="Arial"/>
                <a:cs typeface="Arial"/>
              </a:rPr>
              <a:t>Genetics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5" name="Picture 14" descr="download.png"/>
          <p:cNvPicPr>
            <a:picLocks noChangeAspect="1"/>
          </p:cNvPicPr>
          <p:nvPr/>
        </p:nvPicPr>
        <p:blipFill>
          <a:blip r:embed="rId2"/>
          <a:srcRect l="-7111" t="35778" r="-6666" b="32223"/>
          <a:stretch>
            <a:fillRect/>
          </a:stretch>
        </p:blipFill>
        <p:spPr>
          <a:xfrm>
            <a:off x="381000" y="8382000"/>
            <a:ext cx="3048000" cy="1219200"/>
          </a:xfrm>
          <a:prstGeom prst="rect">
            <a:avLst/>
          </a:prstGeom>
        </p:spPr>
      </p:pic>
      <p:pic>
        <p:nvPicPr>
          <p:cNvPr id="10" name="Picture 9" descr="logo_hospi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8305800"/>
            <a:ext cx="12382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10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914400"/>
          <a:ext cx="6355078" cy="8074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0"/>
                <a:gridCol w="970914"/>
                <a:gridCol w="1143000"/>
                <a:gridCol w="113664"/>
              </a:tblGrid>
              <a:tr h="1388110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Hypothyroidism 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children: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hormones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hypothyroidism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hypothyroidism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neonatal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screening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Develop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Hypothyroidism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Pediatrics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483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Examination: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268605" indent="-228600">
                        <a:lnSpc>
                          <a:spcPct val="101800"/>
                        </a:lnSpc>
                        <a:buClr>
                          <a:srgbClr val="333333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Examine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thyroid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gland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simulated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patient/normal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human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subject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145" dirty="0">
                          <a:latin typeface="Arial"/>
                          <a:cs typeface="Arial"/>
                        </a:rPr>
                        <a:t>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77495" marR="213360" indent="-52069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9001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Disorders: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relevant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Endocrinology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0170" marR="75565" indent="-1270" algn="ctr">
                        <a:lnSpc>
                          <a:spcPct val="117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Lecture/Case- 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Integrated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Antithyroid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Medication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494030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classification,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pharmacokinetics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pharmacodynamics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hyperthyroidism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storm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myxedema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coma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1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Used </a:t>
                      </a:r>
                      <a:r>
                        <a:rPr sz="11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treat</a:t>
                      </a:r>
                      <a:r>
                        <a:rPr sz="11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Hypothyroidism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494030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classification,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pharmacokinetics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pharmacodynamics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hypothyroidism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75590" marR="233679" indent="-26034" algn="just">
                        <a:lnSpc>
                          <a:spcPct val="117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Cas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Based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Integrated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483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Parathyroid</a:t>
                      </a:r>
                      <a:r>
                        <a:rPr sz="11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gland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416559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causes,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histopathology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hyper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hypo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parathyroidism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9001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Parathyroid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Disorders: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parathyroid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parathyroid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relevant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parathyroid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parathyroid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parathyroid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Endocrinology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11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2980"/>
          <a:ext cx="6241414" cy="792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0"/>
                <a:gridCol w="970914"/>
                <a:gridCol w="1143000"/>
              </a:tblGrid>
              <a:tr h="33655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i="1" spc="-150" dirty="0"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30" dirty="0">
                          <a:latin typeface="Arial"/>
                          <a:cs typeface="Arial"/>
                        </a:rPr>
                        <a:t>MELLITUS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Diabetes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Mellitus </a:t>
                      </a: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Type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 </a:t>
                      </a:r>
                      <a:r>
                        <a:rPr sz="11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Enlist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diagnostic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criteria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9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60960" indent="-228600">
                        <a:lnSpc>
                          <a:spcPct val="100899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pathogenesis 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34010" marR="254000" indent="-66040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845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Manifestation of 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Mellitus: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diagnostic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criteria </a:t>
                      </a:r>
                      <a:r>
                        <a:rPr sz="1100" spc="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04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 and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sign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spc="-19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Interpret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investigation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Formulate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spc="-229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Clr>
                          <a:srgbClr val="000000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spc="-2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Endocrinology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579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Diabetes 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children: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glucose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insulin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body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glucose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body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16839" indent="-228600">
                        <a:lnSpc>
                          <a:spcPct val="100899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Distinguish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forms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1100" spc="-2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(type-I,  type-II)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sign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symptoms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Interpret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laboratory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findings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Develop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9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926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Complication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Mellitus: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247015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pathogenesis,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morphology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clinical features</a:t>
                      </a:r>
                      <a:r>
                        <a:rPr sz="1100" spc="-1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chronic complications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Char char="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Diabetic </a:t>
                      </a:r>
                      <a:r>
                        <a:rPr sz="11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Ketoacidosis: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9720" marR="755650" indent="-228600">
                        <a:lnSpc>
                          <a:spcPct val="1173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pathogenesis and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lab findings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diabetic 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ketoacidosis 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ketotic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hyperosmolar</a:t>
                      </a:r>
                      <a:r>
                        <a:rPr sz="1100" spc="-1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34010" marR="254000" indent="-66040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17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Oral </a:t>
                      </a:r>
                      <a:r>
                        <a:rPr sz="11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hypoglycemic </a:t>
                      </a: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agents</a:t>
                      </a:r>
                      <a:r>
                        <a:rPr sz="11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Explain glucose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metabolism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1100" spc="-2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oral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hypoglycemic</a:t>
                      </a:r>
                      <a:r>
                        <a:rPr sz="1100" spc="-10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3398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oral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hypoglycemic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agents,</a:t>
                      </a:r>
                      <a:r>
                        <a:rPr sz="1100" spc="-229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adverse 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important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sz="1100" spc="-1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interactions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3970" algn="ctr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477000" y="9601200"/>
            <a:ext cx="58102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12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838200"/>
          <a:ext cx="6355078" cy="8435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0"/>
                <a:gridCol w="970914"/>
                <a:gridCol w="1143000"/>
                <a:gridCol w="113664"/>
              </a:tblGrid>
              <a:tr h="2386330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Oral </a:t>
                      </a:r>
                      <a:r>
                        <a:rPr sz="11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hypoglycemic </a:t>
                      </a: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agents</a:t>
                      </a:r>
                      <a:r>
                        <a:rPr sz="11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353695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detailed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pharmacology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others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oral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antidiabetic 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333333"/>
                        </a:buClr>
                        <a:buFont typeface="Symbol"/>
                        <a:buChar char="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Insulin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Therapy: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60960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pharmacology and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kinetics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dynamics 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lnsulin</a:t>
                      </a:r>
                      <a:r>
                        <a:rPr sz="1100" spc="-1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preparations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78435" indent="-228600">
                        <a:lnSpc>
                          <a:spcPct val="100899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insulin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preparations: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Classification,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onset,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peak 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duration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05104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conventional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intensive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insulin therapy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explain 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advantages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disadvantages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3970" algn="ctr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73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i="1" spc="-145" dirty="0">
                          <a:latin typeface="Arial"/>
                          <a:cs typeface="Arial"/>
                        </a:rPr>
                        <a:t>ADRENAL</a:t>
                      </a:r>
                      <a:r>
                        <a:rPr sz="11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35" dirty="0">
                          <a:latin typeface="Arial"/>
                          <a:cs typeface="Arial"/>
                        </a:rPr>
                        <a:t>GLAND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09105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Adrenal </a:t>
                      </a: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gland </a:t>
                      </a:r>
                      <a:r>
                        <a:rPr sz="11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part</a:t>
                      </a:r>
                      <a:r>
                        <a:rPr sz="11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325755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causes,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histopathology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hypercorticstroidism,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hyperaldosteronism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adreno-genital 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syndrome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333333"/>
                        </a:buClr>
                        <a:buFont typeface="Symbol"/>
                        <a:buChar char="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Adrenal </a:t>
                      </a: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gland </a:t>
                      </a:r>
                      <a:r>
                        <a:rPr sz="11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part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39395" indent="-228600">
                        <a:lnSpc>
                          <a:spcPct val="100899"/>
                        </a:lnSpc>
                        <a:spcBef>
                          <a:spcPts val="2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causes,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histopathology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primary 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secondary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adrenocortical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insufficiency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tumors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adrenal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cortex</a:t>
                      </a:r>
                      <a:r>
                        <a:rPr sz="1100" spc="-2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adrenal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medulla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MEN</a:t>
                      </a:r>
                      <a:r>
                        <a:rPr sz="1100" spc="-10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syndrome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7300"/>
                        </a:lnSpc>
                        <a:spcBef>
                          <a:spcPts val="84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769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Dynamics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Adreno-Corticosteroid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56515" indent="-228600">
                        <a:lnSpc>
                          <a:spcPct val="100899"/>
                        </a:lnSpc>
                        <a:spcBef>
                          <a:spcPts val="2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classification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glucocorticoids</a:t>
                      </a:r>
                      <a:r>
                        <a:rPr sz="1100" spc="-1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mineralocorticoids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detail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indications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sz="1100" spc="-1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effects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adrenocortical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agonist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antagonist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7495" marR="233679" indent="-27940">
                        <a:lnSpc>
                          <a:spcPct val="117300"/>
                        </a:lnSpc>
                        <a:spcBef>
                          <a:spcPts val="64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Cas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Based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Cushing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syndrome: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Cushing</a:t>
                      </a:r>
                      <a:r>
                        <a:rPr sz="1100" spc="-9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Syndrome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Cushing</a:t>
                      </a:r>
                      <a:r>
                        <a:rPr sz="1100" spc="-2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Syndrome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Interpret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spc="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Cushing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Syndrome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Cushing</a:t>
                      </a:r>
                      <a:r>
                        <a:rPr sz="1100" spc="-204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Syndrome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Cushing</a:t>
                      </a:r>
                      <a:r>
                        <a:rPr sz="1100" spc="-2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Syndrome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Endocrinology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7495" marR="233679" indent="-27940">
                        <a:lnSpc>
                          <a:spcPct val="117300"/>
                        </a:lnSpc>
                        <a:spcBef>
                          <a:spcPts val="8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Cas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Based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0617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u="sng" spc="-28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Addison’s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Addison’s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disease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Addison’s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Interpret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spc="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Addison’s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Addison’s</a:t>
                      </a:r>
                      <a:r>
                        <a:rPr sz="1100" spc="-204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000000"/>
                        </a:buClr>
                        <a:buSzPct val="109090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Addison’s</a:t>
                      </a:r>
                      <a:r>
                        <a:rPr sz="1100" spc="-2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4010" marR="254000" indent="-66040">
                        <a:lnSpc>
                          <a:spcPct val="116399"/>
                        </a:lnSpc>
                        <a:spcBef>
                          <a:spcPts val="7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2980"/>
          <a:ext cx="6241414" cy="7550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0"/>
                <a:gridCol w="970914"/>
                <a:gridCol w="1143000"/>
              </a:tblGrid>
              <a:tr h="33655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i="1" spc="-80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1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039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6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Biostatistics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532130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techniques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deal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data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collection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concept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frequency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cumulative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frequency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2250" marR="146685" indent="-67310">
                        <a:lnSpc>
                          <a:spcPct val="116399"/>
                        </a:lnSpc>
                        <a:spcBef>
                          <a:spcPts val="7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0" marR="67945" indent="-635" algn="ctr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Lectures/Small  Group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33144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6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type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qualitative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quantitative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Measurement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598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Method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data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presentation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Advantages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tabular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graphic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Interpretation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Evaluate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criteria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interpretation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steps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interpretation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Interpret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33144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Vital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Statistics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vital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statistics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status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country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vital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statistics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registration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countries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situation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vital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statistics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Pakistan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Measure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Central tendency,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mean,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median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Mode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327025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advantages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disadvantages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Measures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central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tendency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how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calculate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Measure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Central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tendency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794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Measure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dispersion,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range, standard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deviation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161925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Advantages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disadvantages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Measures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measures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dispersion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how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calculate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Measure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dispersion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14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2000" y="914400"/>
          <a:ext cx="6355078" cy="822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0"/>
                <a:gridCol w="970914"/>
                <a:gridCol w="1143000"/>
                <a:gridCol w="113664"/>
              </a:tblGrid>
              <a:tr h="334645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100" b="1" i="1" spc="-150" dirty="0"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b="1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401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11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Body </a:t>
                      </a:r>
                      <a:r>
                        <a:rPr sz="1100" b="1" u="sng" spc="-10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Fluids </a:t>
                      </a:r>
                      <a:r>
                        <a:rPr sz="1100" b="1" u="sng" spc="-9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Examinations</a:t>
                      </a:r>
                      <a:r>
                        <a:rPr sz="1100" b="1" u="sng" spc="3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Tests</a:t>
                      </a:r>
                      <a:r>
                        <a:rPr sz="1100" b="1" u="sng" spc="-5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84455" indent="-228600">
                        <a:lnSpc>
                          <a:spcPct val="101800"/>
                        </a:lnSpc>
                        <a:spcBef>
                          <a:spcPts val="2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protocol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examination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stains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on 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characters,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microscopic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spectroscopic 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findings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9525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Clr>
                          <a:srgbClr val="000000"/>
                        </a:buClr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protocol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examination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seminal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stain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basis 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characters,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chemical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tests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microscopic</a:t>
                      </a:r>
                      <a:r>
                        <a:rPr sz="1100" spc="-2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findings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2250" marR="210185" indent="25400">
                        <a:lnSpc>
                          <a:spcPct val="117300"/>
                        </a:lnSpc>
                        <a:spcBef>
                          <a:spcPts val="94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Forensic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7495" marR="213360" indent="-52069">
                        <a:lnSpc>
                          <a:spcPct val="117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9504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95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Toxicology: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b="1" u="sng" spc="-11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Food</a:t>
                      </a:r>
                      <a:r>
                        <a:rPr sz="1100" b="1" u="sng" spc="-7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95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Poisoning: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food</a:t>
                      </a:r>
                      <a:r>
                        <a:rPr sz="1100" spc="-1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poisoning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toxin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infectious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bacterial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food</a:t>
                      </a:r>
                      <a:r>
                        <a:rPr sz="1100" spc="-229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poisoning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symptoms,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food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poisoning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experts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cases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food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poisoning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333333"/>
                        </a:buClr>
                        <a:buFont typeface="Symbol"/>
                        <a:buChar char="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100" b="1" u="sng" spc="-7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Vegetable</a:t>
                      </a:r>
                      <a:r>
                        <a:rPr sz="1100" b="1" u="sng" spc="-65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0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Poisoning: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07950" indent="-228600">
                        <a:lnSpc>
                          <a:spcPct val="101800"/>
                        </a:lnSpc>
                        <a:spcBef>
                          <a:spcPts val="2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sources,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mode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action,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signs,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symptoms,</a:t>
                      </a:r>
                      <a:r>
                        <a:rPr sz="1100" spc="-2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treatment, 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postmortem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medico legal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following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poisons: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60705" lvl="1" indent="-26098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560705" algn="l"/>
                          <a:tab pos="561340" algn="l"/>
                        </a:tabLst>
                      </a:pP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Castor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60705" lvl="1" indent="-26098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560705" algn="l"/>
                          <a:tab pos="561340" algn="l"/>
                        </a:tabLst>
                      </a:pP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Croton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60705" lvl="1" indent="-26098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560705" algn="l"/>
                          <a:tab pos="561340" algn="l"/>
                        </a:tabLst>
                      </a:pP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Abrus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Precatorius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60705" lvl="1" indent="-26098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ourier New"/>
                        <a:buChar char="o"/>
                        <a:tabLst>
                          <a:tab pos="560705" algn="l"/>
                          <a:tab pos="561340" algn="l"/>
                        </a:tabLst>
                      </a:pP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Semicarpus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Anacardium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333333"/>
                        </a:buClr>
                        <a:buFont typeface="Courier New"/>
                        <a:buChar char="o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u="sng" spc="-13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CO2 </a:t>
                      </a:r>
                      <a:r>
                        <a:rPr sz="1100" b="1" u="sng" spc="-10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Poising-Coal </a:t>
                      </a:r>
                      <a:r>
                        <a:rPr sz="1100" b="1" u="sng" spc="-135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Gas </a:t>
                      </a:r>
                      <a:r>
                        <a:rPr sz="1100" b="1" u="sng" spc="-2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u="sng" spc="-9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Sewer</a:t>
                      </a:r>
                      <a:r>
                        <a:rPr sz="1100" b="1" u="sng" spc="-10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4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Gas: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07950" indent="-228600">
                        <a:lnSpc>
                          <a:spcPct val="101800"/>
                        </a:lnSpc>
                        <a:spcBef>
                          <a:spcPts val="2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sources,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mode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action,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signs,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symptoms,</a:t>
                      </a:r>
                      <a:r>
                        <a:rPr sz="1100" spc="-2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treatment, 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postmortem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medico legal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CO2,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Coal 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gas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Sewer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gas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poisoning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grouping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medico legal</a:t>
                      </a:r>
                      <a:r>
                        <a:rPr sz="1100" spc="-1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importance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Clr>
                          <a:srgbClr val="333333"/>
                        </a:buClr>
                        <a:buFont typeface="Symbol"/>
                        <a:buChar char="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100" b="1" u="sng" spc="-9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Aluminums </a:t>
                      </a:r>
                      <a:r>
                        <a:rPr sz="1100" b="1" u="sng" spc="-95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Phosphide </a:t>
                      </a:r>
                      <a:r>
                        <a:rPr sz="1100" b="1" u="sng" spc="-2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u="sng" spc="-5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Insecticide:</a:t>
                      </a:r>
                      <a:r>
                        <a:rPr sz="1100" b="1" u="sng" spc="-55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07950" indent="-228600">
                        <a:lnSpc>
                          <a:spcPct val="101800"/>
                        </a:lnSpc>
                        <a:spcBef>
                          <a:spcPts val="26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sources,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mode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action,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signs,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symptoms,</a:t>
                      </a:r>
                      <a:r>
                        <a:rPr sz="1100" spc="-2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treatment, 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postmortem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medico legal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poisoning  by Aluminums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Phosphide and</a:t>
                      </a:r>
                      <a:r>
                        <a:rPr sz="1100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insecticide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7495" marR="213360" indent="-52069">
                        <a:lnSpc>
                          <a:spcPct val="116399"/>
                        </a:lnSpc>
                        <a:spcBef>
                          <a:spcPts val="73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0243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10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b="1" u="sng" spc="-7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95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Serology: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analytic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techniques: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Thin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Layer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Chromatography(TLC)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125" dirty="0">
                          <a:latin typeface="Arial"/>
                          <a:cs typeface="Arial"/>
                        </a:rPr>
                        <a:t>Gas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Chromatography(GC)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Pressure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Liquid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Chromatography(HPLC)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o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Spectro-photometry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Stas-Otto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77495" marR="213360" indent="-52069">
                        <a:lnSpc>
                          <a:spcPct val="117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15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2980"/>
          <a:ext cx="6241414" cy="8162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0"/>
                <a:gridCol w="970914"/>
                <a:gridCol w="1143000"/>
              </a:tblGrid>
              <a:tr h="1764664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u="sng" spc="-10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b="1" u="sng" spc="-7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5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Genetics: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DNA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molecular</a:t>
                      </a:r>
                      <a:r>
                        <a:rPr sz="1100" spc="-1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basis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DNA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Forensic </a:t>
                      </a:r>
                      <a:r>
                        <a:rPr sz="1100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Sciences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8224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DNA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Typing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techniques </a:t>
                      </a:r>
                      <a:r>
                        <a:rPr sz="1100" spc="-1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(RFLP,PCR, </a:t>
                      </a:r>
                      <a:r>
                        <a:rPr sz="1100" spc="-1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STR, </a:t>
                      </a:r>
                      <a:r>
                        <a:rPr sz="1100" spc="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mt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DNA, </a:t>
                      </a:r>
                      <a:r>
                        <a:rPr sz="1100" spc="-1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Y- 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Chromosome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Analysis)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context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forensic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DNA</a:t>
                      </a:r>
                      <a:r>
                        <a:rPr sz="1100" spc="-2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mitochondrial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DNA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1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identification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method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DNA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sz="1100" spc="-1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collection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uses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DNA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1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Sciences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2250" marR="210185" indent="25400">
                        <a:lnSpc>
                          <a:spcPct val="116399"/>
                        </a:lnSpc>
                        <a:spcBef>
                          <a:spcPts val="73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Forensic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4010" marR="254000" indent="-66040">
                        <a:lnSpc>
                          <a:spcPct val="116399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10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b="1" u="sng" spc="-70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5" dirty="0">
                          <a:solidFill>
                            <a:srgbClr val="333333"/>
                          </a:solidFill>
                          <a:uFill>
                            <a:solidFill>
                              <a:srgbClr val="333333"/>
                            </a:solidFill>
                          </a:uFill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179705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Custodial deaths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torture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according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World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Association(Declaration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Tokyo)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Deaths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custody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torture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techniques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sequelae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torture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practitioner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cases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torture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relevant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Ethical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issues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1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Medicolegal </a:t>
                      </a: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aspects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Biological </a:t>
                      </a: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Stains</a:t>
                      </a:r>
                      <a:r>
                        <a:rPr sz="110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(Blood):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64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tests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used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whether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stain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not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83185" indent="-228600">
                        <a:lnSpc>
                          <a:spcPct val="1014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methods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determination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origin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(species),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age,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source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(Arterial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venous),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sexing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stain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whether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stain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Ante-mortem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Postmortem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distribution pattern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57150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tests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stains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(Physical,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Microscopic,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Chemical,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Biological,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Spectroscopic)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95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Medicolegal </a:t>
                      </a: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aspects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Biological </a:t>
                      </a: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Stains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(Seminal</a:t>
                      </a:r>
                      <a:r>
                        <a:rPr sz="1100" b="1" u="sng" spc="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Stains):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6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composition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semen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sperm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count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WHO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medico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legal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seminal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stains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02870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methods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collection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seminal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determination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motility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sperms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seminal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stains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physical,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69545">
                        <a:lnSpc>
                          <a:spcPct val="1018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chemical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(Florence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Test,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Barberio’s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Test,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Acid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Phosphatase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test,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Creatine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Phosphokinase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test),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electrophoretic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tests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(Acid phosphatase isoenzyme, 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LDH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isoenzyme),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Immunological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[Human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seminal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plasma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(HSP)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P30]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tests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grouping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seminal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stains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185" y="3573779"/>
            <a:ext cx="6487160" cy="4045585"/>
          </a:xfrm>
          <a:custGeom>
            <a:avLst/>
            <a:gdLst/>
            <a:ahLst/>
            <a:cxnLst/>
            <a:rect l="l" t="t" r="r" b="b"/>
            <a:pathLst>
              <a:path w="6487159" h="4045584">
                <a:moveTo>
                  <a:pt x="0" y="4045585"/>
                </a:moveTo>
                <a:lnTo>
                  <a:pt x="6487160" y="4045585"/>
                </a:lnTo>
                <a:lnTo>
                  <a:pt x="6487160" y="0"/>
                </a:lnTo>
                <a:lnTo>
                  <a:pt x="0" y="0"/>
                </a:lnTo>
                <a:lnTo>
                  <a:pt x="0" y="4045585"/>
                </a:lnTo>
                <a:close/>
              </a:path>
            </a:pathLst>
          </a:custGeom>
          <a:solidFill>
            <a:srgbClr val="CC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81176" y="982980"/>
          <a:ext cx="6241414" cy="1383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0"/>
                <a:gridCol w="970914"/>
                <a:gridCol w="1143000"/>
              </a:tblGrid>
              <a:tr h="138366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Chloro group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Insecticides: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07950" indent="-228600">
                        <a:lnSpc>
                          <a:spcPct val="101800"/>
                        </a:lnSpc>
                        <a:spcBef>
                          <a:spcPts val="6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sources,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mode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action,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signs,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symptoms,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treatment,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postmortem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medico legal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DDT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Poisoning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07950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sources,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mode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action,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signs,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symptoms,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treatment,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postmortem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medico legal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Paraquat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poisoning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22250" marR="210185" indent="25400">
                        <a:lnSpc>
                          <a:spcPct val="117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Forensic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ici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45185" y="3573779"/>
            <a:ext cx="6487160" cy="40455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2178685" marR="110489" indent="-1995805">
              <a:lnSpc>
                <a:spcPct val="117500"/>
              </a:lnSpc>
              <a:spcBef>
                <a:spcPts val="409"/>
              </a:spcBef>
            </a:pPr>
            <a:r>
              <a:rPr sz="1200" b="1" spc="-70" dirty="0">
                <a:latin typeface="Arial"/>
                <a:cs typeface="Arial"/>
              </a:rPr>
              <a:t>Apart </a:t>
            </a:r>
            <a:r>
              <a:rPr sz="1200" b="1" spc="-65" dirty="0">
                <a:latin typeface="Arial"/>
                <a:cs typeface="Arial"/>
              </a:rPr>
              <a:t>from </a:t>
            </a:r>
            <a:r>
              <a:rPr sz="1200" b="1" spc="-70" dirty="0">
                <a:latin typeface="Arial"/>
                <a:cs typeface="Arial"/>
              </a:rPr>
              <a:t>attending </a:t>
            </a:r>
            <a:r>
              <a:rPr sz="1200" b="1" spc="-75" dirty="0">
                <a:latin typeface="Arial"/>
                <a:cs typeface="Arial"/>
              </a:rPr>
              <a:t>daily </a:t>
            </a:r>
            <a:r>
              <a:rPr sz="1200" b="1" spc="-100" dirty="0">
                <a:latin typeface="Arial"/>
                <a:cs typeface="Arial"/>
              </a:rPr>
              <a:t>scheduled </a:t>
            </a:r>
            <a:r>
              <a:rPr sz="1200" b="1" spc="-120" dirty="0">
                <a:latin typeface="Arial"/>
                <a:cs typeface="Arial"/>
              </a:rPr>
              <a:t>sessions, </a:t>
            </a:r>
            <a:r>
              <a:rPr sz="1200" b="1" spc="-90" dirty="0">
                <a:latin typeface="Arial"/>
                <a:cs typeface="Arial"/>
              </a:rPr>
              <a:t>students </a:t>
            </a:r>
            <a:r>
              <a:rPr sz="1200" b="1" spc="-60" dirty="0">
                <a:latin typeface="Arial"/>
                <a:cs typeface="Arial"/>
              </a:rPr>
              <a:t>too </a:t>
            </a:r>
            <a:r>
              <a:rPr sz="1200" b="1" spc="-100" dirty="0">
                <a:latin typeface="Arial"/>
                <a:cs typeface="Arial"/>
              </a:rPr>
              <a:t>should </a:t>
            </a:r>
            <a:r>
              <a:rPr sz="1200" b="1" spc="-110" dirty="0">
                <a:latin typeface="Arial"/>
                <a:cs typeface="Arial"/>
              </a:rPr>
              <a:t>engage </a:t>
            </a:r>
            <a:r>
              <a:rPr sz="1200" b="1" spc="-65" dirty="0">
                <a:latin typeface="Arial"/>
                <a:cs typeface="Arial"/>
              </a:rPr>
              <a:t>in </a:t>
            </a:r>
            <a:r>
              <a:rPr sz="1200" b="1" spc="-80" dirty="0">
                <a:latin typeface="Arial"/>
                <a:cs typeface="Arial"/>
              </a:rPr>
              <a:t>self-study </a:t>
            </a:r>
            <a:r>
              <a:rPr sz="1200" b="1" spc="-40" dirty="0">
                <a:latin typeface="Arial"/>
                <a:cs typeface="Arial"/>
              </a:rPr>
              <a:t>to </a:t>
            </a:r>
            <a:r>
              <a:rPr sz="1200" b="1" spc="-95" dirty="0">
                <a:latin typeface="Arial"/>
                <a:cs typeface="Arial"/>
              </a:rPr>
              <a:t>ensure  </a:t>
            </a:r>
            <a:r>
              <a:rPr sz="1200" b="1" spc="-35" dirty="0">
                <a:latin typeface="Arial"/>
                <a:cs typeface="Arial"/>
              </a:rPr>
              <a:t>that </a:t>
            </a:r>
            <a:r>
              <a:rPr sz="1200" b="1" spc="-60" dirty="0">
                <a:latin typeface="Arial"/>
                <a:cs typeface="Arial"/>
              </a:rPr>
              <a:t>all </a:t>
            </a:r>
            <a:r>
              <a:rPr sz="1200" b="1" spc="-50" dirty="0">
                <a:latin typeface="Arial"/>
                <a:cs typeface="Arial"/>
              </a:rPr>
              <a:t>the </a:t>
            </a:r>
            <a:r>
              <a:rPr sz="1200" b="1" spc="-85" dirty="0">
                <a:latin typeface="Arial"/>
                <a:cs typeface="Arial"/>
              </a:rPr>
              <a:t>objectives </a:t>
            </a:r>
            <a:r>
              <a:rPr sz="1200" b="1" spc="-65" dirty="0">
                <a:latin typeface="Arial"/>
                <a:cs typeface="Arial"/>
              </a:rPr>
              <a:t>are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covered.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86583" y="4093464"/>
            <a:ext cx="3464814" cy="3390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16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E</a:t>
            </a:r>
            <a:r>
              <a:rPr sz="1100" b="1" i="1" spc="-130" smtClean="0">
                <a:latin typeface="Arial"/>
                <a:cs typeface="Arial"/>
              </a:rPr>
              <a:t>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802640"/>
            <a:ext cx="146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3667" y="2364739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32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3667" y="3230752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19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3667" y="4085716"/>
            <a:ext cx="1111250" cy="0"/>
          </a:xfrm>
          <a:custGeom>
            <a:avLst/>
            <a:gdLst/>
            <a:ahLst/>
            <a:cxnLst/>
            <a:rect l="l" t="t" r="r" b="b"/>
            <a:pathLst>
              <a:path w="1111250">
                <a:moveTo>
                  <a:pt x="0" y="0"/>
                </a:moveTo>
                <a:lnTo>
                  <a:pt x="1110995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3667" y="647560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80">
                <a:moveTo>
                  <a:pt x="0" y="0"/>
                </a:moveTo>
                <a:lnTo>
                  <a:pt x="259080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3667" y="7176643"/>
            <a:ext cx="623570" cy="0"/>
          </a:xfrm>
          <a:custGeom>
            <a:avLst/>
            <a:gdLst/>
            <a:ahLst/>
            <a:cxnLst/>
            <a:rect l="l" t="t" r="r" b="b"/>
            <a:pathLst>
              <a:path w="623570">
                <a:moveTo>
                  <a:pt x="0" y="0"/>
                </a:moveTo>
                <a:lnTo>
                  <a:pt x="623316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3667" y="7715758"/>
            <a:ext cx="1146810" cy="0"/>
          </a:xfrm>
          <a:custGeom>
            <a:avLst/>
            <a:gdLst/>
            <a:ahLst/>
            <a:cxnLst/>
            <a:rect l="l" t="t" r="r" b="b"/>
            <a:pathLst>
              <a:path w="1146810">
                <a:moveTo>
                  <a:pt x="0" y="0"/>
                </a:moveTo>
                <a:lnTo>
                  <a:pt x="1146352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19860" y="1164589"/>
          <a:ext cx="6202045" cy="7708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6110"/>
                <a:gridCol w="4305935"/>
              </a:tblGrid>
              <a:tr h="191770">
                <a:tc>
                  <a:txBody>
                    <a:bodyPr/>
                    <a:lstStyle/>
                    <a:p>
                      <a:pPr marL="6985" algn="ctr">
                        <a:lnSpc>
                          <a:spcPts val="1380"/>
                        </a:lnSpc>
                      </a:pPr>
                      <a:r>
                        <a:rPr sz="1200" b="1" i="1" spc="-204" dirty="0">
                          <a:latin typeface="Arial"/>
                          <a:cs typeface="Arial"/>
                        </a:rPr>
                        <a:t>SUBJECT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80"/>
                        </a:lnSpc>
                      </a:pPr>
                      <a:r>
                        <a:rPr sz="1200" b="1" i="1" spc="-200" dirty="0">
                          <a:latin typeface="Arial"/>
                          <a:cs typeface="Arial"/>
                        </a:rPr>
                        <a:t>RESOURCES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 indent="-208915">
                        <a:lnSpc>
                          <a:spcPts val="1250"/>
                        </a:lnSpc>
                        <a:buAutoNum type="alphaUcPeriod"/>
                        <a:tabLst>
                          <a:tab pos="282575" algn="l"/>
                        </a:tabLst>
                      </a:pPr>
                      <a:r>
                        <a:rPr sz="1100" b="1" u="heavy" spc="-1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GROSS</a:t>
                      </a:r>
                      <a:r>
                        <a:rPr sz="1100" b="1" u="heavy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K.L.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Moore,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Clinically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4480" indent="-211454">
                        <a:lnSpc>
                          <a:spcPts val="1315"/>
                        </a:lnSpc>
                        <a:spcBef>
                          <a:spcPts val="25"/>
                        </a:spcBef>
                        <a:buAutoNum type="alphaUcPeriod"/>
                        <a:tabLst>
                          <a:tab pos="285115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6695">
                        <a:lnSpc>
                          <a:spcPts val="1315"/>
                        </a:lnSpc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Keith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Moore.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Human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Langman’s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5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65" dirty="0"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Parikh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Illyas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8955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i="1" spc="-65" dirty="0">
                          <a:latin typeface="Trebuchet MS"/>
                          <a:cs typeface="Trebuchet MS"/>
                        </a:rPr>
                        <a:t>Statistics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Sciences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Jan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Kuzma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487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100" b="1" spc="-150" dirty="0"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315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60" dirty="0"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marR="130175" indent="-228600">
                        <a:lnSpc>
                          <a:spcPct val="100899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55499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Nasib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Awan.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practice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Forensic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1st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ed.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2002.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5499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Parikh,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C.K.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Parikh’s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Textbook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Jurisprudence,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Forensic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Toxicology.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7th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ed.2005.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75" dirty="0">
                          <a:latin typeface="Arial"/>
                          <a:cs typeface="Arial"/>
                        </a:rPr>
                        <a:t>REFERENCE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60" dirty="0"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 startAt="3"/>
                        <a:tabLst>
                          <a:tab pos="55499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Knight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Simpson’s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Forensic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Medicine.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11th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ed.1993.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 startAt="3"/>
                        <a:tabLst>
                          <a:tab pos="55499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Knight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Pekka.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forensic medicine.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3rd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ed.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2004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marR="428625" indent="-228600">
                        <a:lnSpc>
                          <a:spcPct val="101800"/>
                        </a:lnSpc>
                        <a:buAutoNum type="arabicPeriod" startAt="3"/>
                        <a:tabLst>
                          <a:tab pos="55499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Krishan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VIJ.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Text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forensic medicine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toxicology  (principles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practice).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4th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ed.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2007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marR="193040" indent="-228600">
                        <a:lnSpc>
                          <a:spcPct val="101800"/>
                        </a:lnSpc>
                        <a:buAutoNum type="arabicPeriod" startAt="3"/>
                        <a:tabLst>
                          <a:tab pos="55499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Dikshit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P.C.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Text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forensic medicine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toxicology. 1st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ed.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2010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 startAt="3"/>
                        <a:tabLst>
                          <a:tab pos="55499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Polson. Polson’s Essential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Forensic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Medicine.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4th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edition.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2010.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 startAt="8"/>
                        <a:tabLst>
                          <a:tab pos="55499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Rao.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Atlas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Forensic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(latest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edition).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 startAt="8"/>
                        <a:tabLst>
                          <a:tab pos="55499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Rao.Practical Forensic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3rd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,2007.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 startAt="8"/>
                        <a:tabLst>
                          <a:tab pos="554990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Knight: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Jimpson’s Forensic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10th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1991,11th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ed.1993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 startAt="8"/>
                        <a:tabLst>
                          <a:tab pos="55499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Taylor’s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Practice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Jurisprudence.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15th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ed.1999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140" dirty="0">
                          <a:latin typeface="Arial"/>
                          <a:cs typeface="Arial"/>
                        </a:rPr>
                        <a:t>CDs: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55499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Lectures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5499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Atlas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Forensic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b="1" spc="-140" dirty="0">
                          <a:latin typeface="Arial"/>
                          <a:cs typeface="Arial"/>
                        </a:rPr>
                        <a:t>WEBSITES: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43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  <a:hlinkClick r:id="rId2"/>
                        </a:rPr>
                        <a:t>www.forensicmedicine.co.uk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3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65"/>
                        </a:lnSpc>
                      </a:pPr>
                      <a:r>
                        <a:rPr sz="1100" b="1" spc="-175" dirty="0">
                          <a:latin typeface="Arial"/>
                          <a:cs typeface="Arial"/>
                        </a:rPr>
                        <a:t>REFERENCE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BOOKS: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9740" indent="-228600">
                        <a:lnSpc>
                          <a:spcPct val="100000"/>
                        </a:lnSpc>
                        <a:buAutoNum type="arabicPeriod"/>
                        <a:tabLst>
                          <a:tab pos="46037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Hutchison’s 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Methods,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050" spc="-37" baseline="31746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050" spc="-15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9740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/>
                        <a:tabLst>
                          <a:tab pos="46037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MacLeod's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examination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13th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974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46037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Davidson's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Principles and Practice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974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/>
                        <a:tabLst>
                          <a:tab pos="46037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Kumar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Clark's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974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460375" algn="l"/>
                        </a:tabLst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HCAI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guidelines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CDC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974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460375" algn="l"/>
                        </a:tabLst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WHO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guidelines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17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23667" y="811530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32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3667" y="1500632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5956" y="1972310"/>
            <a:ext cx="1891664" cy="288290"/>
          </a:xfrm>
          <a:custGeom>
            <a:avLst/>
            <a:gdLst/>
            <a:ahLst/>
            <a:cxnLst/>
            <a:rect l="l" t="t" r="r" b="b"/>
            <a:pathLst>
              <a:path w="1891664" h="288289">
                <a:moveTo>
                  <a:pt x="0" y="288035"/>
                </a:moveTo>
                <a:lnTo>
                  <a:pt x="1891538" y="288035"/>
                </a:lnTo>
                <a:lnTo>
                  <a:pt x="1891538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5956" y="2431033"/>
            <a:ext cx="1891664" cy="287020"/>
          </a:xfrm>
          <a:custGeom>
            <a:avLst/>
            <a:gdLst/>
            <a:ahLst/>
            <a:cxnLst/>
            <a:rect l="l" t="t" r="r" b="b"/>
            <a:pathLst>
              <a:path w="1891664" h="287019">
                <a:moveTo>
                  <a:pt x="0" y="286512"/>
                </a:moveTo>
                <a:lnTo>
                  <a:pt x="1891538" y="286512"/>
                </a:lnTo>
                <a:lnTo>
                  <a:pt x="1891538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5956" y="2260345"/>
            <a:ext cx="1891664" cy="170815"/>
          </a:xfrm>
          <a:custGeom>
            <a:avLst/>
            <a:gdLst/>
            <a:ahLst/>
            <a:cxnLst/>
            <a:rect l="l" t="t" r="r" b="b"/>
            <a:pathLst>
              <a:path w="1891664" h="170814">
                <a:moveTo>
                  <a:pt x="0" y="170688"/>
                </a:moveTo>
                <a:lnTo>
                  <a:pt x="1891538" y="170688"/>
                </a:lnTo>
                <a:lnTo>
                  <a:pt x="1891538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3667" y="2653538"/>
            <a:ext cx="4298315" cy="64135"/>
          </a:xfrm>
          <a:custGeom>
            <a:avLst/>
            <a:gdLst/>
            <a:ahLst/>
            <a:cxnLst/>
            <a:rect l="l" t="t" r="r" b="b"/>
            <a:pathLst>
              <a:path w="4298315" h="64135">
                <a:moveTo>
                  <a:pt x="0" y="64007"/>
                </a:moveTo>
                <a:lnTo>
                  <a:pt x="4298314" y="64007"/>
                </a:lnTo>
                <a:lnTo>
                  <a:pt x="4298314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3667" y="1972310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4">
                <a:moveTo>
                  <a:pt x="0" y="169164"/>
                </a:moveTo>
                <a:lnTo>
                  <a:pt x="4298314" y="169164"/>
                </a:lnTo>
                <a:lnTo>
                  <a:pt x="4298314" y="0"/>
                </a:lnTo>
                <a:lnTo>
                  <a:pt x="0" y="0"/>
                </a:lnTo>
                <a:lnTo>
                  <a:pt x="0" y="1691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3667" y="2117851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3667" y="2141473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3667" y="2312161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3667" y="2482850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5956" y="1969261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3667" y="1969261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5956" y="2720594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3667" y="2720594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5956" y="3414395"/>
            <a:ext cx="1891664" cy="481965"/>
          </a:xfrm>
          <a:custGeom>
            <a:avLst/>
            <a:gdLst/>
            <a:ahLst/>
            <a:cxnLst/>
            <a:rect l="l" t="t" r="r" b="b"/>
            <a:pathLst>
              <a:path w="1891664" h="481964">
                <a:moveTo>
                  <a:pt x="0" y="481583"/>
                </a:moveTo>
                <a:lnTo>
                  <a:pt x="1891538" y="481583"/>
                </a:lnTo>
                <a:lnTo>
                  <a:pt x="1891538" y="0"/>
                </a:lnTo>
                <a:lnTo>
                  <a:pt x="0" y="0"/>
                </a:lnTo>
                <a:lnTo>
                  <a:pt x="0" y="48158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5956" y="4066666"/>
            <a:ext cx="1891664" cy="483234"/>
          </a:xfrm>
          <a:custGeom>
            <a:avLst/>
            <a:gdLst/>
            <a:ahLst/>
            <a:cxnLst/>
            <a:rect l="l" t="t" r="r" b="b"/>
            <a:pathLst>
              <a:path w="1891664" h="483235">
                <a:moveTo>
                  <a:pt x="0" y="483108"/>
                </a:moveTo>
                <a:lnTo>
                  <a:pt x="1891538" y="483108"/>
                </a:lnTo>
                <a:lnTo>
                  <a:pt x="1891538" y="0"/>
                </a:lnTo>
                <a:lnTo>
                  <a:pt x="0" y="0"/>
                </a:lnTo>
                <a:lnTo>
                  <a:pt x="0" y="4831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956" y="3895978"/>
            <a:ext cx="1891664" cy="170815"/>
          </a:xfrm>
          <a:custGeom>
            <a:avLst/>
            <a:gdLst/>
            <a:ahLst/>
            <a:cxnLst/>
            <a:rect l="l" t="t" r="r" b="b"/>
            <a:pathLst>
              <a:path w="1891664" h="170814">
                <a:moveTo>
                  <a:pt x="0" y="170687"/>
                </a:moveTo>
                <a:lnTo>
                  <a:pt x="1891538" y="170687"/>
                </a:lnTo>
                <a:lnTo>
                  <a:pt x="1891538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3667" y="4433951"/>
            <a:ext cx="4298315" cy="116205"/>
          </a:xfrm>
          <a:custGeom>
            <a:avLst/>
            <a:gdLst/>
            <a:ahLst/>
            <a:cxnLst/>
            <a:rect l="l" t="t" r="r" b="b"/>
            <a:pathLst>
              <a:path w="4298315" h="116204">
                <a:moveTo>
                  <a:pt x="0" y="115824"/>
                </a:moveTo>
                <a:lnTo>
                  <a:pt x="4298314" y="115824"/>
                </a:lnTo>
                <a:lnTo>
                  <a:pt x="4298314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3667" y="3414395"/>
            <a:ext cx="4298315" cy="167640"/>
          </a:xfrm>
          <a:custGeom>
            <a:avLst/>
            <a:gdLst/>
            <a:ahLst/>
            <a:cxnLst/>
            <a:rect l="l" t="t" r="r" b="b"/>
            <a:pathLst>
              <a:path w="4298315" h="167639">
                <a:moveTo>
                  <a:pt x="0" y="167639"/>
                </a:moveTo>
                <a:lnTo>
                  <a:pt x="4298314" y="167639"/>
                </a:lnTo>
                <a:lnTo>
                  <a:pt x="429831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23667" y="3582034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3"/>
                </a:moveTo>
                <a:lnTo>
                  <a:pt x="4298314" y="169163"/>
                </a:lnTo>
                <a:lnTo>
                  <a:pt x="4298314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23667" y="3751198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23667" y="3921886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23667" y="4092575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23667" y="4263263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5956" y="3409823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23667" y="3409823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2908" y="659891"/>
            <a:ext cx="0" cy="3890010"/>
          </a:xfrm>
          <a:custGeom>
            <a:avLst/>
            <a:gdLst/>
            <a:ahLst/>
            <a:cxnLst/>
            <a:rect l="l" t="t" r="r" b="b"/>
            <a:pathLst>
              <a:path h="3890010">
                <a:moveTo>
                  <a:pt x="0" y="0"/>
                </a:moveTo>
                <a:lnTo>
                  <a:pt x="0" y="388988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9860" y="454977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9860" y="454977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5956" y="4552823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914400" y="1219200"/>
          <a:ext cx="6305550" cy="3886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1520"/>
                <a:gridCol w="4304030"/>
              </a:tblGrid>
              <a:tr h="687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b="1" spc="-120" dirty="0">
                          <a:latin typeface="Arial"/>
                          <a:cs typeface="Arial"/>
                        </a:rPr>
                        <a:t>PATHOLOGY/MICROBIOLOGY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65" dirty="0"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2755" indent="-226695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45339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Robbins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Cotran, Pathologic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9th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edition.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2755" indent="-226695">
                        <a:lnSpc>
                          <a:spcPct val="100000"/>
                        </a:lnSpc>
                        <a:spcBef>
                          <a:spcPts val="40"/>
                        </a:spcBef>
                        <a:buAutoNum type="arabicPeriod"/>
                        <a:tabLst>
                          <a:tab pos="453390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Rapid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Pathology,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4th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edition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0" dirty="0">
                          <a:latin typeface="Arial"/>
                          <a:cs typeface="Arial"/>
                          <a:hlinkClick r:id="rId2"/>
                        </a:rPr>
                        <a:t>Edward </a:t>
                      </a:r>
                      <a:r>
                        <a:rPr sz="1100" spc="-100" dirty="0">
                          <a:latin typeface="Arial"/>
                          <a:cs typeface="Arial"/>
                          <a:hlinkClick r:id="rId2"/>
                        </a:rPr>
                        <a:t>F. </a:t>
                      </a:r>
                      <a:r>
                        <a:rPr sz="1100" spc="-55" dirty="0">
                          <a:latin typeface="Arial"/>
                          <a:cs typeface="Arial"/>
                          <a:hlinkClick r:id="rId2"/>
                        </a:rPr>
                        <a:t>Goljan</a:t>
                      </a:r>
                      <a:r>
                        <a:rPr sz="1100" spc="-95" dirty="0"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  <a:hlinkClick r:id="rId2"/>
                        </a:rPr>
                        <a:t>MD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6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WEBSITES: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4510" indent="-228600">
                        <a:lnSpc>
                          <a:spcPts val="1315"/>
                        </a:lnSpc>
                        <a:spcBef>
                          <a:spcPts val="45"/>
                        </a:spcBef>
                        <a:buAutoNum type="arabicPeriod"/>
                        <a:tabLst>
                          <a:tab pos="525145" algn="l"/>
                        </a:tabLst>
                      </a:pPr>
                      <a:r>
                        <a:rPr sz="1650" spc="-30" baseline="2525" dirty="0">
                          <a:latin typeface="Arial"/>
                          <a:cs typeface="Arial"/>
                          <a:hlinkClick r:id="rId3"/>
                        </a:rPr>
                        <a:t>http://library.med.utah.edu/WebPath/webpath.html</a:t>
                      </a:r>
                      <a:endParaRPr sz="1650" baseline="2525">
                        <a:latin typeface="Arial"/>
                        <a:cs typeface="Arial"/>
                      </a:endParaRPr>
                    </a:p>
                    <a:p>
                      <a:pPr marL="524510" indent="-228600">
                        <a:lnSpc>
                          <a:spcPts val="1315"/>
                        </a:lnSpc>
                        <a:buAutoNum type="arabicPeriod"/>
                        <a:tabLst>
                          <a:tab pos="52514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  <a:hlinkClick r:id="rId4"/>
                        </a:rPr>
                        <a:t>http://www.pathologyatlas.ro/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63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PEDIATRICS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BOOK: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92759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492759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Nelson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Textbook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Pediatrics,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050" spc="-44" baseline="31746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050" spc="-82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92759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492759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Pediatrics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PPA,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preface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written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S.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M.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Haneef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92759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492759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Clinical Pediatrics by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Lakshmanaswamy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Aruchamy,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37" baseline="31746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050" spc="104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9309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7329" indent="-229870">
                        <a:lnSpc>
                          <a:spcPts val="1265"/>
                        </a:lnSpc>
                        <a:buAutoNum type="alphaUcPeriod"/>
                        <a:tabLst>
                          <a:tab pos="227965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90855" lvl="1" indent="-226695">
                        <a:lnSpc>
                          <a:spcPct val="100000"/>
                        </a:lnSpc>
                        <a:spcBef>
                          <a:spcPts val="85"/>
                        </a:spcBef>
                        <a:buAutoNum type="arabicPeriod"/>
                        <a:tabLst>
                          <a:tab pos="49149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Lippincot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98475" lvl="1" indent="-23431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498475" algn="l"/>
                          <a:tab pos="499109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Katzung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69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7329" indent="-229870">
                        <a:lnSpc>
                          <a:spcPts val="1265"/>
                        </a:lnSpc>
                        <a:buAutoNum type="alphaUcPeriod"/>
                        <a:tabLst>
                          <a:tab pos="227965" algn="l"/>
                        </a:tabLst>
                      </a:pPr>
                      <a:r>
                        <a:rPr sz="1100" b="1" u="heavy" spc="-1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3240" lvl="1" indent="-227329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Guyton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Hall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3240" lvl="1" indent="-227329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Ganong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‘ 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3240" lvl="1" indent="-227329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Human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Lauralee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Sherwood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3240" lvl="1" indent="-227329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Berne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Levy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3240" lvl="1" indent="-227329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324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Best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Taylor Physiological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Practice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/>
          <p:cNvSpPr/>
          <p:nvPr/>
        </p:nvSpPr>
        <p:spPr>
          <a:xfrm>
            <a:off x="2923667" y="4552823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25029" y="659891"/>
            <a:ext cx="0" cy="3890010"/>
          </a:xfrm>
          <a:custGeom>
            <a:avLst/>
            <a:gdLst/>
            <a:ahLst/>
            <a:cxnLst/>
            <a:rect l="l" t="t" r="r" b="b"/>
            <a:pathLst>
              <a:path h="3890010">
                <a:moveTo>
                  <a:pt x="0" y="0"/>
                </a:moveTo>
                <a:lnTo>
                  <a:pt x="0" y="388988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21981" y="454977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21981" y="454977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18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19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66800" y="3810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833373"/>
            <a:ext cx="2332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ADDITIONAL </a:t>
            </a:r>
            <a:r>
              <a:rPr sz="12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r>
              <a:rPr sz="12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233169"/>
          <a:ext cx="6202679" cy="4831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2929890"/>
                <a:gridCol w="1374775"/>
              </a:tblGrid>
              <a:tr h="53467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Hands-on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Activities/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sessions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hands-on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link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Endocrine-II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enhance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Utilize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specimens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models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available.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625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Skills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Provides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simulators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procedures.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helps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build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approaching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settings.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874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Videos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Familiarize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protocols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assist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patients.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marR="177165">
                        <a:lnSpc>
                          <a:spcPct val="117300"/>
                        </a:lnSpc>
                        <a:spcBef>
                          <a:spcPts val="45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videos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performing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rectal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examination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mannequin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skills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session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ts val="1155"/>
                        </a:lnSpc>
                      </a:pPr>
                      <a:r>
                        <a:rPr sz="1100" spc="-35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hlinkClick r:id="rId2"/>
                        </a:rPr>
                        <a:t>https://www.youtube.com/watch?v=fUwLRtJN4Aw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55"/>
                        </a:lnSpc>
                        <a:spcBef>
                          <a:spcPts val="290"/>
                        </a:spcBef>
                      </a:pPr>
                      <a:r>
                        <a:rPr sz="1100" spc="-45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hlinkClick r:id="rId3"/>
                        </a:rPr>
                        <a:t>https://www.youtube.com/watch?v=bK1GTLpL_F8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659765">
                        <a:lnSpc>
                          <a:spcPts val="1290"/>
                        </a:lnSpc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Computer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212090" algn="ctr">
                        <a:lnSpc>
                          <a:spcPct val="152700"/>
                        </a:lnSpc>
                      </a:pP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Lab/CDs/DVDs/Internet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Resources: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motivation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available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527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internet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CDs/DVDs.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advantage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meaningful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6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Self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Self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Learning is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when students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seek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solve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cases,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read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527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peers, and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faculty 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clarify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concepts.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30" dirty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7561" y="1135126"/>
            <a:ext cx="3604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GUIDE </a:t>
            </a:r>
            <a:r>
              <a:rPr sz="16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6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ENDOCRINE-II</a:t>
            </a:r>
            <a:r>
              <a:rPr sz="16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909826"/>
          <a:ext cx="6225540" cy="3790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4969510"/>
                <a:gridCol w="615950"/>
              </a:tblGrid>
              <a:tr h="44005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S.No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85" dirty="0">
                          <a:latin typeface="Arial"/>
                          <a:cs typeface="Arial"/>
                        </a:rPr>
                        <a:t>CONTENTS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Page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No.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71120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Overview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71120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14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Guide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Methodologies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71120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9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3: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Endocrine-II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61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Introduction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5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35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Learning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Strategies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5.1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Modular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70">
                          <a:latin typeface="Arial"/>
                          <a:cs typeface="Arial"/>
                        </a:rPr>
                        <a:t>Regulations</a:t>
                      </a:r>
                      <a:r>
                        <a:rPr sz="1400" spc="-17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85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Regulations </a:t>
                      </a:r>
                      <a:r>
                        <a:rPr sz="140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9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65" smtClean="0">
                          <a:latin typeface="Arial"/>
                          <a:cs typeface="Arial"/>
                        </a:rPr>
                        <a:t>UHS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110" dirty="0">
                          <a:latin typeface="Arial"/>
                          <a:cs typeface="Arial"/>
                        </a:rPr>
                        <a:t>Case-based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Integrated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Learning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9.1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ts val="1625"/>
                        </a:lnSpc>
                      </a:pPr>
                      <a:r>
                        <a:rPr sz="1400" spc="-210" dirty="0">
                          <a:latin typeface="Arial"/>
                          <a:cs typeface="Arial"/>
                        </a:rPr>
                        <a:t>CBL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Case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1:</a:t>
                      </a:r>
                      <a:r>
                        <a:rPr sz="1400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Hyperthyroidism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9.2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ts val="1625"/>
                        </a:lnSpc>
                      </a:pPr>
                      <a:r>
                        <a:rPr sz="1400" spc="-210" dirty="0">
                          <a:latin typeface="Arial"/>
                          <a:cs typeface="Arial"/>
                        </a:rPr>
                        <a:t>CBL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Case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2: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Cushing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syndrome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Schedule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20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825500"/>
            <a:ext cx="6238240" cy="2335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0" dirty="0">
                <a:latin typeface="Arial"/>
                <a:cs typeface="Arial"/>
              </a:rPr>
              <a:t>ASSESSMENT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METHODS: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70" dirty="0">
                <a:latin typeface="Arial"/>
                <a:cs typeface="Arial"/>
              </a:rPr>
              <a:t>Theory</a:t>
            </a:r>
            <a:r>
              <a:rPr sz="1100" spc="-7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388620" marR="5080" indent="-228600">
              <a:lnSpc>
                <a:spcPct val="117300"/>
              </a:lnSpc>
              <a:buFont typeface="Courier New"/>
              <a:buChar char="o"/>
              <a:tabLst>
                <a:tab pos="388620" algn="l"/>
                <a:tab pos="389255" algn="l"/>
              </a:tabLst>
            </a:pPr>
            <a:r>
              <a:rPr sz="1100" b="1" spc="-105" dirty="0">
                <a:latin typeface="Arial"/>
                <a:cs typeface="Arial"/>
              </a:rPr>
              <a:t>Best Choice </a:t>
            </a:r>
            <a:r>
              <a:rPr sz="1100" b="1" spc="-90" dirty="0">
                <a:latin typeface="Arial"/>
                <a:cs typeface="Arial"/>
              </a:rPr>
              <a:t>Questions </a:t>
            </a:r>
            <a:r>
              <a:rPr sz="1100" b="1" spc="-125" dirty="0">
                <a:latin typeface="Arial"/>
                <a:cs typeface="Arial"/>
              </a:rPr>
              <a:t>(BCQs) </a:t>
            </a:r>
            <a:r>
              <a:rPr sz="1100" spc="-65" dirty="0">
                <a:latin typeface="Arial"/>
                <a:cs typeface="Arial"/>
              </a:rPr>
              <a:t>also </a:t>
            </a:r>
            <a:r>
              <a:rPr sz="1100" spc="-40" dirty="0">
                <a:latin typeface="Arial"/>
                <a:cs typeface="Arial"/>
              </a:rPr>
              <a:t>known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10" dirty="0">
                <a:latin typeface="Arial"/>
                <a:cs typeface="Arial"/>
              </a:rPr>
              <a:t>(Multiple </a:t>
            </a:r>
            <a:r>
              <a:rPr sz="1100" spc="-75" dirty="0">
                <a:latin typeface="Arial"/>
                <a:cs typeface="Arial"/>
              </a:rPr>
              <a:t>Choice </a:t>
            </a:r>
            <a:r>
              <a:rPr sz="1100" spc="-55" dirty="0">
                <a:latin typeface="Arial"/>
                <a:cs typeface="Arial"/>
              </a:rPr>
              <a:t>Questions)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70" dirty="0">
                <a:latin typeface="Arial"/>
                <a:cs typeface="Arial"/>
              </a:rPr>
              <a:t>used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10" dirty="0">
                <a:latin typeface="Arial"/>
                <a:cs typeface="Arial"/>
              </a:rPr>
              <a:t>asses  </a:t>
            </a:r>
            <a:r>
              <a:rPr sz="1100" spc="-40" dirty="0">
                <a:latin typeface="Arial"/>
                <a:cs typeface="Arial"/>
              </a:rPr>
              <a:t>objectives </a:t>
            </a:r>
            <a:r>
              <a:rPr sz="1100" spc="-50" dirty="0">
                <a:latin typeface="Arial"/>
                <a:cs typeface="Arial"/>
              </a:rPr>
              <a:t>covered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urier New"/>
              <a:buChar char="o"/>
            </a:pPr>
            <a:endParaRPr sz="105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155" dirty="0">
                <a:latin typeface="Arial"/>
                <a:cs typeface="Arial"/>
              </a:rPr>
              <a:t>BCQ </a:t>
            </a:r>
            <a:r>
              <a:rPr sz="1100" spc="-85" dirty="0">
                <a:latin typeface="Arial"/>
                <a:cs typeface="Arial"/>
              </a:rPr>
              <a:t>has a </a:t>
            </a:r>
            <a:r>
              <a:rPr sz="1100" spc="-30" dirty="0">
                <a:latin typeface="Arial"/>
                <a:cs typeface="Arial"/>
              </a:rPr>
              <a:t>statement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scenario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30" dirty="0">
                <a:latin typeface="Arial"/>
                <a:cs typeface="Arial"/>
              </a:rPr>
              <a:t>options </a:t>
            </a:r>
            <a:r>
              <a:rPr sz="1100" spc="-35" dirty="0">
                <a:latin typeface="Arial"/>
                <a:cs typeface="Arial"/>
              </a:rPr>
              <a:t>(likely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answer).</a:t>
            </a:r>
            <a:endParaRPr sz="1100">
              <a:latin typeface="Arial"/>
              <a:cs typeface="Arial"/>
            </a:endParaRPr>
          </a:p>
          <a:p>
            <a:pPr marL="469265" marR="192405" lvl="1" indent="-227965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45" dirty="0">
                <a:latin typeface="Arial"/>
                <a:cs typeface="Arial"/>
              </a:rPr>
              <a:t>reading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statement/scenario </a:t>
            </a:r>
            <a:r>
              <a:rPr sz="1100" spc="-50" dirty="0">
                <a:latin typeface="Arial"/>
                <a:cs typeface="Arial"/>
              </a:rPr>
              <a:t>select </a:t>
            </a:r>
            <a:r>
              <a:rPr sz="1100" spc="-114" dirty="0">
                <a:latin typeface="Arial"/>
                <a:cs typeface="Arial"/>
              </a:rPr>
              <a:t>ONE,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most </a:t>
            </a:r>
            <a:r>
              <a:rPr sz="1100" spc="-30" dirty="0">
                <a:latin typeface="Arial"/>
                <a:cs typeface="Arial"/>
              </a:rPr>
              <a:t>appropriate </a:t>
            </a:r>
            <a:r>
              <a:rPr sz="1100" spc="-65" dirty="0">
                <a:latin typeface="Arial"/>
                <a:cs typeface="Arial"/>
              </a:rPr>
              <a:t>response  </a:t>
            </a:r>
            <a:r>
              <a:rPr sz="1100" spc="-15" dirty="0">
                <a:latin typeface="Arial"/>
                <a:cs typeface="Arial"/>
              </a:rPr>
              <a:t>from the </a:t>
            </a:r>
            <a:r>
              <a:rPr sz="1100" spc="-55" dirty="0">
                <a:latin typeface="Arial"/>
                <a:cs typeface="Arial"/>
              </a:rPr>
              <a:t>given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b="1" spc="-85" dirty="0">
                <a:latin typeface="Arial"/>
                <a:cs typeface="Arial"/>
              </a:rPr>
              <a:t>Correct </a:t>
            </a:r>
            <a:r>
              <a:rPr sz="1100" b="1" spc="-80" dirty="0">
                <a:latin typeface="Arial"/>
                <a:cs typeface="Arial"/>
              </a:rPr>
              <a:t>answer </a:t>
            </a:r>
            <a:r>
              <a:rPr sz="1100" b="1" spc="-85" dirty="0">
                <a:latin typeface="Arial"/>
                <a:cs typeface="Arial"/>
              </a:rPr>
              <a:t>carries </a:t>
            </a:r>
            <a:r>
              <a:rPr sz="1100" b="1" spc="-80" dirty="0">
                <a:latin typeface="Arial"/>
                <a:cs typeface="Arial"/>
              </a:rPr>
              <a:t>one </a:t>
            </a:r>
            <a:r>
              <a:rPr sz="1100" b="1" spc="-60" dirty="0">
                <a:latin typeface="Arial"/>
                <a:cs typeface="Arial"/>
              </a:rPr>
              <a:t>mark,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5" dirty="0">
                <a:latin typeface="Arial"/>
                <a:cs typeface="Arial"/>
              </a:rPr>
              <a:t>incorrect </a:t>
            </a:r>
            <a:r>
              <a:rPr sz="1100" b="1" spc="-65" dirty="0">
                <a:latin typeface="Arial"/>
                <a:cs typeface="Arial"/>
              </a:rPr>
              <a:t>‘zero </a:t>
            </a:r>
            <a:r>
              <a:rPr sz="1100" b="1" spc="-55" dirty="0">
                <a:latin typeface="Arial"/>
                <a:cs typeface="Arial"/>
              </a:rPr>
              <a:t>mark’. </a:t>
            </a:r>
            <a:r>
              <a:rPr sz="1100" b="1" spc="-75" dirty="0">
                <a:latin typeface="Arial"/>
                <a:cs typeface="Arial"/>
              </a:rPr>
              <a:t>There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80" dirty="0">
                <a:latin typeface="Arial"/>
                <a:cs typeface="Arial"/>
              </a:rPr>
              <a:t>no </a:t>
            </a:r>
            <a:r>
              <a:rPr sz="1100" b="1" spc="-70" dirty="0">
                <a:latin typeface="Arial"/>
                <a:cs typeface="Arial"/>
              </a:rPr>
              <a:t>negative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responses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specified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computer-based/OMR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sheet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designed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for</a:t>
            </a:r>
            <a:r>
              <a:rPr sz="1100" spc="-70">
                <a:latin typeface="Arial"/>
                <a:cs typeface="Arial"/>
              </a:rPr>
              <a:t> </a:t>
            </a:r>
            <a:r>
              <a:rPr lang="en-US" sz="1100" spc="-100" dirty="0" smtClean="0">
                <a:latin typeface="Arial"/>
                <a:cs typeface="Arial"/>
              </a:rPr>
              <a:t>AVMC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8704" y="3277336"/>
            <a:ext cx="1071880" cy="4343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b="1" spc="-95" dirty="0">
                <a:latin typeface="Arial"/>
                <a:cs typeface="Arial"/>
              </a:rPr>
              <a:t>EMQs:</a:t>
            </a:r>
            <a:endParaRPr sz="1100">
              <a:latin typeface="Arial"/>
              <a:cs typeface="Arial"/>
            </a:endParaRPr>
          </a:p>
          <a:p>
            <a:pPr marL="321945" lvl="1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21945" algn="l"/>
                <a:tab pos="322580" algn="l"/>
              </a:tabLst>
            </a:pP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95" dirty="0">
                <a:latin typeface="Arial"/>
                <a:cs typeface="Arial"/>
              </a:rPr>
              <a:t>EMQ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6626" y="3624808"/>
            <a:ext cx="5266690" cy="7937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spc="-65" dirty="0">
                <a:latin typeface="Arial"/>
                <a:cs typeface="Arial"/>
              </a:rPr>
              <a:t>An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5-15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45" dirty="0">
                <a:latin typeface="Arial"/>
                <a:cs typeface="Arial"/>
              </a:rPr>
              <a:t> nerve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supply,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functions,</a:t>
            </a:r>
            <a:r>
              <a:rPr sz="1100" spc="-60" dirty="0">
                <a:latin typeface="Arial"/>
                <a:cs typeface="Arial"/>
              </a:rPr>
              <a:t> diagnosis,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investigations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etc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85" dirty="0">
                <a:latin typeface="Arial"/>
                <a:cs typeface="Arial"/>
              </a:rPr>
              <a:t>Lead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–Statement/Question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Two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four </a:t>
            </a:r>
            <a:r>
              <a:rPr sz="1100" spc="-85" dirty="0">
                <a:latin typeface="Arial"/>
                <a:cs typeface="Arial"/>
              </a:rPr>
              <a:t>Stems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5" dirty="0">
                <a:latin typeface="Arial"/>
                <a:cs typeface="Arial"/>
              </a:rPr>
              <a:t>Clinical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Scenarios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2953" y="4400525"/>
            <a:ext cx="5891530" cy="132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27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65" dirty="0">
                <a:latin typeface="Arial"/>
                <a:cs typeface="Arial"/>
              </a:rPr>
              <a:t>For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stem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scenario,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should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choose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most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appropriate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  option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list.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single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can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once,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than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once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45" dirty="0">
                <a:latin typeface="Arial"/>
                <a:cs typeface="Arial"/>
              </a:rPr>
              <a:t>Correct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carries one </a:t>
            </a:r>
            <a:r>
              <a:rPr sz="1100" spc="-40" dirty="0">
                <a:latin typeface="Arial"/>
                <a:cs typeface="Arial"/>
              </a:rPr>
              <a:t>mark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incorrect </a:t>
            </a:r>
            <a:r>
              <a:rPr sz="1100" spc="-35" dirty="0">
                <a:latin typeface="Arial"/>
                <a:cs typeface="Arial"/>
              </a:rPr>
              <a:t>‘zero </a:t>
            </a:r>
            <a:r>
              <a:rPr sz="1100" spc="-30" dirty="0">
                <a:latin typeface="Arial"/>
                <a:cs typeface="Arial"/>
              </a:rPr>
              <a:t>mark’. </a:t>
            </a:r>
            <a:r>
              <a:rPr sz="1100" spc="-65" dirty="0">
                <a:latin typeface="Arial"/>
                <a:cs typeface="Arial"/>
              </a:rPr>
              <a:t>There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b="1" spc="-90" dirty="0">
                <a:latin typeface="Arial"/>
                <a:cs typeface="Arial"/>
              </a:rPr>
              <a:t>NO </a:t>
            </a:r>
            <a:r>
              <a:rPr sz="1100" spc="-45" dirty="0">
                <a:latin typeface="Arial"/>
                <a:cs typeface="Arial"/>
              </a:rPr>
              <a:t>negative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40" dirty="0">
                <a:latin typeface="Arial"/>
                <a:cs typeface="Arial"/>
              </a:rPr>
              <a:t>Student mark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65" dirty="0">
                <a:latin typeface="Arial"/>
                <a:cs typeface="Arial"/>
              </a:rPr>
              <a:t>responses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specified computer-based </a:t>
            </a:r>
            <a:r>
              <a:rPr sz="1100" spc="-50" dirty="0">
                <a:latin typeface="Arial"/>
                <a:cs typeface="Arial"/>
              </a:rPr>
              <a:t>sheet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EMQs.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0104" y="6132957"/>
            <a:ext cx="6142990" cy="2978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30" dirty="0">
                <a:latin typeface="Arial"/>
                <a:cs typeface="Arial"/>
              </a:rPr>
              <a:t>OSPE/OSCE: </a:t>
            </a:r>
            <a:r>
              <a:rPr sz="1100" b="1" spc="-65" dirty="0">
                <a:latin typeface="Arial"/>
                <a:cs typeface="Arial"/>
              </a:rPr>
              <a:t>Objective </a:t>
            </a:r>
            <a:r>
              <a:rPr sz="1100" b="1" spc="-70" dirty="0">
                <a:latin typeface="Arial"/>
                <a:cs typeface="Arial"/>
              </a:rPr>
              <a:t>Structured </a:t>
            </a:r>
            <a:r>
              <a:rPr sz="1100" b="1" spc="-65" dirty="0">
                <a:latin typeface="Arial"/>
                <a:cs typeface="Arial"/>
              </a:rPr>
              <a:t>Practical/Clinical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Examination: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583565" indent="-228600">
              <a:lnSpc>
                <a:spcPct val="100000"/>
              </a:lnSpc>
              <a:spcBef>
                <a:spcPts val="869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have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complete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task.</a:t>
            </a:r>
            <a:endParaRPr sz="1100">
              <a:latin typeface="Arial"/>
              <a:cs typeface="Arial"/>
            </a:endParaRPr>
          </a:p>
          <a:p>
            <a:pPr marL="583565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Comprise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12-25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583565" marR="88265" indent="-228600">
              <a:lnSpc>
                <a:spcPct val="153000"/>
              </a:lnSpc>
              <a:spcBef>
                <a:spcPts val="5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105" dirty="0">
                <a:latin typeface="Arial"/>
                <a:cs typeface="Arial"/>
              </a:rPr>
              <a:t>Each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variety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65" dirty="0">
                <a:latin typeface="Arial"/>
                <a:cs typeface="Arial"/>
              </a:rPr>
              <a:t>tasks, </a:t>
            </a:r>
            <a:r>
              <a:rPr sz="1100" spc="-50" dirty="0">
                <a:latin typeface="Arial"/>
                <a:cs typeface="Arial"/>
              </a:rPr>
              <a:t>these </a:t>
            </a:r>
            <a:r>
              <a:rPr sz="1100" spc="-65" dirty="0">
                <a:latin typeface="Arial"/>
                <a:cs typeface="Arial"/>
              </a:rPr>
              <a:t>tasks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35" dirty="0">
                <a:latin typeface="Arial"/>
                <a:cs typeface="Arial"/>
              </a:rPr>
              <a:t>include </a:t>
            </a:r>
            <a:r>
              <a:rPr sz="1100" spc="-25" dirty="0">
                <a:latin typeface="Arial"/>
                <a:cs typeface="Arial"/>
              </a:rPr>
              <a:t>history </a:t>
            </a:r>
            <a:r>
              <a:rPr sz="1100" spc="-35" dirty="0">
                <a:latin typeface="Arial"/>
                <a:cs typeface="Arial"/>
              </a:rPr>
              <a:t>taking, </a:t>
            </a:r>
            <a:r>
              <a:rPr sz="1100" spc="-55" dirty="0">
                <a:latin typeface="Arial"/>
                <a:cs typeface="Arial"/>
              </a:rPr>
              <a:t>physical 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skills and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knowledge</a:t>
            </a:r>
            <a:endParaRPr sz="1100">
              <a:latin typeface="Arial"/>
              <a:cs typeface="Arial"/>
            </a:endParaRPr>
          </a:p>
          <a:p>
            <a:pPr marL="5835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Stations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observed, unobserved,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rest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583565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65" dirty="0">
                <a:latin typeface="Arial"/>
                <a:cs typeface="Arial"/>
              </a:rPr>
              <a:t>Observed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20" dirty="0">
                <a:latin typeface="Arial"/>
                <a:cs typeface="Arial"/>
              </a:rPr>
              <a:t>internal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external </a:t>
            </a:r>
            <a:r>
              <a:rPr sz="1100" spc="-55" dirty="0">
                <a:latin typeface="Arial"/>
                <a:cs typeface="Arial"/>
              </a:rPr>
              <a:t>examiners.</a:t>
            </a:r>
            <a:endParaRPr sz="1100">
              <a:latin typeface="Arial"/>
              <a:cs typeface="Arial"/>
            </a:endParaRPr>
          </a:p>
          <a:p>
            <a:pPr marL="583565" marR="5080" indent="-228600">
              <a:lnSpc>
                <a:spcPct val="152700"/>
              </a:lnSpc>
              <a:spcBef>
                <a:spcPts val="60"/>
              </a:spcBef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1100" spc="-55" dirty="0">
                <a:latin typeface="Arial"/>
                <a:cs typeface="Arial"/>
              </a:rPr>
              <a:t>Unobserved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static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which there </a:t>
            </a:r>
            <a:r>
              <a:rPr sz="1100" spc="-70" dirty="0">
                <a:latin typeface="Arial"/>
                <a:cs typeface="Arial"/>
              </a:rPr>
              <a:t>may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70" dirty="0">
                <a:latin typeface="Arial"/>
                <a:cs typeface="Arial"/>
              </a:rPr>
              <a:t>X-ray, </a:t>
            </a:r>
            <a:r>
              <a:rPr sz="1100" spc="-110" dirty="0">
                <a:latin typeface="Arial"/>
                <a:cs typeface="Arial"/>
              </a:rPr>
              <a:t>Labs </a:t>
            </a:r>
            <a:r>
              <a:rPr sz="1100" spc="-35" dirty="0">
                <a:latin typeface="Arial"/>
                <a:cs typeface="Arial"/>
              </a:rPr>
              <a:t>reports, </a:t>
            </a:r>
            <a:r>
              <a:rPr sz="1100" spc="-45" dirty="0">
                <a:latin typeface="Arial"/>
                <a:cs typeface="Arial"/>
              </a:rPr>
              <a:t>pictures, clinical  </a:t>
            </a:r>
            <a:r>
              <a:rPr sz="1100" spc="-70" dirty="0">
                <a:latin typeface="Arial"/>
                <a:cs typeface="Arial"/>
              </a:rPr>
              <a:t>scenarios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related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questions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answer.</a:t>
            </a:r>
            <a:endParaRPr sz="1100">
              <a:latin typeface="Arial"/>
              <a:cs typeface="Arial"/>
            </a:endParaRPr>
          </a:p>
          <a:p>
            <a:pPr marL="583565" marR="8255" indent="-228600">
              <a:lnSpc>
                <a:spcPct val="151800"/>
              </a:lnSpc>
              <a:spcBef>
                <a:spcPts val="70"/>
              </a:spcBef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1100" spc="-80" dirty="0">
                <a:latin typeface="Arial"/>
                <a:cs typeface="Arial"/>
              </a:rPr>
              <a:t>Rest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station </a:t>
            </a:r>
            <a:r>
              <a:rPr sz="1100" spc="-30" dirty="0">
                <a:latin typeface="Arial"/>
                <a:cs typeface="Arial"/>
              </a:rPr>
              <a:t>where </a:t>
            </a:r>
            <a:r>
              <a:rPr sz="1100" spc="-15" dirty="0">
                <a:latin typeface="Arial"/>
                <a:cs typeface="Arial"/>
              </a:rPr>
              <a:t>there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no </a:t>
            </a:r>
            <a:r>
              <a:rPr sz="1100" spc="-55" dirty="0">
                <a:latin typeface="Arial"/>
                <a:cs typeface="Arial"/>
              </a:rPr>
              <a:t>task given and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time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55" dirty="0">
                <a:latin typeface="Arial"/>
                <a:cs typeface="Arial"/>
              </a:rPr>
              <a:t>organize  </a:t>
            </a:r>
            <a:r>
              <a:rPr sz="1100" spc="-20" dirty="0">
                <a:latin typeface="Arial"/>
                <a:cs typeface="Arial"/>
              </a:rPr>
              <a:t>his/her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thoughts.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1954" y="6163309"/>
            <a:ext cx="4899660" cy="2268220"/>
          </a:xfrm>
          <a:custGeom>
            <a:avLst/>
            <a:gdLst/>
            <a:ahLst/>
            <a:cxnLst/>
            <a:rect l="l" t="t" r="r" b="b"/>
            <a:pathLst>
              <a:path w="4899659" h="2268220">
                <a:moveTo>
                  <a:pt x="2449830" y="608964"/>
                </a:moveTo>
                <a:lnTo>
                  <a:pt x="3293745" y="0"/>
                </a:lnTo>
                <a:lnTo>
                  <a:pt x="3210560" y="558800"/>
                </a:lnTo>
                <a:lnTo>
                  <a:pt x="4168775" y="467994"/>
                </a:lnTo>
                <a:lnTo>
                  <a:pt x="3788409" y="767714"/>
                </a:lnTo>
                <a:lnTo>
                  <a:pt x="4785359" y="854075"/>
                </a:lnTo>
                <a:lnTo>
                  <a:pt x="3993515" y="1099820"/>
                </a:lnTo>
                <a:lnTo>
                  <a:pt x="4899660" y="1395095"/>
                </a:lnTo>
                <a:lnTo>
                  <a:pt x="3818890" y="1358900"/>
                </a:lnTo>
                <a:lnTo>
                  <a:pt x="4115434" y="1899920"/>
                </a:lnTo>
                <a:lnTo>
                  <a:pt x="3180080" y="1517650"/>
                </a:lnTo>
                <a:lnTo>
                  <a:pt x="3004820" y="2072639"/>
                </a:lnTo>
                <a:lnTo>
                  <a:pt x="2388870" y="1567814"/>
                </a:lnTo>
                <a:lnTo>
                  <a:pt x="1924049" y="2268220"/>
                </a:lnTo>
                <a:lnTo>
                  <a:pt x="1749424" y="1640839"/>
                </a:lnTo>
                <a:lnTo>
                  <a:pt x="1079500" y="1849754"/>
                </a:lnTo>
                <a:lnTo>
                  <a:pt x="1285239" y="1463039"/>
                </a:lnTo>
                <a:lnTo>
                  <a:pt x="30480" y="1531620"/>
                </a:lnTo>
                <a:lnTo>
                  <a:pt x="843914" y="1236345"/>
                </a:lnTo>
                <a:lnTo>
                  <a:pt x="0" y="904239"/>
                </a:lnTo>
                <a:lnTo>
                  <a:pt x="1049020" y="799464"/>
                </a:lnTo>
                <a:lnTo>
                  <a:pt x="83819" y="240664"/>
                </a:lnTo>
                <a:lnTo>
                  <a:pt x="1658620" y="663575"/>
                </a:lnTo>
                <a:lnTo>
                  <a:pt x="1894205" y="240664"/>
                </a:lnTo>
                <a:lnTo>
                  <a:pt x="2449830" y="6089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7979" y="7079615"/>
            <a:ext cx="2371724" cy="590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884" y="886713"/>
            <a:ext cx="6167755" cy="258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110" dirty="0" smtClean="0">
                <a:latin typeface="Arial"/>
                <a:cs typeface="Arial"/>
              </a:rPr>
              <a:t>AVMC </a:t>
            </a:r>
            <a:r>
              <a:rPr sz="1100" b="1" spc="-50" smtClean="0">
                <a:latin typeface="Arial"/>
                <a:cs typeface="Arial"/>
              </a:rPr>
              <a:t>nternal </a:t>
            </a:r>
            <a:r>
              <a:rPr sz="1100" b="1" spc="-80" dirty="0">
                <a:latin typeface="Arial"/>
                <a:cs typeface="Arial"/>
              </a:rPr>
              <a:t>Evaluation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95" dirty="0">
                <a:latin typeface="Arial"/>
                <a:cs typeface="Arial"/>
              </a:rPr>
              <a:t>Policy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324485" indent="-227965">
              <a:lnSpc>
                <a:spcPct val="100000"/>
              </a:lnSpc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determine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achievement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marL="553085" marR="5080" lvl="1" indent="-228600">
              <a:lnSpc>
                <a:spcPts val="2020"/>
              </a:lnSpc>
              <a:spcBef>
                <a:spcPts val="170"/>
              </a:spcBef>
              <a:buFont typeface="Courier New"/>
              <a:buChar char="o"/>
              <a:tabLst>
                <a:tab pos="553085" algn="l"/>
                <a:tab pos="553720" algn="l"/>
              </a:tabLst>
            </a:pPr>
            <a:r>
              <a:rPr sz="1100" b="1" spc="-55" dirty="0">
                <a:latin typeface="Arial"/>
                <a:cs typeface="Arial"/>
              </a:rPr>
              <a:t>Module </a:t>
            </a:r>
            <a:r>
              <a:rPr sz="1100" b="1" spc="-80" dirty="0">
                <a:latin typeface="Arial"/>
                <a:cs typeface="Arial"/>
              </a:rPr>
              <a:t>Examination: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30" dirty="0">
                <a:latin typeface="Arial"/>
                <a:cs typeface="Arial"/>
              </a:rPr>
              <a:t>on 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35" dirty="0">
                <a:latin typeface="Arial"/>
                <a:cs typeface="Arial"/>
              </a:rPr>
              <a:t>module.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method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5" dirty="0">
                <a:latin typeface="Arial"/>
                <a:cs typeface="Arial"/>
              </a:rPr>
              <a:t>includes </a:t>
            </a:r>
            <a:r>
              <a:rPr sz="1100" spc="-150" dirty="0">
                <a:latin typeface="Arial"/>
                <a:cs typeface="Arial"/>
              </a:rPr>
              <a:t>BCQs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85" dirty="0">
                <a:latin typeface="Arial"/>
                <a:cs typeface="Arial"/>
              </a:rPr>
              <a:t>OSPE </a:t>
            </a:r>
            <a:r>
              <a:rPr sz="1100" spc="-45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</a:t>
            </a:r>
            <a:r>
              <a:rPr sz="1100" spc="-50" dirty="0">
                <a:latin typeface="Arial"/>
                <a:cs typeface="Arial"/>
              </a:rPr>
              <a:t>Practical  </a:t>
            </a:r>
            <a:r>
              <a:rPr sz="1100" spc="-45" dirty="0">
                <a:latin typeface="Arial"/>
                <a:cs typeface="Arial"/>
              </a:rPr>
              <a:t>Examination).</a:t>
            </a:r>
            <a:endParaRPr sz="1100">
              <a:latin typeface="Arial"/>
              <a:cs typeface="Arial"/>
            </a:endParaRPr>
          </a:p>
          <a:p>
            <a:pPr marL="553085" lvl="1" indent="-228600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553085" algn="l"/>
                <a:tab pos="553720" algn="l"/>
              </a:tabLst>
            </a:pPr>
            <a:r>
              <a:rPr sz="1100" b="1" spc="-85" dirty="0">
                <a:latin typeface="Arial"/>
                <a:cs typeface="Arial"/>
              </a:rPr>
              <a:t>Graded </a:t>
            </a:r>
            <a:r>
              <a:rPr sz="1100" b="1" spc="-114" dirty="0">
                <a:latin typeface="Arial"/>
                <a:cs typeface="Arial"/>
              </a:rPr>
              <a:t>Assessment </a:t>
            </a:r>
            <a:r>
              <a:rPr sz="1100" b="1" spc="-55" dirty="0">
                <a:latin typeface="Arial"/>
                <a:cs typeface="Arial"/>
              </a:rPr>
              <a:t>of </a:t>
            </a:r>
            <a:r>
              <a:rPr sz="1100" b="1" spc="-85" dirty="0">
                <a:latin typeface="Arial"/>
                <a:cs typeface="Arial"/>
              </a:rPr>
              <a:t>students by </a:t>
            </a:r>
            <a:r>
              <a:rPr sz="1100" b="1" spc="-65" dirty="0">
                <a:latin typeface="Arial"/>
                <a:cs typeface="Arial"/>
              </a:rPr>
              <a:t>Individual </a:t>
            </a:r>
            <a:r>
              <a:rPr sz="1100" b="1" spc="-55" dirty="0">
                <a:latin typeface="Arial"/>
                <a:cs typeface="Arial"/>
              </a:rPr>
              <a:t>Department</a:t>
            </a:r>
            <a:r>
              <a:rPr sz="1100" spc="-55" dirty="0">
                <a:latin typeface="Arial"/>
                <a:cs typeface="Arial"/>
              </a:rPr>
              <a:t>: </a:t>
            </a:r>
            <a:r>
              <a:rPr sz="1100" spc="-60" dirty="0">
                <a:latin typeface="Arial"/>
                <a:cs typeface="Arial"/>
              </a:rPr>
              <a:t>Quiz, </a:t>
            </a:r>
            <a:r>
              <a:rPr sz="1100" spc="-45" dirty="0">
                <a:latin typeface="Arial"/>
                <a:cs typeface="Arial"/>
              </a:rPr>
              <a:t>viva, </a:t>
            </a:r>
            <a:r>
              <a:rPr sz="1100" spc="-35" dirty="0">
                <a:latin typeface="Arial"/>
                <a:cs typeface="Arial"/>
              </a:rPr>
              <a:t>practical, </a:t>
            </a:r>
            <a:r>
              <a:rPr sz="1100" spc="-50" dirty="0">
                <a:latin typeface="Arial"/>
                <a:cs typeface="Arial"/>
              </a:rPr>
              <a:t>assignment,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small</a:t>
            </a:r>
            <a:endParaRPr sz="1100">
              <a:latin typeface="Arial"/>
              <a:cs typeface="Arial"/>
            </a:endParaRPr>
          </a:p>
          <a:p>
            <a:pPr marL="553085" marR="240029">
              <a:lnSpc>
                <a:spcPct val="152700"/>
              </a:lnSpc>
            </a:pP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30" dirty="0">
                <a:latin typeface="Arial"/>
                <a:cs typeface="Arial"/>
              </a:rPr>
              <a:t>activities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35" dirty="0">
                <a:latin typeface="Arial"/>
                <a:cs typeface="Arial"/>
              </a:rPr>
              <a:t>CBL, </a:t>
            </a:r>
            <a:r>
              <a:rPr sz="1100" spc="-114" dirty="0">
                <a:latin typeface="Arial"/>
                <a:cs typeface="Arial"/>
              </a:rPr>
              <a:t>TBL, TOL, </a:t>
            </a:r>
            <a:r>
              <a:rPr sz="1100" spc="-25" dirty="0">
                <a:latin typeface="Arial"/>
                <a:cs typeface="Arial"/>
              </a:rPr>
              <a:t>online </a:t>
            </a:r>
            <a:r>
              <a:rPr sz="1100" spc="-70" dirty="0">
                <a:latin typeface="Arial"/>
                <a:cs typeface="Arial"/>
              </a:rPr>
              <a:t>assessment, </a:t>
            </a:r>
            <a:r>
              <a:rPr sz="1100" spc="-30" dirty="0">
                <a:latin typeface="Arial"/>
                <a:cs typeface="Arial"/>
              </a:rPr>
              <a:t>ward activities,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log  </a:t>
            </a:r>
            <a:r>
              <a:rPr sz="1100" spc="-35" dirty="0">
                <a:latin typeface="Arial"/>
                <a:cs typeface="Arial"/>
              </a:rPr>
              <a:t>book.</a:t>
            </a:r>
            <a:endParaRPr sz="1100">
              <a:latin typeface="Arial"/>
              <a:cs typeface="Arial"/>
            </a:endParaRPr>
          </a:p>
          <a:p>
            <a:pPr marL="324485" indent="-227965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45" dirty="0">
                <a:latin typeface="Arial"/>
                <a:cs typeface="Arial"/>
              </a:rPr>
              <a:t>Marks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modular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graded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assessment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constitute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20%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weightage.</a:t>
            </a:r>
            <a:endParaRPr sz="1100">
              <a:latin typeface="Arial"/>
              <a:cs typeface="Arial"/>
            </a:endParaRPr>
          </a:p>
          <a:p>
            <a:pPr marL="32448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>
                <a:latin typeface="Arial"/>
                <a:cs typeface="Arial"/>
              </a:rPr>
              <a:t>per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-35" smtClean="0">
                <a:latin typeface="Arial"/>
                <a:cs typeface="Arial"/>
              </a:rPr>
              <a:t>policy</a:t>
            </a:r>
            <a:r>
              <a:rPr sz="1100" spc="-35" dirty="0">
                <a:latin typeface="Arial"/>
                <a:cs typeface="Arial"/>
              </a:rPr>
              <a:t>,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05" dirty="0">
                <a:latin typeface="Arial"/>
                <a:cs typeface="Arial"/>
              </a:rPr>
              <a:t>20%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added </a:t>
            </a:r>
            <a:r>
              <a:rPr sz="1100" spc="-45">
                <a:latin typeface="Arial"/>
                <a:cs typeface="Arial"/>
              </a:rPr>
              <a:t>by </a:t>
            </a:r>
            <a:r>
              <a:rPr lang="en-US" sz="1100" spc="-125" dirty="0" smtClean="0">
                <a:latin typeface="Arial"/>
                <a:cs typeface="Arial"/>
              </a:rPr>
              <a:t>UHS</a:t>
            </a:r>
            <a:r>
              <a:rPr sz="1100" spc="10" smtClean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Semester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Examination.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21</a:t>
            </a:fld>
            <a:endParaRPr spc="-55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19860" y="3784726"/>
          <a:ext cx="6188074" cy="963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1673860"/>
                <a:gridCol w="1715134"/>
                <a:gridCol w="1816100"/>
              </a:tblGrid>
              <a:tr h="287655">
                <a:tc grid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90" dirty="0">
                          <a:latin typeface="Arial"/>
                          <a:cs typeface="Arial"/>
                        </a:rPr>
                        <a:t>Example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Marks allocated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05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 marR="240665" indent="-226060">
                        <a:lnSpc>
                          <a:spcPct val="102000"/>
                        </a:lnSpc>
                        <a:spcBef>
                          <a:spcPts val="56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 Examination 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Marks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110" dirty="0">
                          <a:latin typeface="Arial"/>
                          <a:cs typeface="Arial"/>
                        </a:rPr>
                        <a:t>(Class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Assignments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spc="-1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Exam)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(Theory)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95" dirty="0"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084884" y="4894046"/>
            <a:ext cx="5997575" cy="8064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75" dirty="0">
                <a:latin typeface="Arial"/>
                <a:cs typeface="Arial"/>
              </a:rPr>
              <a:t>Formative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25" dirty="0">
                <a:latin typeface="Arial"/>
                <a:cs typeface="Arial"/>
              </a:rPr>
              <a:t>department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25" dirty="0">
                <a:latin typeface="Arial"/>
                <a:cs typeface="Arial"/>
              </a:rPr>
              <a:t>hold </a:t>
            </a:r>
            <a:r>
              <a:rPr sz="1100" spc="-50" dirty="0">
                <a:latin typeface="Arial"/>
                <a:cs typeface="Arial"/>
              </a:rPr>
              <a:t>quiz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25" dirty="0">
                <a:latin typeface="Arial"/>
                <a:cs typeface="Arial"/>
              </a:rPr>
              <a:t>short </a:t>
            </a:r>
            <a:r>
              <a:rPr sz="1100" spc="-60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5" dirty="0">
                <a:latin typeface="Arial"/>
                <a:cs typeface="Arial"/>
              </a:rPr>
              <a:t>their 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marks </a:t>
            </a:r>
            <a:r>
              <a:rPr sz="1100" spc="-30" dirty="0">
                <a:latin typeface="Arial"/>
                <a:cs typeface="Arial"/>
              </a:rPr>
              <a:t>obtained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40" dirty="0">
                <a:latin typeface="Arial"/>
                <a:cs typeface="Arial"/>
              </a:rPr>
              <a:t>included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4119" y="6998817"/>
            <a:ext cx="2188845" cy="614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6900"/>
              </a:lnSpc>
              <a:spcBef>
                <a:spcPts val="105"/>
              </a:spcBef>
            </a:pPr>
            <a:r>
              <a:rPr sz="1100" b="1" spc="-35" dirty="0">
                <a:latin typeface="Arial"/>
                <a:cs typeface="Arial"/>
              </a:rPr>
              <a:t>More </a:t>
            </a:r>
            <a:r>
              <a:rPr sz="1100" b="1" spc="-60" dirty="0">
                <a:latin typeface="Arial"/>
                <a:cs typeface="Arial"/>
              </a:rPr>
              <a:t>than </a:t>
            </a:r>
            <a:r>
              <a:rPr sz="1100" b="1" spc="-100" dirty="0">
                <a:latin typeface="Arial"/>
                <a:cs typeface="Arial"/>
              </a:rPr>
              <a:t>75% </a:t>
            </a:r>
            <a:r>
              <a:rPr sz="1100" b="1" spc="-70" dirty="0">
                <a:latin typeface="Arial"/>
                <a:cs typeface="Arial"/>
              </a:rPr>
              <a:t>attendance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75" dirty="0">
                <a:latin typeface="Arial"/>
                <a:cs typeface="Arial"/>
              </a:rPr>
              <a:t>needed 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5" dirty="0">
                <a:latin typeface="Arial"/>
                <a:cs typeface="Arial"/>
              </a:rPr>
              <a:t>sit </a:t>
            </a:r>
            <a:r>
              <a:rPr sz="1100" b="1" spc="-55" dirty="0">
                <a:latin typeface="Arial"/>
                <a:cs typeface="Arial"/>
              </a:rPr>
              <a:t>for </a:t>
            </a:r>
            <a:r>
              <a:rPr sz="1100" b="1" spc="-45" dirty="0">
                <a:latin typeface="Arial"/>
                <a:cs typeface="Arial"/>
              </a:rPr>
              <a:t>the </a:t>
            </a:r>
            <a:r>
              <a:rPr sz="1100" b="1" spc="-70" dirty="0">
                <a:latin typeface="Arial"/>
                <a:cs typeface="Arial"/>
              </a:rPr>
              <a:t>modular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85" dirty="0">
                <a:latin typeface="Arial"/>
                <a:cs typeface="Arial"/>
              </a:rPr>
              <a:t>semester  </a:t>
            </a:r>
            <a:r>
              <a:rPr sz="1100" b="1" spc="-75" dirty="0">
                <a:latin typeface="Arial"/>
                <a:cs typeface="Arial"/>
              </a:rPr>
              <a:t>examinations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114" y="426211"/>
            <a:ext cx="6336030" cy="59753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0"/>
              </a:spcBef>
              <a:tabLst>
                <a:tab pos="327914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120" baseline="2525" dirty="0">
                <a:latin typeface="Arial"/>
                <a:cs typeface="Arial"/>
              </a:rPr>
              <a:t>3</a:t>
            </a:r>
            <a:r>
              <a:rPr sz="1050" b="1" i="1" spc="-120" baseline="35714" dirty="0">
                <a:latin typeface="Arial"/>
                <a:cs typeface="Arial"/>
              </a:rPr>
              <a:t>RD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 dirty="0">
                <a:latin typeface="Arial"/>
                <a:cs typeface="Arial"/>
              </a:rPr>
              <a:t>MBBS</a:t>
            </a:r>
            <a:r>
              <a:rPr sz="1650" b="1" i="1" spc="-172" baseline="2525">
                <a:latin typeface="Arial"/>
                <a:cs typeface="Arial"/>
              </a:rPr>
              <a:t>, </a:t>
            </a:r>
            <a:r>
              <a:rPr sz="1650" b="1" i="1" spc="-195" baseline="2525" smtClean="0">
                <a:latin typeface="Arial"/>
                <a:cs typeface="Arial"/>
              </a:rPr>
              <a:t>ENDOCRINE </a:t>
            </a:r>
            <a:r>
              <a:rPr sz="1650" b="1" i="1" spc="-22" baseline="2525" dirty="0">
                <a:latin typeface="Arial"/>
                <a:cs typeface="Arial"/>
              </a:rPr>
              <a:t>II</a:t>
            </a:r>
            <a:r>
              <a:rPr sz="1650" b="1" i="1" spc="-240" baseline="2525" dirty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</a:pPr>
            <a:r>
              <a:rPr sz="1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MODULAR </a:t>
            </a:r>
            <a:r>
              <a:rPr sz="1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 </a:t>
            </a:r>
            <a:r>
              <a:rPr sz="11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 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100" b="1" u="heavy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REGULATIONS</a:t>
            </a:r>
            <a:r>
              <a:rPr sz="1100" b="1" u="heavy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lang="en-US" sz="1100" b="1" u="heavy" spc="-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AVMC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249476" y="1062583"/>
            <a:ext cx="5969000" cy="371460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report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hall/venue,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30 </a:t>
            </a:r>
            <a:r>
              <a:rPr sz="1100" spc="-35" dirty="0">
                <a:latin typeface="Arial"/>
                <a:cs typeface="Arial"/>
              </a:rPr>
              <a:t>minutes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before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b="1" spc="-114" dirty="0">
                <a:latin typeface="Arial"/>
                <a:cs typeface="Arial"/>
              </a:rPr>
              <a:t>Exam </a:t>
            </a:r>
            <a:r>
              <a:rPr sz="1100" b="1" spc="-40" dirty="0">
                <a:latin typeface="Arial"/>
                <a:cs typeface="Arial"/>
              </a:rPr>
              <a:t>will </a:t>
            </a:r>
            <a:r>
              <a:rPr sz="1100" b="1" spc="-90" dirty="0">
                <a:latin typeface="Arial"/>
                <a:cs typeface="Arial"/>
              </a:rPr>
              <a:t>begin sharp </a:t>
            </a:r>
            <a:r>
              <a:rPr sz="1100" b="1" spc="-30" dirty="0">
                <a:latin typeface="Arial"/>
                <a:cs typeface="Arial"/>
              </a:rPr>
              <a:t>at </a:t>
            </a:r>
            <a:r>
              <a:rPr sz="1100" b="1" spc="-50" dirty="0">
                <a:latin typeface="Arial"/>
                <a:cs typeface="Arial"/>
              </a:rPr>
              <a:t>the </a:t>
            </a:r>
            <a:r>
              <a:rPr sz="1100" b="1" spc="-85" dirty="0">
                <a:latin typeface="Arial"/>
                <a:cs typeface="Arial"/>
              </a:rPr>
              <a:t>given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0665" marR="250190" indent="-227965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enter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-30" dirty="0">
                <a:latin typeface="Arial"/>
                <a:cs typeface="Arial"/>
              </a:rPr>
              <a:t>hall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60" dirty="0">
                <a:latin typeface="Arial"/>
                <a:cs typeface="Arial"/>
              </a:rPr>
              <a:t>15 </a:t>
            </a:r>
            <a:r>
              <a:rPr sz="1100" spc="-40" dirty="0">
                <a:latin typeface="Arial"/>
                <a:cs typeface="Arial"/>
              </a:rPr>
              <a:t>minutes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scheduled 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according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roll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numbers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mentioned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seats.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phones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strictly </a:t>
            </a:r>
            <a:r>
              <a:rPr sz="11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allowed in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hall.</a:t>
            </a:r>
            <a:endParaRPr sz="1100">
              <a:latin typeface="Arial"/>
              <a:cs typeface="Arial"/>
            </a:endParaRPr>
          </a:p>
          <a:p>
            <a:pPr marL="240665" marR="81915" indent="-227965">
              <a:lnSpc>
                <a:spcPct val="151100"/>
              </a:lnSpc>
              <a:spcBef>
                <a:spcPts val="6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-60" dirty="0">
                <a:latin typeface="Arial"/>
                <a:cs typeface="Arial"/>
              </a:rPr>
              <a:t> 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found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cell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phone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any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(silent,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switched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on)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he/she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 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continue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240665" marR="5080" indent="-227965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sit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dirty="0">
                <a:latin typeface="Arial"/>
                <a:cs typeface="Arial"/>
              </a:rPr>
              <a:t>without </a:t>
            </a:r>
            <a:r>
              <a:rPr sz="1100" spc="-35" dirty="0">
                <a:latin typeface="Arial"/>
                <a:cs typeface="Arial"/>
              </a:rPr>
              <a:t>University </a:t>
            </a:r>
            <a:r>
              <a:rPr sz="1100" spc="-25" dirty="0">
                <a:latin typeface="Arial"/>
                <a:cs typeface="Arial"/>
              </a:rPr>
              <a:t>Admit </a:t>
            </a:r>
            <a:r>
              <a:rPr sz="1100" spc="-75" dirty="0">
                <a:latin typeface="Arial"/>
                <a:cs typeface="Arial"/>
              </a:rPr>
              <a:t>Card</a:t>
            </a:r>
            <a:r>
              <a:rPr sz="1100" spc="-75">
                <a:latin typeface="Arial"/>
                <a:cs typeface="Arial"/>
              </a:rPr>
              <a:t>, </a:t>
            </a:r>
            <a:r>
              <a:rPr lang="en-US" sz="1100" spc="-110" dirty="0" smtClean="0">
                <a:latin typeface="Arial"/>
                <a:cs typeface="Arial"/>
              </a:rPr>
              <a:t>AVMC</a:t>
            </a:r>
            <a:r>
              <a:rPr sz="1100" spc="-65" smtClean="0">
                <a:latin typeface="Arial"/>
                <a:cs typeface="Arial"/>
              </a:rPr>
              <a:t>College </a:t>
            </a:r>
            <a:r>
              <a:rPr sz="1100" spc="-75" dirty="0">
                <a:latin typeface="Arial"/>
                <a:cs typeface="Arial"/>
              </a:rPr>
              <a:t>ID </a:t>
            </a:r>
            <a:r>
              <a:rPr sz="1100" spc="-80" dirty="0">
                <a:latin typeface="Arial"/>
                <a:cs typeface="Arial"/>
              </a:rPr>
              <a:t>Card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90" dirty="0">
                <a:latin typeface="Arial"/>
                <a:cs typeface="Arial"/>
              </a:rPr>
              <a:t>Lab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Coat</a:t>
            </a:r>
            <a:endParaRPr sz="1100">
              <a:latin typeface="Arial"/>
              <a:cs typeface="Arial"/>
            </a:endParaRPr>
          </a:p>
          <a:p>
            <a:pPr marL="240665" marR="247015" indent="-227965">
              <a:lnSpc>
                <a:spcPct val="151800"/>
              </a:lnSpc>
              <a:spcBef>
                <a:spcPts val="6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Student must </a:t>
            </a:r>
            <a:r>
              <a:rPr sz="1100" spc="-30" dirty="0">
                <a:latin typeface="Arial"/>
                <a:cs typeface="Arial"/>
              </a:rPr>
              <a:t>bring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 </a:t>
            </a:r>
            <a:r>
              <a:rPr sz="1100" spc="-30" dirty="0">
                <a:latin typeface="Arial"/>
                <a:cs typeface="Arial"/>
              </a:rPr>
              <a:t>stationary </a:t>
            </a:r>
            <a:r>
              <a:rPr sz="1100" spc="-35" dirty="0">
                <a:latin typeface="Arial"/>
                <a:cs typeface="Arial"/>
              </a:rPr>
              <a:t>items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exam: </a:t>
            </a:r>
            <a:r>
              <a:rPr sz="1100" spc="-75" dirty="0">
                <a:latin typeface="Arial"/>
                <a:cs typeface="Arial"/>
              </a:rPr>
              <a:t>Pen, </a:t>
            </a:r>
            <a:r>
              <a:rPr sz="1100" spc="-60" dirty="0">
                <a:latin typeface="Arial"/>
                <a:cs typeface="Arial"/>
              </a:rPr>
              <a:t>Pencil, </a:t>
            </a:r>
            <a:r>
              <a:rPr sz="1100" spc="-70" dirty="0">
                <a:latin typeface="Arial"/>
                <a:cs typeface="Arial"/>
              </a:rPr>
              <a:t>Eraser,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60" dirty="0">
                <a:latin typeface="Arial"/>
                <a:cs typeface="Arial"/>
              </a:rPr>
              <a:t>Sharpener.</a:t>
            </a:r>
            <a:endParaRPr sz="1100">
              <a:latin typeface="Arial"/>
              <a:cs typeface="Arial"/>
            </a:endParaRPr>
          </a:p>
          <a:p>
            <a:pPr marL="240665" marR="288290" indent="-227965">
              <a:lnSpc>
                <a:spcPct val="150900"/>
              </a:lnSpc>
              <a:spcBef>
                <a:spcPts val="10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Indiscipline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hall/venue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acceptable.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95" dirty="0">
                <a:latin typeface="Arial"/>
                <a:cs typeface="Arial"/>
              </a:rPr>
              <a:t>possess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dirty="0">
                <a:latin typeface="Arial"/>
                <a:cs typeface="Arial"/>
              </a:rPr>
              <a:t>written  </a:t>
            </a:r>
            <a:r>
              <a:rPr sz="1100" spc="-25" dirty="0">
                <a:latin typeface="Arial"/>
                <a:cs typeface="Arial"/>
              </a:rPr>
              <a:t>material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communicate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fellow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114" y="426211"/>
            <a:ext cx="6336030" cy="126873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0"/>
              </a:spcBef>
              <a:tabLst>
                <a:tab pos="327914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120" baseline="2525" dirty="0">
                <a:latin typeface="Arial"/>
                <a:cs typeface="Arial"/>
              </a:rPr>
              <a:t>3</a:t>
            </a:r>
            <a:r>
              <a:rPr sz="1050" b="1" i="1" spc="-120" baseline="35714" dirty="0">
                <a:latin typeface="Arial"/>
                <a:cs typeface="Arial"/>
              </a:rPr>
              <a:t>RD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 dirty="0">
                <a:latin typeface="Arial"/>
                <a:cs typeface="Arial"/>
              </a:rPr>
              <a:t>MBBS</a:t>
            </a:r>
            <a:r>
              <a:rPr sz="1650" b="1" i="1" spc="-172" baseline="2525">
                <a:latin typeface="Arial"/>
                <a:cs typeface="Arial"/>
              </a:rPr>
              <a:t>, </a:t>
            </a:r>
            <a:r>
              <a:rPr sz="1650" b="1" i="1" spc="-195" baseline="2525" smtClean="0">
                <a:latin typeface="Arial"/>
                <a:cs typeface="Arial"/>
              </a:rPr>
              <a:t>ENDOCRINE </a:t>
            </a:r>
            <a:r>
              <a:rPr sz="1650" b="1" i="1" spc="-22" baseline="2525" dirty="0">
                <a:latin typeface="Arial"/>
                <a:cs typeface="Arial"/>
              </a:rPr>
              <a:t>II</a:t>
            </a:r>
            <a:r>
              <a:rPr sz="1650" b="1" i="1" spc="-240" baseline="2525" dirty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14935">
              <a:lnSpc>
                <a:spcPct val="100000"/>
              </a:lnSpc>
            </a:pPr>
            <a:r>
              <a:rPr sz="1100" b="1" spc="-80" dirty="0">
                <a:latin typeface="Arial"/>
                <a:cs typeface="Arial"/>
              </a:rPr>
              <a:t>Examination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90" dirty="0">
                <a:latin typeface="Arial"/>
                <a:cs typeface="Arial"/>
              </a:rPr>
              <a:t>Protocols:</a:t>
            </a:r>
            <a:endParaRPr sz="1100">
              <a:latin typeface="Arial"/>
              <a:cs typeface="Arial"/>
            </a:endParaRPr>
          </a:p>
          <a:p>
            <a:pPr marL="565785" indent="-224154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565785" algn="l"/>
                <a:tab pos="566420" algn="l"/>
              </a:tabLst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55" dirty="0">
                <a:latin typeface="Arial"/>
                <a:cs typeface="Arial"/>
              </a:rPr>
              <a:t>semester,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50" dirty="0">
                <a:latin typeface="Arial"/>
                <a:cs typeface="Arial"/>
              </a:rPr>
              <a:t>paper </a:t>
            </a:r>
            <a:r>
              <a:rPr sz="1100" spc="-45" dirty="0">
                <a:latin typeface="Arial"/>
                <a:cs typeface="Arial"/>
              </a:rPr>
              <a:t>comprising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EMQs.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For</a:t>
            </a:r>
            <a:endParaRPr sz="1100">
              <a:latin typeface="Arial"/>
              <a:cs typeface="Arial"/>
            </a:endParaRPr>
          </a:p>
          <a:p>
            <a:pPr marL="570230">
              <a:lnSpc>
                <a:spcPct val="100000"/>
              </a:lnSpc>
              <a:spcBef>
                <a:spcPts val="695"/>
              </a:spcBef>
            </a:pPr>
            <a:r>
              <a:rPr sz="1100" spc="-55" dirty="0">
                <a:latin typeface="Arial"/>
                <a:cs typeface="Arial"/>
              </a:rPr>
              <a:t>example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6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have</a:t>
            </a:r>
            <a:r>
              <a:rPr sz="1100" spc="-50" dirty="0">
                <a:latin typeface="Arial"/>
                <a:cs typeface="Arial"/>
              </a:rPr>
              <a:t> separate </a:t>
            </a:r>
            <a:r>
              <a:rPr sz="1100" spc="-20" dirty="0">
                <a:latin typeface="Arial"/>
                <a:cs typeface="Arial"/>
              </a:rPr>
              <a:t>theory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paper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14" dirty="0">
                <a:latin typeface="Arial"/>
                <a:cs typeface="Arial"/>
              </a:rPr>
              <a:t>GIT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&amp;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Liver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II,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Renal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&amp;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Excretory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System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II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570230">
              <a:lnSpc>
                <a:spcPct val="100000"/>
              </a:lnSpc>
              <a:spcBef>
                <a:spcPts val="695"/>
              </a:spcBef>
            </a:pPr>
            <a:r>
              <a:rPr sz="1100" b="1" spc="-100" dirty="0">
                <a:latin typeface="Arial"/>
                <a:cs typeface="Arial"/>
              </a:rPr>
              <a:t>Endocrinology </a:t>
            </a:r>
            <a:r>
              <a:rPr sz="1100" b="1" spc="-20" dirty="0">
                <a:latin typeface="Arial"/>
                <a:cs typeface="Arial"/>
              </a:rPr>
              <a:t>II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modules.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20876" y="1678278"/>
            <a:ext cx="5915660" cy="380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405" marR="6985" indent="-227965">
              <a:lnSpc>
                <a:spcPct val="151800"/>
              </a:lnSpc>
              <a:spcBef>
                <a:spcPts val="100"/>
              </a:spcBef>
              <a:buFont typeface="Symbol"/>
              <a:buChar char=""/>
              <a:tabLst>
                <a:tab pos="446405" algn="l"/>
                <a:tab pos="447040" algn="l"/>
              </a:tabLst>
            </a:pPr>
            <a:r>
              <a:rPr sz="1100" spc="-60" dirty="0">
                <a:latin typeface="Arial"/>
                <a:cs typeface="Arial"/>
              </a:rPr>
              <a:t>There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one </a:t>
            </a:r>
            <a:r>
              <a:rPr sz="1100" spc="-185" dirty="0">
                <a:latin typeface="Arial"/>
                <a:cs typeface="Arial"/>
              </a:rPr>
              <a:t>OSPE </a:t>
            </a:r>
            <a:r>
              <a:rPr sz="1100" spc="-45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</a:t>
            </a:r>
            <a:r>
              <a:rPr sz="1100" spc="-50" dirty="0">
                <a:latin typeface="Arial"/>
                <a:cs typeface="Arial"/>
              </a:rPr>
              <a:t>Practical </a:t>
            </a:r>
            <a:r>
              <a:rPr sz="1100" spc="-75" dirty="0">
                <a:latin typeface="Arial"/>
                <a:cs typeface="Arial"/>
              </a:rPr>
              <a:t>Examination)/OSCE </a:t>
            </a:r>
            <a:r>
              <a:rPr sz="1100" spc="-40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 </a:t>
            </a:r>
            <a:r>
              <a:rPr sz="1100" spc="-50" dirty="0">
                <a:latin typeface="Arial"/>
                <a:cs typeface="Arial"/>
              </a:rPr>
              <a:t>Clinical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Examinations)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cover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three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six.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241300" algn="l"/>
              </a:tabLst>
            </a:pPr>
            <a:r>
              <a:rPr sz="1100" b="1" spc="-80" dirty="0">
                <a:latin typeface="Arial"/>
                <a:cs typeface="Arial"/>
              </a:rPr>
              <a:t>Theory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Theory </a:t>
            </a:r>
            <a:r>
              <a:rPr sz="1100" spc="-45" dirty="0">
                <a:latin typeface="Arial"/>
                <a:cs typeface="Arial"/>
              </a:rPr>
              <a:t>paper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comprise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80 </a:t>
            </a:r>
            <a:r>
              <a:rPr sz="1100" spc="-45" dirty="0">
                <a:latin typeface="Arial"/>
                <a:cs typeface="Arial"/>
              </a:rPr>
              <a:t>one best </a:t>
            </a:r>
            <a:r>
              <a:rPr sz="1100" spc="-30" dirty="0">
                <a:latin typeface="Arial"/>
                <a:cs typeface="Arial"/>
              </a:rPr>
              <a:t>type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20 </a:t>
            </a:r>
            <a:r>
              <a:rPr sz="1100" spc="-90" dirty="0">
                <a:latin typeface="Arial"/>
                <a:cs typeface="Arial"/>
              </a:rPr>
              <a:t>EMQs.</a:t>
            </a:r>
            <a:endParaRPr sz="11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Time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duration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theory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paper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120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minutes.</a:t>
            </a:r>
            <a:endParaRPr sz="1100">
              <a:latin typeface="Arial"/>
              <a:cs typeface="Arial"/>
            </a:endParaRPr>
          </a:p>
          <a:p>
            <a:pPr marL="469265" marR="5080" lvl="1" indent="-227965">
              <a:lnSpc>
                <a:spcPct val="152700"/>
              </a:lnSpc>
              <a:spcBef>
                <a:spcPts val="6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45" dirty="0">
                <a:latin typeface="Arial"/>
                <a:cs typeface="Arial"/>
              </a:rPr>
              <a:t>mark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70" dirty="0">
                <a:latin typeface="Arial"/>
                <a:cs typeface="Arial"/>
              </a:rPr>
              <a:t>responses </a:t>
            </a:r>
            <a:r>
              <a:rPr sz="1100" spc="-30">
                <a:latin typeface="Arial"/>
                <a:cs typeface="Arial"/>
              </a:rPr>
              <a:t>on </a:t>
            </a:r>
            <a:r>
              <a:rPr lang="en-US" sz="1100" spc="-125" dirty="0" smtClean="0">
                <a:latin typeface="Arial"/>
                <a:cs typeface="Arial"/>
              </a:rPr>
              <a:t>UHS s</a:t>
            </a:r>
            <a:r>
              <a:rPr sz="1100" spc="-45" smtClean="0">
                <a:latin typeface="Arial"/>
                <a:cs typeface="Arial"/>
              </a:rPr>
              <a:t>pecified </a:t>
            </a:r>
            <a:r>
              <a:rPr sz="1100" spc="-60" dirty="0">
                <a:latin typeface="Arial"/>
                <a:cs typeface="Arial"/>
              </a:rPr>
              <a:t>response sheets </a:t>
            </a:r>
            <a:r>
              <a:rPr sz="1100" spc="-100" dirty="0">
                <a:latin typeface="Arial"/>
                <a:cs typeface="Arial"/>
              </a:rPr>
              <a:t>assessed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30" dirty="0">
                <a:latin typeface="Arial"/>
                <a:cs typeface="Arial"/>
              </a:rPr>
              <a:t>computer  software.</a:t>
            </a:r>
            <a:endParaRPr sz="11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15" dirty="0">
                <a:latin typeface="Arial"/>
                <a:cs typeface="Arial"/>
              </a:rPr>
              <a:t>It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80%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contribution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theory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results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Semester.</a:t>
            </a:r>
            <a:endParaRPr sz="1100">
              <a:latin typeface="Arial"/>
              <a:cs typeface="Arial"/>
            </a:endParaRPr>
          </a:p>
          <a:p>
            <a:pPr marL="446405" lvl="1" indent="-227965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446405" algn="l"/>
                <a:tab pos="447040" algn="l"/>
              </a:tabLst>
            </a:pPr>
            <a:r>
              <a:rPr sz="1100" spc="-60" dirty="0">
                <a:latin typeface="Arial"/>
                <a:cs typeface="Arial"/>
              </a:rPr>
              <a:t>There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35" dirty="0">
                <a:latin typeface="Arial"/>
                <a:cs typeface="Arial"/>
              </a:rPr>
              <a:t>no </a:t>
            </a:r>
            <a:r>
              <a:rPr sz="1100" spc="-45" dirty="0">
                <a:latin typeface="Arial"/>
                <a:cs typeface="Arial"/>
              </a:rPr>
              <a:t>negative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8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sz="1100" b="1" spc="-135" dirty="0">
                <a:latin typeface="Arial"/>
                <a:cs typeface="Arial"/>
              </a:rPr>
              <a:t>OSPE/OSCE:</a:t>
            </a:r>
            <a:endParaRPr sz="1100">
              <a:latin typeface="Arial"/>
              <a:cs typeface="Arial"/>
            </a:endParaRPr>
          </a:p>
          <a:p>
            <a:pPr marL="464820" lvl="1" indent="-22352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15" dirty="0">
                <a:latin typeface="Arial"/>
                <a:cs typeface="Arial"/>
              </a:rPr>
              <a:t>It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may</a:t>
            </a:r>
            <a:r>
              <a:rPr sz="1100" spc="-50" dirty="0">
                <a:latin typeface="Arial"/>
                <a:cs typeface="Arial"/>
              </a:rPr>
              <a:t> comprise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between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12-</a:t>
            </a:r>
            <a:r>
              <a:rPr sz="1100" spc="-60" dirty="0">
                <a:latin typeface="Arial"/>
                <a:cs typeface="Arial"/>
              </a:rPr>
              <a:t> 25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station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10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marks.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303530" indent="-227329">
              <a:lnSpc>
                <a:spcPct val="100000"/>
              </a:lnSpc>
              <a:buAutoNum type="arabicPeriod"/>
              <a:tabLst>
                <a:tab pos="304165" algn="l"/>
              </a:tabLst>
            </a:pPr>
            <a:r>
              <a:rPr lang="en-US" sz="1100" b="1" spc="-135" dirty="0" smtClean="0">
                <a:latin typeface="Arial"/>
                <a:cs typeface="Arial"/>
              </a:rPr>
              <a:t>UHS </a:t>
            </a:r>
            <a:r>
              <a:rPr sz="1100" b="1" spc="-90" smtClean="0">
                <a:latin typeface="Arial"/>
                <a:cs typeface="Arial"/>
              </a:rPr>
              <a:t>Grading</a:t>
            </a:r>
            <a:r>
              <a:rPr sz="1100" b="1" spc="-145" smtClean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528955" lvl="1" indent="-224154">
              <a:lnSpc>
                <a:spcPct val="100000"/>
              </a:lnSpc>
              <a:buFont typeface="Symbol"/>
              <a:buChar char=""/>
              <a:tabLst>
                <a:tab pos="528955" algn="l"/>
                <a:tab pos="529590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9860" y="5568060"/>
          <a:ext cx="6082665" cy="305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555"/>
                <a:gridCol w="2027555"/>
                <a:gridCol w="2027555"/>
              </a:tblGrid>
              <a:tr h="530225">
                <a:tc>
                  <a:txBody>
                    <a:bodyPr/>
                    <a:lstStyle/>
                    <a:p>
                      <a:pPr marL="462915" marR="425450" indent="-24765">
                        <a:lnSpc>
                          <a:spcPct val="101699"/>
                        </a:lnSpc>
                        <a:spcBef>
                          <a:spcPts val="540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Marks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obtained in 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Percentage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range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Numerical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Alphabetical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80-100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spc="-110" dirty="0">
                          <a:latin typeface="Arial"/>
                          <a:cs typeface="Arial"/>
                        </a:rPr>
                        <a:t>A+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75-79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70-74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A-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67-69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B+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63-66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60-62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B-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56-59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C+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50-55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1905" algn="ctr">
                        <a:lnSpc>
                          <a:spcPts val="126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&lt;50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Un-grade-able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13433" y="8758225"/>
            <a:ext cx="4516755" cy="3822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obtaining </a:t>
            </a:r>
            <a:r>
              <a:rPr sz="1100" spc="-140" dirty="0">
                <a:latin typeface="Arial"/>
                <a:cs typeface="Arial"/>
              </a:rPr>
              <a:t>GPA </a:t>
            </a:r>
            <a:r>
              <a:rPr sz="1100" spc="-75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5" dirty="0">
                <a:latin typeface="Arial"/>
                <a:cs typeface="Arial"/>
              </a:rPr>
              <a:t>2.00 </a:t>
            </a:r>
            <a:r>
              <a:rPr sz="1100" spc="-80" dirty="0">
                <a:latin typeface="Arial"/>
                <a:cs typeface="Arial"/>
              </a:rPr>
              <a:t>(50%)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declared </a:t>
            </a:r>
            <a:r>
              <a:rPr sz="1100" spc="-50" dirty="0">
                <a:latin typeface="Arial"/>
                <a:cs typeface="Arial"/>
              </a:rPr>
              <a:t>un-graded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(fail).</a:t>
            </a:r>
            <a:endParaRPr sz="1100">
              <a:latin typeface="Arial"/>
              <a:cs typeface="Arial"/>
            </a:endParaRPr>
          </a:p>
          <a:p>
            <a:pPr marL="236220" indent="-2235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Cumulative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transcript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issued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clearance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smtClean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696316"/>
            <a:ext cx="6409690" cy="509363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855"/>
              </a:spcBef>
              <a:buAutoNum type="arabicPeriod" startAt="4"/>
              <a:tabLst>
                <a:tab pos="238760" algn="l"/>
              </a:tabLst>
            </a:pPr>
            <a:r>
              <a:rPr sz="1100" b="1" spc="-75">
                <a:latin typeface="Arial"/>
                <a:cs typeface="Arial"/>
              </a:rPr>
              <a:t>Retake </a:t>
            </a:r>
            <a:r>
              <a:rPr sz="1100" b="1" spc="-80" smtClean="0">
                <a:latin typeface="Arial"/>
                <a:cs typeface="Arial"/>
              </a:rPr>
              <a:t>Examination</a:t>
            </a:r>
            <a:endParaRPr sz="1200">
              <a:latin typeface="Times New Roman"/>
              <a:cs typeface="Times New Roman"/>
            </a:endParaRPr>
          </a:p>
          <a:p>
            <a:pPr marL="641985" marR="5080" lvl="1" indent="-228600">
              <a:lnSpc>
                <a:spcPct val="152700"/>
              </a:lnSpc>
              <a:spcBef>
                <a:spcPts val="5"/>
              </a:spcBef>
              <a:buFont typeface="Symbol"/>
              <a:buChar char=""/>
              <a:tabLst>
                <a:tab pos="641985" algn="l"/>
                <a:tab pos="642620" algn="l"/>
              </a:tabLst>
            </a:pPr>
            <a:r>
              <a:rPr sz="1100" spc="-70" dirty="0">
                <a:latin typeface="Arial"/>
                <a:cs typeface="Arial"/>
              </a:rPr>
              <a:t>Retake </a:t>
            </a:r>
            <a:r>
              <a:rPr sz="1100" spc="-45" dirty="0">
                <a:latin typeface="Arial"/>
                <a:cs typeface="Arial"/>
              </a:rPr>
              <a:t>examinations are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40" dirty="0">
                <a:latin typeface="Arial"/>
                <a:cs typeface="Arial"/>
              </a:rPr>
              <a:t>those students </a:t>
            </a:r>
            <a:r>
              <a:rPr sz="1100" spc="-30" dirty="0">
                <a:latin typeface="Arial"/>
                <a:cs typeface="Arial"/>
              </a:rPr>
              <a:t>who </a:t>
            </a:r>
            <a:r>
              <a:rPr sz="1100" spc="-15" dirty="0">
                <a:latin typeface="Arial"/>
                <a:cs typeface="Arial"/>
              </a:rPr>
              <a:t>fail in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those </a:t>
            </a:r>
            <a:r>
              <a:rPr sz="1100" spc="-30" dirty="0">
                <a:latin typeface="Arial"/>
                <a:cs typeface="Arial"/>
              </a:rPr>
              <a:t>who </a:t>
            </a:r>
            <a:r>
              <a:rPr sz="1100" spc="-65" dirty="0">
                <a:latin typeface="Arial"/>
                <a:cs typeface="Arial"/>
              </a:rPr>
              <a:t>have  </a:t>
            </a:r>
            <a:r>
              <a:rPr sz="1100" spc="-75" dirty="0">
                <a:latin typeface="Arial"/>
                <a:cs typeface="Arial"/>
              </a:rPr>
              <a:t>passed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75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0" dirty="0">
                <a:latin typeface="Arial"/>
                <a:cs typeface="Arial"/>
              </a:rPr>
              <a:t>3.0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45" dirty="0">
                <a:latin typeface="Arial"/>
                <a:cs typeface="Arial"/>
              </a:rPr>
              <a:t>reappear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35" dirty="0">
                <a:latin typeface="Arial"/>
                <a:cs typeface="Arial"/>
              </a:rPr>
              <a:t>retake examination 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improve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grades.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641985" lvl="1" indent="-228600">
              <a:lnSpc>
                <a:spcPct val="100000"/>
              </a:lnSpc>
              <a:spcBef>
                <a:spcPts val="819"/>
              </a:spcBef>
              <a:buFont typeface="Symbol"/>
              <a:buChar char=""/>
              <a:tabLst>
                <a:tab pos="641985" algn="l"/>
                <a:tab pos="642620" algn="l"/>
              </a:tabLst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format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retake examination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exactly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same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"/>
            </a:pPr>
            <a:endParaRPr sz="1600">
              <a:latin typeface="Times New Roman"/>
              <a:cs typeface="Times New Roman"/>
            </a:endParaRPr>
          </a:p>
          <a:p>
            <a:pPr marL="641985" lvl="1" indent="-228600">
              <a:lnSpc>
                <a:spcPct val="100000"/>
              </a:lnSpc>
              <a:buSzPct val="77272"/>
              <a:buFont typeface="Symbol"/>
              <a:buChar char=""/>
              <a:tabLst>
                <a:tab pos="641985" algn="l"/>
                <a:tab pos="642620" algn="l"/>
              </a:tabLst>
            </a:pPr>
            <a:r>
              <a:rPr sz="1100" spc="-70" dirty="0">
                <a:latin typeface="Arial"/>
                <a:cs typeface="Arial"/>
              </a:rPr>
              <a:t>Retake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conducted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3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weeks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after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declaration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results.</a:t>
            </a:r>
            <a:endParaRPr sz="1100">
              <a:latin typeface="Arial"/>
              <a:cs typeface="Arial"/>
            </a:endParaRPr>
          </a:p>
          <a:p>
            <a:pPr marL="318770" indent="-225425">
              <a:lnSpc>
                <a:spcPct val="100000"/>
              </a:lnSpc>
              <a:spcBef>
                <a:spcPts val="975"/>
              </a:spcBef>
              <a:buAutoNum type="arabicPeriod" startAt="4"/>
              <a:tabLst>
                <a:tab pos="319405" algn="l"/>
              </a:tabLst>
            </a:pPr>
            <a:r>
              <a:rPr sz="1100" b="1" spc="-75" dirty="0">
                <a:latin typeface="Arial"/>
                <a:cs typeface="Arial"/>
              </a:rPr>
              <a:t>Promotion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0" dirty="0">
                <a:latin typeface="Arial"/>
                <a:cs typeface="Arial"/>
              </a:rPr>
              <a:t>next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spc="-125" dirty="0">
                <a:latin typeface="Arial"/>
                <a:cs typeface="Arial"/>
              </a:rPr>
              <a:t>class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4"/>
            </a:pPr>
            <a:endParaRPr sz="1100">
              <a:latin typeface="Times New Roman"/>
              <a:cs typeface="Times New Roman"/>
            </a:endParaRPr>
          </a:p>
          <a:p>
            <a:pPr marL="550545" lvl="1" indent="-228600">
              <a:lnSpc>
                <a:spcPct val="1000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who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pass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from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first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second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550545" lvl="1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25" dirty="0">
                <a:latin typeface="Arial"/>
                <a:cs typeface="Arial"/>
              </a:rPr>
              <a:t>who </a:t>
            </a:r>
            <a:r>
              <a:rPr sz="1100" spc="-15" dirty="0">
                <a:latin typeface="Arial"/>
                <a:cs typeface="Arial"/>
              </a:rPr>
              <a:t>fail the </a:t>
            </a:r>
            <a:r>
              <a:rPr sz="1100" spc="-130" dirty="0">
                <a:latin typeface="Arial"/>
                <a:cs typeface="Arial"/>
              </a:rPr>
              <a:t>MBBS </a:t>
            </a:r>
            <a:r>
              <a:rPr sz="1100" spc="-5" dirty="0">
                <a:latin typeface="Arial"/>
                <a:cs typeface="Arial"/>
              </a:rPr>
              <a:t>first </a:t>
            </a:r>
            <a:r>
              <a:rPr sz="1100" spc="-50" dirty="0">
                <a:latin typeface="Arial"/>
                <a:cs typeface="Arial"/>
              </a:rPr>
              <a:t>year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0" dirty="0">
                <a:latin typeface="Arial"/>
                <a:cs typeface="Arial"/>
              </a:rPr>
              <a:t>retake examination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promoted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29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second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550545" marR="160655" lvl="1" indent="-228600">
              <a:lnSpc>
                <a:spcPct val="101800"/>
              </a:lnSpc>
              <a:spcBef>
                <a:spcPts val="124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promoted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b="1" spc="-110" dirty="0">
                <a:latin typeface="Arial"/>
                <a:cs typeface="Arial"/>
              </a:rPr>
              <a:t>second </a:t>
            </a:r>
            <a:r>
              <a:rPr sz="1100" b="1" spc="-70" dirty="0">
                <a:latin typeface="Arial"/>
                <a:cs typeface="Arial"/>
              </a:rPr>
              <a:t>year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50" dirty="0">
                <a:latin typeface="Arial"/>
                <a:cs typeface="Arial"/>
              </a:rPr>
              <a:t>third </a:t>
            </a:r>
            <a:r>
              <a:rPr sz="1100" b="1" spc="-65" dirty="0">
                <a:latin typeface="Arial"/>
                <a:cs typeface="Arial"/>
              </a:rPr>
              <a:t>year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0" dirty="0">
                <a:latin typeface="Arial"/>
                <a:cs typeface="Arial"/>
              </a:rPr>
              <a:t>onward </a:t>
            </a:r>
            <a:r>
              <a:rPr sz="1100" b="1" spc="-80" dirty="0">
                <a:latin typeface="Arial"/>
                <a:cs typeface="Arial"/>
              </a:rPr>
              <a:t>only </a:t>
            </a:r>
            <a:r>
              <a:rPr sz="1100" spc="15" dirty="0">
                <a:latin typeface="Arial"/>
                <a:cs typeface="Arial"/>
              </a:rPr>
              <a:t>if </a:t>
            </a:r>
            <a:r>
              <a:rPr sz="1100" spc="-25" dirty="0">
                <a:latin typeface="Arial"/>
                <a:cs typeface="Arial"/>
              </a:rPr>
              <a:t>they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85" dirty="0">
                <a:latin typeface="Arial"/>
                <a:cs typeface="Arial"/>
              </a:rPr>
              <a:t>passed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50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550545" marR="422909" lvl="1" indent="-228600">
              <a:lnSpc>
                <a:spcPct val="100899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75" dirty="0">
                <a:latin typeface="Arial"/>
                <a:cs typeface="Arial"/>
              </a:rPr>
              <a:t>Clearance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45" dirty="0">
                <a:latin typeface="Arial"/>
                <a:cs typeface="Arial"/>
              </a:rPr>
              <a:t>components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semester </a:t>
            </a:r>
            <a:r>
              <a:rPr sz="1100" spc="-55" dirty="0">
                <a:latin typeface="Arial"/>
                <a:cs typeface="Arial"/>
              </a:rPr>
              <a:t>one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four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mandatory </a:t>
            </a:r>
            <a:r>
              <a:rPr sz="1100" dirty="0">
                <a:latin typeface="Arial"/>
                <a:cs typeface="Arial"/>
              </a:rPr>
              <a:t>for  </a:t>
            </a:r>
            <a:r>
              <a:rPr sz="1100" spc="-15" dirty="0">
                <a:latin typeface="Arial"/>
                <a:cs typeface="Arial"/>
              </a:rPr>
              <a:t>promotion from </a:t>
            </a:r>
            <a:r>
              <a:rPr sz="1100" spc="-65" dirty="0">
                <a:latin typeface="Arial"/>
                <a:cs typeface="Arial"/>
              </a:rPr>
              <a:t>second </a:t>
            </a:r>
            <a:r>
              <a:rPr sz="1100" spc="-55" dirty="0">
                <a:latin typeface="Arial"/>
                <a:cs typeface="Arial"/>
              </a:rPr>
              <a:t>year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third </a:t>
            </a:r>
            <a:r>
              <a:rPr sz="1100" spc="-45" dirty="0">
                <a:latin typeface="Arial"/>
                <a:cs typeface="Arial"/>
              </a:rPr>
              <a:t>year </a:t>
            </a:r>
            <a:r>
              <a:rPr sz="1100" spc="-90" dirty="0">
                <a:latin typeface="Arial"/>
                <a:cs typeface="Arial"/>
              </a:rPr>
              <a:t>(as </a:t>
            </a:r>
            <a:r>
              <a:rPr sz="1100" spc="-30" dirty="0">
                <a:latin typeface="Arial"/>
                <a:cs typeface="Arial"/>
              </a:rPr>
              <a:t>per </a:t>
            </a:r>
            <a:r>
              <a:rPr sz="1100" spc="-120" dirty="0">
                <a:latin typeface="Arial"/>
                <a:cs typeface="Arial"/>
              </a:rPr>
              <a:t>PMDC </a:t>
            </a:r>
            <a:r>
              <a:rPr sz="1100" spc="-40" dirty="0">
                <a:latin typeface="Arial"/>
                <a:cs typeface="Arial"/>
              </a:rPr>
              <a:t>rules).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550545" marR="432434" lvl="1" indent="-228600">
              <a:lnSpc>
                <a:spcPct val="1000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 dirty="0">
                <a:latin typeface="Arial"/>
                <a:cs typeface="Arial"/>
              </a:rPr>
              <a:t>per </a:t>
            </a:r>
            <a:r>
              <a:rPr sz="1100" spc="-120" dirty="0">
                <a:latin typeface="Arial"/>
                <a:cs typeface="Arial"/>
              </a:rPr>
              <a:t>PMDC </a:t>
            </a:r>
            <a:r>
              <a:rPr sz="1100" spc="-40" dirty="0">
                <a:latin typeface="Arial"/>
                <a:cs typeface="Arial"/>
              </a:rPr>
              <a:t>rules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failing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clear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20" dirty="0">
                <a:latin typeface="Arial"/>
                <a:cs typeface="Arial"/>
              </a:rPr>
              <a:t>its </a:t>
            </a:r>
            <a:r>
              <a:rPr sz="1100" spc="-40" dirty="0">
                <a:latin typeface="Arial"/>
                <a:cs typeface="Arial"/>
              </a:rPr>
              <a:t>component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65" dirty="0">
                <a:latin typeface="Arial"/>
                <a:cs typeface="Arial"/>
              </a:rPr>
              <a:t>(1+3)  </a:t>
            </a:r>
            <a:r>
              <a:rPr sz="1100" spc="-25" dirty="0">
                <a:latin typeface="Arial"/>
                <a:cs typeface="Arial"/>
              </a:rPr>
              <a:t>attempts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allowed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further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medical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education.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550545" marR="113030" lvl="1" indent="-228600">
              <a:lnSpc>
                <a:spcPct val="1018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75" dirty="0">
                <a:latin typeface="Arial"/>
                <a:cs typeface="Arial"/>
              </a:rPr>
              <a:t>Clearance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45" dirty="0">
                <a:latin typeface="Arial"/>
                <a:cs typeface="Arial"/>
              </a:rPr>
              <a:t>components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semester/s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mandatory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promotion </a:t>
            </a:r>
            <a:r>
              <a:rPr sz="1100" spc="-10" dirty="0">
                <a:latin typeface="Arial"/>
                <a:cs typeface="Arial"/>
              </a:rPr>
              <a:t>from  </a:t>
            </a:r>
            <a:r>
              <a:rPr sz="1100" dirty="0">
                <a:latin typeface="Arial"/>
                <a:cs typeface="Arial"/>
              </a:rPr>
              <a:t>third </a:t>
            </a:r>
            <a:r>
              <a:rPr sz="1100" spc="-45" dirty="0">
                <a:latin typeface="Arial"/>
                <a:cs typeface="Arial"/>
              </a:rPr>
              <a:t>year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onward.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1936" y="4006596"/>
            <a:ext cx="3891534" cy="1751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0535" y="4066032"/>
            <a:ext cx="1594865" cy="1640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0114" y="426211"/>
            <a:ext cx="6336030" cy="632224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50"/>
              </a:spcBef>
              <a:tabLst>
                <a:tab pos="326644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120" baseline="2525" dirty="0">
                <a:latin typeface="Arial"/>
                <a:cs typeface="Arial"/>
              </a:rPr>
              <a:t>3</a:t>
            </a:r>
            <a:r>
              <a:rPr sz="1050" b="1" i="1" spc="-120" baseline="35714" dirty="0">
                <a:latin typeface="Arial"/>
                <a:cs typeface="Arial"/>
              </a:rPr>
              <a:t>RD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>
                <a:latin typeface="Arial"/>
                <a:cs typeface="Arial"/>
              </a:rPr>
              <a:t>MBBS</a:t>
            </a:r>
            <a:r>
              <a:rPr sz="1650" b="1" i="1" spc="-172" baseline="2525" smtClean="0">
                <a:latin typeface="Arial"/>
                <a:cs typeface="Arial"/>
              </a:rPr>
              <a:t>,</a:t>
            </a:r>
            <a:r>
              <a:rPr sz="1650" b="1" i="1" spc="-82" baseline="2525" smtClean="0">
                <a:latin typeface="Arial"/>
                <a:cs typeface="Arial"/>
              </a:rPr>
              <a:t> </a:t>
            </a:r>
            <a:r>
              <a:rPr sz="1650" b="1" i="1" spc="-195" baseline="2525" dirty="0">
                <a:latin typeface="Arial"/>
                <a:cs typeface="Arial"/>
              </a:rPr>
              <a:t>ENDOCRINE </a:t>
            </a:r>
            <a:r>
              <a:rPr sz="1650" b="1" i="1" spc="-22" baseline="2525" dirty="0">
                <a:latin typeface="Arial"/>
                <a:cs typeface="Arial"/>
              </a:rPr>
              <a:t>II</a:t>
            </a:r>
            <a:r>
              <a:rPr sz="1650" b="1" i="1" spc="-240" baseline="2525" dirty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400" b="1" spc="-254" dirty="0">
                <a:latin typeface="Arial"/>
                <a:cs typeface="Arial"/>
              </a:rPr>
              <a:t>CBL  </a:t>
            </a:r>
            <a:r>
              <a:rPr sz="1400" b="1" spc="-80" dirty="0">
                <a:latin typeface="Arial"/>
                <a:cs typeface="Arial"/>
              </a:rPr>
              <a:t>1: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HYPERTHYROIDISM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25</a:t>
            </a:fld>
            <a:endParaRPr spc="-55" dirty="0"/>
          </a:p>
        </p:txBody>
      </p:sp>
      <p:sp>
        <p:nvSpPr>
          <p:cNvPr id="5" name="object 5"/>
          <p:cNvSpPr txBox="1"/>
          <p:nvPr/>
        </p:nvSpPr>
        <p:spPr>
          <a:xfrm>
            <a:off x="940104" y="1060450"/>
            <a:ext cx="6356985" cy="2750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1100" spc="-85" dirty="0">
                <a:latin typeface="Arial"/>
                <a:cs typeface="Arial"/>
              </a:rPr>
              <a:t>Discuss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structure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functions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thyroid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gland.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469900" algn="l"/>
              </a:tabLst>
            </a:pPr>
            <a:r>
              <a:rPr sz="1100" spc="-80" dirty="0">
                <a:latin typeface="Arial"/>
                <a:cs typeface="Arial"/>
              </a:rPr>
              <a:t>Recognize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mechanism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action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thyroid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hormones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regulation.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469900" algn="l"/>
              </a:tabLst>
            </a:pPr>
            <a:r>
              <a:rPr sz="1100" spc="-55" dirty="0">
                <a:latin typeface="Arial"/>
                <a:cs typeface="Arial"/>
              </a:rPr>
              <a:t>Relate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picture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presentation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such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condition.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69900" algn="l"/>
              </a:tabLst>
            </a:pPr>
            <a:r>
              <a:rPr sz="1100" spc="-15" dirty="0">
                <a:latin typeface="Arial"/>
                <a:cs typeface="Arial"/>
              </a:rPr>
              <a:t>Identify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anatomical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structures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endocrine</a:t>
            </a:r>
            <a:r>
              <a:rPr sz="1100" spc="-55" dirty="0">
                <a:latin typeface="Arial"/>
                <a:cs typeface="Arial"/>
              </a:rPr>
              <a:t> gland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front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neck.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469900" algn="l"/>
              </a:tabLst>
            </a:pPr>
            <a:r>
              <a:rPr sz="1100" spc="-85" dirty="0">
                <a:latin typeface="Arial"/>
                <a:cs typeface="Arial"/>
              </a:rPr>
              <a:t>Discuss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synthesis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95" dirty="0">
                <a:latin typeface="Arial"/>
                <a:cs typeface="Arial"/>
              </a:rPr>
              <a:t>T3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T4.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69900" algn="l"/>
              </a:tabLst>
            </a:pPr>
            <a:r>
              <a:rPr sz="1100" spc="-10" dirty="0">
                <a:latin typeface="Arial"/>
                <a:cs typeface="Arial"/>
              </a:rPr>
              <a:t>Interpret thyroid </a:t>
            </a:r>
            <a:r>
              <a:rPr sz="1100" spc="-20" dirty="0">
                <a:latin typeface="Arial"/>
                <a:cs typeface="Arial"/>
              </a:rPr>
              <a:t>function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tests.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469900" algn="l"/>
              </a:tabLst>
            </a:pPr>
            <a:r>
              <a:rPr sz="1100" spc="-40" dirty="0">
                <a:latin typeface="Arial"/>
                <a:cs typeface="Arial"/>
              </a:rPr>
              <a:t>Formulate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management </a:t>
            </a:r>
            <a:r>
              <a:rPr sz="1100" spc="-40" dirty="0">
                <a:latin typeface="Arial"/>
                <a:cs typeface="Arial"/>
              </a:rPr>
              <a:t>plan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thyroid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dysfunctions.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Case</a:t>
            </a:r>
            <a:r>
              <a:rPr sz="1100" b="1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>
              <a:lnSpc>
                <a:spcPct val="116799"/>
              </a:lnSpc>
            </a:pPr>
            <a:r>
              <a:rPr sz="1100" spc="-55" dirty="0">
                <a:latin typeface="Arial"/>
                <a:cs typeface="Arial"/>
              </a:rPr>
              <a:t>30 </a:t>
            </a:r>
            <a:r>
              <a:rPr sz="1100" spc="-45" dirty="0">
                <a:latin typeface="Arial"/>
                <a:cs typeface="Arial"/>
              </a:rPr>
              <a:t>year </a:t>
            </a:r>
            <a:r>
              <a:rPr sz="1100" spc="-20" dirty="0">
                <a:latin typeface="Arial"/>
                <a:cs typeface="Arial"/>
              </a:rPr>
              <a:t>old </a:t>
            </a:r>
            <a:r>
              <a:rPr sz="1100" spc="-40" dirty="0">
                <a:latin typeface="Arial"/>
                <a:cs typeface="Arial"/>
              </a:rPr>
              <a:t>female presented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25" dirty="0">
                <a:latin typeface="Arial"/>
                <a:cs typeface="Arial"/>
              </a:rPr>
              <a:t>weight </a:t>
            </a:r>
            <a:r>
              <a:rPr sz="1100" spc="-65" dirty="0">
                <a:latin typeface="Arial"/>
                <a:cs typeface="Arial"/>
              </a:rPr>
              <a:t>loss, </a:t>
            </a:r>
            <a:r>
              <a:rPr sz="1100" spc="-35" dirty="0">
                <a:latin typeface="Arial"/>
                <a:cs typeface="Arial"/>
              </a:rPr>
              <a:t>diarrhea,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heat </a:t>
            </a:r>
            <a:r>
              <a:rPr sz="1100" spc="-30" dirty="0">
                <a:latin typeface="Arial"/>
                <a:cs typeface="Arial"/>
              </a:rPr>
              <a:t>intolerance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25" dirty="0">
                <a:latin typeface="Arial"/>
                <a:cs typeface="Arial"/>
              </a:rPr>
              <a:t>five </a:t>
            </a:r>
            <a:r>
              <a:rPr sz="1100" spc="-65" dirty="0">
                <a:latin typeface="Arial"/>
                <a:cs typeface="Arial"/>
              </a:rPr>
              <a:t>weeks </a:t>
            </a:r>
            <a:r>
              <a:rPr sz="1100" spc="-50" dirty="0">
                <a:latin typeface="Arial"/>
                <a:cs typeface="Arial"/>
              </a:rPr>
              <a:t>along </a:t>
            </a:r>
            <a:r>
              <a:rPr sz="1100" spc="5" dirty="0">
                <a:latin typeface="Arial"/>
                <a:cs typeface="Arial"/>
              </a:rPr>
              <a:t>with  </a:t>
            </a:r>
            <a:r>
              <a:rPr sz="1100" spc="-25" dirty="0">
                <a:latin typeface="Arial"/>
                <a:cs typeface="Arial"/>
              </a:rPr>
              <a:t>palpitations,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excessive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sweating.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she</a:t>
            </a:r>
            <a:r>
              <a:rPr sz="1100" spc="-55" dirty="0">
                <a:latin typeface="Arial"/>
                <a:cs typeface="Arial"/>
              </a:rPr>
              <a:t> had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swelling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front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neck, </a:t>
            </a:r>
            <a:r>
              <a:rPr sz="1100" spc="-25" dirty="0">
                <a:latin typeface="Arial"/>
                <a:cs typeface="Arial"/>
              </a:rPr>
              <a:t>fine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tremors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out  </a:t>
            </a:r>
            <a:r>
              <a:rPr sz="1100" spc="-35" dirty="0">
                <a:latin typeface="Arial"/>
                <a:cs typeface="Arial"/>
              </a:rPr>
              <a:t>stretched </a:t>
            </a:r>
            <a:r>
              <a:rPr sz="1100" spc="-60" dirty="0">
                <a:latin typeface="Arial"/>
                <a:cs typeface="Arial"/>
              </a:rPr>
              <a:t>hands. </a:t>
            </a:r>
            <a:r>
              <a:rPr sz="1100" spc="-85" dirty="0">
                <a:latin typeface="Arial"/>
                <a:cs typeface="Arial"/>
              </a:rPr>
              <a:t>Palms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sweaty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warm. </a:t>
            </a:r>
            <a:r>
              <a:rPr sz="1100" spc="-55" dirty="0">
                <a:latin typeface="Arial"/>
                <a:cs typeface="Arial"/>
              </a:rPr>
              <a:t>Her </a:t>
            </a:r>
            <a:r>
              <a:rPr sz="1100" spc="-40" dirty="0">
                <a:latin typeface="Arial"/>
                <a:cs typeface="Arial"/>
              </a:rPr>
              <a:t>facial features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80" dirty="0">
                <a:latin typeface="Arial"/>
                <a:cs typeface="Arial"/>
              </a:rPr>
              <a:t>eyes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30" dirty="0">
                <a:latin typeface="Arial"/>
                <a:cs typeface="Arial"/>
              </a:rPr>
              <a:t>like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below: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0104" y="5878448"/>
            <a:ext cx="2499995" cy="1052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65" dirty="0">
                <a:latin typeface="Arial"/>
                <a:cs typeface="Arial"/>
              </a:rPr>
              <a:t>Vitals: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b="1" spc="-95" dirty="0">
                <a:latin typeface="Arial"/>
                <a:cs typeface="Arial"/>
              </a:rPr>
              <a:t>Blood Pressure: </a:t>
            </a:r>
            <a:r>
              <a:rPr sz="1100" spc="-35" dirty="0">
                <a:latin typeface="Arial"/>
                <a:cs typeface="Arial"/>
              </a:rPr>
              <a:t>140/60mm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Hg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b="1" spc="-95" dirty="0">
                <a:latin typeface="Arial"/>
                <a:cs typeface="Arial"/>
              </a:rPr>
              <a:t>Pulse: </a:t>
            </a:r>
            <a:r>
              <a:rPr sz="1100" spc="-60" dirty="0">
                <a:latin typeface="Arial"/>
                <a:cs typeface="Arial"/>
              </a:rPr>
              <a:t>140 </a:t>
            </a:r>
            <a:r>
              <a:rPr sz="1100" spc="-40" dirty="0">
                <a:latin typeface="Arial"/>
                <a:cs typeface="Arial"/>
              </a:rPr>
              <a:t>bpm </a:t>
            </a:r>
            <a:r>
              <a:rPr sz="1100" spc="-30" dirty="0">
                <a:latin typeface="Arial"/>
                <a:cs typeface="Arial"/>
              </a:rPr>
              <a:t>Irregularly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irregular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100" b="1" spc="-120" dirty="0">
                <a:latin typeface="Arial"/>
                <a:cs typeface="Arial"/>
              </a:rPr>
              <a:t>Lab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Investigations: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675129" y="7079868"/>
          <a:ext cx="4938393" cy="1569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9685"/>
                <a:gridCol w="1216660"/>
                <a:gridCol w="1216659"/>
                <a:gridCol w="1215389"/>
              </a:tblGrid>
              <a:tr h="848994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35" dirty="0">
                          <a:latin typeface="Arial"/>
                          <a:cs typeface="Arial"/>
                        </a:rPr>
                        <a:t>WBCs: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11000/mm</a:t>
                      </a:r>
                      <a:r>
                        <a:rPr sz="1050" spc="-52" baseline="31746" dirty="0">
                          <a:latin typeface="Arial"/>
                          <a:cs typeface="Arial"/>
                        </a:rPr>
                        <a:t>3</a:t>
                      </a:r>
                      <a:endParaRPr sz="1050" baseline="31746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ESR: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40mm/hr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85" dirty="0">
                          <a:latin typeface="Arial"/>
                          <a:cs typeface="Arial"/>
                        </a:rPr>
                        <a:t>Hb: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gm/lit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9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function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b="1" spc="-90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TSH: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0.002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(low)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Free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T3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100" b="1" spc="-105" dirty="0">
                          <a:latin typeface="Arial"/>
                          <a:cs typeface="Arial"/>
                        </a:rPr>
                        <a:t>Raised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Free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T4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Raised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Thyroid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b="1" spc="-75" dirty="0">
                          <a:latin typeface="Arial"/>
                          <a:cs typeface="Arial"/>
                        </a:rPr>
                        <a:t>Antibodies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Positive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(+)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35355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962913"/>
            <a:ext cx="6388100" cy="282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30" dirty="0">
                <a:latin typeface="Arial"/>
                <a:cs typeface="Arial"/>
              </a:rPr>
              <a:t>QUESTIONS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AutoNum type="arabicPeriod"/>
              <a:tabLst>
                <a:tab pos="151765" algn="l"/>
              </a:tabLst>
            </a:pPr>
            <a:r>
              <a:rPr sz="1100" spc="-40" dirty="0">
                <a:latin typeface="Arial"/>
                <a:cs typeface="Arial"/>
              </a:rPr>
              <a:t>Which </a:t>
            </a:r>
            <a:r>
              <a:rPr sz="1100" spc="-35" dirty="0">
                <a:latin typeface="Arial"/>
                <a:cs typeface="Arial"/>
              </a:rPr>
              <a:t>endocrine </a:t>
            </a:r>
            <a:r>
              <a:rPr sz="1100" spc="-50" dirty="0">
                <a:latin typeface="Arial"/>
                <a:cs typeface="Arial"/>
              </a:rPr>
              <a:t>gland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35" dirty="0">
                <a:latin typeface="Arial"/>
                <a:cs typeface="Arial"/>
              </a:rPr>
              <a:t>involved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case?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151765" algn="l"/>
              </a:tabLst>
            </a:pPr>
            <a:r>
              <a:rPr sz="1100" spc="-55" dirty="0">
                <a:latin typeface="Arial"/>
                <a:cs typeface="Arial"/>
              </a:rPr>
              <a:t>How </a:t>
            </a:r>
            <a:r>
              <a:rPr sz="1100" spc="-20" dirty="0">
                <a:latin typeface="Arial"/>
                <a:cs typeface="Arial"/>
              </a:rPr>
              <a:t>would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you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interpret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thyroid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function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test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above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case?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151765" algn="l"/>
              </a:tabLst>
            </a:pPr>
            <a:r>
              <a:rPr sz="1100" spc="-30" dirty="0">
                <a:latin typeface="Arial"/>
                <a:cs typeface="Arial"/>
              </a:rPr>
              <a:t>What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50" dirty="0">
                <a:latin typeface="Arial"/>
                <a:cs typeface="Arial"/>
              </a:rPr>
              <a:t>happened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her </a:t>
            </a:r>
            <a:r>
              <a:rPr sz="1100" spc="-85" dirty="0">
                <a:latin typeface="Arial"/>
                <a:cs typeface="Arial"/>
              </a:rPr>
              <a:t>eyes?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0" dirty="0">
                <a:latin typeface="Arial"/>
                <a:cs typeface="Arial"/>
              </a:rPr>
              <a:t>what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this condition </a:t>
            </a:r>
            <a:r>
              <a:rPr sz="1100" spc="-50" dirty="0">
                <a:latin typeface="Arial"/>
                <a:cs typeface="Arial"/>
              </a:rPr>
              <a:t>called?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151765" algn="l"/>
              </a:tabLst>
            </a:pPr>
            <a:r>
              <a:rPr sz="1100" spc="-50" dirty="0">
                <a:latin typeface="Arial"/>
                <a:cs typeface="Arial"/>
              </a:rPr>
              <a:t>Why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pulse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irregular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what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condition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called?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151765" algn="l"/>
              </a:tabLst>
            </a:pPr>
            <a:r>
              <a:rPr sz="1100" spc="-55" dirty="0">
                <a:latin typeface="Arial"/>
                <a:cs typeface="Arial"/>
              </a:rPr>
              <a:t>How </a:t>
            </a:r>
            <a:r>
              <a:rPr sz="1100" spc="-10" dirty="0">
                <a:latin typeface="Arial"/>
                <a:cs typeface="Arial"/>
              </a:rPr>
              <a:t>thyroid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hormone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playing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role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normal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functions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body?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51800"/>
              </a:lnSpc>
              <a:spcBef>
                <a:spcPts val="10"/>
              </a:spcBef>
              <a:buAutoNum type="arabicPeriod"/>
              <a:tabLst>
                <a:tab pos="151765" algn="l"/>
              </a:tabLst>
            </a:pPr>
            <a:r>
              <a:rPr sz="1100" spc="-55" dirty="0">
                <a:latin typeface="Arial"/>
                <a:cs typeface="Arial"/>
              </a:rPr>
              <a:t>How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iodine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incorporated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thyroid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gland 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hormone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0" dirty="0">
                <a:latin typeface="Arial"/>
                <a:cs typeface="Arial"/>
              </a:rPr>
              <a:t>what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other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macromolecules are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involved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its  </a:t>
            </a:r>
            <a:r>
              <a:rPr sz="1100" spc="-60" dirty="0">
                <a:latin typeface="Arial"/>
                <a:cs typeface="Arial"/>
              </a:rPr>
              <a:t>synthesis?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151765" algn="l"/>
              </a:tabLst>
            </a:pPr>
            <a:r>
              <a:rPr sz="1100" spc="-30" dirty="0">
                <a:latin typeface="Arial"/>
                <a:cs typeface="Arial"/>
              </a:rPr>
              <a:t>What </a:t>
            </a:r>
            <a:r>
              <a:rPr sz="1100" spc="-5" dirty="0">
                <a:latin typeface="Arial"/>
                <a:cs typeface="Arial"/>
              </a:rPr>
              <a:t>further </a:t>
            </a:r>
            <a:r>
              <a:rPr sz="1100" spc="-40" dirty="0">
                <a:latin typeface="Arial"/>
                <a:cs typeface="Arial"/>
              </a:rPr>
              <a:t>investigations </a:t>
            </a:r>
            <a:r>
              <a:rPr sz="1100" spc="-20" dirty="0">
                <a:latin typeface="Arial"/>
                <a:cs typeface="Arial"/>
              </a:rPr>
              <a:t>would </a:t>
            </a:r>
            <a:r>
              <a:rPr sz="1100" spc="-40" dirty="0">
                <a:latin typeface="Arial"/>
                <a:cs typeface="Arial"/>
              </a:rPr>
              <a:t>you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consider?</a:t>
            </a:r>
            <a:endParaRPr sz="1100">
              <a:latin typeface="Arial"/>
              <a:cs typeface="Arial"/>
            </a:endParaRPr>
          </a:p>
          <a:p>
            <a:pPr marL="12700" marR="728980">
              <a:lnSpc>
                <a:spcPct val="152700"/>
              </a:lnSpc>
              <a:buAutoNum type="arabicPeriod"/>
              <a:tabLst>
                <a:tab pos="151765" algn="l"/>
              </a:tabLst>
            </a:pPr>
            <a:r>
              <a:rPr sz="1100" spc="-55" dirty="0">
                <a:latin typeface="Arial"/>
                <a:cs typeface="Arial"/>
              </a:rPr>
              <a:t>How </a:t>
            </a:r>
            <a:r>
              <a:rPr sz="1100" spc="-20" dirty="0">
                <a:latin typeface="Arial"/>
                <a:cs typeface="Arial"/>
              </a:rPr>
              <a:t>would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you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manage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patient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monitor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treatment?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9.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What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is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role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surgery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  </a:t>
            </a:r>
            <a:r>
              <a:rPr sz="1100" spc="-30" dirty="0">
                <a:latin typeface="Arial"/>
                <a:cs typeface="Arial"/>
              </a:rPr>
              <a:t>hyperthyroidism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goiter?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114" y="426211"/>
            <a:ext cx="6336030" cy="64833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50"/>
              </a:spcBef>
              <a:tabLst>
                <a:tab pos="326644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120" baseline="2525" dirty="0">
                <a:latin typeface="Arial"/>
                <a:cs typeface="Arial"/>
              </a:rPr>
              <a:t>3</a:t>
            </a:r>
            <a:r>
              <a:rPr sz="1050" b="1" i="1" spc="-120" baseline="35714" dirty="0">
                <a:latin typeface="Arial"/>
                <a:cs typeface="Arial"/>
              </a:rPr>
              <a:t>RD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 dirty="0">
                <a:latin typeface="Arial"/>
                <a:cs typeface="Arial"/>
              </a:rPr>
              <a:t>MBBS</a:t>
            </a:r>
            <a:r>
              <a:rPr sz="1650" b="1" i="1" spc="-172" baseline="2525">
                <a:latin typeface="Arial"/>
                <a:cs typeface="Arial"/>
              </a:rPr>
              <a:t>, </a:t>
            </a:r>
            <a:r>
              <a:rPr sz="1650" b="1" i="1" spc="-82" baseline="2525" smtClean="0">
                <a:latin typeface="Arial"/>
                <a:cs typeface="Arial"/>
              </a:rPr>
              <a:t> </a:t>
            </a:r>
            <a:r>
              <a:rPr sz="1650" b="1" i="1" spc="-195" baseline="2525" dirty="0">
                <a:latin typeface="Arial"/>
                <a:cs typeface="Arial"/>
              </a:rPr>
              <a:t>ENDOCRINE </a:t>
            </a:r>
            <a:r>
              <a:rPr sz="1650" b="1" i="1" spc="-22" baseline="2525" dirty="0">
                <a:latin typeface="Arial"/>
                <a:cs typeface="Arial"/>
              </a:rPr>
              <a:t>II</a:t>
            </a:r>
            <a:r>
              <a:rPr sz="1650" b="1" i="1" spc="-240" baseline="2525" dirty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0650" algn="ctr">
              <a:lnSpc>
                <a:spcPct val="100000"/>
              </a:lnSpc>
            </a:pPr>
            <a:r>
              <a:rPr sz="1400" b="1" spc="-254" dirty="0">
                <a:latin typeface="Arial"/>
                <a:cs typeface="Arial"/>
              </a:rPr>
              <a:t>CBL  </a:t>
            </a:r>
            <a:r>
              <a:rPr sz="1400" b="1" spc="-75" dirty="0">
                <a:latin typeface="Arial"/>
                <a:cs typeface="Arial"/>
              </a:rPr>
              <a:t>2: </a:t>
            </a:r>
            <a:r>
              <a:rPr sz="1400" b="1" spc="-155" dirty="0">
                <a:latin typeface="Arial"/>
                <a:cs typeface="Arial"/>
              </a:rPr>
              <a:t>CUSHING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60" dirty="0">
                <a:latin typeface="Arial"/>
                <a:cs typeface="Arial"/>
              </a:rPr>
              <a:t>SYNDROME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27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40104" y="1212850"/>
            <a:ext cx="6301105" cy="3414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-45" dirty="0">
                <a:latin typeface="Arial"/>
                <a:cs typeface="Arial"/>
              </a:rPr>
              <a:t>should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able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100" spc="-60" dirty="0">
                <a:latin typeface="Arial"/>
                <a:cs typeface="Arial"/>
              </a:rPr>
              <a:t>Describe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role </a:t>
            </a:r>
            <a:r>
              <a:rPr sz="1100" spc="-25" dirty="0">
                <a:latin typeface="Arial"/>
                <a:cs typeface="Arial"/>
              </a:rPr>
              <a:t>cortisol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its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production.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69900" algn="l"/>
              </a:tabLst>
            </a:pPr>
            <a:r>
              <a:rPr sz="1100" spc="-20" dirty="0">
                <a:latin typeface="Arial"/>
                <a:cs typeface="Arial"/>
              </a:rPr>
              <a:t>Differentiate </a:t>
            </a:r>
            <a:r>
              <a:rPr sz="1100" spc="-35" dirty="0">
                <a:latin typeface="Arial"/>
                <a:cs typeface="Arial"/>
              </a:rPr>
              <a:t>between </a:t>
            </a:r>
            <a:r>
              <a:rPr sz="1100" spc="-80" dirty="0">
                <a:latin typeface="Arial"/>
                <a:cs typeface="Arial"/>
              </a:rPr>
              <a:t>Cushing </a:t>
            </a:r>
            <a:r>
              <a:rPr sz="1100" spc="-45" dirty="0">
                <a:latin typeface="Arial"/>
                <a:cs typeface="Arial"/>
              </a:rPr>
              <a:t>syndrome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disease.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469900" algn="l"/>
              </a:tabLst>
            </a:pPr>
            <a:r>
              <a:rPr sz="1100" spc="-70" dirty="0">
                <a:latin typeface="Arial"/>
                <a:cs typeface="Arial"/>
              </a:rPr>
              <a:t>Diagnose </a:t>
            </a:r>
            <a:r>
              <a:rPr sz="1100" spc="-80" dirty="0">
                <a:latin typeface="Arial"/>
                <a:cs typeface="Arial"/>
              </a:rPr>
              <a:t>Cushing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syndrome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469900" algn="l"/>
              </a:tabLst>
            </a:pPr>
            <a:r>
              <a:rPr sz="1100" spc="-40" dirty="0">
                <a:latin typeface="Arial"/>
                <a:cs typeface="Arial"/>
              </a:rPr>
              <a:t>Formulate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management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plan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patients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Cushing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syndrome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69900" algn="l"/>
              </a:tabLst>
            </a:pPr>
            <a:r>
              <a:rPr sz="1100" spc="-15" dirty="0">
                <a:latin typeface="Arial"/>
                <a:cs typeface="Arial"/>
              </a:rPr>
              <a:t>Identify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manage </a:t>
            </a:r>
            <a:r>
              <a:rPr sz="1100" spc="-30" dirty="0">
                <a:latin typeface="Arial"/>
                <a:cs typeface="Arial"/>
              </a:rPr>
              <a:t>complication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cushing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syndrome.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sng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Case</a:t>
            </a:r>
            <a:r>
              <a:rPr sz="12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7000"/>
              </a:lnSpc>
              <a:spcBef>
                <a:spcPts val="1015"/>
              </a:spcBef>
            </a:pPr>
            <a:r>
              <a:rPr sz="1100" spc="-45" dirty="0">
                <a:latin typeface="Arial"/>
                <a:cs typeface="Arial"/>
              </a:rPr>
              <a:t>42- </a:t>
            </a:r>
            <a:r>
              <a:rPr sz="1100" spc="-35" dirty="0">
                <a:latin typeface="Arial"/>
                <a:cs typeface="Arial"/>
              </a:rPr>
              <a:t>year-old </a:t>
            </a:r>
            <a:r>
              <a:rPr sz="1100" spc="-45" dirty="0">
                <a:latin typeface="Arial"/>
                <a:cs typeface="Arial"/>
              </a:rPr>
              <a:t>woman presented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medical </a:t>
            </a:r>
            <a:r>
              <a:rPr sz="1100" spc="-140" dirty="0">
                <a:latin typeface="Arial"/>
                <a:cs typeface="Arial"/>
              </a:rPr>
              <a:t>OPD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20" dirty="0">
                <a:latin typeface="Arial"/>
                <a:cs typeface="Arial"/>
              </a:rPr>
              <a:t>three </a:t>
            </a:r>
            <a:r>
              <a:rPr sz="1100" spc="-15" dirty="0">
                <a:latin typeface="Arial"/>
                <a:cs typeface="Arial"/>
              </a:rPr>
              <a:t>month </a:t>
            </a:r>
            <a:r>
              <a:rPr sz="1100" spc="-25" dirty="0">
                <a:latin typeface="Arial"/>
                <a:cs typeface="Arial"/>
              </a:rPr>
              <a:t>history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5" dirty="0">
                <a:latin typeface="Arial"/>
                <a:cs typeface="Arial"/>
              </a:rPr>
              <a:t>headache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narrowing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her  </a:t>
            </a:r>
            <a:r>
              <a:rPr sz="1100" spc="-50" dirty="0">
                <a:latin typeface="Arial"/>
                <a:cs typeface="Arial"/>
              </a:rPr>
              <a:t>visual </a:t>
            </a:r>
            <a:r>
              <a:rPr sz="1100" spc="-20" dirty="0">
                <a:latin typeface="Arial"/>
                <a:cs typeface="Arial"/>
              </a:rPr>
              <a:t>field.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40" dirty="0">
                <a:latin typeface="Arial"/>
                <a:cs typeface="Arial"/>
              </a:rPr>
              <a:t>badly </a:t>
            </a:r>
            <a:r>
              <a:rPr sz="1100" spc="-25" dirty="0">
                <a:latin typeface="Arial"/>
                <a:cs typeface="Arial"/>
              </a:rPr>
              <a:t>effecting </a:t>
            </a:r>
            <a:r>
              <a:rPr sz="1100" spc="-35" dirty="0">
                <a:latin typeface="Arial"/>
                <a:cs typeface="Arial"/>
              </a:rPr>
              <a:t>her </a:t>
            </a:r>
            <a:r>
              <a:rPr sz="1100" spc="-30" dirty="0">
                <a:latin typeface="Arial"/>
                <a:cs typeface="Arial"/>
              </a:rPr>
              <a:t>driving. </a:t>
            </a:r>
            <a:r>
              <a:rPr sz="1100" spc="-114" dirty="0">
                <a:latin typeface="Arial"/>
                <a:cs typeface="Arial"/>
              </a:rPr>
              <a:t>She </a:t>
            </a:r>
            <a:r>
              <a:rPr sz="1100" spc="-45" dirty="0">
                <a:latin typeface="Arial"/>
                <a:cs typeface="Arial"/>
              </a:rPr>
              <a:t>revealed </a:t>
            </a:r>
            <a:r>
              <a:rPr sz="1100" spc="-5" dirty="0">
                <a:latin typeface="Arial"/>
                <a:cs typeface="Arial"/>
              </a:rPr>
              <a:t>further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75" dirty="0">
                <a:latin typeface="Arial"/>
                <a:cs typeface="Arial"/>
              </a:rPr>
              <a:t>she </a:t>
            </a:r>
            <a:r>
              <a:rPr sz="1100" spc="-90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60" dirty="0">
                <a:latin typeface="Arial"/>
                <a:cs typeface="Arial"/>
              </a:rPr>
              <a:t>11 </a:t>
            </a:r>
            <a:r>
              <a:rPr sz="1100" spc="-70" dirty="0">
                <a:latin typeface="Arial"/>
                <a:cs typeface="Arial"/>
              </a:rPr>
              <a:t>kg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50" dirty="0">
                <a:latin typeface="Arial"/>
                <a:cs typeface="Arial"/>
              </a:rPr>
              <a:t>past </a:t>
            </a:r>
            <a:r>
              <a:rPr sz="1100" spc="-30" dirty="0">
                <a:latin typeface="Arial"/>
                <a:cs typeface="Arial"/>
              </a:rPr>
              <a:t>eight  </a:t>
            </a:r>
            <a:r>
              <a:rPr sz="1100" spc="-35" dirty="0">
                <a:latin typeface="Arial"/>
                <a:cs typeface="Arial"/>
              </a:rPr>
              <a:t>months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noticed </a:t>
            </a:r>
            <a:r>
              <a:rPr sz="1100" spc="-20" dirty="0">
                <a:latin typeface="Arial"/>
                <a:cs typeface="Arial"/>
              </a:rPr>
              <a:t>growth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5" dirty="0">
                <a:latin typeface="Arial"/>
                <a:cs typeface="Arial"/>
              </a:rPr>
              <a:t>coarse </a:t>
            </a:r>
            <a:r>
              <a:rPr sz="1100" spc="-40" dirty="0">
                <a:latin typeface="Arial"/>
                <a:cs typeface="Arial"/>
              </a:rPr>
              <a:t>facial </a:t>
            </a:r>
            <a:r>
              <a:rPr sz="1100" spc="-45" dirty="0">
                <a:latin typeface="Arial"/>
                <a:cs typeface="Arial"/>
              </a:rPr>
              <a:t>hairs </a:t>
            </a:r>
            <a:r>
              <a:rPr sz="1100" spc="-30" dirty="0">
                <a:latin typeface="Arial"/>
                <a:cs typeface="Arial"/>
              </a:rPr>
              <a:t>on her </a:t>
            </a:r>
            <a:r>
              <a:rPr sz="1100" spc="-50" dirty="0">
                <a:latin typeface="Arial"/>
                <a:cs typeface="Arial"/>
              </a:rPr>
              <a:t>face. </a:t>
            </a:r>
            <a:r>
              <a:rPr sz="1100" spc="-80" dirty="0">
                <a:latin typeface="Arial"/>
                <a:cs typeface="Arial"/>
              </a:rPr>
              <a:t>On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spc="-75" dirty="0">
                <a:latin typeface="Arial"/>
                <a:cs typeface="Arial"/>
              </a:rPr>
              <a:t>she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30" dirty="0">
                <a:latin typeface="Arial"/>
                <a:cs typeface="Arial"/>
              </a:rPr>
              <a:t>round </a:t>
            </a:r>
            <a:r>
              <a:rPr sz="1100" spc="-40" dirty="0">
                <a:latin typeface="Arial"/>
                <a:cs typeface="Arial"/>
              </a:rPr>
              <a:t>flushing </a:t>
            </a:r>
            <a:r>
              <a:rPr sz="1100" spc="-55" dirty="0">
                <a:latin typeface="Arial"/>
                <a:cs typeface="Arial"/>
              </a:rPr>
              <a:t>face </a:t>
            </a:r>
            <a:r>
              <a:rPr sz="1100" spc="5" dirty="0">
                <a:latin typeface="Arial"/>
                <a:cs typeface="Arial"/>
              </a:rPr>
              <a:t>with  </a:t>
            </a:r>
            <a:r>
              <a:rPr sz="1100" spc="-25" dirty="0">
                <a:latin typeface="Arial"/>
                <a:cs typeface="Arial"/>
              </a:rPr>
              <a:t>collection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fat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base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neck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upper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back.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14" dirty="0">
                <a:latin typeface="Arial"/>
                <a:cs typeface="Arial"/>
              </a:rPr>
              <a:t>She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can’t</a:t>
            </a:r>
            <a:r>
              <a:rPr sz="1100" spc="-45" dirty="0">
                <a:latin typeface="Arial"/>
                <a:cs typeface="Arial"/>
              </a:rPr>
              <a:t> stand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without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support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from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sitting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position.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spc="-50" dirty="0">
                <a:latin typeface="Arial"/>
                <a:cs typeface="Arial"/>
              </a:rPr>
              <a:t>Abdomen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40" dirty="0">
                <a:latin typeface="Arial"/>
                <a:cs typeface="Arial"/>
              </a:rPr>
              <a:t>broad </a:t>
            </a:r>
            <a:r>
              <a:rPr sz="1100" spc="-50" dirty="0">
                <a:latin typeface="Arial"/>
                <a:cs typeface="Arial"/>
              </a:rPr>
              <a:t>1.5 </a:t>
            </a:r>
            <a:r>
              <a:rPr sz="1100" spc="-65" dirty="0">
                <a:latin typeface="Arial"/>
                <a:cs typeface="Arial"/>
              </a:rPr>
              <a:t>cm </a:t>
            </a:r>
            <a:r>
              <a:rPr sz="1100" spc="-30" dirty="0">
                <a:latin typeface="Arial"/>
                <a:cs typeface="Arial"/>
              </a:rPr>
              <a:t>purplish </a:t>
            </a:r>
            <a:r>
              <a:rPr sz="1100" spc="-35" dirty="0">
                <a:latin typeface="Arial"/>
                <a:cs typeface="Arial"/>
              </a:rPr>
              <a:t>striae. Bitemporal </a:t>
            </a:r>
            <a:r>
              <a:rPr sz="1100" spc="-40" dirty="0">
                <a:latin typeface="Arial"/>
                <a:cs typeface="Arial"/>
              </a:rPr>
              <a:t>hemianopia </a:t>
            </a:r>
            <a:r>
              <a:rPr sz="1100" spc="-75" dirty="0">
                <a:latin typeface="Arial"/>
                <a:cs typeface="Arial"/>
              </a:rPr>
              <a:t>was </a:t>
            </a:r>
            <a:r>
              <a:rPr sz="1100" spc="-25" dirty="0">
                <a:latin typeface="Arial"/>
                <a:cs typeface="Arial"/>
              </a:rPr>
              <a:t>found </a:t>
            </a:r>
            <a:r>
              <a:rPr sz="1100" spc="-35" dirty="0">
                <a:latin typeface="Arial"/>
                <a:cs typeface="Arial"/>
              </a:rPr>
              <a:t>on </a:t>
            </a:r>
            <a:r>
              <a:rPr sz="1100" spc="-15" dirty="0">
                <a:latin typeface="Arial"/>
                <a:cs typeface="Arial"/>
              </a:rPr>
              <a:t>confrontation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perimetry.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75" dirty="0">
                <a:latin typeface="Arial"/>
                <a:cs typeface="Arial"/>
              </a:rPr>
              <a:t>Investigations: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4776851"/>
          <a:ext cx="6526529" cy="659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4875"/>
                <a:gridCol w="2174875"/>
                <a:gridCol w="2176779"/>
              </a:tblGrid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204" dirty="0">
                          <a:latin typeface="Arial"/>
                          <a:cs typeface="Arial"/>
                        </a:rPr>
                        <a:t>CBC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shows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mild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lymphocytopenia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90"/>
                        </a:lnSpc>
                      </a:pPr>
                      <a:r>
                        <a:rPr sz="1100" b="1" spc="-95" dirty="0">
                          <a:latin typeface="Arial"/>
                          <a:cs typeface="Arial"/>
                        </a:rPr>
                        <a:t>Fasting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sugar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150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mg/dl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9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Random sugars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234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mg/dl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60" dirty="0">
                          <a:latin typeface="Arial"/>
                          <a:cs typeface="Arial"/>
                        </a:rPr>
                        <a:t>Urine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+2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Glucose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9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ACTH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level: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68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pmol/L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40104" y="5719038"/>
            <a:ext cx="5744210" cy="2920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1100" spc="-65" dirty="0">
                <a:latin typeface="Arial"/>
                <a:cs typeface="Arial"/>
              </a:rPr>
              <a:t>Low dose </a:t>
            </a:r>
            <a:r>
              <a:rPr sz="1100" spc="-55" dirty="0">
                <a:latin typeface="Arial"/>
                <a:cs typeface="Arial"/>
              </a:rPr>
              <a:t>dexametasone </a:t>
            </a:r>
            <a:r>
              <a:rPr sz="1100" spc="-30" dirty="0">
                <a:latin typeface="Arial"/>
                <a:cs typeface="Arial"/>
              </a:rPr>
              <a:t>failed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suppress </a:t>
            </a:r>
            <a:r>
              <a:rPr sz="1100" spc="-25" dirty="0">
                <a:latin typeface="Arial"/>
                <a:cs typeface="Arial"/>
              </a:rPr>
              <a:t>cortisol </a:t>
            </a:r>
            <a:r>
              <a:rPr sz="1100" spc="-30" dirty="0">
                <a:latin typeface="Arial"/>
                <a:cs typeface="Arial"/>
              </a:rPr>
              <a:t>below </a:t>
            </a:r>
            <a:r>
              <a:rPr sz="1100" spc="-50" dirty="0">
                <a:latin typeface="Arial"/>
                <a:cs typeface="Arial"/>
              </a:rPr>
              <a:t>1.8 </a:t>
            </a:r>
            <a:r>
              <a:rPr sz="1100" spc="-10" dirty="0">
                <a:latin typeface="Arial"/>
                <a:cs typeface="Arial"/>
              </a:rPr>
              <a:t>mg/dl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5" dirty="0">
                <a:latin typeface="Arial"/>
                <a:cs typeface="Arial"/>
              </a:rPr>
              <a:t>high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dose </a:t>
            </a:r>
            <a:r>
              <a:rPr sz="1100" spc="-60" dirty="0">
                <a:latin typeface="Arial"/>
                <a:cs typeface="Arial"/>
              </a:rPr>
              <a:t>dexametasone  </a:t>
            </a:r>
            <a:r>
              <a:rPr sz="1100" spc="-55" dirty="0">
                <a:latin typeface="Arial"/>
                <a:cs typeface="Arial"/>
              </a:rPr>
              <a:t>suppression </a:t>
            </a:r>
            <a:r>
              <a:rPr sz="1100" spc="-20" dirty="0">
                <a:latin typeface="Arial"/>
                <a:cs typeface="Arial"/>
              </a:rPr>
              <a:t>test,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cortisol </a:t>
            </a:r>
            <a:r>
              <a:rPr sz="1100" spc="-75" dirty="0">
                <a:latin typeface="Arial"/>
                <a:cs typeface="Arial"/>
              </a:rPr>
              <a:t>was </a:t>
            </a:r>
            <a:r>
              <a:rPr sz="1100" spc="-65" dirty="0">
                <a:latin typeface="Arial"/>
                <a:cs typeface="Arial"/>
              </a:rPr>
              <a:t>suppressed </a:t>
            </a:r>
            <a:r>
              <a:rPr sz="1100" spc="-30" dirty="0">
                <a:latin typeface="Arial"/>
                <a:cs typeface="Arial"/>
              </a:rPr>
              <a:t>more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5" dirty="0">
                <a:latin typeface="Arial"/>
                <a:cs typeface="Arial"/>
              </a:rPr>
              <a:t>50 </a:t>
            </a:r>
            <a:r>
              <a:rPr sz="1100" spc="-190" dirty="0">
                <a:latin typeface="Arial"/>
                <a:cs typeface="Arial"/>
              </a:rPr>
              <a:t>% </a:t>
            </a:r>
            <a:r>
              <a:rPr sz="1100" spc="-15" dirty="0">
                <a:latin typeface="Arial"/>
                <a:cs typeface="Arial"/>
              </a:rPr>
              <a:t>from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baseline.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65" dirty="0">
                <a:latin typeface="Arial"/>
                <a:cs typeface="Arial"/>
              </a:rPr>
              <a:t>MRI </a:t>
            </a:r>
            <a:r>
              <a:rPr sz="1100" spc="-10" dirty="0">
                <a:latin typeface="Arial"/>
                <a:cs typeface="Arial"/>
              </a:rPr>
              <a:t>pituitary </a:t>
            </a:r>
            <a:r>
              <a:rPr sz="1100" spc="-55" dirty="0">
                <a:latin typeface="Arial"/>
                <a:cs typeface="Arial"/>
              </a:rPr>
              <a:t>showed macroadenoma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suprasellar and </a:t>
            </a:r>
            <a:r>
              <a:rPr sz="1100" spc="-55" dirty="0">
                <a:latin typeface="Arial"/>
                <a:cs typeface="Arial"/>
              </a:rPr>
              <a:t>cavernous </a:t>
            </a:r>
            <a:r>
              <a:rPr sz="1100" spc="-65" dirty="0">
                <a:latin typeface="Arial"/>
                <a:cs typeface="Arial"/>
              </a:rPr>
              <a:t>sinus </a:t>
            </a:r>
            <a:r>
              <a:rPr sz="1100" spc="-45" dirty="0">
                <a:latin typeface="Arial"/>
                <a:cs typeface="Arial"/>
              </a:rPr>
              <a:t>extension </a:t>
            </a:r>
            <a:r>
              <a:rPr sz="1100" spc="-75" dirty="0">
                <a:latin typeface="Arial"/>
                <a:cs typeface="Arial"/>
              </a:rPr>
              <a:t>was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noted.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20" dirty="0">
                <a:latin typeface="Arial"/>
                <a:cs typeface="Arial"/>
              </a:rPr>
              <a:t>QUESTIONS: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100" spc="-40" dirty="0">
                <a:latin typeface="Arial"/>
                <a:cs typeface="Arial"/>
              </a:rPr>
              <a:t>Which endocrine </a:t>
            </a:r>
            <a:r>
              <a:rPr sz="1100" spc="-65" dirty="0">
                <a:latin typeface="Arial"/>
                <a:cs typeface="Arial"/>
              </a:rPr>
              <a:t>glands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involved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case?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900" algn="l"/>
              </a:tabLst>
            </a:pPr>
            <a:r>
              <a:rPr sz="1100" spc="-50" dirty="0">
                <a:latin typeface="Arial"/>
                <a:cs typeface="Arial"/>
              </a:rPr>
              <a:t>How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would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you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interpret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tests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case?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sz="1100" spc="-50" dirty="0">
                <a:latin typeface="Arial"/>
                <a:cs typeface="Arial"/>
              </a:rPr>
              <a:t>How </a:t>
            </a:r>
            <a:r>
              <a:rPr sz="1100" spc="-25" dirty="0">
                <a:latin typeface="Arial"/>
                <a:cs typeface="Arial"/>
              </a:rPr>
              <a:t>cortisol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35" dirty="0">
                <a:latin typeface="Arial"/>
                <a:cs typeface="Arial"/>
              </a:rPr>
              <a:t>regulated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body?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900" algn="l"/>
              </a:tabLst>
            </a:pPr>
            <a:r>
              <a:rPr sz="1100" spc="-30" dirty="0">
                <a:latin typeface="Arial"/>
                <a:cs typeface="Arial"/>
              </a:rPr>
              <a:t>What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gold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standard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test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differentiating</a:t>
            </a:r>
            <a:r>
              <a:rPr sz="1100" spc="-60" dirty="0">
                <a:latin typeface="Arial"/>
                <a:cs typeface="Arial"/>
              </a:rPr>
              <a:t> cushing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syndrome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from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cushing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disease?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sz="1100" spc="-30" dirty="0">
                <a:latin typeface="Arial"/>
                <a:cs typeface="Arial"/>
              </a:rPr>
              <a:t>What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patho-physiology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Stria </a:t>
            </a:r>
            <a:r>
              <a:rPr sz="1100" spc="-55" dirty="0">
                <a:latin typeface="Arial"/>
                <a:cs typeface="Arial"/>
              </a:rPr>
              <a:t>and musle </a:t>
            </a:r>
            <a:r>
              <a:rPr sz="1100" spc="-75" dirty="0">
                <a:latin typeface="Arial"/>
                <a:cs typeface="Arial"/>
              </a:rPr>
              <a:t>weakness?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</a:tabLst>
            </a:pPr>
            <a:r>
              <a:rPr sz="1100" spc="-50" dirty="0">
                <a:latin typeface="Arial"/>
                <a:cs typeface="Arial"/>
              </a:rPr>
              <a:t>How </a:t>
            </a:r>
            <a:r>
              <a:rPr sz="1100" spc="-20" dirty="0">
                <a:latin typeface="Arial"/>
                <a:cs typeface="Arial"/>
              </a:rPr>
              <a:t>would </a:t>
            </a:r>
            <a:r>
              <a:rPr sz="1100" spc="-40" dirty="0">
                <a:latin typeface="Arial"/>
                <a:cs typeface="Arial"/>
              </a:rPr>
              <a:t>you </a:t>
            </a:r>
            <a:r>
              <a:rPr sz="1100" spc="-70" dirty="0">
                <a:latin typeface="Arial"/>
                <a:cs typeface="Arial"/>
              </a:rPr>
              <a:t>manage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patient?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469900" algn="l"/>
              </a:tabLst>
            </a:pPr>
            <a:r>
              <a:rPr sz="1100" spc="-30" dirty="0">
                <a:latin typeface="Arial"/>
                <a:cs typeface="Arial"/>
              </a:rPr>
              <a:t>What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mechanism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diabetes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patient?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3</a:t>
            </a:fld>
            <a:endParaRPr spc="-55" dirty="0"/>
          </a:p>
        </p:txBody>
      </p:sp>
      <p:sp>
        <p:nvSpPr>
          <p:cNvPr id="10" name="object 3"/>
          <p:cNvSpPr txBox="1"/>
          <p:nvPr/>
        </p:nvSpPr>
        <p:spPr>
          <a:xfrm>
            <a:off x="1066800" y="457200"/>
            <a:ext cx="1874520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148892" y="1134620"/>
            <a:ext cx="5934710" cy="1679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lang="en-US" sz="1200" i="1" spc="-35" dirty="0" smtClean="0">
                <a:latin typeface="Trebuchet MS"/>
                <a:cs typeface="Trebuchet MS"/>
              </a:rPr>
              <a:t>Module </a:t>
            </a:r>
            <a:r>
              <a:rPr lang="en-US" sz="1200" i="1" spc="-60" dirty="0" smtClean="0">
                <a:latin typeface="Trebuchet MS"/>
                <a:cs typeface="Trebuchet MS"/>
              </a:rPr>
              <a:t>name:</a:t>
            </a:r>
            <a:r>
              <a:rPr lang="en-US" sz="1200" i="1" spc="-140" dirty="0" smtClean="0">
                <a:latin typeface="Trebuchet MS"/>
                <a:cs typeface="Trebuchet MS"/>
              </a:rPr>
              <a:t> </a:t>
            </a:r>
            <a:r>
              <a:rPr lang="en-US" sz="1200" b="1" spc="-85" dirty="0" smtClean="0">
                <a:latin typeface="Arial"/>
                <a:cs typeface="Arial"/>
              </a:rPr>
              <a:t>Endocrine-II</a:t>
            </a:r>
            <a:endParaRPr lang="en-US" sz="12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1906905" algn="l"/>
                <a:tab pos="3525520" algn="l"/>
              </a:tabLst>
            </a:pPr>
            <a:r>
              <a:rPr lang="en-US" sz="1200" i="1" spc="-85" dirty="0" smtClean="0">
                <a:latin typeface="Trebuchet MS"/>
                <a:cs typeface="Trebuchet MS"/>
              </a:rPr>
              <a:t>Year</a:t>
            </a:r>
            <a:r>
              <a:rPr lang="en-US" sz="1200" i="1" spc="-85" dirty="0" smtClean="0">
                <a:latin typeface="Trebuchet MS"/>
                <a:cs typeface="Trebuchet MS"/>
              </a:rPr>
              <a:t>:</a:t>
            </a:r>
            <a:r>
              <a:rPr lang="en-US" sz="1200" i="1" spc="-70" dirty="0" smtClean="0">
                <a:latin typeface="Trebuchet MS"/>
                <a:cs typeface="Trebuchet MS"/>
              </a:rPr>
              <a:t> </a:t>
            </a:r>
            <a:r>
              <a:rPr lang="en-US" sz="1200" b="1" i="1" spc="-95" dirty="0" smtClean="0">
                <a:latin typeface="Arial"/>
                <a:cs typeface="Arial"/>
              </a:rPr>
              <a:t>Three	</a:t>
            </a:r>
            <a:r>
              <a:rPr lang="en-US" sz="1200" i="1" spc="-65" dirty="0" smtClean="0">
                <a:latin typeface="Trebuchet MS"/>
                <a:cs typeface="Trebuchet MS"/>
              </a:rPr>
              <a:t>Duration: </a:t>
            </a:r>
            <a:r>
              <a:rPr lang="en-US" sz="1200" b="1" i="1" spc="-60" dirty="0" smtClean="0">
                <a:latin typeface="Arial"/>
                <a:cs typeface="Arial"/>
              </a:rPr>
              <a:t>4 </a:t>
            </a:r>
            <a:r>
              <a:rPr lang="en-US" sz="1200" b="1" i="1" spc="-100" dirty="0" smtClean="0">
                <a:latin typeface="Arial"/>
                <a:cs typeface="Arial"/>
              </a:rPr>
              <a:t>weeks </a:t>
            </a:r>
            <a:endParaRPr lang="en-US" sz="12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17500"/>
              </a:lnSpc>
              <a:spcBef>
                <a:spcPts val="969"/>
              </a:spcBef>
            </a:pPr>
            <a:r>
              <a:rPr lang="en-US" sz="1200" i="1" spc="-80" dirty="0" smtClean="0">
                <a:latin typeface="Trebuchet MS"/>
                <a:cs typeface="Trebuchet MS"/>
              </a:rPr>
              <a:t>Timetable </a:t>
            </a:r>
            <a:r>
              <a:rPr lang="en-US" sz="1200" i="1" spc="-65" dirty="0" smtClean="0">
                <a:latin typeface="Trebuchet MS"/>
                <a:cs typeface="Trebuchet MS"/>
              </a:rPr>
              <a:t>hours: </a:t>
            </a:r>
            <a:r>
              <a:rPr lang="en-US" sz="1200" b="1" spc="-100" dirty="0" smtClean="0">
                <a:latin typeface="Arial"/>
                <a:cs typeface="Arial"/>
              </a:rPr>
              <a:t>Lectures, </a:t>
            </a:r>
            <a:r>
              <a:rPr lang="en-US" sz="1200" b="1" spc="-125" dirty="0" smtClean="0">
                <a:latin typeface="Arial"/>
                <a:cs typeface="Arial"/>
              </a:rPr>
              <a:t>Case-Based </a:t>
            </a:r>
            <a:r>
              <a:rPr lang="en-US" sz="1200" b="1" spc="-60" dirty="0" smtClean="0">
                <a:latin typeface="Arial"/>
                <a:cs typeface="Arial"/>
              </a:rPr>
              <a:t>Integrated </a:t>
            </a:r>
            <a:r>
              <a:rPr lang="en-US" sz="1200" b="1" spc="-100" dirty="0" smtClean="0">
                <a:latin typeface="Arial"/>
                <a:cs typeface="Arial"/>
              </a:rPr>
              <a:t>Learning </a:t>
            </a:r>
            <a:r>
              <a:rPr lang="en-US" sz="1200" b="1" spc="-110" dirty="0" smtClean="0">
                <a:latin typeface="Arial"/>
                <a:cs typeface="Arial"/>
              </a:rPr>
              <a:t>(CBIL), </a:t>
            </a:r>
            <a:r>
              <a:rPr lang="en-US" sz="1200" b="1" spc="-95" dirty="0" smtClean="0">
                <a:latin typeface="Arial"/>
                <a:cs typeface="Arial"/>
              </a:rPr>
              <a:t>Clinical </a:t>
            </a:r>
            <a:r>
              <a:rPr lang="en-US" sz="1200" b="1" spc="-75" dirty="0" smtClean="0">
                <a:latin typeface="Arial"/>
                <a:cs typeface="Arial"/>
              </a:rPr>
              <a:t>Rotations, learning  </a:t>
            </a:r>
            <a:r>
              <a:rPr lang="en-US" sz="1200" b="1" spc="-80" dirty="0" smtClean="0">
                <a:latin typeface="Arial"/>
                <a:cs typeface="Arial"/>
              </a:rPr>
              <a:t>experience </a:t>
            </a:r>
            <a:r>
              <a:rPr lang="en-US" sz="1200" b="1" spc="-65" dirty="0" smtClean="0">
                <a:latin typeface="Arial"/>
                <a:cs typeface="Arial"/>
              </a:rPr>
              <a:t>in </a:t>
            </a:r>
            <a:r>
              <a:rPr lang="en-US" sz="1200" b="1" spc="-140" dirty="0" smtClean="0">
                <a:latin typeface="Arial"/>
                <a:cs typeface="Arial"/>
              </a:rPr>
              <a:t>LNH </a:t>
            </a:r>
            <a:r>
              <a:rPr lang="en-US" sz="1200" b="1" spc="-75" dirty="0" smtClean="0">
                <a:latin typeface="Arial"/>
                <a:cs typeface="Arial"/>
              </a:rPr>
              <a:t>outreach </a:t>
            </a:r>
            <a:r>
              <a:rPr lang="en-US" sz="1200" b="1" spc="-80" dirty="0" smtClean="0">
                <a:latin typeface="Arial"/>
                <a:cs typeface="Arial"/>
              </a:rPr>
              <a:t>centers, Laboratory, Practical, Demonstrations, </a:t>
            </a:r>
            <a:r>
              <a:rPr lang="en-US" sz="1200" b="1" spc="-95" dirty="0" smtClean="0">
                <a:latin typeface="Arial"/>
                <a:cs typeface="Arial"/>
              </a:rPr>
              <a:t>Skills, </a:t>
            </a:r>
            <a:r>
              <a:rPr lang="en-US" sz="1200" b="1" spc="-90" dirty="0" smtClean="0">
                <a:latin typeface="Arial"/>
                <a:cs typeface="Arial"/>
              </a:rPr>
              <a:t>Self-Study  </a:t>
            </a:r>
            <a:r>
              <a:rPr lang="en-US" sz="1200" i="1" spc="-85" dirty="0" smtClean="0">
                <a:latin typeface="Trebuchet MS"/>
                <a:cs typeface="Trebuchet MS"/>
              </a:rPr>
              <a:t>Credit </a:t>
            </a:r>
            <a:r>
              <a:rPr lang="en-US" sz="1200" i="1" spc="-65" dirty="0" smtClean="0">
                <a:latin typeface="Trebuchet MS"/>
                <a:cs typeface="Trebuchet MS"/>
              </a:rPr>
              <a:t>hours: </a:t>
            </a:r>
            <a:r>
              <a:rPr lang="en-US" sz="1200" b="1" spc="-60" dirty="0" smtClean="0">
                <a:latin typeface="Arial"/>
                <a:cs typeface="Arial"/>
              </a:rPr>
              <a:t>3 </a:t>
            </a:r>
            <a:r>
              <a:rPr lang="en-US" sz="1200" b="1" spc="-65" dirty="0" smtClean="0">
                <a:latin typeface="Arial"/>
                <a:cs typeface="Arial"/>
              </a:rPr>
              <a:t>credit </a:t>
            </a:r>
            <a:r>
              <a:rPr lang="en-US" sz="1200" b="1" spc="-105" dirty="0" smtClean="0">
                <a:latin typeface="Arial"/>
                <a:cs typeface="Arial"/>
              </a:rPr>
              <a:t>hours </a:t>
            </a:r>
            <a:r>
              <a:rPr lang="en-US" sz="1200" b="1" spc="-65" dirty="0" smtClean="0">
                <a:latin typeface="Arial"/>
                <a:cs typeface="Arial"/>
              </a:rPr>
              <a:t>in theory </a:t>
            </a:r>
            <a:r>
              <a:rPr lang="en-US" sz="1200" b="1" spc="-90" dirty="0" smtClean="0">
                <a:latin typeface="Arial"/>
                <a:cs typeface="Arial"/>
              </a:rPr>
              <a:t>and </a:t>
            </a:r>
            <a:r>
              <a:rPr lang="en-US" sz="1200" b="1" spc="-45" dirty="0" smtClean="0">
                <a:latin typeface="Arial"/>
                <a:cs typeface="Arial"/>
              </a:rPr>
              <a:t>1.5 </a:t>
            </a:r>
            <a:r>
              <a:rPr lang="en-US" sz="1200" b="1" spc="-70" dirty="0" smtClean="0">
                <a:latin typeface="Arial"/>
                <a:cs typeface="Arial"/>
              </a:rPr>
              <a:t>credit </a:t>
            </a:r>
            <a:r>
              <a:rPr lang="en-US" sz="1200" b="1" spc="-105" dirty="0" smtClean="0">
                <a:latin typeface="Arial"/>
                <a:cs typeface="Arial"/>
              </a:rPr>
              <a:t>hours </a:t>
            </a:r>
            <a:r>
              <a:rPr lang="en-US" sz="1200" b="1" spc="-70" dirty="0" smtClean="0">
                <a:latin typeface="Arial"/>
                <a:cs typeface="Arial"/>
              </a:rPr>
              <a:t>in</a:t>
            </a:r>
            <a:r>
              <a:rPr lang="en-US" sz="1200" b="1" spc="20" dirty="0" smtClean="0">
                <a:latin typeface="Arial"/>
                <a:cs typeface="Arial"/>
              </a:rPr>
              <a:t> </a:t>
            </a:r>
            <a:r>
              <a:rPr lang="en-US" sz="1200" b="1" spc="-80" dirty="0" smtClean="0">
                <a:latin typeface="Arial"/>
                <a:cs typeface="Arial"/>
              </a:rPr>
              <a:t>practical</a:t>
            </a:r>
            <a:endParaRPr lang="en-US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050" dirty="0" smtClean="0">
              <a:latin typeface="Times New Roman"/>
              <a:cs typeface="Times New Roman"/>
            </a:endParaRPr>
          </a:p>
          <a:p>
            <a:pPr marL="27305" algn="ctr">
              <a:lnSpc>
                <a:spcPct val="100000"/>
              </a:lnSpc>
            </a:pPr>
            <a:r>
              <a:rPr lang="en-US" sz="1300" b="1" spc="-135" dirty="0" smtClean="0">
                <a:latin typeface="Arial"/>
                <a:cs typeface="Arial"/>
              </a:rPr>
              <a:t>MODULE </a:t>
            </a:r>
            <a:r>
              <a:rPr lang="en-US" sz="1300" b="1" spc="-160" dirty="0" smtClean="0">
                <a:latin typeface="Arial"/>
                <a:cs typeface="Arial"/>
              </a:rPr>
              <a:t>INTEGRATED</a:t>
            </a:r>
            <a:r>
              <a:rPr lang="en-US" sz="1300" b="1" spc="-5" dirty="0" smtClean="0">
                <a:latin typeface="Arial"/>
                <a:cs typeface="Arial"/>
              </a:rPr>
              <a:t> </a:t>
            </a:r>
            <a:r>
              <a:rPr lang="en-US" sz="1300" b="1" spc="-125" dirty="0" smtClean="0">
                <a:latin typeface="Arial"/>
                <a:cs typeface="Arial"/>
              </a:rPr>
              <a:t>COMMITTEE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145538" y="3930270"/>
            <a:ext cx="408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DEPARTMENTS’&amp; </a:t>
            </a:r>
            <a:r>
              <a:rPr sz="1200" b="1" spc="-195" dirty="0">
                <a:latin typeface="Arial"/>
                <a:cs typeface="Arial"/>
              </a:rPr>
              <a:t>RESOURCE </a:t>
            </a:r>
            <a:r>
              <a:rPr sz="1200" b="1" spc="-165" dirty="0">
                <a:latin typeface="Arial"/>
                <a:cs typeface="Arial"/>
              </a:rPr>
              <a:t>PERSONS’ </a:t>
            </a:r>
            <a:r>
              <a:rPr sz="1200" b="1" spc="-130" dirty="0">
                <a:latin typeface="Arial"/>
                <a:cs typeface="Arial"/>
              </a:rPr>
              <a:t>FACILITATING</a:t>
            </a:r>
            <a:r>
              <a:rPr sz="1200" b="1" spc="-229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" name="object 6"/>
          <p:cNvGraphicFramePr>
            <a:graphicFrameLocks noGrp="1"/>
          </p:cNvGraphicFramePr>
          <p:nvPr/>
        </p:nvGraphicFramePr>
        <p:xfrm>
          <a:off x="1010716" y="3025141"/>
          <a:ext cx="5958840" cy="63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015"/>
                <a:gridCol w="2917825"/>
              </a:tblGrid>
              <a:tr h="237490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MODULECOORDINATOR: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0" indent="-216535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  <a:defRPr/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r>
                        <a:rPr sz="1100" spc="-40" smtClean="0">
                          <a:latin typeface="Arial"/>
                          <a:cs typeface="Arial"/>
                        </a:rPr>
                        <a:t>(Biochemistry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71120">
                        <a:lnSpc>
                          <a:spcPts val="1225"/>
                        </a:lnSpc>
                      </a:pPr>
                      <a:r>
                        <a:rPr sz="1200" b="1" i="1" spc="-145" dirty="0">
                          <a:latin typeface="Arial"/>
                          <a:cs typeface="Arial"/>
                        </a:rPr>
                        <a:t>CO-COORDINATORS: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4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r>
                        <a:rPr sz="1100" spc="18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(Pathology)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9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(Anatomy)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7"/>
          <p:cNvGraphicFramePr>
            <a:graphicFrameLocks noGrp="1"/>
          </p:cNvGraphicFramePr>
          <p:nvPr/>
        </p:nvGraphicFramePr>
        <p:xfrm>
          <a:off x="1010716" y="4352926"/>
          <a:ext cx="5970904" cy="5095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2986404"/>
              </a:tblGrid>
              <a:tr h="176530">
                <a:tc>
                  <a:txBody>
                    <a:bodyPr/>
                    <a:lstStyle/>
                    <a:p>
                      <a:pPr marL="790575">
                        <a:lnSpc>
                          <a:spcPts val="127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SCIENCES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270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ANCILLARY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DEPARTMENTS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10" dirty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60"/>
                        </a:lnSpc>
                      </a:pPr>
                      <a:r>
                        <a:rPr sz="1200" b="1" i="1" spc="-12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50" baseline="0" dirty="0" smtClean="0">
                          <a:latin typeface="Arial"/>
                          <a:cs typeface="Arial"/>
                        </a:rPr>
                        <a:t> Dr. Muhammad </a:t>
                      </a:r>
                      <a:r>
                        <a:rPr lang="en-US" sz="1200" spc="-50" baseline="0" dirty="0" err="1" smtClean="0">
                          <a:latin typeface="Arial"/>
                          <a:cs typeface="Arial"/>
                        </a:rPr>
                        <a:t>Luqman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BIOCHEMISTRY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40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35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4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60"/>
                        </a:lnSpc>
                      </a:pPr>
                      <a:r>
                        <a:rPr sz="1200" b="1" i="1" spc="-8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5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Akhtar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Khan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Usman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Amir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81915">
                        <a:lnSpc>
                          <a:spcPts val="1270"/>
                        </a:lnSpc>
                      </a:pPr>
                      <a:r>
                        <a:rPr sz="1200" b="1" i="1" spc="-16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9273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109090"/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10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HEMATOOGY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Syeda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Ijlal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Zehra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Zaidi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6200">
                        <a:lnSpc>
                          <a:spcPts val="1270"/>
                        </a:lnSpc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00" baseline="0" dirty="0" smtClean="0">
                          <a:latin typeface="Arial"/>
                          <a:cs typeface="Arial"/>
                        </a:rPr>
                        <a:t> Dr. Binyamin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6200">
                        <a:lnSpc>
                          <a:spcPts val="1260"/>
                        </a:lnSpc>
                      </a:pPr>
                      <a:endParaRPr lang="en-US" sz="1100" b="1" i="1" spc="-180" dirty="0" smtClean="0">
                        <a:latin typeface="Arial"/>
                        <a:cs typeface="Arial"/>
                      </a:endParaRPr>
                    </a:p>
                    <a:p>
                      <a:pPr marL="76200">
                        <a:lnSpc>
                          <a:spcPts val="1260"/>
                        </a:lnSpc>
                      </a:pPr>
                      <a:r>
                        <a:rPr lang="en-US" sz="1100" b="1" i="1" spc="-180" dirty="0" smtClean="0">
                          <a:latin typeface="Arial"/>
                          <a:cs typeface="Arial"/>
                        </a:rPr>
                        <a:t>GENERAL</a:t>
                      </a:r>
                      <a:r>
                        <a:rPr lang="en-US" sz="1100" b="1" i="1" spc="-7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i="1" spc="-185" dirty="0" smtClean="0">
                          <a:latin typeface="Arial"/>
                          <a:cs typeface="Arial"/>
                        </a:rPr>
                        <a:t>SURGERY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marL="454025" indent="-2286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454025" algn="l"/>
                          <a:tab pos="454659" algn="l"/>
                        </a:tabLst>
                      </a:pPr>
                      <a:r>
                        <a:rPr lang="en-US" sz="1100" spc="-50" dirty="0" smtClean="0">
                          <a:latin typeface="Arial"/>
                          <a:cs typeface="Arial"/>
                        </a:rPr>
                        <a:t>Dr. </a:t>
                      </a:r>
                      <a:r>
                        <a:rPr lang="en-US" sz="1100" spc="-60" dirty="0" err="1" smtClean="0">
                          <a:latin typeface="Arial"/>
                          <a:cs typeface="Arial"/>
                        </a:rPr>
                        <a:t>Zahid</a:t>
                      </a:r>
                      <a:r>
                        <a:rPr lang="en-US" sz="1100" spc="-60" baseline="0" dirty="0" smtClean="0">
                          <a:latin typeface="Arial"/>
                          <a:cs typeface="Arial"/>
                        </a:rPr>
                        <a:t> Akbar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marL="76200">
                        <a:lnSpc>
                          <a:spcPts val="1275"/>
                        </a:lnSpc>
                      </a:pPr>
                      <a:r>
                        <a:rPr sz="1200" b="1" i="1" spc="-150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Tariq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Mehmood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buSzPct val="109090"/>
                        <a:buFont typeface="Symbol"/>
                        <a:buNone/>
                        <a:tabLst>
                          <a:tab pos="462915" algn="l"/>
                          <a:tab pos="463550" algn="l"/>
                        </a:tabLst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5335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en-US" sz="1200" b="1" i="1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200" b="1" i="1" spc="-6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4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Gulfreen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sz="1100" spc="-35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Principal</a:t>
                      </a:r>
                      <a:r>
                        <a:rPr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90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spc="-45" dirty="0" smtClean="0">
                          <a:latin typeface="Arial"/>
                          <a:cs typeface="Arial"/>
                        </a:rPr>
                        <a:t>Brig.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100" spc="-80" dirty="0" err="1" smtClean="0">
                          <a:latin typeface="Arial"/>
                          <a:cs typeface="Arial"/>
                        </a:rPr>
                        <a:t>Gul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100" spc="-80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Director </a:t>
                      </a:r>
                      <a:r>
                        <a:rPr lang="en-US" sz="1100" spc="-75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022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i="1" spc="-155" dirty="0">
                          <a:latin typeface="Arial"/>
                          <a:cs typeface="Arial"/>
                        </a:rPr>
                        <a:t>STUDY </a:t>
                      </a:r>
                      <a:r>
                        <a:rPr sz="1200" b="1" i="1" spc="-125" dirty="0">
                          <a:latin typeface="Arial"/>
                          <a:cs typeface="Arial"/>
                        </a:rPr>
                        <a:t>GUIDE </a:t>
                      </a:r>
                      <a:r>
                        <a:rPr sz="1200" b="1" i="1" spc="-140" dirty="0">
                          <a:latin typeface="Arial"/>
                          <a:cs typeface="Arial"/>
                        </a:rPr>
                        <a:t>COMPILED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50" dirty="0">
                          <a:latin typeface="Arial"/>
                          <a:cs typeface="Arial"/>
                        </a:rPr>
                        <a:t>BY: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i="1" spc="-70" dirty="0">
                          <a:latin typeface="Arial"/>
                          <a:cs typeface="Arial"/>
                        </a:rPr>
                        <a:t>Department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of Health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0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04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75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100" spc="-75" dirty="0" err="1" smtClean="0">
                          <a:latin typeface="Arial"/>
                          <a:cs typeface="Arial"/>
                        </a:rPr>
                        <a:t>adia</a:t>
                      </a:r>
                      <a:r>
                        <a:rPr lang="en-US" sz="1100" spc="-7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5" baseline="0" dirty="0" err="1" smtClean="0">
                          <a:latin typeface="Arial"/>
                          <a:cs typeface="Arial"/>
                        </a:rPr>
                        <a:t>Awan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Muhammad</a:t>
                      </a:r>
                      <a:r>
                        <a:rPr lang="en-US" sz="1100" spc="-4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45" baseline="0" dirty="0" err="1" smtClean="0">
                          <a:latin typeface="Arial"/>
                          <a:cs typeface="Arial"/>
                        </a:rPr>
                        <a:t>Muzzammil</a:t>
                      </a:r>
                      <a:r>
                        <a:rPr sz="1100" spc="-7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>
                          <a:latin typeface="Arial"/>
                          <a:cs typeface="Arial"/>
                        </a:rPr>
                        <a:t>Sadiq</a:t>
                      </a:r>
                      <a:r>
                        <a:rPr sz="1100" spc="-110">
                          <a:latin typeface="Arial"/>
                          <a:cs typeface="Arial"/>
                        </a:rPr>
                        <a:t> </a:t>
                      </a:r>
                      <a:endParaRPr lang="en-US" sz="1100" spc="-65" dirty="0" smtClean="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Usama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Bin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Ishtiaq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7" name="object 2"/>
          <p:cNvSpPr txBox="1"/>
          <p:nvPr/>
        </p:nvSpPr>
        <p:spPr>
          <a:xfrm>
            <a:off x="4187825" y="457200"/>
            <a:ext cx="35845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i="1" spc="-80" dirty="0" smtClean="0">
                <a:latin typeface="Arial"/>
                <a:cs typeface="Arial"/>
              </a:rPr>
              <a:t>3</a:t>
            </a:r>
            <a:r>
              <a:rPr lang="en-US" sz="1050" b="1" i="1" spc="-120" baseline="31746" dirty="0" smtClean="0">
                <a:latin typeface="Arial"/>
                <a:cs typeface="Arial"/>
              </a:rPr>
              <a:t>RD </a:t>
            </a:r>
            <a:r>
              <a:rPr lang="en-US" sz="1100" b="1" i="1" spc="-170" dirty="0" smtClean="0">
                <a:latin typeface="Arial"/>
                <a:cs typeface="Arial"/>
              </a:rPr>
              <a:t>YEAR </a:t>
            </a:r>
            <a:r>
              <a:rPr lang="en-US" sz="1100" b="1" i="1" spc="-114" dirty="0" smtClean="0">
                <a:latin typeface="Arial"/>
                <a:cs typeface="Arial"/>
              </a:rPr>
              <a:t>MBBS, </a:t>
            </a:r>
            <a:r>
              <a:rPr lang="en-US" sz="1100" b="1" i="1" spc="-130" dirty="0" smtClean="0">
                <a:latin typeface="Arial"/>
                <a:cs typeface="Arial"/>
              </a:rPr>
              <a:t>ENDOCRINE </a:t>
            </a:r>
            <a:r>
              <a:rPr lang="en-US" sz="1100" b="1" i="1" spc="-15" dirty="0" smtClean="0">
                <a:latin typeface="Arial"/>
                <a:cs typeface="Arial"/>
              </a:rPr>
              <a:t>II</a:t>
            </a:r>
            <a:r>
              <a:rPr lang="en-US" sz="1100" b="1" i="1" spc="-160" dirty="0" smtClean="0">
                <a:latin typeface="Arial"/>
                <a:cs typeface="Arial"/>
              </a:rPr>
              <a:t> </a:t>
            </a:r>
            <a:r>
              <a:rPr lang="en-US" sz="1100" b="1" i="1" spc="-114" dirty="0" smtClean="0">
                <a:latin typeface="Arial"/>
                <a:cs typeface="Arial"/>
              </a:rPr>
              <a:t>MODULE</a:t>
            </a:r>
            <a:endParaRPr lang="en-US"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>
                <a:latin typeface="Arial"/>
                <a:cs typeface="Arial"/>
              </a:rPr>
              <a:t>YEAR </a:t>
            </a:r>
            <a:r>
              <a:rPr sz="1100" b="1" i="1" spc="-114" smtClean="0">
                <a:latin typeface="Arial"/>
                <a:cs typeface="Arial"/>
              </a:rPr>
              <a:t>MBBS,</a:t>
            </a:r>
            <a:r>
              <a:rPr lang="en-US" sz="1100" b="1" i="1" spc="-114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90600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825500"/>
            <a:ext cx="6082030" cy="788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05" dirty="0">
                <a:latin typeface="Arial"/>
                <a:cs typeface="Arial"/>
              </a:rPr>
              <a:t>WHAT </a:t>
            </a:r>
            <a:r>
              <a:rPr sz="1100" b="1" spc="-110" dirty="0">
                <a:latin typeface="Arial"/>
                <a:cs typeface="Arial"/>
              </a:rPr>
              <a:t>IS </a:t>
            </a:r>
            <a:r>
              <a:rPr sz="1100" b="1" spc="-130" dirty="0">
                <a:latin typeface="Arial"/>
                <a:cs typeface="Arial"/>
              </a:rPr>
              <a:t>A </a:t>
            </a:r>
            <a:r>
              <a:rPr sz="1100" b="1" spc="-140" dirty="0">
                <a:latin typeface="Arial"/>
                <a:cs typeface="Arial"/>
              </a:rPr>
              <a:t>STUDY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GUIDE?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an </a:t>
            </a:r>
            <a:r>
              <a:rPr sz="1100" spc="-40" dirty="0">
                <a:latin typeface="Arial"/>
                <a:cs typeface="Arial"/>
              </a:rPr>
              <a:t>aid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imes New Roman"/>
              <a:cs typeface="Times New Roman"/>
            </a:endParaRPr>
          </a:p>
          <a:p>
            <a:pPr marL="550545" marR="5080" indent="-228600">
              <a:lnSpc>
                <a:spcPct val="1509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15" dirty="0">
                <a:latin typeface="Arial"/>
                <a:cs typeface="Arial"/>
              </a:rPr>
              <a:t>Inform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how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program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semester-wise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been  </a:t>
            </a:r>
            <a:r>
              <a:rPr sz="1100" spc="-50" dirty="0">
                <a:latin typeface="Arial"/>
                <a:cs typeface="Arial"/>
              </a:rPr>
              <a:t>organized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3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Help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organize </a:t>
            </a:r>
            <a:r>
              <a:rPr sz="1100" spc="-60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manage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studies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throughout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6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Guide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0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regulations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40" dirty="0">
                <a:latin typeface="Arial"/>
                <a:cs typeface="Arial"/>
              </a:rPr>
              <a:t>THE STUDY</a:t>
            </a:r>
            <a:r>
              <a:rPr sz="1100" b="1" spc="-150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GUIDE:</a:t>
            </a:r>
            <a:endParaRPr sz="1100">
              <a:latin typeface="Arial"/>
              <a:cs typeface="Arial"/>
            </a:endParaRPr>
          </a:p>
          <a:p>
            <a:pPr marL="550545" marR="1167765" indent="-228600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Communicates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organization </a:t>
            </a:r>
            <a:r>
              <a:rPr sz="1100" spc="-55" dirty="0">
                <a:latin typeface="Arial"/>
                <a:cs typeface="Arial"/>
              </a:rPr>
              <a:t>and management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  </a:t>
            </a:r>
            <a:r>
              <a:rPr sz="1100" spc="-75" dirty="0">
                <a:latin typeface="Arial"/>
                <a:cs typeface="Arial"/>
              </a:rPr>
              <a:t>This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contact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right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person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case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any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difficulty.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5" dirty="0">
                <a:latin typeface="Arial"/>
                <a:cs typeface="Arial"/>
              </a:rPr>
              <a:t>Defines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expected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achieved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marL="550545" marR="8255" indent="-228600" algn="just">
              <a:lnSpc>
                <a:spcPct val="150900"/>
              </a:lnSpc>
              <a:spcBef>
                <a:spcPts val="9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25" dirty="0">
                <a:latin typeface="Arial"/>
                <a:cs typeface="Arial"/>
              </a:rPr>
              <a:t>Identifies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55" dirty="0">
                <a:latin typeface="Arial"/>
                <a:cs typeface="Arial"/>
              </a:rPr>
              <a:t>teachings,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skills, 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5" dirty="0">
                <a:latin typeface="Arial"/>
                <a:cs typeface="Arial"/>
              </a:rPr>
              <a:t>tutorial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case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implemented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achieve </a:t>
            </a:r>
            <a:r>
              <a:rPr sz="1100" spc="-20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550545" marR="6350" indent="-228600">
              <a:lnSpc>
                <a:spcPct val="150200"/>
              </a:lnSpc>
              <a:spcBef>
                <a:spcPts val="9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Provides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resources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60" dirty="0">
                <a:latin typeface="Arial"/>
                <a:cs typeface="Arial"/>
              </a:rPr>
              <a:t>books, </a:t>
            </a:r>
            <a:r>
              <a:rPr sz="1100" spc="-35" dirty="0">
                <a:latin typeface="Arial"/>
                <a:cs typeface="Arial"/>
              </a:rPr>
              <a:t>computer </a:t>
            </a:r>
            <a:r>
              <a:rPr sz="1100" spc="-65" dirty="0">
                <a:latin typeface="Arial"/>
                <a:cs typeface="Arial"/>
              </a:rPr>
              <a:t>assisted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0" dirty="0">
                <a:latin typeface="Arial"/>
                <a:cs typeface="Arial"/>
              </a:rPr>
              <a:t>programs,  </a:t>
            </a:r>
            <a:r>
              <a:rPr sz="1100" spc="-35" dirty="0">
                <a:latin typeface="Arial"/>
                <a:cs typeface="Arial"/>
              </a:rPr>
              <a:t>web-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links,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journals,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consult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order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maximize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550545" marR="90805" indent="-228600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5" dirty="0">
                <a:latin typeface="Arial"/>
                <a:cs typeface="Arial"/>
              </a:rPr>
              <a:t>Highlights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contribution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continuous </a:t>
            </a:r>
            <a:r>
              <a:rPr sz="1100" spc="-55" dirty="0">
                <a:latin typeface="Arial"/>
                <a:cs typeface="Arial"/>
              </a:rPr>
              <a:t>and 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0" dirty="0">
                <a:latin typeface="Arial"/>
                <a:cs typeface="Arial"/>
              </a:rPr>
              <a:t>student’s overall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performance.</a:t>
            </a:r>
            <a:endParaRPr sz="1100">
              <a:latin typeface="Arial"/>
              <a:cs typeface="Arial"/>
            </a:endParaRPr>
          </a:p>
          <a:p>
            <a:pPr marL="550545" marR="52069" indent="-228600">
              <a:lnSpc>
                <a:spcPct val="152700"/>
              </a:lnSpc>
              <a:spcBef>
                <a:spcPts val="6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5" dirty="0">
                <a:latin typeface="Arial"/>
                <a:cs typeface="Arial"/>
              </a:rPr>
              <a:t>Includes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held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determine </a:t>
            </a:r>
            <a:r>
              <a:rPr sz="1100" spc="-50" dirty="0">
                <a:latin typeface="Arial"/>
                <a:cs typeface="Arial"/>
              </a:rPr>
              <a:t>every </a:t>
            </a:r>
            <a:r>
              <a:rPr sz="1100" spc="-35" dirty="0">
                <a:latin typeface="Arial"/>
                <a:cs typeface="Arial"/>
              </a:rPr>
              <a:t>student’s  </a:t>
            </a:r>
            <a:r>
              <a:rPr sz="1100" spc="-45" dirty="0">
                <a:latin typeface="Arial"/>
                <a:cs typeface="Arial"/>
              </a:rPr>
              <a:t>achievement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90" dirty="0">
                <a:latin typeface="Arial"/>
                <a:cs typeface="Arial"/>
              </a:rPr>
              <a:t>Focuses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pertaining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 policy,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regulations.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20" dirty="0">
                <a:latin typeface="Arial"/>
                <a:cs typeface="Arial"/>
              </a:rPr>
              <a:t>CURRICULUM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35" dirty="0">
                <a:latin typeface="Arial"/>
                <a:cs typeface="Arial"/>
              </a:rPr>
              <a:t>FRAMEWORK</a:t>
            </a:r>
            <a:endParaRPr sz="11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60"/>
              </a:spcBef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i="1" spc="-60" dirty="0">
                <a:latin typeface="Trebuchet MS"/>
                <a:cs typeface="Trebuchet MS"/>
              </a:rPr>
              <a:t>integrated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70" dirty="0">
                <a:latin typeface="Trebuchet MS"/>
                <a:cs typeface="Trebuchet MS"/>
              </a:rPr>
              <a:t>curriculum</a:t>
            </a:r>
            <a:r>
              <a:rPr sz="1100" i="1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Arial"/>
                <a:cs typeface="Arial"/>
              </a:rPr>
              <a:t>similar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previous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</a:t>
            </a:r>
            <a:r>
              <a:rPr sz="1100" spc="-55" dirty="0">
                <a:latin typeface="Arial"/>
                <a:cs typeface="Arial"/>
              </a:rPr>
              <a:t> 5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semesters</a:t>
            </a:r>
            <a:r>
              <a:rPr sz="1100" b="1" spc="-5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93345" marR="33655">
              <a:lnSpc>
                <a:spcPct val="152700"/>
              </a:lnSpc>
              <a:spcBef>
                <a:spcPts val="40"/>
              </a:spcBef>
            </a:pPr>
            <a:r>
              <a:rPr sz="1100" b="1" spc="-135" dirty="0">
                <a:latin typeface="Arial"/>
                <a:cs typeface="Arial"/>
              </a:rPr>
              <a:t>INTEGRATED </a:t>
            </a:r>
            <a:r>
              <a:rPr sz="1100" b="1" spc="-125" dirty="0">
                <a:latin typeface="Arial"/>
                <a:cs typeface="Arial"/>
              </a:rPr>
              <a:t>CURRICULUM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5" dirty="0">
                <a:latin typeface="Arial"/>
                <a:cs typeface="Arial"/>
              </a:rPr>
              <a:t>system-based </a:t>
            </a:r>
            <a:r>
              <a:rPr sz="1100" spc="-45" dirty="0">
                <a:latin typeface="Arial"/>
                <a:cs typeface="Arial"/>
              </a:rPr>
              <a:t>modules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25" dirty="0">
                <a:latin typeface="Arial"/>
                <a:cs typeface="Arial"/>
              </a:rPr>
              <a:t>GIT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60" dirty="0">
                <a:latin typeface="Arial"/>
                <a:cs typeface="Arial"/>
              </a:rPr>
              <a:t>Liver </a:t>
            </a:r>
            <a:r>
              <a:rPr sz="1100" spc="-40" dirty="0">
                <a:latin typeface="Arial"/>
                <a:cs typeface="Arial"/>
              </a:rPr>
              <a:t>II, </a:t>
            </a:r>
            <a:r>
              <a:rPr sz="1100" spc="-90" dirty="0">
                <a:latin typeface="Arial"/>
                <a:cs typeface="Arial"/>
              </a:rPr>
              <a:t>Renal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65" dirty="0">
                <a:latin typeface="Arial"/>
                <a:cs typeface="Arial"/>
              </a:rPr>
              <a:t>Excretory  </a:t>
            </a:r>
            <a:r>
              <a:rPr sz="1100" spc="-90" dirty="0">
                <a:latin typeface="Arial"/>
                <a:cs typeface="Arial"/>
              </a:rPr>
              <a:t>System </a:t>
            </a:r>
            <a:r>
              <a:rPr sz="1100" spc="-35" dirty="0">
                <a:latin typeface="Arial"/>
                <a:cs typeface="Arial"/>
              </a:rPr>
              <a:t>II </a:t>
            </a:r>
            <a:r>
              <a:rPr sz="1100" spc="-65" dirty="0">
                <a:latin typeface="Arial"/>
                <a:cs typeface="Arial"/>
              </a:rPr>
              <a:t>and Endocrinology </a:t>
            </a:r>
            <a:r>
              <a:rPr sz="1100" spc="-35" dirty="0">
                <a:latin typeface="Arial"/>
                <a:cs typeface="Arial"/>
              </a:rPr>
              <a:t>II </a:t>
            </a:r>
            <a:r>
              <a:rPr sz="1100" spc="-45" dirty="0">
                <a:latin typeface="Arial"/>
                <a:cs typeface="Arial"/>
              </a:rPr>
              <a:t>which links </a:t>
            </a:r>
            <a:r>
              <a:rPr sz="1100" spc="-70" dirty="0">
                <a:latin typeface="Arial"/>
                <a:cs typeface="Arial"/>
              </a:rPr>
              <a:t>basic science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5" dirty="0">
                <a:latin typeface="Arial"/>
                <a:cs typeface="Arial"/>
              </a:rPr>
              <a:t>problems. </a:t>
            </a:r>
            <a:r>
              <a:rPr sz="1100" spc="-30" dirty="0">
                <a:latin typeface="Arial"/>
                <a:cs typeface="Arial"/>
              </a:rPr>
              <a:t>Integrated  </a:t>
            </a:r>
            <a:r>
              <a:rPr sz="1100" spc="-45" dirty="0">
                <a:latin typeface="Arial"/>
                <a:cs typeface="Arial"/>
              </a:rPr>
              <a:t>teaching </a:t>
            </a:r>
            <a:r>
              <a:rPr sz="1100" spc="-70" dirty="0">
                <a:latin typeface="Arial"/>
                <a:cs typeface="Arial"/>
              </a:rPr>
              <a:t>means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5" dirty="0">
                <a:latin typeface="Arial"/>
                <a:cs typeface="Arial"/>
              </a:rPr>
              <a:t>subjects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presented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meaningful </a:t>
            </a:r>
            <a:r>
              <a:rPr sz="1100" spc="-30" dirty="0">
                <a:latin typeface="Arial"/>
                <a:cs typeface="Arial"/>
              </a:rPr>
              <a:t>whole.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45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be </a:t>
            </a:r>
            <a:r>
              <a:rPr sz="1100" spc="5" dirty="0">
                <a:latin typeface="Arial"/>
                <a:cs typeface="Arial"/>
              </a:rPr>
              <a:t>able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better  </a:t>
            </a:r>
            <a:r>
              <a:rPr sz="1100" spc="-40" dirty="0">
                <a:latin typeface="Arial"/>
                <a:cs typeface="Arial"/>
              </a:rPr>
              <a:t>understanding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basic</a:t>
            </a:r>
            <a:r>
              <a:rPr sz="1100" spc="-75" dirty="0">
                <a:latin typeface="Arial"/>
                <a:cs typeface="Arial"/>
              </a:rPr>
              <a:t> sciences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when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repeatedly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learn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relation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examples.</a:t>
            </a:r>
            <a:endParaRPr sz="1100">
              <a:latin typeface="Arial"/>
              <a:cs typeface="Arial"/>
            </a:endParaRPr>
          </a:p>
          <a:p>
            <a:pPr marL="93345" marR="317500">
              <a:lnSpc>
                <a:spcPct val="151800"/>
              </a:lnSpc>
              <a:spcBef>
                <a:spcPts val="10"/>
              </a:spcBef>
            </a:pPr>
            <a:r>
              <a:rPr sz="1100" b="1" spc="-145" dirty="0">
                <a:latin typeface="Arial"/>
                <a:cs typeface="Arial"/>
              </a:rPr>
              <a:t>LEARNING </a:t>
            </a:r>
            <a:r>
              <a:rPr sz="1100" b="1" spc="-165" dirty="0">
                <a:latin typeface="Arial"/>
                <a:cs typeface="Arial"/>
              </a:rPr>
              <a:t>EXPERIENCES</a:t>
            </a:r>
            <a:r>
              <a:rPr sz="1100" spc="-165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Case </a:t>
            </a:r>
            <a:r>
              <a:rPr sz="1100" spc="-75" dirty="0">
                <a:latin typeface="Arial"/>
                <a:cs typeface="Arial"/>
              </a:rPr>
              <a:t>based </a:t>
            </a:r>
            <a:r>
              <a:rPr sz="1100" spc="-25" dirty="0">
                <a:latin typeface="Arial"/>
                <a:cs typeface="Arial"/>
              </a:rPr>
              <a:t>integrated </a:t>
            </a:r>
            <a:r>
              <a:rPr sz="1100" spc="-65" dirty="0">
                <a:latin typeface="Arial"/>
                <a:cs typeface="Arial"/>
              </a:rPr>
              <a:t>discussions,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35" dirty="0">
                <a:latin typeface="Arial"/>
                <a:cs typeface="Arial"/>
              </a:rPr>
              <a:t>acquisition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35" dirty="0">
                <a:latin typeface="Arial"/>
                <a:cs typeface="Arial"/>
              </a:rPr>
              <a:t>lab. </a:t>
            </a:r>
            <a:r>
              <a:rPr sz="1100" spc="-30" dirty="0">
                <a:latin typeface="Arial"/>
                <a:cs typeface="Arial"/>
              </a:rPr>
              <a:t>computer- 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60" dirty="0">
                <a:latin typeface="Arial"/>
                <a:cs typeface="Arial"/>
              </a:rPr>
              <a:t>assignments,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experiences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clinics, wards,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outreach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centers.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015" y="1159510"/>
            <a:ext cx="6422755" cy="3936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0114" y="426211"/>
            <a:ext cx="6318886" cy="640589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50"/>
              </a:spcBef>
              <a:tabLst>
                <a:tab pos="326644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120" baseline="2525" dirty="0">
                <a:latin typeface="Arial"/>
                <a:cs typeface="Arial"/>
              </a:rPr>
              <a:t>3</a:t>
            </a:r>
            <a:r>
              <a:rPr sz="1050" b="1" i="1" spc="-120" baseline="35714" dirty="0">
                <a:latin typeface="Arial"/>
                <a:cs typeface="Arial"/>
              </a:rPr>
              <a:t>RD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 dirty="0">
                <a:latin typeface="Arial"/>
                <a:cs typeface="Arial"/>
              </a:rPr>
              <a:t>MBBS</a:t>
            </a:r>
            <a:r>
              <a:rPr sz="1650" b="1" i="1" spc="-172" baseline="2525">
                <a:latin typeface="Arial"/>
                <a:cs typeface="Arial"/>
              </a:rPr>
              <a:t>, </a:t>
            </a:r>
            <a:r>
              <a:rPr sz="1650" b="1" i="1" spc="-195" baseline="2525" smtClean="0">
                <a:latin typeface="Arial"/>
                <a:cs typeface="Arial"/>
              </a:rPr>
              <a:t>ENDOCRINE </a:t>
            </a:r>
            <a:r>
              <a:rPr sz="1650" b="1" i="1" spc="-22" baseline="2525" dirty="0">
                <a:latin typeface="Arial"/>
                <a:cs typeface="Arial"/>
              </a:rPr>
              <a:t>II</a:t>
            </a:r>
            <a:r>
              <a:rPr sz="1650" b="1" i="1" spc="-240" baseline="2525" dirty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67310" algn="ctr">
              <a:lnSpc>
                <a:spcPct val="100000"/>
              </a:lnSpc>
            </a:pPr>
            <a:r>
              <a:rPr sz="1200" b="1" spc="-125" dirty="0">
                <a:latin typeface="Arial"/>
                <a:cs typeface="Arial"/>
              </a:rPr>
              <a:t>INTEGRATING </a:t>
            </a:r>
            <a:r>
              <a:rPr sz="1200" b="1" spc="-145" dirty="0">
                <a:latin typeface="Arial"/>
                <a:cs typeface="Arial"/>
              </a:rPr>
              <a:t>DISCIPLINES </a:t>
            </a:r>
            <a:r>
              <a:rPr sz="1200" b="1" spc="-155" dirty="0">
                <a:latin typeface="Arial"/>
                <a:cs typeface="Arial"/>
              </a:rPr>
              <a:t>OF </a:t>
            </a:r>
            <a:r>
              <a:rPr sz="1200" b="1" spc="-145" dirty="0">
                <a:latin typeface="Arial"/>
                <a:cs typeface="Arial"/>
              </a:rPr>
              <a:t>ENDOCRINE</a:t>
            </a:r>
            <a:r>
              <a:rPr sz="1200" b="1" spc="-195" dirty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MODULE-II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5</a:t>
            </a:fld>
            <a:endParaRPr spc="-55" dirty="0"/>
          </a:p>
        </p:txBody>
      </p:sp>
      <p:sp>
        <p:nvSpPr>
          <p:cNvPr id="4" name="object 4"/>
          <p:cNvSpPr txBox="1"/>
          <p:nvPr/>
        </p:nvSpPr>
        <p:spPr>
          <a:xfrm>
            <a:off x="1020876" y="5236845"/>
            <a:ext cx="6174740" cy="330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latin typeface="Arial"/>
                <a:cs typeface="Arial"/>
              </a:rPr>
              <a:t>LEARNING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teaching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/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methods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are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better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464820" indent="-22352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Interactive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 </a:t>
            </a:r>
            <a:r>
              <a:rPr sz="1100" spc="-70" dirty="0"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05" dirty="0">
                <a:latin typeface="Arial"/>
                <a:cs typeface="Arial"/>
              </a:rPr>
              <a:t>Case- </a:t>
            </a:r>
            <a:r>
              <a:rPr sz="1100" spc="-95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60" dirty="0">
                <a:latin typeface="Arial"/>
                <a:cs typeface="Arial"/>
              </a:rPr>
              <a:t>Learning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(CBIL)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Clinical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Experiences</a:t>
            </a:r>
            <a:endParaRPr sz="110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spc="-50" dirty="0">
                <a:latin typeface="Arial"/>
                <a:cs typeface="Arial"/>
              </a:rPr>
              <a:t>Clinical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Rotations</a:t>
            </a:r>
            <a:endParaRPr sz="110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spc="-65" dirty="0">
                <a:latin typeface="Arial"/>
                <a:cs typeface="Arial"/>
              </a:rPr>
              <a:t>Experience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14" dirty="0">
                <a:latin typeface="Arial"/>
                <a:cs typeface="Arial"/>
              </a:rPr>
              <a:t>LNH </a:t>
            </a:r>
            <a:r>
              <a:rPr sz="1100" spc="-35" dirty="0">
                <a:latin typeface="Arial"/>
                <a:cs typeface="Arial"/>
              </a:rPr>
              <a:t>outreach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centers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Practicals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5" dirty="0">
                <a:latin typeface="Arial"/>
                <a:cs typeface="Arial"/>
              </a:rPr>
              <a:t>Skills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session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Self-Directed</a:t>
            </a:r>
            <a:r>
              <a:rPr sz="1100" spc="-65" dirty="0">
                <a:latin typeface="Arial"/>
                <a:cs typeface="Arial"/>
              </a:rPr>
              <a:t> Study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2300"/>
              </a:lnSpc>
            </a:pPr>
            <a:r>
              <a:rPr sz="1100" b="1" spc="-125" dirty="0">
                <a:latin typeface="Arial"/>
                <a:cs typeface="Arial"/>
              </a:rPr>
              <a:t>INTERACTIVE </a:t>
            </a:r>
            <a:r>
              <a:rPr sz="1100" b="1" spc="-170" dirty="0">
                <a:latin typeface="Arial"/>
                <a:cs typeface="Arial"/>
              </a:rPr>
              <a:t>LECTURES: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large </a:t>
            </a:r>
            <a:r>
              <a:rPr sz="1100" spc="-40" dirty="0">
                <a:latin typeface="Arial"/>
                <a:cs typeface="Arial"/>
              </a:rPr>
              <a:t>group, </a:t>
            </a:r>
            <a:r>
              <a:rPr sz="1100" spc="-20" dirty="0">
                <a:latin typeface="Arial"/>
                <a:cs typeface="Arial"/>
              </a:rPr>
              <a:t>the lecturer </a:t>
            </a:r>
            <a:r>
              <a:rPr sz="1100" spc="-35" dirty="0">
                <a:latin typeface="Arial"/>
                <a:cs typeface="Arial"/>
              </a:rPr>
              <a:t>introduces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topic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common </a:t>
            </a:r>
            <a:r>
              <a:rPr sz="1100" spc="-35" dirty="0">
                <a:latin typeface="Arial"/>
                <a:cs typeface="Arial"/>
              </a:rPr>
              <a:t>clinical conditions </a:t>
            </a:r>
            <a:r>
              <a:rPr sz="1100" spc="-65" dirty="0">
                <a:latin typeface="Arial"/>
                <a:cs typeface="Arial"/>
              </a:rPr>
              <a:t>and  </a:t>
            </a:r>
            <a:r>
              <a:rPr sz="1100" spc="-55" dirty="0">
                <a:latin typeface="Arial"/>
                <a:cs typeface="Arial"/>
              </a:rPr>
              <a:t>explains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underlying </a:t>
            </a:r>
            <a:r>
              <a:rPr sz="1100" spc="-50" dirty="0">
                <a:latin typeface="Arial"/>
                <a:cs typeface="Arial"/>
              </a:rPr>
              <a:t>phenomena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40" dirty="0">
                <a:latin typeface="Arial"/>
                <a:cs typeface="Arial"/>
              </a:rPr>
              <a:t>questions, </a:t>
            </a:r>
            <a:r>
              <a:rPr sz="1100" spc="-35" dirty="0">
                <a:latin typeface="Arial"/>
                <a:cs typeface="Arial"/>
              </a:rPr>
              <a:t>pictures, </a:t>
            </a:r>
            <a:r>
              <a:rPr sz="1100" spc="-55" dirty="0">
                <a:latin typeface="Arial"/>
                <a:cs typeface="Arial"/>
              </a:rPr>
              <a:t>videos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patients’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interviews,  </a:t>
            </a:r>
            <a:r>
              <a:rPr sz="1100" spc="-65" dirty="0">
                <a:latin typeface="Arial"/>
                <a:cs typeface="Arial"/>
              </a:rPr>
              <a:t>exercises, </a:t>
            </a:r>
            <a:r>
              <a:rPr sz="1100" spc="-35" dirty="0">
                <a:latin typeface="Arial"/>
                <a:cs typeface="Arial"/>
              </a:rPr>
              <a:t>etc. </a:t>
            </a:r>
            <a:r>
              <a:rPr sz="1100" spc="-55" dirty="0">
                <a:latin typeface="Arial"/>
                <a:cs typeface="Arial"/>
              </a:rPr>
              <a:t>Students are </a:t>
            </a:r>
            <a:r>
              <a:rPr sz="1100" spc="-35" dirty="0">
                <a:latin typeface="Arial"/>
                <a:cs typeface="Arial"/>
              </a:rPr>
              <a:t>actively involved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learning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114" y="426211"/>
            <a:ext cx="6343015" cy="144399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0"/>
              </a:spcBef>
              <a:tabLst>
                <a:tab pos="327914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120" baseline="2525" dirty="0">
                <a:latin typeface="Arial"/>
                <a:cs typeface="Arial"/>
              </a:rPr>
              <a:t>3</a:t>
            </a:r>
            <a:r>
              <a:rPr sz="1050" b="1" i="1" spc="-120" baseline="35714" dirty="0">
                <a:latin typeface="Arial"/>
                <a:cs typeface="Arial"/>
              </a:rPr>
              <a:t>RD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 dirty="0">
                <a:latin typeface="Arial"/>
                <a:cs typeface="Arial"/>
              </a:rPr>
              <a:t>MBBS</a:t>
            </a:r>
            <a:r>
              <a:rPr sz="1650" b="1" i="1" spc="-172" baseline="2525">
                <a:latin typeface="Arial"/>
                <a:cs typeface="Arial"/>
              </a:rPr>
              <a:t>, </a:t>
            </a:r>
            <a:r>
              <a:rPr sz="1650" b="1" i="1" spc="-195" baseline="2525" smtClean="0">
                <a:latin typeface="Arial"/>
                <a:cs typeface="Arial"/>
              </a:rPr>
              <a:t>ENDOCRINE </a:t>
            </a:r>
            <a:r>
              <a:rPr sz="1650" b="1" i="1" spc="-22" baseline="2525" dirty="0">
                <a:latin typeface="Arial"/>
                <a:cs typeface="Arial"/>
              </a:rPr>
              <a:t>II</a:t>
            </a:r>
            <a:r>
              <a:rPr sz="1650" b="1" i="1" spc="-240" baseline="2525" dirty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13030" marR="5080" algn="just">
              <a:lnSpc>
                <a:spcPct val="152700"/>
              </a:lnSpc>
            </a:pPr>
            <a:r>
              <a:rPr sz="1100" b="1" spc="-145" dirty="0">
                <a:latin typeface="Arial"/>
                <a:cs typeface="Arial"/>
              </a:rPr>
              <a:t>SMALL </a:t>
            </a:r>
            <a:r>
              <a:rPr sz="1100" b="1" spc="-140" dirty="0">
                <a:latin typeface="Arial"/>
                <a:cs typeface="Arial"/>
              </a:rPr>
              <a:t>GROUP </a:t>
            </a:r>
            <a:r>
              <a:rPr sz="1100" b="1" spc="-145" dirty="0">
                <a:latin typeface="Arial"/>
                <a:cs typeface="Arial"/>
              </a:rPr>
              <a:t>SESSION: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5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clarify </a:t>
            </a:r>
            <a:r>
              <a:rPr sz="1100" spc="-50" dirty="0">
                <a:latin typeface="Arial"/>
                <a:cs typeface="Arial"/>
              </a:rPr>
              <a:t>concepts, </a:t>
            </a:r>
            <a:r>
              <a:rPr sz="1100" spc="-45" dirty="0">
                <a:latin typeface="Arial"/>
                <a:cs typeface="Arial"/>
              </a:rPr>
              <a:t>acquire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5" dirty="0">
                <a:latin typeface="Arial"/>
                <a:cs typeface="Arial"/>
              </a:rPr>
              <a:t>desired  </a:t>
            </a:r>
            <a:r>
              <a:rPr sz="1100" spc="-20" dirty="0">
                <a:latin typeface="Arial"/>
                <a:cs typeface="Arial"/>
              </a:rPr>
              <a:t>attitudes. </a:t>
            </a:r>
            <a:r>
              <a:rPr sz="1100" spc="-95" dirty="0">
                <a:latin typeface="Arial"/>
                <a:cs typeface="Arial"/>
              </a:rPr>
              <a:t>Sessions </a:t>
            </a:r>
            <a:r>
              <a:rPr sz="1100" spc="-55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specific </a:t>
            </a:r>
            <a:r>
              <a:rPr sz="1100" spc="-70" dirty="0">
                <a:latin typeface="Arial"/>
                <a:cs typeface="Arial"/>
              </a:rPr>
              <a:t>exercises 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patient </a:t>
            </a:r>
            <a:r>
              <a:rPr sz="1100" spc="-80" dirty="0">
                <a:latin typeface="Arial"/>
                <a:cs typeface="Arial"/>
              </a:rPr>
              <a:t>case, </a:t>
            </a:r>
            <a:r>
              <a:rPr sz="1100" spc="-30" dirty="0">
                <a:latin typeface="Arial"/>
                <a:cs typeface="Arial"/>
              </a:rPr>
              <a:t>interviews </a:t>
            </a:r>
            <a:r>
              <a:rPr sz="1100" spc="-5" dirty="0">
                <a:latin typeface="Arial"/>
                <a:cs typeface="Arial"/>
              </a:rPr>
              <a:t>or 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35" dirty="0">
                <a:latin typeface="Arial"/>
                <a:cs typeface="Arial"/>
              </a:rPr>
              <a:t>topics.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exchange </a:t>
            </a:r>
            <a:r>
              <a:rPr sz="1100" spc="-40" dirty="0">
                <a:latin typeface="Arial"/>
                <a:cs typeface="Arial"/>
              </a:rPr>
              <a:t>opinions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apply 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15" dirty="0">
                <a:latin typeface="Arial"/>
                <a:cs typeface="Arial"/>
              </a:rPr>
              <a:t>tutorials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self  study.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facilitator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role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ask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probing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questions,</a:t>
            </a:r>
            <a:r>
              <a:rPr sz="1100" spc="-55" dirty="0">
                <a:latin typeface="Arial"/>
                <a:cs typeface="Arial"/>
              </a:rPr>
              <a:t> summarize,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rephrase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clarify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concepts.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20876" y="2015083"/>
            <a:ext cx="6242050" cy="671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  <a:spcBef>
                <a:spcPts val="100"/>
              </a:spcBef>
            </a:pPr>
            <a:r>
              <a:rPr sz="1100" b="1" spc="-160" dirty="0">
                <a:latin typeface="Arial"/>
                <a:cs typeface="Arial"/>
              </a:rPr>
              <a:t>CASE-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65" dirty="0">
                <a:latin typeface="Arial"/>
                <a:cs typeface="Arial"/>
              </a:rPr>
              <a:t>BASED </a:t>
            </a:r>
            <a:r>
              <a:rPr sz="1100" b="1" spc="-60" dirty="0">
                <a:latin typeface="Arial"/>
                <a:cs typeface="Arial"/>
              </a:rPr>
              <a:t>INTEGRATED </a:t>
            </a:r>
            <a:r>
              <a:rPr sz="1100" b="1" spc="-130" dirty="0">
                <a:latin typeface="Arial"/>
                <a:cs typeface="Arial"/>
              </a:rPr>
              <a:t>LEARNING </a:t>
            </a:r>
            <a:r>
              <a:rPr sz="1100" b="1" spc="-95" dirty="0">
                <a:latin typeface="Arial"/>
                <a:cs typeface="Arial"/>
              </a:rPr>
              <a:t>(CBIL)</a:t>
            </a:r>
            <a:r>
              <a:rPr sz="1100" spc="-95" dirty="0">
                <a:latin typeface="Arial"/>
                <a:cs typeface="Arial"/>
              </a:rPr>
              <a:t>: A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30" dirty="0">
                <a:latin typeface="Arial"/>
                <a:cs typeface="Arial"/>
              </a:rPr>
              <a:t>where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focused  </a:t>
            </a:r>
            <a:r>
              <a:rPr sz="1100" spc="-35" dirty="0">
                <a:latin typeface="Arial"/>
                <a:cs typeface="Arial"/>
              </a:rPr>
              <a:t>around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5" dirty="0">
                <a:latin typeface="Arial"/>
                <a:cs typeface="Arial"/>
              </a:rPr>
              <a:t>series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145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scenario.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0" dirty="0">
                <a:latin typeface="Arial"/>
                <a:cs typeface="Arial"/>
              </a:rPr>
              <a:t>discuss </a:t>
            </a:r>
            <a:r>
              <a:rPr sz="1100" spc="-55" dirty="0">
                <a:latin typeface="Arial"/>
                <a:cs typeface="Arial"/>
              </a:rPr>
              <a:t>and answer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questions  </a:t>
            </a:r>
            <a:r>
              <a:rPr sz="1100" spc="-45" dirty="0">
                <a:latin typeface="Arial"/>
                <a:cs typeface="Arial"/>
              </a:rPr>
              <a:t>applying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-50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40" dirty="0">
                <a:latin typeface="Arial"/>
                <a:cs typeface="Arial"/>
              </a:rPr>
              <a:t>previously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spc="-80" dirty="0">
                <a:latin typeface="Arial"/>
                <a:cs typeface="Arial"/>
              </a:rPr>
              <a:t>sciences </a:t>
            </a:r>
            <a:r>
              <a:rPr sz="1100" spc="-35" dirty="0">
                <a:latin typeface="Arial"/>
                <a:cs typeface="Arial"/>
              </a:rPr>
              <a:t>during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30" dirty="0">
                <a:latin typeface="Arial"/>
                <a:cs typeface="Arial"/>
              </a:rPr>
              <a:t>construct </a:t>
            </a:r>
            <a:r>
              <a:rPr sz="1100" spc="-40" dirty="0">
                <a:latin typeface="Arial"/>
                <a:cs typeface="Arial"/>
              </a:rPr>
              <a:t>new </a:t>
            </a:r>
            <a:r>
              <a:rPr sz="1100" spc="-45" dirty="0">
                <a:latin typeface="Arial"/>
                <a:cs typeface="Arial"/>
              </a:rPr>
              <a:t>knowledge.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35" dirty="0">
                <a:latin typeface="Arial"/>
                <a:cs typeface="Arial"/>
              </a:rPr>
              <a:t>CBIL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provided </a:t>
            </a:r>
            <a:r>
              <a:rPr sz="1100" spc="-50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concern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department.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52700"/>
              </a:lnSpc>
              <a:spcBef>
                <a:spcPts val="5"/>
              </a:spcBef>
            </a:pPr>
            <a:r>
              <a:rPr sz="1100" b="1" spc="-135" dirty="0">
                <a:latin typeface="Arial"/>
                <a:cs typeface="Arial"/>
              </a:rPr>
              <a:t>CLINICAL </a:t>
            </a:r>
            <a:r>
              <a:rPr sz="1100" b="1" spc="-130" dirty="0">
                <a:latin typeface="Arial"/>
                <a:cs typeface="Arial"/>
              </a:rPr>
              <a:t>LEARNING </a:t>
            </a:r>
            <a:r>
              <a:rPr sz="1100" b="1" spc="-155" dirty="0">
                <a:latin typeface="Arial"/>
                <a:cs typeface="Arial"/>
              </a:rPr>
              <a:t>EXPERIENCES: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groups,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observe </a:t>
            </a:r>
            <a:r>
              <a:rPr sz="1100" spc="-30" dirty="0">
                <a:latin typeface="Arial"/>
                <a:cs typeface="Arial"/>
              </a:rPr>
              <a:t>patients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80" dirty="0">
                <a:latin typeface="Arial"/>
                <a:cs typeface="Arial"/>
              </a:rPr>
              <a:t>signs </a:t>
            </a:r>
            <a:r>
              <a:rPr sz="1100" spc="-55" dirty="0">
                <a:latin typeface="Arial"/>
                <a:cs typeface="Arial"/>
              </a:rPr>
              <a:t>and symptoms 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hospital </a:t>
            </a:r>
            <a:r>
              <a:rPr sz="1100" spc="-45" dirty="0">
                <a:latin typeface="Arial"/>
                <a:cs typeface="Arial"/>
              </a:rPr>
              <a:t>wards, </a:t>
            </a:r>
            <a:r>
              <a:rPr sz="1100" spc="-40" dirty="0">
                <a:latin typeface="Arial"/>
                <a:cs typeface="Arial"/>
              </a:rPr>
              <a:t>clinics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35" dirty="0">
                <a:latin typeface="Arial"/>
                <a:cs typeface="Arial"/>
              </a:rPr>
              <a:t>centers. </a:t>
            </a:r>
            <a:r>
              <a:rPr sz="1100" spc="-70" dirty="0">
                <a:latin typeface="Arial"/>
                <a:cs typeface="Arial"/>
              </a:rPr>
              <a:t>This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relate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module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prepare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future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practice.</a:t>
            </a:r>
            <a:endParaRPr sz="1100">
              <a:latin typeface="Arial"/>
              <a:cs typeface="Arial"/>
            </a:endParaRPr>
          </a:p>
          <a:p>
            <a:pPr marL="469265" marR="10160" indent="-227965" algn="just">
              <a:lnSpc>
                <a:spcPct val="152600"/>
              </a:lnSpc>
              <a:spcBef>
                <a:spcPts val="10"/>
              </a:spcBef>
              <a:buFont typeface="Courier New"/>
              <a:buChar char="o"/>
              <a:tabLst>
                <a:tab pos="469900" algn="l"/>
              </a:tabLst>
            </a:pPr>
            <a:r>
              <a:rPr sz="1100" b="1" spc="-135" dirty="0">
                <a:latin typeface="Arial"/>
                <a:cs typeface="Arial"/>
              </a:rPr>
              <a:t>CLINICAL </a:t>
            </a:r>
            <a:r>
              <a:rPr sz="1100" b="1" spc="-114" dirty="0">
                <a:latin typeface="Arial"/>
                <a:cs typeface="Arial"/>
              </a:rPr>
              <a:t>ROTATIONS: </a:t>
            </a: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small groups,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" dirty="0">
                <a:latin typeface="Arial"/>
                <a:cs typeface="Arial"/>
              </a:rPr>
              <a:t>rotate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different </a:t>
            </a:r>
            <a:r>
              <a:rPr sz="1100" spc="-45" dirty="0">
                <a:latin typeface="Arial"/>
                <a:cs typeface="Arial"/>
              </a:rPr>
              <a:t>wards </a:t>
            </a:r>
            <a:r>
              <a:rPr sz="1100" spc="-25" dirty="0">
                <a:latin typeface="Arial"/>
                <a:cs typeface="Arial"/>
              </a:rPr>
              <a:t>like </a:t>
            </a:r>
            <a:r>
              <a:rPr sz="1100" spc="-30" dirty="0">
                <a:latin typeface="Arial"/>
                <a:cs typeface="Arial"/>
              </a:rPr>
              <a:t>Medicine, </a:t>
            </a:r>
            <a:r>
              <a:rPr sz="1100" spc="-45" dirty="0">
                <a:latin typeface="Arial"/>
                <a:cs typeface="Arial"/>
              </a:rPr>
              <a:t>Pediatrics,  </a:t>
            </a:r>
            <a:r>
              <a:rPr sz="1100" spc="-60" dirty="0">
                <a:latin typeface="Arial"/>
                <a:cs typeface="Arial"/>
              </a:rPr>
              <a:t>Surgery, </a:t>
            </a:r>
            <a:r>
              <a:rPr sz="1100" spc="-90" dirty="0">
                <a:latin typeface="Arial"/>
                <a:cs typeface="Arial"/>
              </a:rPr>
              <a:t>Obs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65" dirty="0">
                <a:latin typeface="Arial"/>
                <a:cs typeface="Arial"/>
              </a:rPr>
              <a:t>Gyne, </a:t>
            </a:r>
            <a:r>
              <a:rPr sz="1100" spc="-110" dirty="0">
                <a:latin typeface="Arial"/>
                <a:cs typeface="Arial"/>
              </a:rPr>
              <a:t>ENT, </a:t>
            </a:r>
            <a:r>
              <a:rPr sz="1100" spc="-90" dirty="0">
                <a:latin typeface="Arial"/>
                <a:cs typeface="Arial"/>
              </a:rPr>
              <a:t>Eye, </a:t>
            </a:r>
            <a:r>
              <a:rPr sz="1100" spc="-55" dirty="0">
                <a:latin typeface="Arial"/>
                <a:cs typeface="Arial"/>
              </a:rPr>
              <a:t>Family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40" dirty="0">
                <a:latin typeface="Arial"/>
                <a:cs typeface="Arial"/>
              </a:rPr>
              <a:t>clinics,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40" dirty="0">
                <a:latin typeface="Arial"/>
                <a:cs typeface="Arial"/>
              </a:rPr>
              <a:t>centers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40" dirty="0">
                <a:latin typeface="Arial"/>
                <a:cs typeface="Arial"/>
              </a:rPr>
              <a:t>Community </a:t>
            </a:r>
            <a:r>
              <a:rPr sz="1100" spc="-30" dirty="0">
                <a:latin typeface="Arial"/>
                <a:cs typeface="Arial"/>
              </a:rPr>
              <a:t>Medicine  </a:t>
            </a:r>
            <a:r>
              <a:rPr sz="1100" spc="-50" dirty="0">
                <a:latin typeface="Arial"/>
                <a:cs typeface="Arial"/>
              </a:rPr>
              <a:t>experiences. </a:t>
            </a:r>
            <a:r>
              <a:rPr sz="1100" spc="-55" dirty="0">
                <a:latin typeface="Arial"/>
                <a:cs typeface="Arial"/>
              </a:rPr>
              <a:t>Here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25" dirty="0">
                <a:latin typeface="Arial"/>
                <a:cs typeface="Arial"/>
              </a:rPr>
              <a:t>patients, </a:t>
            </a:r>
            <a:r>
              <a:rPr sz="1100" spc="-30" dirty="0">
                <a:latin typeface="Arial"/>
                <a:cs typeface="Arial"/>
              </a:rPr>
              <a:t>take histories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perform </a:t>
            </a:r>
            <a:r>
              <a:rPr sz="1100" spc="-50" dirty="0">
                <a:latin typeface="Arial"/>
                <a:cs typeface="Arial"/>
              </a:rPr>
              <a:t>supervised </a:t>
            </a:r>
            <a:r>
              <a:rPr sz="1100" spc="-30" dirty="0">
                <a:latin typeface="Arial"/>
                <a:cs typeface="Arial"/>
              </a:rPr>
              <a:t>clinical  </a:t>
            </a:r>
            <a:r>
              <a:rPr sz="1100" spc="-40" dirty="0">
                <a:latin typeface="Arial"/>
                <a:cs typeface="Arial"/>
              </a:rPr>
              <a:t>examinations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outpatient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inpatient </a:t>
            </a:r>
            <a:r>
              <a:rPr sz="1100" spc="-35" dirty="0">
                <a:latin typeface="Arial"/>
                <a:cs typeface="Arial"/>
              </a:rPr>
              <a:t>settings. </a:t>
            </a:r>
            <a:r>
              <a:rPr sz="1100" spc="-70" dirty="0">
                <a:latin typeface="Arial"/>
                <a:cs typeface="Arial"/>
              </a:rPr>
              <a:t>They </a:t>
            </a:r>
            <a:r>
              <a:rPr sz="1100" spc="-55" dirty="0">
                <a:latin typeface="Arial"/>
                <a:cs typeface="Arial"/>
              </a:rPr>
              <a:t>also </a:t>
            </a:r>
            <a:r>
              <a:rPr sz="1100" spc="-35" dirty="0">
                <a:latin typeface="Arial"/>
                <a:cs typeface="Arial"/>
              </a:rPr>
              <a:t>get </a:t>
            </a:r>
            <a:r>
              <a:rPr sz="1100" spc="-60" dirty="0">
                <a:latin typeface="Arial"/>
                <a:cs typeface="Arial"/>
              </a:rPr>
              <a:t>an </a:t>
            </a:r>
            <a:r>
              <a:rPr sz="1100" spc="-5" dirty="0">
                <a:latin typeface="Arial"/>
                <a:cs typeface="Arial"/>
              </a:rPr>
              <a:t>opportunity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40" dirty="0">
                <a:latin typeface="Arial"/>
                <a:cs typeface="Arial"/>
              </a:rPr>
              <a:t>medical  personnel </a:t>
            </a:r>
            <a:r>
              <a:rPr sz="1100" spc="-25" dirty="0">
                <a:latin typeface="Arial"/>
                <a:cs typeface="Arial"/>
              </a:rPr>
              <a:t>working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0" dirty="0">
                <a:latin typeface="Arial"/>
                <a:cs typeface="Arial"/>
              </a:rPr>
              <a:t>team. </a:t>
            </a:r>
            <a:r>
              <a:rPr sz="1100" spc="-85" dirty="0">
                <a:latin typeface="Arial"/>
                <a:cs typeface="Arial"/>
              </a:rPr>
              <a:t>These </a:t>
            </a:r>
            <a:r>
              <a:rPr sz="1100" spc="-15" dirty="0">
                <a:latin typeface="Arial"/>
                <a:cs typeface="Arial"/>
              </a:rPr>
              <a:t>rotations </a:t>
            </a:r>
            <a:r>
              <a:rPr sz="1100" spc="-30" dirty="0">
                <a:latin typeface="Arial"/>
                <a:cs typeface="Arial"/>
              </a:rPr>
              <a:t>help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20" dirty="0">
                <a:latin typeface="Arial"/>
                <a:cs typeface="Arial"/>
              </a:rPr>
              <a:t>relate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40" dirty="0">
                <a:latin typeface="Arial"/>
                <a:cs typeface="Arial"/>
              </a:rPr>
              <a:t>medical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clinical  </a:t>
            </a:r>
            <a:r>
              <a:rPr sz="1100" spc="-40" dirty="0">
                <a:latin typeface="Arial"/>
                <a:cs typeface="Arial"/>
              </a:rPr>
              <a:t>knowledge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diverse </a:t>
            </a:r>
            <a:r>
              <a:rPr sz="1100" spc="-30" dirty="0">
                <a:latin typeface="Arial"/>
                <a:cs typeface="Arial"/>
              </a:rPr>
              <a:t>clinical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areas.</a:t>
            </a:r>
            <a:endParaRPr sz="1100">
              <a:latin typeface="Arial"/>
              <a:cs typeface="Arial"/>
            </a:endParaRPr>
          </a:p>
          <a:p>
            <a:pPr marL="469265" marR="12065" indent="-227965" algn="just">
              <a:lnSpc>
                <a:spcPct val="152300"/>
              </a:lnSpc>
              <a:spcBef>
                <a:spcPts val="5"/>
              </a:spcBef>
              <a:buFont typeface="Courier New"/>
              <a:buChar char="o"/>
              <a:tabLst>
                <a:tab pos="469900" algn="l"/>
              </a:tabLst>
            </a:pPr>
            <a:r>
              <a:rPr sz="1100" b="1" spc="-155" dirty="0">
                <a:latin typeface="Arial"/>
                <a:cs typeface="Arial"/>
              </a:rPr>
              <a:t>EXPERIENCE </a:t>
            </a:r>
            <a:r>
              <a:rPr sz="1100" b="1" spc="-40" dirty="0">
                <a:latin typeface="Arial"/>
                <a:cs typeface="Arial"/>
              </a:rPr>
              <a:t>IN </a:t>
            </a:r>
            <a:r>
              <a:rPr sz="1100" b="1" spc="-125" dirty="0">
                <a:latin typeface="Arial"/>
                <a:cs typeface="Arial"/>
              </a:rPr>
              <a:t>LNH </a:t>
            </a:r>
            <a:r>
              <a:rPr sz="1100" b="1" spc="-140" dirty="0">
                <a:latin typeface="Arial"/>
                <a:cs typeface="Arial"/>
              </a:rPr>
              <a:t>OUTREACH </a:t>
            </a:r>
            <a:r>
              <a:rPr sz="1100" b="1" spc="-155" dirty="0">
                <a:latin typeface="Arial"/>
                <a:cs typeface="Arial"/>
              </a:rPr>
              <a:t>CENTERS: </a:t>
            </a:r>
            <a:r>
              <a:rPr sz="1100" spc="-55" dirty="0">
                <a:latin typeface="Arial"/>
                <a:cs typeface="Arial"/>
              </a:rPr>
              <a:t>Learning </a:t>
            </a:r>
            <a:r>
              <a:rPr sz="1100" spc="-10" dirty="0">
                <a:latin typeface="Arial"/>
                <a:cs typeface="Arial"/>
              </a:rPr>
              <a:t>at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40" dirty="0">
                <a:latin typeface="Arial"/>
                <a:cs typeface="Arial"/>
              </a:rPr>
              <a:t>centers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10" dirty="0">
                <a:latin typeface="Arial"/>
                <a:cs typeface="Arial"/>
              </a:rPr>
              <a:t>LNH </a:t>
            </a:r>
            <a:r>
              <a:rPr sz="1100" spc="-60" dirty="0">
                <a:latin typeface="Arial"/>
                <a:cs typeface="Arial"/>
              </a:rPr>
              <a:t>have </a:t>
            </a:r>
            <a:r>
              <a:rPr sz="1100" spc="-50" dirty="0">
                <a:latin typeface="Arial"/>
                <a:cs typeface="Arial"/>
              </a:rPr>
              <a:t>been </a:t>
            </a:r>
            <a:r>
              <a:rPr sz="1100" spc="-45" dirty="0">
                <a:latin typeface="Arial"/>
                <a:cs typeface="Arial"/>
              </a:rPr>
              <a:t>organized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incorporated </a:t>
            </a:r>
            <a:r>
              <a:rPr sz="1100" spc="-100" dirty="0">
                <a:latin typeface="Arial"/>
                <a:cs typeface="Arial"/>
              </a:rPr>
              <a:t>as </a:t>
            </a:r>
            <a:r>
              <a:rPr sz="1100" spc="-10" dirty="0">
                <a:latin typeface="Arial"/>
                <a:cs typeface="Arial"/>
              </a:rPr>
              <a:t>part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training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third </a:t>
            </a:r>
            <a:r>
              <a:rPr sz="1100" spc="-45" dirty="0">
                <a:latin typeface="Arial"/>
                <a:cs typeface="Arial"/>
              </a:rPr>
              <a:t>year </a:t>
            </a:r>
            <a:r>
              <a:rPr sz="1100" spc="-35" dirty="0">
                <a:latin typeface="Arial"/>
                <a:cs typeface="Arial"/>
              </a:rPr>
              <a:t>medicinal students.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objective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provide  clinical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training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experiences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students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primary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care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settings.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52700"/>
              </a:lnSpc>
            </a:pPr>
            <a:r>
              <a:rPr sz="1100" b="1" spc="-145" dirty="0">
                <a:latin typeface="Arial"/>
                <a:cs typeface="Arial"/>
              </a:rPr>
              <a:t>PRACTICAL: </a:t>
            </a:r>
            <a:r>
              <a:rPr sz="1100" spc="-90" dirty="0">
                <a:latin typeface="Arial"/>
                <a:cs typeface="Arial"/>
              </a:rPr>
              <a:t>Basic </a:t>
            </a:r>
            <a:r>
              <a:rPr sz="1100" spc="-70" dirty="0">
                <a:latin typeface="Arial"/>
                <a:cs typeface="Arial"/>
              </a:rPr>
              <a:t>science </a:t>
            </a:r>
            <a:r>
              <a:rPr sz="1100" spc="-40" dirty="0">
                <a:latin typeface="Arial"/>
                <a:cs typeface="Arial"/>
              </a:rPr>
              <a:t>practicals </a:t>
            </a:r>
            <a:r>
              <a:rPr sz="1100" spc="-20" dirty="0">
                <a:latin typeface="Arial"/>
                <a:cs typeface="Arial"/>
              </a:rPr>
              <a:t>related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pharmacology, </a:t>
            </a:r>
            <a:r>
              <a:rPr sz="1100" spc="-30" dirty="0">
                <a:latin typeface="Arial"/>
                <a:cs typeface="Arial"/>
              </a:rPr>
              <a:t>microbiology, pathology, </a:t>
            </a:r>
            <a:r>
              <a:rPr sz="1100" spc="-35" dirty="0">
                <a:latin typeface="Arial"/>
                <a:cs typeface="Arial"/>
              </a:rPr>
              <a:t>forensic </a:t>
            </a:r>
            <a:r>
              <a:rPr sz="1100" spc="-45" dirty="0">
                <a:latin typeface="Arial"/>
                <a:cs typeface="Arial"/>
              </a:rPr>
              <a:t>medicine,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community </a:t>
            </a:r>
            <a:r>
              <a:rPr sz="1100" spc="-45" dirty="0">
                <a:latin typeface="Arial"/>
                <a:cs typeface="Arial"/>
              </a:rPr>
              <a:t>medicine </a:t>
            </a:r>
            <a:r>
              <a:rPr sz="1100" spc="-60" dirty="0">
                <a:latin typeface="Arial"/>
                <a:cs typeface="Arial"/>
              </a:rPr>
              <a:t>have </a:t>
            </a:r>
            <a:r>
              <a:rPr sz="1100" spc="-55" dirty="0">
                <a:latin typeface="Arial"/>
                <a:cs typeface="Arial"/>
              </a:rPr>
              <a:t>been </a:t>
            </a:r>
            <a:r>
              <a:rPr sz="1100" spc="-60" dirty="0">
                <a:latin typeface="Arial"/>
                <a:cs typeface="Arial"/>
              </a:rPr>
              <a:t>schedule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12700" marR="5715" algn="just">
              <a:lnSpc>
                <a:spcPct val="153000"/>
              </a:lnSpc>
              <a:spcBef>
                <a:spcPts val="980"/>
              </a:spcBef>
            </a:pPr>
            <a:r>
              <a:rPr sz="1100" b="1" spc="-175" dirty="0">
                <a:latin typeface="Arial"/>
                <a:cs typeface="Arial"/>
              </a:rPr>
              <a:t>SKILLS </a:t>
            </a:r>
            <a:r>
              <a:rPr sz="1100" b="1" spc="-140" dirty="0">
                <a:latin typeface="Arial"/>
                <a:cs typeface="Arial"/>
              </a:rPr>
              <a:t>SESSION: </a:t>
            </a:r>
            <a:r>
              <a:rPr sz="1100" spc="-70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are observed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practiced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applicable </a:t>
            </a:r>
            <a:r>
              <a:rPr sz="1100" spc="-15" dirty="0">
                <a:latin typeface="Arial"/>
                <a:cs typeface="Arial"/>
              </a:rPr>
              <a:t>in  </a:t>
            </a:r>
            <a:r>
              <a:rPr sz="1100" spc="-50" dirty="0">
                <a:latin typeface="Arial"/>
                <a:cs typeface="Arial"/>
              </a:rPr>
              <a:t>skills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laboratory.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2700"/>
              </a:lnSpc>
            </a:pPr>
            <a:r>
              <a:rPr sz="1100" b="1" spc="-155" dirty="0">
                <a:latin typeface="Arial"/>
                <a:cs typeface="Arial"/>
              </a:rPr>
              <a:t>SELF-DIRECTED </a:t>
            </a:r>
            <a:r>
              <a:rPr sz="1100" b="1" spc="-130" dirty="0">
                <a:latin typeface="Arial"/>
                <a:cs typeface="Arial"/>
              </a:rPr>
              <a:t>STUDY: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5" dirty="0">
                <a:latin typeface="Arial"/>
                <a:cs typeface="Arial"/>
              </a:rPr>
              <a:t>assume </a:t>
            </a:r>
            <a:r>
              <a:rPr sz="1100" spc="-35" dirty="0">
                <a:latin typeface="Arial"/>
                <a:cs typeface="Arial"/>
              </a:rPr>
              <a:t>responsibilities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45" dirty="0">
                <a:latin typeface="Arial"/>
                <a:cs typeface="Arial"/>
              </a:rPr>
              <a:t>study,  </a:t>
            </a:r>
            <a:r>
              <a:rPr sz="1100" spc="-55" dirty="0">
                <a:latin typeface="Arial"/>
                <a:cs typeface="Arial"/>
              </a:rPr>
              <a:t>sharing </a:t>
            </a:r>
            <a:r>
              <a:rPr sz="1100" spc="-110" dirty="0">
                <a:latin typeface="Arial"/>
                <a:cs typeface="Arial"/>
              </a:rPr>
              <a:t>and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discussing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peers, </a:t>
            </a:r>
            <a:r>
              <a:rPr sz="1100" spc="-65" dirty="0">
                <a:latin typeface="Arial"/>
                <a:cs typeface="Arial"/>
              </a:rPr>
              <a:t>seeking </a:t>
            </a:r>
            <a:r>
              <a:rPr sz="1100" spc="-15" dirty="0">
                <a:latin typeface="Arial"/>
                <a:cs typeface="Arial"/>
              </a:rPr>
              <a:t>information from </a:t>
            </a:r>
            <a:r>
              <a:rPr sz="1100" spc="-60" dirty="0">
                <a:latin typeface="Arial"/>
                <a:cs typeface="Arial"/>
              </a:rPr>
              <a:t>Learning </a:t>
            </a:r>
            <a:r>
              <a:rPr sz="1100" spc="-80" dirty="0">
                <a:latin typeface="Arial"/>
                <a:cs typeface="Arial"/>
              </a:rPr>
              <a:t>Resource </a:t>
            </a:r>
            <a:r>
              <a:rPr sz="1100" spc="-50" dirty="0">
                <a:latin typeface="Arial"/>
                <a:cs typeface="Arial"/>
              </a:rPr>
              <a:t>Center, teachers </a:t>
            </a:r>
            <a:r>
              <a:rPr sz="1100" spc="-65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resource </a:t>
            </a:r>
            <a:r>
              <a:rPr sz="1100" spc="-60" dirty="0">
                <a:latin typeface="Arial"/>
                <a:cs typeface="Arial"/>
              </a:rPr>
              <a:t>persons </a:t>
            </a:r>
            <a:r>
              <a:rPr sz="1100" spc="-35" dirty="0">
                <a:latin typeface="Arial"/>
                <a:cs typeface="Arial"/>
              </a:rPr>
              <a:t>within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outside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college.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20" dirty="0">
                <a:latin typeface="Arial"/>
                <a:cs typeface="Arial"/>
              </a:rPr>
              <a:t>utilize 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time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college  scheduled </a:t>
            </a:r>
            <a:r>
              <a:rPr sz="1100" spc="-45" dirty="0">
                <a:latin typeface="Arial"/>
                <a:cs typeface="Arial"/>
              </a:rPr>
              <a:t>hours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self-study.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36189" y="6127153"/>
            <a:ext cx="2687955" cy="2707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0104" y="1023873"/>
            <a:ext cx="6322695" cy="467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4505">
              <a:lnSpc>
                <a:spcPct val="100000"/>
              </a:lnSpc>
              <a:spcBef>
                <a:spcPts val="100"/>
              </a:spcBef>
            </a:pPr>
            <a:r>
              <a:rPr sz="12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SEMESTER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 </a:t>
            </a: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 </a:t>
            </a:r>
            <a:r>
              <a:rPr sz="12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ENDOCRINOLOGY-II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2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 marL="93345" marR="7620" algn="just">
              <a:lnSpc>
                <a:spcPct val="152400"/>
              </a:lnSpc>
              <a:spcBef>
                <a:spcPts val="565"/>
              </a:spcBef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endocrine </a:t>
            </a:r>
            <a:r>
              <a:rPr sz="1100" spc="-60" dirty="0">
                <a:latin typeface="Arial"/>
                <a:cs typeface="Arial"/>
              </a:rPr>
              <a:t>system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responsible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monitoring </a:t>
            </a:r>
            <a:r>
              <a:rPr sz="1100" spc="-75" dirty="0">
                <a:latin typeface="Arial"/>
                <a:cs typeface="Arial"/>
              </a:rPr>
              <a:t>changes </a:t>
            </a:r>
            <a:r>
              <a:rPr sz="1100" spc="-35" dirty="0">
                <a:latin typeface="Arial"/>
                <a:cs typeface="Arial"/>
              </a:rPr>
              <a:t>occurring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human’s </a:t>
            </a:r>
            <a:r>
              <a:rPr sz="1100" spc="-15" dirty="0">
                <a:latin typeface="Arial"/>
                <a:cs typeface="Arial"/>
              </a:rPr>
              <a:t>internal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external  </a:t>
            </a:r>
            <a:r>
              <a:rPr sz="1100" spc="-30" dirty="0">
                <a:latin typeface="Arial"/>
                <a:cs typeface="Arial"/>
              </a:rPr>
              <a:t>environment. </a:t>
            </a: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40" dirty="0">
                <a:latin typeface="Arial"/>
                <a:cs typeface="Arial"/>
              </a:rPr>
              <a:t>works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conjunction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nervous </a:t>
            </a:r>
            <a:r>
              <a:rPr sz="1100" spc="-60" dirty="0">
                <a:latin typeface="Arial"/>
                <a:cs typeface="Arial"/>
              </a:rPr>
              <a:t>system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30" dirty="0">
                <a:latin typeface="Arial"/>
                <a:cs typeface="Arial"/>
              </a:rPr>
              <a:t>adaptation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60" dirty="0">
                <a:latin typeface="Arial"/>
                <a:cs typeface="Arial"/>
              </a:rPr>
              <a:t>response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these </a:t>
            </a:r>
            <a:r>
              <a:rPr sz="1100" spc="-70" dirty="0">
                <a:latin typeface="Arial"/>
                <a:cs typeface="Arial"/>
              </a:rPr>
              <a:t>changes. </a:t>
            </a:r>
            <a:r>
              <a:rPr sz="1100" spc="15" dirty="0">
                <a:latin typeface="Arial"/>
                <a:cs typeface="Arial"/>
              </a:rPr>
              <a:t>It  </a:t>
            </a:r>
            <a:r>
              <a:rPr sz="1100" spc="-60" dirty="0">
                <a:latin typeface="Arial"/>
                <a:cs typeface="Arial"/>
              </a:rPr>
              <a:t>plays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0" dirty="0">
                <a:latin typeface="Arial"/>
                <a:cs typeface="Arial"/>
              </a:rPr>
              <a:t>key </a:t>
            </a:r>
            <a:r>
              <a:rPr sz="1100" spc="-20" dirty="0">
                <a:latin typeface="Arial"/>
                <a:cs typeface="Arial"/>
              </a:rPr>
              <a:t>role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maintenance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whole </a:t>
            </a:r>
            <a:r>
              <a:rPr sz="1100" spc="-45" dirty="0">
                <a:latin typeface="Arial"/>
                <a:cs typeface="Arial"/>
              </a:rPr>
              <a:t>body homeostatsis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thus </a:t>
            </a:r>
            <a:r>
              <a:rPr sz="1100" spc="-55" dirty="0">
                <a:latin typeface="Arial"/>
                <a:cs typeface="Arial"/>
              </a:rPr>
              <a:t>balancing </a:t>
            </a:r>
            <a:r>
              <a:rPr sz="1100" spc="-35" dirty="0">
                <a:latin typeface="Arial"/>
                <a:cs typeface="Arial"/>
              </a:rPr>
              <a:t>wellbeing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ailment  </a:t>
            </a:r>
            <a:r>
              <a:rPr sz="1100" spc="-15" dirty="0">
                <a:latin typeface="Arial"/>
                <a:cs typeface="Arial"/>
              </a:rPr>
              <a:t>throughout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life.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 marR="5080" algn="just">
              <a:lnSpc>
                <a:spcPct val="152800"/>
              </a:lnSpc>
              <a:spcBef>
                <a:spcPts val="750"/>
              </a:spcBef>
            </a:pPr>
            <a:r>
              <a:rPr sz="1100" spc="-110" dirty="0">
                <a:latin typeface="Arial"/>
                <a:cs typeface="Arial"/>
              </a:rPr>
              <a:t>As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part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spiral </a:t>
            </a:r>
            <a:r>
              <a:rPr sz="1100" spc="-30" dirty="0">
                <a:latin typeface="Arial"/>
                <a:cs typeface="Arial"/>
              </a:rPr>
              <a:t>II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our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integrated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emphasis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three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weeks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correlate  </a:t>
            </a:r>
            <a:r>
              <a:rPr sz="1100" spc="-45" dirty="0">
                <a:latin typeface="Arial"/>
                <a:cs typeface="Arial"/>
              </a:rPr>
              <a:t>already </a:t>
            </a:r>
            <a:r>
              <a:rPr sz="1100" dirty="0">
                <a:latin typeface="Arial"/>
                <a:cs typeface="Arial"/>
              </a:rPr>
              <a:t>built </a:t>
            </a:r>
            <a:r>
              <a:rPr sz="1100" spc="-55" dirty="0">
                <a:latin typeface="Arial"/>
                <a:cs typeface="Arial"/>
              </a:rPr>
              <a:t>concepts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underlying principles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endocrinology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35" dirty="0">
                <a:latin typeface="Arial"/>
                <a:cs typeface="Arial"/>
              </a:rPr>
              <a:t>clinical presentations, </a:t>
            </a:r>
            <a:r>
              <a:rPr sz="1100" spc="-5" dirty="0">
                <a:latin typeface="Arial"/>
                <a:cs typeface="Arial"/>
              </a:rPr>
              <a:t>their  </a:t>
            </a:r>
            <a:r>
              <a:rPr sz="1100" spc="-40" dirty="0">
                <a:latin typeface="Arial"/>
                <a:cs typeface="Arial"/>
              </a:rPr>
              <a:t>pathologies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treatment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 marL="93345" marR="8890" indent="31750" algn="just">
              <a:lnSpc>
                <a:spcPct val="151800"/>
              </a:lnSpc>
              <a:spcBef>
                <a:spcPts val="10"/>
              </a:spcBef>
            </a:pPr>
            <a:r>
              <a:rPr sz="1100" spc="-50" dirty="0">
                <a:latin typeface="Arial"/>
                <a:cs typeface="Arial"/>
              </a:rPr>
              <a:t>Our </a:t>
            </a:r>
            <a:r>
              <a:rPr sz="1100" spc="-25" dirty="0">
                <a:latin typeface="Arial"/>
                <a:cs typeface="Arial"/>
              </a:rPr>
              <a:t>major </a:t>
            </a:r>
            <a:r>
              <a:rPr sz="1100" spc="-65" dirty="0">
                <a:latin typeface="Arial"/>
                <a:cs typeface="Arial"/>
              </a:rPr>
              <a:t>emphasis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5" dirty="0">
                <a:latin typeface="Arial"/>
                <a:cs typeface="Arial"/>
              </a:rPr>
              <a:t>Hypothalamic </a:t>
            </a:r>
            <a:r>
              <a:rPr sz="1100" spc="-30" dirty="0">
                <a:latin typeface="Arial"/>
                <a:cs typeface="Arial"/>
              </a:rPr>
              <a:t>- </a:t>
            </a:r>
            <a:r>
              <a:rPr sz="1100" spc="-10" dirty="0">
                <a:latin typeface="Arial"/>
                <a:cs typeface="Arial"/>
              </a:rPr>
              <a:t>pituitary </a:t>
            </a:r>
            <a:r>
              <a:rPr sz="1100" spc="-60" dirty="0">
                <a:latin typeface="Arial"/>
                <a:cs typeface="Arial"/>
              </a:rPr>
              <a:t>axis, </a:t>
            </a:r>
            <a:r>
              <a:rPr sz="1100" spc="-10" dirty="0">
                <a:latin typeface="Arial"/>
                <a:cs typeface="Arial"/>
              </a:rPr>
              <a:t>thyroid </a:t>
            </a:r>
            <a:r>
              <a:rPr sz="1100" spc="-50" dirty="0">
                <a:latin typeface="Arial"/>
                <a:cs typeface="Arial"/>
              </a:rPr>
              <a:t>gland, </a:t>
            </a:r>
            <a:r>
              <a:rPr sz="1100" spc="-25" dirty="0">
                <a:latin typeface="Arial"/>
                <a:cs typeface="Arial"/>
              </a:rPr>
              <a:t>parathyroid </a:t>
            </a:r>
            <a:r>
              <a:rPr sz="1100" spc="-50" dirty="0">
                <a:latin typeface="Arial"/>
                <a:cs typeface="Arial"/>
              </a:rPr>
              <a:t>gland, </a:t>
            </a:r>
            <a:r>
              <a:rPr sz="1100" spc="-40" dirty="0">
                <a:latin typeface="Arial"/>
                <a:cs typeface="Arial"/>
              </a:rPr>
              <a:t>adrenal </a:t>
            </a:r>
            <a:r>
              <a:rPr sz="1100" spc="-50" dirty="0">
                <a:latin typeface="Arial"/>
                <a:cs typeface="Arial"/>
              </a:rPr>
              <a:t>gland,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pancreatic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hormones.</a:t>
            </a:r>
            <a:endParaRPr sz="1100">
              <a:latin typeface="Arial"/>
              <a:cs typeface="Arial"/>
            </a:endParaRPr>
          </a:p>
          <a:p>
            <a:pPr marL="93345" marR="6985" algn="just">
              <a:lnSpc>
                <a:spcPct val="152700"/>
              </a:lnSpc>
            </a:pPr>
            <a:r>
              <a:rPr sz="1100" spc="-50" dirty="0">
                <a:latin typeface="Arial"/>
                <a:cs typeface="Arial"/>
              </a:rPr>
              <a:t>Our </a:t>
            </a:r>
            <a:r>
              <a:rPr sz="1100" spc="-25" dirty="0">
                <a:latin typeface="Arial"/>
                <a:cs typeface="Arial"/>
              </a:rPr>
              <a:t>instructional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prominently </a:t>
            </a:r>
            <a:r>
              <a:rPr sz="1100" spc="-50" dirty="0">
                <a:latin typeface="Arial"/>
                <a:cs typeface="Arial"/>
              </a:rPr>
              <a:t>focus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methods </a:t>
            </a:r>
            <a:r>
              <a:rPr sz="1100" spc="-45" dirty="0">
                <a:latin typeface="Arial"/>
                <a:cs typeface="Arial"/>
              </a:rPr>
              <a:t>available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diagnosis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specific  </a:t>
            </a:r>
            <a:r>
              <a:rPr sz="1100" spc="-35" dirty="0">
                <a:latin typeface="Arial"/>
                <a:cs typeface="Arial"/>
              </a:rPr>
              <a:t>endocrine </a:t>
            </a:r>
            <a:r>
              <a:rPr sz="1100" spc="-75" dirty="0">
                <a:latin typeface="Arial"/>
                <a:cs typeface="Arial"/>
              </a:rPr>
              <a:t>diseases. This </a:t>
            </a:r>
            <a:r>
              <a:rPr sz="1100" spc="-50" dirty="0">
                <a:latin typeface="Arial"/>
                <a:cs typeface="Arial"/>
              </a:rPr>
              <a:t>includes </a:t>
            </a:r>
            <a:r>
              <a:rPr sz="1100" spc="-55" dirty="0">
                <a:latin typeface="Arial"/>
                <a:cs typeface="Arial"/>
              </a:rPr>
              <a:t>physical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spc="-40" dirty="0">
                <a:latin typeface="Arial"/>
                <a:cs typeface="Arial"/>
              </a:rPr>
              <a:t>findings, </a:t>
            </a:r>
            <a:r>
              <a:rPr sz="1100" spc="-45" dirty="0">
                <a:latin typeface="Arial"/>
                <a:cs typeface="Arial"/>
              </a:rPr>
              <a:t>measurement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electrolyte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hormone  </a:t>
            </a:r>
            <a:r>
              <a:rPr sz="1100" spc="-50" dirty="0">
                <a:latin typeface="Arial"/>
                <a:cs typeface="Arial"/>
              </a:rPr>
              <a:t>levels and surgical and </a:t>
            </a:r>
            <a:r>
              <a:rPr sz="1100" spc="-45" dirty="0">
                <a:latin typeface="Arial"/>
                <a:cs typeface="Arial"/>
              </a:rPr>
              <a:t>pharmacological </a:t>
            </a:r>
            <a:r>
              <a:rPr sz="1100" spc="-10" dirty="0">
                <a:latin typeface="Arial"/>
                <a:cs typeface="Arial"/>
              </a:rPr>
              <a:t>treatment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 marR="8255" algn="just">
              <a:lnSpc>
                <a:spcPct val="151800"/>
              </a:lnSpc>
              <a:spcBef>
                <a:spcPts val="765"/>
              </a:spcBef>
            </a:pP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40" dirty="0">
                <a:latin typeface="Arial"/>
                <a:cs typeface="Arial"/>
              </a:rPr>
              <a:t>study </a:t>
            </a:r>
            <a:r>
              <a:rPr sz="1100" spc="-45" dirty="0">
                <a:latin typeface="Arial"/>
                <a:cs typeface="Arial"/>
              </a:rPr>
              <a:t>guide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40" dirty="0">
                <a:latin typeface="Arial"/>
                <a:cs typeface="Arial"/>
              </a:rPr>
              <a:t>you </a:t>
            </a:r>
            <a:r>
              <a:rPr sz="1100" spc="-15" dirty="0">
                <a:latin typeface="Arial"/>
                <a:cs typeface="Arial"/>
              </a:rPr>
              <a:t>prioritize </a:t>
            </a:r>
            <a:r>
              <a:rPr sz="1100" spc="-10" dirty="0">
                <a:latin typeface="Arial"/>
                <a:cs typeface="Arial"/>
              </a:rPr>
              <a:t>the important </a:t>
            </a:r>
            <a:r>
              <a:rPr sz="1100" spc="-35" dirty="0">
                <a:latin typeface="Arial"/>
                <a:cs typeface="Arial"/>
              </a:rPr>
              <a:t>topics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35" dirty="0">
                <a:latin typeface="Arial"/>
                <a:cs typeface="Arial"/>
              </a:rPr>
              <a:t>learning </a:t>
            </a:r>
            <a:r>
              <a:rPr sz="1100" spc="-15" dirty="0">
                <a:latin typeface="Arial"/>
                <a:cs typeface="Arial"/>
              </a:rPr>
              <a:t>in relation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 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5" dirty="0">
                <a:latin typeface="Arial"/>
                <a:cs typeface="Arial"/>
              </a:rPr>
              <a:t>lectures, demonstrations, </a:t>
            </a:r>
            <a:r>
              <a:rPr sz="1100" spc="-15" dirty="0">
                <a:latin typeface="Arial"/>
                <a:cs typeface="Arial"/>
              </a:rPr>
              <a:t>tutorials,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practicals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skill </a:t>
            </a:r>
            <a:r>
              <a:rPr sz="1100" spc="-40" dirty="0">
                <a:latin typeface="Arial"/>
                <a:cs typeface="Arial"/>
              </a:rPr>
              <a:t>lab </a:t>
            </a:r>
            <a:r>
              <a:rPr sz="1100" spc="-75" dirty="0">
                <a:latin typeface="Arial"/>
                <a:cs typeface="Arial"/>
              </a:rPr>
              <a:t>sessions.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7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8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25500"/>
            <a:ext cx="3342004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COURSE </a:t>
            </a:r>
            <a:r>
              <a:rPr sz="12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 </a:t>
            </a: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2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00" spc="-20" dirty="0">
                <a:latin typeface="Arial"/>
                <a:cs typeface="Arial"/>
              </a:rPr>
              <a:t>At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end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of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module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students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be</a:t>
            </a:r>
            <a:r>
              <a:rPr sz="1200" spc="-60" dirty="0">
                <a:latin typeface="Arial"/>
                <a:cs typeface="Arial"/>
              </a:rPr>
              <a:t> able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8200" y="1371600"/>
          <a:ext cx="6241414" cy="7743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0"/>
                <a:gridCol w="970914"/>
                <a:gridCol w="1143000"/>
              </a:tblGrid>
              <a:tr h="561975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TOPICS 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b="1" i="1" spc="-175" dirty="0">
                          <a:latin typeface="Arial"/>
                          <a:cs typeface="Arial"/>
                        </a:rPr>
                        <a:t>FACULTY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141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2893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i="1" spc="-114" dirty="0">
                          <a:latin typeface="Arial"/>
                          <a:cs typeface="Arial"/>
                        </a:rPr>
                        <a:t>OVERVIEW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751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6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anatomical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endocrine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glands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synthesis 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modes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secretion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hormones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634365" indent="-228600">
                        <a:lnSpc>
                          <a:spcPct val="1020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roles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endocrine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maintaining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homeostasis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774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marL="299720" marR="61404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different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classes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chemical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structures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hormones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34010" marR="254000" indent="-66040">
                        <a:lnSpc>
                          <a:spcPct val="116399"/>
                        </a:lnSpc>
                        <a:spcBef>
                          <a:spcPts val="4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marL="299720" marR="9842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secretion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hormones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regulated,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negative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positive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feedback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mechanisms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Perform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digital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rectal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(DRE)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mannequin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2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General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05" marR="91440" algn="ctr">
                        <a:lnSpc>
                          <a:spcPts val="1550"/>
                        </a:lnSpc>
                        <a:spcBef>
                          <a:spcPts val="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Skil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ls 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8130" indent="-55244">
                        <a:lnSpc>
                          <a:spcPct val="117300"/>
                        </a:lnSpc>
                        <a:spcBef>
                          <a:spcPts val="50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nds-On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Practice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i="1" spc="-110" dirty="0">
                          <a:latin typeface="Arial"/>
                          <a:cs typeface="Arial"/>
                        </a:rPr>
                        <a:t>PITUITARY</a:t>
                      </a:r>
                      <a:r>
                        <a:rPr sz="11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35" dirty="0">
                          <a:latin typeface="Arial"/>
                          <a:cs typeface="Arial"/>
                        </a:rPr>
                        <a:t>GLAND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181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Overview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pituitary 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Pituitary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gland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detail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9360">
                <a:tc>
                  <a:txBody>
                    <a:bodyPr/>
                    <a:lstStyle/>
                    <a:p>
                      <a:pPr marL="299720" marR="521334" indent="-228600">
                        <a:lnSpc>
                          <a:spcPct val="100899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hormones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produced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hypothalamus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pituitary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gland 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2827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hyperpituitarism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manifestations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adenomas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hypopituitarism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posterior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pituitary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syndromes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6399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Interpret pituitary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function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tests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4892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pituitary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tests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 Prolactin, 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LH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FSH, 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TSH,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Thyroxine, 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ACTH,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Cortisol, 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GH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IGF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019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Growth 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hormone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pharmacological</a:t>
                      </a:r>
                      <a:r>
                        <a:rPr sz="11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applications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563245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physiological actions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hormones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anterior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pituitary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hormones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posterior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pituitary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hormones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pharmacology 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therapeutic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growth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hormones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60388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adverse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contraindication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growth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hormone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6399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9</a:t>
            </a:fld>
            <a:endParaRPr spc="-55" dirty="0"/>
          </a:p>
        </p:txBody>
      </p:sp>
      <p:sp>
        <p:nvSpPr>
          <p:cNvPr id="2" name="object 2"/>
          <p:cNvSpPr txBox="1"/>
          <p:nvPr/>
        </p:nvSpPr>
        <p:spPr>
          <a:xfrm>
            <a:off x="4186809" y="426211"/>
            <a:ext cx="3068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80" dirty="0">
                <a:latin typeface="Arial"/>
                <a:cs typeface="Arial"/>
              </a:rPr>
              <a:t>3</a:t>
            </a:r>
            <a:r>
              <a:rPr sz="1050" b="1" i="1" spc="-120" baseline="31746" dirty="0">
                <a:latin typeface="Arial"/>
                <a:cs typeface="Arial"/>
              </a:rPr>
              <a:t>RD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ENDOCRINE </a:t>
            </a:r>
            <a:r>
              <a:rPr sz="1100" b="1" i="1" spc="-15" dirty="0">
                <a:latin typeface="Arial"/>
                <a:cs typeface="Arial"/>
              </a:rPr>
              <a:t>II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3400" y="685800"/>
          <a:ext cx="6355078" cy="8429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0"/>
                <a:gridCol w="970914"/>
                <a:gridCol w="1143000"/>
                <a:gridCol w="113664"/>
              </a:tblGrid>
              <a:tr h="2580005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Anterior </a:t>
                      </a:r>
                      <a:r>
                        <a:rPr sz="11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posterior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pituitary 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hormone</a:t>
                      </a:r>
                      <a:r>
                        <a:rPr sz="11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defificiencies: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195580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symptoms 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manifestation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anterior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posterior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pituitary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hormone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deficiencies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Hypopituitarism 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children: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hypopituitarism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hypopituitarism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presentations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hypopituitarism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Laboratory findings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hypopituitarism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growth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hormone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deficiencies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indications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growth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hormone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replacement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Endocrinology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/Pediatrics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34010" marR="254000" indent="-66040">
                        <a:lnSpc>
                          <a:spcPct val="116399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039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Tumors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Pituitary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anterior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pituitary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tumors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892175" indent="-228600">
                        <a:lnSpc>
                          <a:spcPct val="1018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genetic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alterations,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 manifestations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adenoma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Hypothalamic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suprasellar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tumors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61315" marR="254000" indent="-93345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4645">
                <a:tc gridSpan="3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i="1" spc="-114" dirty="0">
                          <a:latin typeface="Arial"/>
                          <a:cs typeface="Arial"/>
                        </a:rPr>
                        <a:t>THYROID </a:t>
                      </a:r>
                      <a:r>
                        <a:rPr sz="1100" b="1" i="1" spc="-10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i="1" spc="-135" dirty="0">
                          <a:latin typeface="Arial"/>
                          <a:cs typeface="Arial"/>
                        </a:rPr>
                        <a:t>HYPERTHYROID</a:t>
                      </a:r>
                      <a:r>
                        <a:rPr sz="1100" b="1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125" dirty="0">
                          <a:latin typeface="Arial"/>
                          <a:cs typeface="Arial"/>
                        </a:rPr>
                        <a:t>HORMONES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5473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Hypo/Hyper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secretion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gland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Elaborate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Hypothyroidism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Cretinism,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Myxedema and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Thyroiditis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180"/>
                        </a:spcBef>
                        <a:buSzPct val="109090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Grave’s disease,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diffuse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multinodular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goiters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34010" marR="254000" indent="-66040">
                        <a:lnSpc>
                          <a:spcPct val="117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4838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Tumors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gland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follicular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adenoma,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393065" indent="-228600">
                        <a:lnSpc>
                          <a:spcPct val="101800"/>
                        </a:lnSpc>
                        <a:spcBef>
                          <a:spcPts val="155"/>
                        </a:spcBef>
                        <a:buSzPct val="109090"/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follicular,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papillary,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anaplastic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medullary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thyroid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carcinomas,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morphology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courses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1790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 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evaluation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Endocrine</a:t>
                      </a:r>
                      <a:r>
                        <a:rPr sz="11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Diseases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401955" indent="-228600">
                        <a:lnSpc>
                          <a:spcPct val="101499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Elaborate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 tests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Hypothalamus,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Thyroid, Parathyroid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adrenal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glands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8999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Histopathology 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Thyroid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9720" marR="74295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histopathology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Hashimotos 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granulomatous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Thyroiditis,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Graves’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disease,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multinodular goiter, follicular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adenoma,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follicular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carcinoma,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papillary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carcinoma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medullary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carcinoma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77495" marR="213360" indent="-52069">
                        <a:lnSpc>
                          <a:spcPct val="117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5502</Words>
  <Application>Microsoft Office PowerPoint</Application>
  <PresentationFormat>Custom</PresentationFormat>
  <Paragraphs>1190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STUDY GUIDE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</dc:title>
  <cp:lastModifiedBy>Muzzammil</cp:lastModifiedBy>
  <cp:revision>6</cp:revision>
  <dcterms:created xsi:type="dcterms:W3CDTF">2019-06-10T13:43:13Z</dcterms:created>
  <dcterms:modified xsi:type="dcterms:W3CDTF">2019-06-13T14:25:47Z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2018-08-08T00:00:00Z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2019-06-10T00:00:00Z</vt:filetime>
  </property>
</Properties>
</file>