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920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60" dirty="0"/>
              <a:t>2</a:t>
            </a:r>
            <a:r>
              <a:rPr spc="-70" dirty="0"/>
              <a:t>0</a:t>
            </a:r>
            <a:r>
              <a:rPr spc="-60" dirty="0"/>
              <a:t>19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4800" y="318134"/>
            <a:ext cx="7164070" cy="0"/>
          </a:xfrm>
          <a:custGeom>
            <a:avLst/>
            <a:gdLst/>
            <a:ahLst/>
            <a:cxnLst/>
            <a:rect l="l" t="t" r="r" b="b"/>
            <a:pathLst>
              <a:path w="7164070">
                <a:moveTo>
                  <a:pt x="0" y="0"/>
                </a:moveTo>
                <a:lnTo>
                  <a:pt x="7164070" y="0"/>
                </a:lnTo>
              </a:path>
            </a:pathLst>
          </a:custGeom>
          <a:ln w="28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18134" y="332104"/>
            <a:ext cx="0" cy="9394825"/>
          </a:xfrm>
          <a:custGeom>
            <a:avLst/>
            <a:gdLst/>
            <a:ahLst/>
            <a:cxnLst/>
            <a:rect l="l" t="t" r="r" b="b"/>
            <a:pathLst>
              <a:path h="9394825">
                <a:moveTo>
                  <a:pt x="0" y="0"/>
                </a:moveTo>
                <a:lnTo>
                  <a:pt x="0" y="9394825"/>
                </a:lnTo>
              </a:path>
            </a:pathLst>
          </a:custGeom>
          <a:ln w="287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7454900" y="332104"/>
            <a:ext cx="0" cy="9394825"/>
          </a:xfrm>
          <a:custGeom>
            <a:avLst/>
            <a:gdLst/>
            <a:ahLst/>
            <a:cxnLst/>
            <a:rect l="l" t="t" r="r" b="b"/>
            <a:pathLst>
              <a:path h="9394825">
                <a:moveTo>
                  <a:pt x="0" y="0"/>
                </a:moveTo>
                <a:lnTo>
                  <a:pt x="0" y="9394825"/>
                </a:lnTo>
              </a:path>
            </a:pathLst>
          </a:custGeom>
          <a:ln w="28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304800" y="9740900"/>
            <a:ext cx="7164070" cy="0"/>
          </a:xfrm>
          <a:custGeom>
            <a:avLst/>
            <a:gdLst/>
            <a:ahLst/>
            <a:cxnLst/>
            <a:rect l="l" t="t" r="r" b="b"/>
            <a:pathLst>
              <a:path w="7164070">
                <a:moveTo>
                  <a:pt x="0" y="0"/>
                </a:moveTo>
                <a:lnTo>
                  <a:pt x="7164070" y="0"/>
                </a:lnTo>
              </a:path>
            </a:pathLst>
          </a:custGeom>
          <a:ln w="287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4610100" y="4000500"/>
            <a:ext cx="2314575" cy="1866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361950" y="867059"/>
            <a:ext cx="3448309" cy="30667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800225" y="6019800"/>
            <a:ext cx="4048125" cy="260631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1066800" y="4333875"/>
            <a:ext cx="2438400" cy="14287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60" dirty="0"/>
              <a:t>2</a:t>
            </a:r>
            <a:r>
              <a:rPr spc="-70" dirty="0"/>
              <a:t>0</a:t>
            </a:r>
            <a:r>
              <a:rPr spc="-60" dirty="0"/>
              <a:t>19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60" dirty="0"/>
              <a:t>2</a:t>
            </a:r>
            <a:r>
              <a:rPr spc="-70" dirty="0"/>
              <a:t>0</a:t>
            </a:r>
            <a:r>
              <a:rPr spc="-60" dirty="0"/>
              <a:t>19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60" dirty="0"/>
              <a:t>2</a:t>
            </a:r>
            <a:r>
              <a:rPr spc="-70" dirty="0"/>
              <a:t>0</a:t>
            </a:r>
            <a:r>
              <a:rPr spc="-60" dirty="0"/>
              <a:t>19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60" dirty="0"/>
              <a:t>2</a:t>
            </a:r>
            <a:r>
              <a:rPr spc="-70" dirty="0"/>
              <a:t>0</a:t>
            </a:r>
            <a:r>
              <a:rPr spc="-60" dirty="0"/>
              <a:t>19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097280" y="656590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51687" y="542493"/>
            <a:ext cx="6669024" cy="6496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96492" y="9266631"/>
            <a:ext cx="335280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60" dirty="0"/>
              <a:t>2</a:t>
            </a:r>
            <a:r>
              <a:rPr spc="-70" dirty="0"/>
              <a:t>0</a:t>
            </a:r>
            <a:r>
              <a:rPr spc="-60" dirty="0"/>
              <a:t>19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485382" y="9275774"/>
            <a:ext cx="581025" cy="1657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‹#›</a:t>
            </a:fld>
            <a:endParaRPr spc="-5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azon.com/s/ref=dp_byline_sr_book_1?ie=UTF8&amp;amp;field-author=Edward+F.+Goljan+MD&amp;amp;search-alias=books&amp;amp;text=Edward+F.+Goljan+MD&amp;amp;sort=relevancerank" TargetMode="External"/><Relationship Id="rId2" Type="http://schemas.openxmlformats.org/officeDocument/2006/relationships/hyperlink" Target="http://www.forensicmedicine.co.uk/" TargetMode="Externa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thologyatlas.ro/" TargetMode="External"/><Relationship Id="rId2" Type="http://schemas.openxmlformats.org/officeDocument/2006/relationships/hyperlink" Target="http://library.med.utah.edu/WebPath/webpath.html" TargetMode="Externa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art.org/HEARTORG/Conditions/HighBloodPressure/LearnHowHBPHarmsYourHealth/Health-Threats-From-High-Blood-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4051427" y="1300225"/>
            <a:ext cx="3169285" cy="650875"/>
          </a:xfrm>
          <a:prstGeom prst="rect">
            <a:avLst/>
          </a:prstGeom>
          <a:solidFill>
            <a:srgbClr val="D9D9D9"/>
          </a:solidFill>
        </p:spPr>
        <p:txBody>
          <a:bodyPr vert="horz" wrap="square" lIns="0" tIns="0" rIns="0" bIns="0" rtlCol="0">
            <a:spAutoFit/>
          </a:bodyPr>
          <a:lstStyle/>
          <a:p>
            <a:pPr marR="1270" algn="r">
              <a:lnSpc>
                <a:spcPts val="2295"/>
              </a:lnSpc>
            </a:pPr>
            <a:r>
              <a:rPr sz="2000" b="1" spc="-260" dirty="0">
                <a:solidFill>
                  <a:srgbClr val="C0504D"/>
                </a:solidFill>
                <a:latin typeface="Arial"/>
                <a:cs typeface="Arial"/>
              </a:rPr>
              <a:t>CARDIOVASCULAR  </a:t>
            </a:r>
            <a:r>
              <a:rPr sz="2000" b="1" spc="-265" dirty="0">
                <a:solidFill>
                  <a:srgbClr val="C0504D"/>
                </a:solidFill>
                <a:latin typeface="Arial"/>
                <a:cs typeface="Arial"/>
              </a:rPr>
              <a:t>SYSTEM</a:t>
            </a:r>
            <a:r>
              <a:rPr sz="2000" b="1" spc="-280" dirty="0">
                <a:solidFill>
                  <a:srgbClr val="C0504D"/>
                </a:solidFill>
                <a:latin typeface="Arial"/>
                <a:cs typeface="Arial"/>
              </a:rPr>
              <a:t> </a:t>
            </a:r>
            <a:r>
              <a:rPr sz="2000" b="1" spc="-25" dirty="0">
                <a:solidFill>
                  <a:srgbClr val="C0504D"/>
                </a:solidFill>
                <a:latin typeface="Arial"/>
                <a:cs typeface="Arial"/>
              </a:rPr>
              <a:t>II</a:t>
            </a:r>
            <a:endParaRPr sz="2000">
              <a:latin typeface="Arial"/>
              <a:cs typeface="Arial"/>
            </a:endParaRPr>
          </a:p>
          <a:p>
            <a:pPr algn="r">
              <a:lnSpc>
                <a:spcPct val="100000"/>
              </a:lnSpc>
              <a:spcBef>
                <a:spcPts val="45"/>
              </a:spcBef>
            </a:pPr>
            <a:r>
              <a:rPr sz="2000" b="1" spc="-195" dirty="0">
                <a:solidFill>
                  <a:srgbClr val="C0504D"/>
                </a:solidFill>
                <a:latin typeface="Arial"/>
                <a:cs typeface="Arial"/>
              </a:rPr>
              <a:t>MODULE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51427" y="2063750"/>
            <a:ext cx="3169285" cy="359073"/>
          </a:xfrm>
          <a:prstGeom prst="rect">
            <a:avLst/>
          </a:prstGeom>
          <a:solidFill>
            <a:srgbClr val="D9D9D9"/>
          </a:solidFill>
        </p:spPr>
        <p:txBody>
          <a:bodyPr vert="horz" wrap="square" lIns="0" tIns="0" rIns="0" bIns="0" rtlCol="0">
            <a:spAutoFit/>
          </a:bodyPr>
          <a:lstStyle/>
          <a:p>
            <a:pPr marL="816610">
              <a:lnSpc>
                <a:spcPts val="2760"/>
              </a:lnSpc>
            </a:pPr>
            <a:r>
              <a:rPr sz="2400" b="1" spc="-229" dirty="0">
                <a:solidFill>
                  <a:srgbClr val="4F81BC"/>
                </a:solidFill>
                <a:latin typeface="Arial"/>
                <a:cs typeface="Arial"/>
              </a:rPr>
              <a:t>THIRD </a:t>
            </a:r>
            <a:r>
              <a:rPr sz="2400" b="1" spc="-365">
                <a:solidFill>
                  <a:srgbClr val="4F81BC"/>
                </a:solidFill>
                <a:latin typeface="Arial"/>
                <a:cs typeface="Arial"/>
              </a:rPr>
              <a:t>YEAR</a:t>
            </a:r>
            <a:r>
              <a:rPr sz="2400" b="1" spc="-85">
                <a:solidFill>
                  <a:srgbClr val="4F81BC"/>
                </a:solidFill>
                <a:latin typeface="Arial"/>
                <a:cs typeface="Arial"/>
              </a:rPr>
              <a:t> </a:t>
            </a:r>
            <a:r>
              <a:rPr sz="2400" b="1" spc="-295" smtClean="0">
                <a:solidFill>
                  <a:srgbClr val="4F81BC"/>
                </a:solidFill>
                <a:latin typeface="Arial"/>
                <a:cs typeface="Arial"/>
              </a:rPr>
              <a:t>MBB</a:t>
            </a:r>
            <a:r>
              <a:rPr lang="en-US" sz="2400" b="1" spc="-295" dirty="0" smtClean="0">
                <a:solidFill>
                  <a:srgbClr val="4F81BC"/>
                </a:solidFill>
                <a:latin typeface="Arial"/>
                <a:cs typeface="Arial"/>
              </a:rPr>
              <a:t>S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051427" y="542493"/>
            <a:ext cx="3169285" cy="649605"/>
          </a:xfrm>
          <a:prstGeom prst="rect">
            <a:avLst/>
          </a:prstGeom>
          <a:solidFill>
            <a:srgbClr val="D9D9D9"/>
          </a:solidFill>
        </p:spPr>
        <p:txBody>
          <a:bodyPr vert="horz" wrap="square" lIns="0" tIns="156845" rIns="0" bIns="0" rtlCol="0">
            <a:spAutoFit/>
          </a:bodyPr>
          <a:lstStyle/>
          <a:p>
            <a:pPr marL="995044">
              <a:lnSpc>
                <a:spcPct val="100000"/>
              </a:lnSpc>
              <a:spcBef>
                <a:spcPts val="1235"/>
              </a:spcBef>
            </a:pPr>
            <a:r>
              <a:rPr spc="-350" dirty="0"/>
              <a:t>STUDY</a:t>
            </a:r>
            <a:r>
              <a:rPr spc="-170" dirty="0"/>
              <a:t> </a:t>
            </a:r>
            <a:r>
              <a:rPr spc="-285" dirty="0"/>
              <a:t>GUIDE</a:t>
            </a:r>
          </a:p>
        </p:txBody>
      </p:sp>
      <p:pic>
        <p:nvPicPr>
          <p:cNvPr id="9" name="Picture 8" descr="download.png"/>
          <p:cNvPicPr>
            <a:picLocks noChangeAspect="1"/>
          </p:cNvPicPr>
          <p:nvPr/>
        </p:nvPicPr>
        <p:blipFill>
          <a:blip r:embed="rId2"/>
          <a:srcRect t="35778" b="35778"/>
          <a:stretch>
            <a:fillRect/>
          </a:stretch>
        </p:blipFill>
        <p:spPr>
          <a:xfrm>
            <a:off x="533400" y="8610600"/>
            <a:ext cx="2667000" cy="990600"/>
          </a:xfrm>
          <a:prstGeom prst="rect">
            <a:avLst/>
          </a:prstGeom>
        </p:spPr>
      </p:pic>
      <p:pic>
        <p:nvPicPr>
          <p:cNvPr id="10" name="Picture 9" descr="logo_hospita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8382000"/>
            <a:ext cx="1238250" cy="1238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6629400" y="9601200"/>
            <a:ext cx="581025" cy="1657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10</a:t>
            </a:fld>
            <a:endParaRPr spc="-55" dirty="0"/>
          </a:p>
        </p:txBody>
      </p:sp>
      <p:sp>
        <p:nvSpPr>
          <p:cNvPr id="2" name="object 2"/>
          <p:cNvSpPr txBox="1"/>
          <p:nvPr/>
        </p:nvSpPr>
        <p:spPr>
          <a:xfrm>
            <a:off x="4439792" y="426211"/>
            <a:ext cx="259651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75" dirty="0">
                <a:latin typeface="Arial"/>
                <a:cs typeface="Arial"/>
              </a:rPr>
              <a:t>3</a:t>
            </a:r>
            <a:r>
              <a:rPr sz="1050" b="1" i="1" spc="-112" baseline="31746" dirty="0">
                <a:latin typeface="Arial"/>
                <a:cs typeface="Arial"/>
              </a:rPr>
              <a:t>RD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20" dirty="0">
                <a:latin typeface="Arial"/>
                <a:cs typeface="Arial"/>
              </a:rPr>
              <a:t>MBBS</a:t>
            </a:r>
            <a:r>
              <a:rPr sz="1100" b="1" i="1" spc="-120">
                <a:latin typeface="Arial"/>
                <a:cs typeface="Arial"/>
              </a:rPr>
              <a:t>, </a:t>
            </a:r>
            <a:r>
              <a:rPr sz="1100" b="1" i="1" spc="-175" smtClean="0">
                <a:latin typeface="Arial"/>
                <a:cs typeface="Arial"/>
              </a:rPr>
              <a:t>CVS </a:t>
            </a:r>
            <a:r>
              <a:rPr sz="1100" b="1" i="1" spc="-15" dirty="0">
                <a:latin typeface="Arial"/>
                <a:cs typeface="Arial"/>
              </a:rPr>
              <a:t>II</a:t>
            </a:r>
            <a:r>
              <a:rPr sz="1100" b="1" i="1" spc="-105" dirty="0">
                <a:latin typeface="Arial"/>
                <a:cs typeface="Arial"/>
              </a:rPr>
              <a:t> </a:t>
            </a:r>
            <a:r>
              <a:rPr sz="1100" b="1" i="1" spc="-120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97280" y="454025"/>
            <a:ext cx="2273935" cy="17208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609600" y="762000"/>
          <a:ext cx="6242048" cy="85022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19195"/>
                <a:gridCol w="1205864"/>
                <a:gridCol w="1316989"/>
              </a:tblGrid>
              <a:tr h="365760">
                <a:tc>
                  <a:txBody>
                    <a:bodyPr/>
                    <a:lstStyle/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therapy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acute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coronary</a:t>
                      </a:r>
                      <a:r>
                        <a:rPr sz="11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syndromes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treatment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angina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myocardial</a:t>
                      </a:r>
                      <a:r>
                        <a:rPr sz="11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infarction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21765">
                <a:tc>
                  <a:txBody>
                    <a:bodyPr/>
                    <a:lstStyle/>
                    <a:p>
                      <a:pPr marL="299720" marR="710565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Correlate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different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wave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forms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an </a:t>
                      </a:r>
                      <a:r>
                        <a:rPr sz="1100" spc="-190" dirty="0">
                          <a:latin typeface="Arial"/>
                          <a:cs typeface="Arial"/>
                        </a:rPr>
                        <a:t>ECG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physiologic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changes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cardiac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cycle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marR="285115" indent="-228600">
                        <a:lnSpc>
                          <a:spcPct val="101800"/>
                        </a:lnSpc>
                        <a:spcBef>
                          <a:spcPts val="4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Calculate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rate,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rhythm, 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PR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interval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duration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QRS 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complex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marR="733425" indent="-22860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15" dirty="0">
                          <a:latin typeface="Arial"/>
                          <a:cs typeface="Arial"/>
                        </a:rPr>
                        <a:t>Identify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common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types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tachyarrhythmia</a:t>
                      </a:r>
                      <a:r>
                        <a:rPr sz="1100" spc="-2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bradyarrhytmia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marR="320040" indent="-228600">
                        <a:lnSpc>
                          <a:spcPct val="11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20" dirty="0">
                          <a:latin typeface="Arial"/>
                          <a:cs typeface="Arial"/>
                        </a:rPr>
                        <a:t>Differentiate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supra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ventricular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tachycardia,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ventricular 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tachycardia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ventricular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fibrillation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5715" algn="ctr">
                        <a:lnSpc>
                          <a:spcPct val="100000"/>
                        </a:lnSpc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Skills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Lab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97485" marR="182880" indent="114300">
                        <a:lnSpc>
                          <a:spcPct val="117300"/>
                        </a:lnSpc>
                        <a:spcBef>
                          <a:spcPts val="735"/>
                        </a:spcBef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Small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Group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Disc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uss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Skil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ls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100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different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types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angina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myocardial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infarction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indent="-228600">
                        <a:lnSpc>
                          <a:spcPts val="1310"/>
                        </a:lnSpc>
                        <a:spcBef>
                          <a:spcPts val="14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complications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acute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myocardial</a:t>
                      </a:r>
                      <a:r>
                        <a:rPr sz="11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infarction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27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02895">
                        <a:lnSpc>
                          <a:spcPct val="100000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Cardiology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98425">
                        <a:lnSpc>
                          <a:spcPct val="1000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Lectures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62610">
                <a:tc>
                  <a:txBody>
                    <a:bodyPr/>
                    <a:lstStyle/>
                    <a:p>
                      <a:pPr marL="299720" marR="243204" indent="-228600">
                        <a:lnSpc>
                          <a:spcPts val="1450"/>
                        </a:lnSpc>
                        <a:spcBef>
                          <a:spcPts val="40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manifestation,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evaluation,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diagnosis,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management and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complication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acute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coronary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>
                        <a:lnSpc>
                          <a:spcPts val="1310"/>
                        </a:lnSpc>
                        <a:spcBef>
                          <a:spcPts val="80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syndrome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299720" marR="75565" indent="-228600">
                        <a:lnSpc>
                          <a:spcPts val="1460"/>
                        </a:lnSpc>
                        <a:spcBef>
                          <a:spcPts val="30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benefits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cardiac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interventions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various 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CVS 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diseases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2895">
                <a:tc gridSpan="3"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spc="-80" dirty="0">
                          <a:latin typeface="Arial"/>
                          <a:cs typeface="Arial"/>
                        </a:rPr>
                        <a:t>Arrhythmias and </a:t>
                      </a:r>
                      <a:r>
                        <a:rPr sz="1100" b="1" spc="-90" dirty="0">
                          <a:latin typeface="Arial"/>
                          <a:cs typeface="Arial"/>
                        </a:rPr>
                        <a:t>cardiac</a:t>
                      </a:r>
                      <a:r>
                        <a:rPr sz="11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65" dirty="0">
                          <a:latin typeface="Arial"/>
                          <a:cs typeface="Arial"/>
                        </a:rPr>
                        <a:t>arrest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75920">
                <a:tc>
                  <a:txBody>
                    <a:bodyPr/>
                    <a:lstStyle/>
                    <a:p>
                      <a:pPr marL="299720" marR="82550" indent="-228600">
                        <a:lnSpc>
                          <a:spcPts val="1450"/>
                        </a:lnSpc>
                        <a:spcBef>
                          <a:spcPts val="40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manifestation,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diagnosis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treatment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arrhythmias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cardiac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arrest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Cardiology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75" dirty="0">
                          <a:latin typeface="Arial"/>
                          <a:cs typeface="Arial"/>
                        </a:rPr>
                        <a:t>Classify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anti-arrhythmic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drugs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marR="267970" indent="-22860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general pharmacology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use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primary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side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effects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antiarrhythmic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drugs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Pharmacology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77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63855" marR="321310" indent="-27940">
                        <a:lnSpc>
                          <a:spcPct val="116399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Cas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Based 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2905">
                <a:tc>
                  <a:txBody>
                    <a:bodyPr/>
                    <a:lstStyle/>
                    <a:p>
                      <a:pPr marL="299720" marR="78740" indent="-228600">
                        <a:lnSpc>
                          <a:spcPts val="147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features,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diagnosis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management</a:t>
                      </a:r>
                      <a:r>
                        <a:rPr sz="11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atria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fibrillation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Cardiology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5915">
                <a:tc gridSpan="3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100" b="1" spc="-100" dirty="0">
                          <a:latin typeface="Arial"/>
                          <a:cs typeface="Arial"/>
                        </a:rPr>
                        <a:t>Cardiac</a:t>
                      </a:r>
                      <a:r>
                        <a:rPr sz="1100" b="1" spc="-70" dirty="0">
                          <a:latin typeface="Arial"/>
                          <a:cs typeface="Arial"/>
                        </a:rPr>
                        <a:t> Failure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421765">
                <a:tc>
                  <a:txBody>
                    <a:bodyPr/>
                    <a:lstStyle/>
                    <a:p>
                      <a:pPr marL="299720" marR="62865" indent="-228600">
                        <a:lnSpc>
                          <a:spcPct val="100899"/>
                        </a:lnSpc>
                        <a:spcBef>
                          <a:spcPts val="1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strategies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list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major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drug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groups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used 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treatment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acute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heart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failure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chronic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failure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marR="292100" indent="-22860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mechanism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action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digoxin,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its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adverse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effects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treatment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digoxin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overdose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marR="176530" indent="-22860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positive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inotropic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drugs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other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than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digitalis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that</a:t>
                      </a:r>
                      <a:r>
                        <a:rPr sz="1100" spc="-2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have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been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used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heart</a:t>
                      </a:r>
                      <a:r>
                        <a:rPr sz="11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failure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marR="70485" indent="-228600">
                        <a:lnSpc>
                          <a:spcPct val="110900"/>
                        </a:lnSpc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beneficial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effects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diuretics,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vasodilators, 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ACE 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inhibitors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other</a:t>
                      </a:r>
                      <a:r>
                        <a:rPr sz="11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drugs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Pharmacology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98425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Lectures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299720" marR="217804" indent="-228600">
                        <a:lnSpc>
                          <a:spcPts val="147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causes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congestive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heart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failure</a:t>
                      </a:r>
                      <a:r>
                        <a:rPr sz="1100" spc="-2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along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 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its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effect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left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sided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and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right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sided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heart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failure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Cardiology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5920">
                <a:tc>
                  <a:txBody>
                    <a:bodyPr/>
                    <a:lstStyle/>
                    <a:p>
                      <a:pPr marL="299720" marR="79375" indent="-228600">
                        <a:lnSpc>
                          <a:spcPts val="1460"/>
                        </a:lnSpc>
                        <a:spcBef>
                          <a:spcPts val="20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presentation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management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heart  failure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84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100" spc="-95" dirty="0">
                          <a:latin typeface="Arial"/>
                          <a:cs typeface="Arial"/>
                        </a:rPr>
                        <a:t>Case-Based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Learning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84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 gridSpan="3"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spc="-75" dirty="0">
                          <a:latin typeface="Arial"/>
                          <a:cs typeface="Arial"/>
                        </a:rPr>
                        <a:t>Infections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41020">
                <a:tc>
                  <a:txBody>
                    <a:bodyPr/>
                    <a:lstStyle/>
                    <a:p>
                      <a:pPr marL="299720" marR="58419" indent="-17018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3003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etiological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agents, pathogenesis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morphology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Infective</a:t>
                      </a:r>
                      <a:r>
                        <a:rPr sz="11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endocarditis.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indent="-170180">
                        <a:lnSpc>
                          <a:spcPts val="1310"/>
                        </a:lnSpc>
                        <a:spcBef>
                          <a:spcPts val="155"/>
                        </a:spcBef>
                        <a:buFont typeface="Symbol"/>
                        <a:buChar char=""/>
                        <a:tabLst>
                          <a:tab pos="3003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diagnostic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criteria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Infective</a:t>
                      </a:r>
                      <a:r>
                        <a:rPr sz="1100" spc="-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Endocarditis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Pathology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022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022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299720" marR="334010" indent="-228600">
                        <a:lnSpc>
                          <a:spcPts val="1450"/>
                        </a:lnSpc>
                        <a:spcBef>
                          <a:spcPts val="40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salient features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infective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endocarditis  including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diagnostic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criteria,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mirco-organisms</a:t>
                      </a:r>
                      <a:r>
                        <a:rPr sz="11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typically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Cardiology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Lectures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11</a:t>
            </a:fld>
            <a:endParaRPr spc="-55" dirty="0"/>
          </a:p>
        </p:txBody>
      </p:sp>
      <p:sp>
        <p:nvSpPr>
          <p:cNvPr id="2" name="object 2"/>
          <p:cNvSpPr txBox="1"/>
          <p:nvPr/>
        </p:nvSpPr>
        <p:spPr>
          <a:xfrm>
            <a:off x="4439792" y="426211"/>
            <a:ext cx="259651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75" dirty="0">
                <a:latin typeface="Arial"/>
                <a:cs typeface="Arial"/>
              </a:rPr>
              <a:t>3</a:t>
            </a:r>
            <a:r>
              <a:rPr sz="1050" b="1" i="1" spc="-112" baseline="31746" dirty="0">
                <a:latin typeface="Arial"/>
                <a:cs typeface="Arial"/>
              </a:rPr>
              <a:t>RD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20" dirty="0">
                <a:latin typeface="Arial"/>
                <a:cs typeface="Arial"/>
              </a:rPr>
              <a:t>MBBS</a:t>
            </a:r>
            <a:r>
              <a:rPr sz="1100" b="1" i="1" spc="-120">
                <a:latin typeface="Arial"/>
                <a:cs typeface="Arial"/>
              </a:rPr>
              <a:t>, </a:t>
            </a:r>
            <a:r>
              <a:rPr sz="1100" b="1" i="1" spc="-175" smtClean="0">
                <a:latin typeface="Arial"/>
                <a:cs typeface="Arial"/>
              </a:rPr>
              <a:t>CVS </a:t>
            </a:r>
            <a:r>
              <a:rPr sz="1100" b="1" i="1" spc="-15" dirty="0">
                <a:latin typeface="Arial"/>
                <a:cs typeface="Arial"/>
              </a:rPr>
              <a:t>II</a:t>
            </a:r>
            <a:r>
              <a:rPr sz="1100" b="1" i="1" spc="-105" dirty="0">
                <a:latin typeface="Arial"/>
                <a:cs typeface="Arial"/>
              </a:rPr>
              <a:t> </a:t>
            </a:r>
            <a:r>
              <a:rPr sz="1100" b="1" i="1" spc="-120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19200" y="454025"/>
            <a:ext cx="2273935" cy="17208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38200" y="1066800"/>
          <a:ext cx="6242048" cy="64825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19195"/>
                <a:gridCol w="1205864"/>
                <a:gridCol w="1316989"/>
              </a:tblGrid>
              <a:tr h="381000">
                <a:tc>
                  <a:txBody>
                    <a:bodyPr/>
                    <a:lstStyle/>
                    <a:p>
                      <a:pPr marL="299720" marR="511809">
                        <a:lnSpc>
                          <a:spcPts val="1470"/>
                        </a:lnSpc>
                        <a:spcBef>
                          <a:spcPts val="50"/>
                        </a:spcBef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involved, pathological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findings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effects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heart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functions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5920">
                <a:tc>
                  <a:txBody>
                    <a:bodyPr/>
                    <a:lstStyle/>
                    <a:p>
                      <a:pPr marL="299720" marR="128905" indent="-228600">
                        <a:lnSpc>
                          <a:spcPts val="1460"/>
                        </a:lnSpc>
                        <a:spcBef>
                          <a:spcPts val="20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types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etiologies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pericardial</a:t>
                      </a:r>
                      <a:r>
                        <a:rPr sz="11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disease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cardiomyopathies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299720" marR="433070" indent="-228600">
                        <a:lnSpc>
                          <a:spcPts val="1460"/>
                        </a:lnSpc>
                        <a:spcBef>
                          <a:spcPts val="30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common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cardiac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tumors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along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1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their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features ,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diagnosis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treatment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88365">
                <a:tc>
                  <a:txBody>
                    <a:bodyPr/>
                    <a:lstStyle/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Define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cardiomyopathy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its</a:t>
                      </a:r>
                      <a:r>
                        <a:rPr sz="11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types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7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Enumerate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conditions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associated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cardiomyopathy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marR="893444" indent="-22860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morphology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</a:t>
                      </a:r>
                      <a:r>
                        <a:rPr sz="11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features  cardiomyopathy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causes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morphology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myocarditis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321310">
                        <a:lnSpc>
                          <a:spcPct val="10000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Pathology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984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Lectures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2130">
                <a:tc>
                  <a:txBody>
                    <a:bodyPr/>
                    <a:lstStyle/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Define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vasculitis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its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primary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forms.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marR="393700" indent="-228600">
                        <a:lnSpc>
                          <a:spcPct val="102000"/>
                        </a:lnSpc>
                        <a:spcBef>
                          <a:spcPts val="4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detail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pathogenesis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morphology</a:t>
                      </a:r>
                      <a:r>
                        <a:rPr sz="11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clinically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important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vasculitis.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Define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pericardial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effusion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Hemopericardium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Pericarditis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,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its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types,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causes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morphology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indent="-228600">
                        <a:lnSpc>
                          <a:spcPts val="1310"/>
                        </a:lnSpc>
                        <a:spcBef>
                          <a:spcPts val="15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cardiac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tumors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70205" marR="311150" indent="-47625">
                        <a:lnSpc>
                          <a:spcPct val="117300"/>
                        </a:lnSpc>
                        <a:spcBef>
                          <a:spcPts val="875"/>
                        </a:spcBef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Small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group 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29360">
                <a:tc>
                  <a:txBody>
                    <a:bodyPr/>
                    <a:lstStyle/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Define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aneurysm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dissection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vessel</a:t>
                      </a:r>
                      <a:r>
                        <a:rPr sz="11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wall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marR="191770" indent="-228600">
                        <a:lnSpc>
                          <a:spcPct val="101800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pathogenesis,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morphology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features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aneurysms.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marR="294005" indent="-22860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Aortic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dissection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relation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2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pathogenesis,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morphology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features.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marR="414655" indent="-22860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75" dirty="0">
                          <a:latin typeface="Arial"/>
                          <a:cs typeface="Arial"/>
                        </a:rPr>
                        <a:t>Classify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benign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borderline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malignant 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vascular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tumors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 gridSpan="3"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spc="-105" dirty="0">
                          <a:latin typeface="Arial"/>
                          <a:cs typeface="Arial"/>
                        </a:rPr>
                        <a:t>Genomics </a:t>
                      </a:r>
                      <a:r>
                        <a:rPr sz="1100" b="1" spc="-60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b="1" spc="-95" dirty="0">
                          <a:latin typeface="Arial"/>
                          <a:cs typeface="Arial"/>
                        </a:rPr>
                        <a:t>Cardiovascular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95" dirty="0">
                          <a:latin typeface="Arial"/>
                          <a:cs typeface="Arial"/>
                        </a:rPr>
                        <a:t>disease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25145">
                <a:tc>
                  <a:txBody>
                    <a:bodyPr/>
                    <a:lstStyle/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Genomic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role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genomic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cardiovascular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disease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indent="-228600">
                        <a:lnSpc>
                          <a:spcPts val="1290"/>
                        </a:lnSpc>
                        <a:spcBef>
                          <a:spcPts val="3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15" dirty="0">
                          <a:latin typeface="Arial"/>
                          <a:cs typeface="Arial"/>
                        </a:rPr>
                        <a:t>Identify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diagnostic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methods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genetic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disease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6865">
                        <a:lnSpc>
                          <a:spcPts val="1290"/>
                        </a:lnSpc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Molecular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2131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Pathology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46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0200">
                <a:tc gridSpan="3"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spc="-100" dirty="0">
                          <a:latin typeface="Arial"/>
                          <a:cs typeface="Arial"/>
                        </a:rPr>
                        <a:t>Forensic</a:t>
                      </a:r>
                      <a:r>
                        <a:rPr sz="11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60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57530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u="sng" spc="-6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Injury</a:t>
                      </a:r>
                      <a:r>
                        <a:rPr sz="1100" b="1" u="sng" spc="-7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9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Classification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indent="-170180">
                        <a:lnSpc>
                          <a:spcPct val="100000"/>
                        </a:lnSpc>
                        <a:spcBef>
                          <a:spcPts val="275"/>
                        </a:spcBef>
                        <a:buFont typeface="Symbol"/>
                        <a:buChar char=""/>
                        <a:tabLst>
                          <a:tab pos="300355" algn="l"/>
                        </a:tabLst>
                      </a:pPr>
                      <a:r>
                        <a:rPr sz="1100" spc="-75" dirty="0">
                          <a:latin typeface="Arial"/>
                          <a:cs typeface="Arial"/>
                        </a:rPr>
                        <a:t>Classify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different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types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injuries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indent="-17018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3003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Define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Injury,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Hurt,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Trauma,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Wound,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Assault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Battery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88265">
                        <a:lnSpc>
                          <a:spcPct val="100000"/>
                        </a:lnSpc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Forensic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98425">
                        <a:lnSpc>
                          <a:spcPct val="1000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Lectures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u="sng" spc="-7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Traumatic</a:t>
                      </a:r>
                      <a:r>
                        <a:rPr sz="1100" b="1" u="sng" spc="-6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death</a:t>
                      </a:r>
                      <a:r>
                        <a:rPr sz="1100" b="1" u="sng" spc="-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indent="-170180">
                        <a:lnSpc>
                          <a:spcPct val="100000"/>
                        </a:lnSpc>
                        <a:spcBef>
                          <a:spcPts val="285"/>
                        </a:spcBef>
                        <a:buFont typeface="Symbol"/>
                        <a:buChar char=""/>
                        <a:tabLst>
                          <a:tab pos="3003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cause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death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due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wounds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64328" y="473963"/>
            <a:ext cx="1132840" cy="140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50"/>
              </a:lnSpc>
            </a:pP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20" dirty="0">
                <a:latin typeface="Arial"/>
                <a:cs typeface="Arial"/>
              </a:rPr>
              <a:t>MBBS,</a:t>
            </a:r>
            <a:r>
              <a:rPr sz="1100" b="1" i="1" spc="-135" dirty="0">
                <a:latin typeface="Arial"/>
                <a:cs typeface="Arial"/>
              </a:rPr>
              <a:t> </a:t>
            </a:r>
            <a:r>
              <a:rPr sz="1100" b="1" i="1" spc="-165" dirty="0">
                <a:latin typeface="Arial"/>
                <a:cs typeface="Arial"/>
              </a:rPr>
              <a:t>SEMES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95517" y="473963"/>
            <a:ext cx="1228090" cy="140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50"/>
              </a:lnSpc>
            </a:pPr>
            <a:r>
              <a:rPr sz="1100" b="1" i="1" spc="-165" dirty="0">
                <a:latin typeface="Arial"/>
                <a:cs typeface="Arial"/>
              </a:rPr>
              <a:t>TER </a:t>
            </a:r>
            <a:r>
              <a:rPr sz="1100" b="1" i="1" spc="-55" dirty="0">
                <a:latin typeface="Arial"/>
                <a:cs typeface="Arial"/>
              </a:rPr>
              <a:t>5 </a:t>
            </a:r>
            <a:r>
              <a:rPr sz="1100" b="1" i="1" spc="-175" dirty="0">
                <a:latin typeface="Arial"/>
                <a:cs typeface="Arial"/>
              </a:rPr>
              <a:t>CVS </a:t>
            </a:r>
            <a:r>
              <a:rPr sz="1100" b="1" i="1" spc="-15" dirty="0">
                <a:latin typeface="Arial"/>
                <a:cs typeface="Arial"/>
              </a:rPr>
              <a:t>II</a:t>
            </a:r>
            <a:r>
              <a:rPr sz="1100" b="1" i="1" spc="-204" dirty="0">
                <a:latin typeface="Arial"/>
                <a:cs typeface="Arial"/>
              </a:rPr>
              <a:t> </a:t>
            </a:r>
            <a:r>
              <a:rPr sz="1100" b="1" i="1" spc="-120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97584" y="462533"/>
            <a:ext cx="3536315" cy="162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20"/>
              </a:lnSpc>
              <a:tabLst>
                <a:tab pos="3354704" algn="l"/>
              </a:tabLst>
            </a:pPr>
            <a:r>
              <a:rPr sz="1100" b="1" spc="-210" dirty="0">
                <a:latin typeface="Arial"/>
                <a:cs typeface="Arial"/>
              </a:rPr>
              <a:t>L</a:t>
            </a:r>
            <a:r>
              <a:rPr sz="1100" b="1" spc="-10" dirty="0">
                <a:latin typeface="Arial"/>
                <a:cs typeface="Arial"/>
              </a:rPr>
              <a:t>I</a:t>
            </a:r>
            <a:r>
              <a:rPr sz="1100" b="1" spc="-130" dirty="0">
                <a:latin typeface="Arial"/>
                <a:cs typeface="Arial"/>
              </a:rPr>
              <a:t>A</a:t>
            </a:r>
            <a:r>
              <a:rPr sz="1100" b="1" spc="-114" dirty="0">
                <a:latin typeface="Arial"/>
                <a:cs typeface="Arial"/>
              </a:rPr>
              <a:t>Q</a:t>
            </a:r>
            <a:r>
              <a:rPr sz="1100" b="1" spc="-80" dirty="0">
                <a:latin typeface="Arial"/>
                <a:cs typeface="Arial"/>
              </a:rPr>
              <a:t>U</a:t>
            </a:r>
            <a:r>
              <a:rPr sz="1100" b="1" spc="-155" dirty="0">
                <a:latin typeface="Arial"/>
                <a:cs typeface="Arial"/>
              </a:rPr>
              <a:t>A</a:t>
            </a:r>
            <a:r>
              <a:rPr sz="1100" b="1" spc="-130" dirty="0">
                <a:latin typeface="Arial"/>
                <a:cs typeface="Arial"/>
              </a:rPr>
              <a:t>T</a:t>
            </a:r>
            <a:r>
              <a:rPr sz="1100" b="1" spc="-65" dirty="0">
                <a:latin typeface="Arial"/>
                <a:cs typeface="Arial"/>
              </a:rPr>
              <a:t> </a:t>
            </a:r>
            <a:r>
              <a:rPr sz="1100" b="1" spc="-70" dirty="0">
                <a:latin typeface="Arial"/>
                <a:cs typeface="Arial"/>
              </a:rPr>
              <a:t>N</a:t>
            </a:r>
            <a:r>
              <a:rPr sz="1100" b="1" spc="-140" dirty="0">
                <a:latin typeface="Arial"/>
                <a:cs typeface="Arial"/>
              </a:rPr>
              <a:t>A</a:t>
            </a:r>
            <a:r>
              <a:rPr sz="1100" b="1" spc="-90" dirty="0">
                <a:latin typeface="Arial"/>
                <a:cs typeface="Arial"/>
              </a:rPr>
              <a:t>T</a:t>
            </a:r>
            <a:r>
              <a:rPr sz="1100" b="1" spc="-55" dirty="0">
                <a:latin typeface="Arial"/>
                <a:cs typeface="Arial"/>
              </a:rPr>
              <a:t>I</a:t>
            </a:r>
            <a:r>
              <a:rPr sz="1100" b="1" spc="-125" dirty="0">
                <a:latin typeface="Arial"/>
                <a:cs typeface="Arial"/>
              </a:rPr>
              <a:t>O</a:t>
            </a:r>
            <a:r>
              <a:rPr sz="1100" b="1" spc="-70" dirty="0">
                <a:latin typeface="Arial"/>
                <a:cs typeface="Arial"/>
              </a:rPr>
              <a:t>N</a:t>
            </a:r>
            <a:r>
              <a:rPr sz="1100" b="1" spc="-170" dirty="0">
                <a:latin typeface="Arial"/>
                <a:cs typeface="Arial"/>
              </a:rPr>
              <a:t>AL</a:t>
            </a:r>
            <a:r>
              <a:rPr sz="1100" b="1" spc="-65" dirty="0">
                <a:latin typeface="Arial"/>
                <a:cs typeface="Arial"/>
              </a:rPr>
              <a:t> </a:t>
            </a:r>
            <a:r>
              <a:rPr sz="1100" b="1" spc="-90" dirty="0">
                <a:latin typeface="Arial"/>
                <a:cs typeface="Arial"/>
              </a:rPr>
              <a:t>M</a:t>
            </a:r>
            <a:r>
              <a:rPr sz="1100" b="1" spc="-70" dirty="0">
                <a:latin typeface="Arial"/>
                <a:cs typeface="Arial"/>
              </a:rPr>
              <a:t>E</a:t>
            </a:r>
            <a:r>
              <a:rPr sz="1100" b="1" spc="-125" dirty="0">
                <a:latin typeface="Arial"/>
                <a:cs typeface="Arial"/>
              </a:rPr>
              <a:t>D</a:t>
            </a:r>
            <a:r>
              <a:rPr sz="1100" b="1" spc="-25" dirty="0">
                <a:latin typeface="Arial"/>
                <a:cs typeface="Arial"/>
              </a:rPr>
              <a:t>I</a:t>
            </a:r>
            <a:r>
              <a:rPr sz="1100" b="1" spc="-210" dirty="0">
                <a:latin typeface="Arial"/>
                <a:cs typeface="Arial"/>
              </a:rPr>
              <a:t>C</a:t>
            </a:r>
            <a:r>
              <a:rPr sz="1100" b="1" spc="-170" dirty="0">
                <a:latin typeface="Arial"/>
                <a:cs typeface="Arial"/>
              </a:rPr>
              <a:t>AL</a:t>
            </a:r>
            <a:r>
              <a:rPr sz="1100" b="1" spc="-55" dirty="0">
                <a:latin typeface="Arial"/>
                <a:cs typeface="Arial"/>
              </a:rPr>
              <a:t> </a:t>
            </a:r>
            <a:r>
              <a:rPr sz="1100" b="1" spc="-220" dirty="0">
                <a:latin typeface="Arial"/>
                <a:cs typeface="Arial"/>
              </a:rPr>
              <a:t>C</a:t>
            </a:r>
            <a:r>
              <a:rPr sz="1100" b="1" spc="-185" dirty="0">
                <a:latin typeface="Arial"/>
                <a:cs typeface="Arial"/>
              </a:rPr>
              <a:t>O</a:t>
            </a:r>
            <a:r>
              <a:rPr sz="1100" b="1" spc="-140" dirty="0">
                <a:latin typeface="Arial"/>
                <a:cs typeface="Arial"/>
              </a:rPr>
              <a:t>L</a:t>
            </a:r>
            <a:r>
              <a:rPr sz="1100" b="1" spc="-225" dirty="0">
                <a:latin typeface="Arial"/>
                <a:cs typeface="Arial"/>
              </a:rPr>
              <a:t>L</a:t>
            </a:r>
            <a:r>
              <a:rPr sz="1100" b="1" spc="-215" dirty="0">
                <a:latin typeface="Arial"/>
                <a:cs typeface="Arial"/>
              </a:rPr>
              <a:t>E</a:t>
            </a:r>
            <a:r>
              <a:rPr sz="1100" b="1" spc="-155" dirty="0">
                <a:latin typeface="Arial"/>
                <a:cs typeface="Arial"/>
              </a:rPr>
              <a:t>G</a:t>
            </a:r>
            <a:r>
              <a:rPr sz="1100" b="1" spc="-200" dirty="0">
                <a:latin typeface="Arial"/>
                <a:cs typeface="Arial"/>
              </a:rPr>
              <a:t>E</a:t>
            </a:r>
            <a:r>
              <a:rPr sz="1100" b="1" dirty="0">
                <a:latin typeface="Arial"/>
                <a:cs typeface="Arial"/>
              </a:rPr>
              <a:t>	</a:t>
            </a:r>
            <a:r>
              <a:rPr sz="1650" b="1" i="1" spc="-82" baseline="5050" dirty="0">
                <a:latin typeface="Arial"/>
                <a:cs typeface="Arial"/>
              </a:rPr>
              <a:t>3</a:t>
            </a:r>
            <a:r>
              <a:rPr sz="1050" b="1" i="1" spc="-120" baseline="39682" dirty="0">
                <a:latin typeface="Arial"/>
                <a:cs typeface="Arial"/>
              </a:rPr>
              <a:t>RD</a:t>
            </a:r>
            <a:endParaRPr sz="1050" baseline="39682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85748" y="6095"/>
            <a:ext cx="3713479" cy="1812289"/>
          </a:xfrm>
          <a:custGeom>
            <a:avLst/>
            <a:gdLst/>
            <a:ahLst/>
            <a:cxnLst/>
            <a:rect l="l" t="t" r="r" b="b"/>
            <a:pathLst>
              <a:path w="3713479" h="1812289">
                <a:moveTo>
                  <a:pt x="0" y="1812289"/>
                </a:moveTo>
                <a:lnTo>
                  <a:pt x="3713099" y="1812289"/>
                </a:lnTo>
                <a:lnTo>
                  <a:pt x="3713099" y="0"/>
                </a:lnTo>
                <a:lnTo>
                  <a:pt x="0" y="0"/>
                </a:lnTo>
                <a:lnTo>
                  <a:pt x="0" y="181228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51280" y="6095"/>
            <a:ext cx="3582035" cy="196850"/>
          </a:xfrm>
          <a:custGeom>
            <a:avLst/>
            <a:gdLst/>
            <a:ahLst/>
            <a:cxnLst/>
            <a:rect l="l" t="t" r="r" b="b"/>
            <a:pathLst>
              <a:path w="3582035" h="196850">
                <a:moveTo>
                  <a:pt x="0" y="196596"/>
                </a:moveTo>
                <a:lnTo>
                  <a:pt x="3582035" y="196596"/>
                </a:lnTo>
                <a:lnTo>
                  <a:pt x="3582035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51280" y="202692"/>
            <a:ext cx="3582035" cy="196850"/>
          </a:xfrm>
          <a:custGeom>
            <a:avLst/>
            <a:gdLst/>
            <a:ahLst/>
            <a:cxnLst/>
            <a:rect l="l" t="t" r="r" b="b"/>
            <a:pathLst>
              <a:path w="3582035" h="196850">
                <a:moveTo>
                  <a:pt x="0" y="196596"/>
                </a:moveTo>
                <a:lnTo>
                  <a:pt x="3582035" y="196596"/>
                </a:lnTo>
                <a:lnTo>
                  <a:pt x="3582035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51280" y="399288"/>
            <a:ext cx="3582035" cy="195580"/>
          </a:xfrm>
          <a:custGeom>
            <a:avLst/>
            <a:gdLst/>
            <a:ahLst/>
            <a:cxnLst/>
            <a:rect l="l" t="t" r="r" b="b"/>
            <a:pathLst>
              <a:path w="3582035" h="195579">
                <a:moveTo>
                  <a:pt x="0" y="195072"/>
                </a:moveTo>
                <a:lnTo>
                  <a:pt x="3582035" y="195072"/>
                </a:lnTo>
                <a:lnTo>
                  <a:pt x="3582035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51280" y="594359"/>
            <a:ext cx="3582035" cy="178435"/>
          </a:xfrm>
          <a:custGeom>
            <a:avLst/>
            <a:gdLst/>
            <a:ahLst/>
            <a:cxnLst/>
            <a:rect l="l" t="t" r="r" b="b"/>
            <a:pathLst>
              <a:path w="3582035" h="178434">
                <a:moveTo>
                  <a:pt x="0" y="178307"/>
                </a:moveTo>
                <a:lnTo>
                  <a:pt x="3582035" y="178307"/>
                </a:lnTo>
                <a:lnTo>
                  <a:pt x="3582035" y="0"/>
                </a:lnTo>
                <a:lnTo>
                  <a:pt x="0" y="0"/>
                </a:lnTo>
                <a:lnTo>
                  <a:pt x="0" y="17830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51280" y="772668"/>
            <a:ext cx="3582035" cy="178435"/>
          </a:xfrm>
          <a:custGeom>
            <a:avLst/>
            <a:gdLst/>
            <a:ahLst/>
            <a:cxnLst/>
            <a:rect l="l" t="t" r="r" b="b"/>
            <a:pathLst>
              <a:path w="3582035" h="178434">
                <a:moveTo>
                  <a:pt x="0" y="178307"/>
                </a:moveTo>
                <a:lnTo>
                  <a:pt x="3582035" y="178307"/>
                </a:lnTo>
                <a:lnTo>
                  <a:pt x="3582035" y="0"/>
                </a:lnTo>
                <a:lnTo>
                  <a:pt x="0" y="0"/>
                </a:lnTo>
                <a:lnTo>
                  <a:pt x="0" y="17830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51280" y="950925"/>
            <a:ext cx="3582035" cy="171450"/>
          </a:xfrm>
          <a:custGeom>
            <a:avLst/>
            <a:gdLst/>
            <a:ahLst/>
            <a:cxnLst/>
            <a:rect l="l" t="t" r="r" b="b"/>
            <a:pathLst>
              <a:path w="3582035" h="171450">
                <a:moveTo>
                  <a:pt x="0" y="170992"/>
                </a:moveTo>
                <a:lnTo>
                  <a:pt x="3582035" y="170992"/>
                </a:lnTo>
                <a:lnTo>
                  <a:pt x="3582035" y="0"/>
                </a:lnTo>
                <a:lnTo>
                  <a:pt x="0" y="0"/>
                </a:lnTo>
                <a:lnTo>
                  <a:pt x="0" y="1709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51280" y="1121917"/>
            <a:ext cx="3582035" cy="177165"/>
          </a:xfrm>
          <a:custGeom>
            <a:avLst/>
            <a:gdLst/>
            <a:ahLst/>
            <a:cxnLst/>
            <a:rect l="l" t="t" r="r" b="b"/>
            <a:pathLst>
              <a:path w="3582035" h="177165">
                <a:moveTo>
                  <a:pt x="0" y="176783"/>
                </a:moveTo>
                <a:lnTo>
                  <a:pt x="3582035" y="176783"/>
                </a:lnTo>
                <a:lnTo>
                  <a:pt x="3582035" y="0"/>
                </a:lnTo>
                <a:lnTo>
                  <a:pt x="0" y="0"/>
                </a:lnTo>
                <a:lnTo>
                  <a:pt x="0" y="17678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51280" y="1298702"/>
            <a:ext cx="3582035" cy="170815"/>
          </a:xfrm>
          <a:custGeom>
            <a:avLst/>
            <a:gdLst/>
            <a:ahLst/>
            <a:cxnLst/>
            <a:rect l="l" t="t" r="r" b="b"/>
            <a:pathLst>
              <a:path w="3582035" h="170815">
                <a:moveTo>
                  <a:pt x="0" y="170688"/>
                </a:moveTo>
                <a:lnTo>
                  <a:pt x="3582035" y="170688"/>
                </a:lnTo>
                <a:lnTo>
                  <a:pt x="3582035" y="0"/>
                </a:lnTo>
                <a:lnTo>
                  <a:pt x="0" y="0"/>
                </a:lnTo>
                <a:lnTo>
                  <a:pt x="0" y="17068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51280" y="1469389"/>
            <a:ext cx="3582035" cy="178435"/>
          </a:xfrm>
          <a:custGeom>
            <a:avLst/>
            <a:gdLst/>
            <a:ahLst/>
            <a:cxnLst/>
            <a:rect l="l" t="t" r="r" b="b"/>
            <a:pathLst>
              <a:path w="3582035" h="178435">
                <a:moveTo>
                  <a:pt x="0" y="178307"/>
                </a:moveTo>
                <a:lnTo>
                  <a:pt x="3582035" y="178307"/>
                </a:lnTo>
                <a:lnTo>
                  <a:pt x="3582035" y="0"/>
                </a:lnTo>
                <a:lnTo>
                  <a:pt x="0" y="0"/>
                </a:lnTo>
                <a:lnTo>
                  <a:pt x="0" y="17830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51280" y="1647698"/>
            <a:ext cx="3582035" cy="170815"/>
          </a:xfrm>
          <a:custGeom>
            <a:avLst/>
            <a:gdLst/>
            <a:ahLst/>
            <a:cxnLst/>
            <a:rect l="l" t="t" r="r" b="b"/>
            <a:pathLst>
              <a:path w="3582035" h="170814">
                <a:moveTo>
                  <a:pt x="0" y="170688"/>
                </a:moveTo>
                <a:lnTo>
                  <a:pt x="3582035" y="170688"/>
                </a:lnTo>
                <a:lnTo>
                  <a:pt x="3582035" y="0"/>
                </a:lnTo>
                <a:lnTo>
                  <a:pt x="0" y="0"/>
                </a:lnTo>
                <a:lnTo>
                  <a:pt x="0" y="17068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604892" y="6045"/>
            <a:ext cx="1200150" cy="9186545"/>
          </a:xfrm>
          <a:custGeom>
            <a:avLst/>
            <a:gdLst/>
            <a:ahLst/>
            <a:cxnLst/>
            <a:rect l="l" t="t" r="r" b="b"/>
            <a:pathLst>
              <a:path w="1200150" h="9186545">
                <a:moveTo>
                  <a:pt x="0" y="9186418"/>
                </a:moveTo>
                <a:lnTo>
                  <a:pt x="1199692" y="9186418"/>
                </a:lnTo>
                <a:lnTo>
                  <a:pt x="1199692" y="0"/>
                </a:lnTo>
                <a:lnTo>
                  <a:pt x="0" y="0"/>
                </a:lnTo>
                <a:lnTo>
                  <a:pt x="0" y="918641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670425" y="4438522"/>
            <a:ext cx="1068705" cy="323215"/>
          </a:xfrm>
          <a:custGeom>
            <a:avLst/>
            <a:gdLst/>
            <a:ahLst/>
            <a:cxnLst/>
            <a:rect l="l" t="t" r="r" b="b"/>
            <a:pathLst>
              <a:path w="1068704" h="323214">
                <a:moveTo>
                  <a:pt x="0" y="323088"/>
                </a:moveTo>
                <a:lnTo>
                  <a:pt x="1068628" y="323088"/>
                </a:lnTo>
                <a:lnTo>
                  <a:pt x="1068628" y="0"/>
                </a:lnTo>
                <a:lnTo>
                  <a:pt x="0" y="0"/>
                </a:lnTo>
                <a:lnTo>
                  <a:pt x="0" y="32308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810758" y="6095"/>
            <a:ext cx="1310640" cy="7827009"/>
          </a:xfrm>
          <a:custGeom>
            <a:avLst/>
            <a:gdLst/>
            <a:ahLst/>
            <a:cxnLst/>
            <a:rect l="l" t="t" r="r" b="b"/>
            <a:pathLst>
              <a:path w="1310640" h="7827009">
                <a:moveTo>
                  <a:pt x="0" y="7827009"/>
                </a:moveTo>
                <a:lnTo>
                  <a:pt x="1310639" y="7827009"/>
                </a:lnTo>
                <a:lnTo>
                  <a:pt x="1310639" y="0"/>
                </a:lnTo>
                <a:lnTo>
                  <a:pt x="0" y="0"/>
                </a:lnTo>
                <a:lnTo>
                  <a:pt x="0" y="782700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876290" y="3757295"/>
            <a:ext cx="1179830" cy="323215"/>
          </a:xfrm>
          <a:custGeom>
            <a:avLst/>
            <a:gdLst/>
            <a:ahLst/>
            <a:cxnLst/>
            <a:rect l="l" t="t" r="r" b="b"/>
            <a:pathLst>
              <a:path w="1179829" h="323214">
                <a:moveTo>
                  <a:pt x="0" y="323088"/>
                </a:moveTo>
                <a:lnTo>
                  <a:pt x="1179575" y="323088"/>
                </a:lnTo>
                <a:lnTo>
                  <a:pt x="1179575" y="0"/>
                </a:lnTo>
                <a:lnTo>
                  <a:pt x="0" y="0"/>
                </a:lnTo>
                <a:lnTo>
                  <a:pt x="0" y="32308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0" name="object 20"/>
          <p:cNvGraphicFramePr>
            <a:graphicFrameLocks noGrp="1"/>
          </p:cNvGraphicFramePr>
          <p:nvPr/>
        </p:nvGraphicFramePr>
        <p:xfrm>
          <a:off x="914400" y="228600"/>
          <a:ext cx="6242048" cy="920316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19195"/>
                <a:gridCol w="1205864"/>
                <a:gridCol w="1316989"/>
              </a:tblGrid>
              <a:tr h="179848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sz="1100" b="1" u="sng" spc="-7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Firearm </a:t>
                      </a:r>
                      <a:r>
                        <a:rPr sz="1100" b="1" u="sng" spc="-6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injury </a:t>
                      </a:r>
                      <a:r>
                        <a:rPr sz="1100" b="1" u="sng" spc="-8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Mechanism</a:t>
                      </a:r>
                      <a:r>
                        <a:rPr sz="11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20" dirty="0">
                          <a:latin typeface="Arial"/>
                          <a:cs typeface="Arial"/>
                        </a:rPr>
                        <a:t>(I &amp;</a:t>
                      </a:r>
                      <a:r>
                        <a:rPr sz="1100" b="1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20" dirty="0">
                          <a:latin typeface="Arial"/>
                          <a:cs typeface="Arial"/>
                        </a:rPr>
                        <a:t>II)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7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75" dirty="0">
                          <a:latin typeface="Arial"/>
                          <a:cs typeface="Arial"/>
                        </a:rPr>
                        <a:t>Classify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firearms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74295" indent="-228600">
                        <a:lnSpc>
                          <a:spcPct val="1020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560705" algn="l"/>
                          <a:tab pos="56134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different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parts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firearm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mechanism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fire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firearm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weapon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487680" indent="-228600">
                        <a:lnSpc>
                          <a:spcPct val="101800"/>
                        </a:lnSpc>
                        <a:spcBef>
                          <a:spcPts val="4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detail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characteristics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shotgun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injuries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200025" indent="-22860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detail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characteristics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rifled</a:t>
                      </a:r>
                      <a:r>
                        <a:rPr sz="1100" spc="-2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firearm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injuries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varying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range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88265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Forensic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98425">
                        <a:lnSpc>
                          <a:spcPct val="1000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Lectures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50148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u="sng" spc="-7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Firearm </a:t>
                      </a:r>
                      <a:r>
                        <a:rPr sz="1100" b="1" u="sng" spc="-6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injury </a:t>
                      </a:r>
                      <a:r>
                        <a:rPr sz="1100" b="1" u="sng" spc="-7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Investigation</a:t>
                      </a:r>
                      <a:r>
                        <a:rPr sz="11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20" dirty="0">
                          <a:latin typeface="Arial"/>
                          <a:cs typeface="Arial"/>
                        </a:rPr>
                        <a:t>(I &amp;</a:t>
                      </a:r>
                      <a:r>
                        <a:rPr sz="1100" b="1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20" dirty="0">
                          <a:latin typeface="Arial"/>
                          <a:cs typeface="Arial"/>
                        </a:rPr>
                        <a:t>II)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137795" indent="-228600">
                        <a:lnSpc>
                          <a:spcPct val="101800"/>
                        </a:lnSpc>
                        <a:spcBef>
                          <a:spcPts val="26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differences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between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wound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entry 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wound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exit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-2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bullet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593090" indent="-228600">
                        <a:lnSpc>
                          <a:spcPct val="1000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differentiating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features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suicide,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homicide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accident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by</a:t>
                      </a:r>
                      <a:r>
                        <a:rPr sz="11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firearm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736600" indent="-228600">
                        <a:lnSpc>
                          <a:spcPct val="100899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560705" algn="l"/>
                          <a:tab pos="56134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estimation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distance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or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range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20" dirty="0">
                          <a:latin typeface="Arial"/>
                          <a:cs typeface="Arial"/>
                        </a:rPr>
                        <a:t>/ 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direction/angle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firearm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injuries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fabricated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firearm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injuries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126364" indent="-228600">
                        <a:lnSpc>
                          <a:spcPct val="101800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autopsy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procedure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case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death</a:t>
                      </a:r>
                      <a:r>
                        <a:rPr sz="11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from 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firearm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injury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74920"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sz="1100" b="1" u="sng" spc="-9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Blast </a:t>
                      </a:r>
                      <a:r>
                        <a:rPr sz="1100" b="1" u="sng" spc="-8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and </a:t>
                      </a:r>
                      <a:r>
                        <a:rPr sz="1100" b="1" u="sng" spc="-1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Explosives</a:t>
                      </a:r>
                      <a:r>
                        <a:rPr sz="11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(I </a:t>
                      </a:r>
                      <a:r>
                        <a:rPr sz="1100" b="1" spc="-20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20" dirty="0">
                          <a:latin typeface="Arial"/>
                          <a:cs typeface="Arial"/>
                        </a:rPr>
                        <a:t>II)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7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types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mechanism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Explosive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weapons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explosion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blast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injury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pattern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134620" indent="-228600">
                        <a:lnSpc>
                          <a:spcPct val="100899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forensic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postmortem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examination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blast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injuries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ts val="1310"/>
                        </a:lnSpc>
                        <a:spcBef>
                          <a:spcPts val="15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terrorism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related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injuries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08889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u="sng" spc="-5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Pattern of</a:t>
                      </a:r>
                      <a:r>
                        <a:rPr sz="1100" b="1" u="sng" spc="-7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Injuries</a:t>
                      </a:r>
                      <a:r>
                        <a:rPr sz="1100" b="1" u="sng" spc="-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6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kinds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hurt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under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English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law</a:t>
                      </a:r>
                      <a:r>
                        <a:rPr sz="11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designated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>
                        <a:lnSpc>
                          <a:spcPct val="100000"/>
                        </a:lnSpc>
                      </a:pPr>
                      <a:r>
                        <a:rPr sz="1100" spc="-105" dirty="0">
                          <a:latin typeface="Arial"/>
                          <a:cs typeface="Arial"/>
                        </a:rPr>
                        <a:t>as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"grievous’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“simple”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519430" indent="-228600">
                        <a:lnSpc>
                          <a:spcPct val="100000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diagnostic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features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fabricated/self- 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inflicted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wound.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356870" indent="-228600">
                        <a:lnSpc>
                          <a:spcPct val="100000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types,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mechanism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production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medico-legal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significance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Lacerated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wound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222250" indent="-228600">
                        <a:lnSpc>
                          <a:spcPct val="100000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75" dirty="0">
                          <a:latin typeface="Arial"/>
                          <a:cs typeface="Arial"/>
                        </a:rPr>
                        <a:t>Sharp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weapon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injuries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incised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wounds, stab wounds 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medicolegal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significance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75" dirty="0">
                          <a:latin typeface="Arial"/>
                          <a:cs typeface="Arial"/>
                        </a:rPr>
                        <a:t>Classify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hurt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according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Qisas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Diyat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Law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457834" indent="-228600">
                        <a:lnSpc>
                          <a:spcPct val="100899"/>
                        </a:lnSpc>
                        <a:spcBef>
                          <a:spcPts val="7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pattern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weapon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used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nature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inflicted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injuries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caused</a:t>
                      </a:r>
                      <a:r>
                        <a:rPr sz="11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by: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89305" lvl="1" indent="-26098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Courier New"/>
                        <a:buChar char="o"/>
                        <a:tabLst>
                          <a:tab pos="789305" algn="l"/>
                          <a:tab pos="789940" algn="l"/>
                        </a:tabLst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Hard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blunt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objects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56920" lvl="1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Courier New"/>
                        <a:buChar char="o"/>
                        <a:tabLst>
                          <a:tab pos="756920" algn="l"/>
                          <a:tab pos="757555" algn="l"/>
                        </a:tabLst>
                      </a:pPr>
                      <a:r>
                        <a:rPr sz="1100" spc="-75" dirty="0">
                          <a:latin typeface="Arial"/>
                          <a:cs typeface="Arial"/>
                        </a:rPr>
                        <a:t>Sharp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force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objects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10701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u="sng" spc="-7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Ballistics/Structure </a:t>
                      </a:r>
                      <a:r>
                        <a:rPr sz="1100" b="1" u="sng" spc="-5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of </a:t>
                      </a:r>
                      <a:r>
                        <a:rPr sz="1100" b="1" u="sng" spc="-7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Firearm</a:t>
                      </a:r>
                      <a:r>
                        <a:rPr sz="1100" b="1" u="sng" spc="-5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328295" indent="-228600" algn="just">
                        <a:lnSpc>
                          <a:spcPct val="101800"/>
                        </a:lnSpc>
                        <a:spcBef>
                          <a:spcPts val="265"/>
                        </a:spcBef>
                        <a:buFont typeface="Symbol"/>
                        <a:buChar char=""/>
                        <a:tabLst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types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firearm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including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range,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action,  bore,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projectile,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gun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powder,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dermal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nitrate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test,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abraded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collar, ricochet,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crime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bullet,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ammunition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62852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sz="1100" b="1" u="sng" spc="-8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Inorganic </a:t>
                      </a:r>
                      <a:r>
                        <a:rPr sz="1100" b="1" u="sng" spc="-5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irritants</a:t>
                      </a:r>
                      <a:r>
                        <a:rPr sz="1100" b="1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9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poisons</a:t>
                      </a:r>
                      <a:r>
                        <a:rPr sz="1100" u="sng" spc="-9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:</a:t>
                      </a:r>
                      <a:r>
                        <a:rPr sz="1100" u="sng" spc="-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74295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non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metallic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poison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including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phosphorous 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iodine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340360" indent="-228600">
                        <a:lnSpc>
                          <a:spcPct val="101800"/>
                        </a:lnSpc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metallic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poisons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such 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as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arsenic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,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lead,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mercury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copper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363855" marR="300355" indent="-52069">
                        <a:lnSpc>
                          <a:spcPct val="116399"/>
                        </a:lnSpc>
                        <a:spcBef>
                          <a:spcPts val="5"/>
                        </a:spcBef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Small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Group 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36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2" name="object 22"/>
          <p:cNvSpPr txBox="1">
            <a:spLocks noGrp="1"/>
          </p:cNvSpPr>
          <p:nvPr>
            <p:ph type="sldNum" sz="quarter" idx="7"/>
          </p:nvPr>
        </p:nvSpPr>
        <p:spPr>
          <a:xfrm>
            <a:off x="6553200" y="9525000"/>
            <a:ext cx="581025" cy="1657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12</a:t>
            </a:fld>
            <a:endParaRPr spc="-5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39792" y="426211"/>
            <a:ext cx="259651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75" dirty="0">
                <a:latin typeface="Arial"/>
                <a:cs typeface="Arial"/>
              </a:rPr>
              <a:t>3</a:t>
            </a:r>
            <a:r>
              <a:rPr sz="1050" b="1" i="1" spc="-112" baseline="31746" dirty="0">
                <a:latin typeface="Arial"/>
                <a:cs typeface="Arial"/>
              </a:rPr>
              <a:t>RD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20" dirty="0">
                <a:latin typeface="Arial"/>
                <a:cs typeface="Arial"/>
              </a:rPr>
              <a:t>MBBS</a:t>
            </a:r>
            <a:r>
              <a:rPr sz="1100" b="1" i="1" spc="-120">
                <a:latin typeface="Arial"/>
                <a:cs typeface="Arial"/>
              </a:rPr>
              <a:t>, </a:t>
            </a:r>
            <a:r>
              <a:rPr sz="1100" b="1" i="1" spc="-175" smtClean="0">
                <a:latin typeface="Arial"/>
                <a:cs typeface="Arial"/>
              </a:rPr>
              <a:t>CVS </a:t>
            </a:r>
            <a:r>
              <a:rPr sz="1100" b="1" i="1" spc="-15" dirty="0">
                <a:latin typeface="Arial"/>
                <a:cs typeface="Arial"/>
              </a:rPr>
              <a:t>II</a:t>
            </a:r>
            <a:r>
              <a:rPr sz="1100" b="1" i="1" spc="-105" dirty="0">
                <a:latin typeface="Arial"/>
                <a:cs typeface="Arial"/>
              </a:rPr>
              <a:t> </a:t>
            </a:r>
            <a:r>
              <a:rPr sz="1100" b="1" i="1" spc="-120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97280" y="454025"/>
            <a:ext cx="2273935" cy="17208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536064" y="3148964"/>
            <a:ext cx="4864735" cy="767715"/>
          </a:xfrm>
          <a:custGeom>
            <a:avLst/>
            <a:gdLst/>
            <a:ahLst/>
            <a:cxnLst/>
            <a:rect l="l" t="t" r="r" b="b"/>
            <a:pathLst>
              <a:path w="4864735" h="767714">
                <a:moveTo>
                  <a:pt x="4736719" y="0"/>
                </a:moveTo>
                <a:lnTo>
                  <a:pt x="128015" y="0"/>
                </a:lnTo>
                <a:lnTo>
                  <a:pt x="78170" y="10054"/>
                </a:lnTo>
                <a:lnTo>
                  <a:pt x="37480" y="37480"/>
                </a:lnTo>
                <a:lnTo>
                  <a:pt x="10054" y="78170"/>
                </a:lnTo>
                <a:lnTo>
                  <a:pt x="0" y="128015"/>
                </a:lnTo>
                <a:lnTo>
                  <a:pt x="0" y="639825"/>
                </a:lnTo>
                <a:lnTo>
                  <a:pt x="10054" y="689598"/>
                </a:lnTo>
                <a:lnTo>
                  <a:pt x="37480" y="730249"/>
                </a:lnTo>
                <a:lnTo>
                  <a:pt x="78170" y="757662"/>
                </a:lnTo>
                <a:lnTo>
                  <a:pt x="128015" y="767714"/>
                </a:lnTo>
                <a:lnTo>
                  <a:pt x="4736719" y="767714"/>
                </a:lnTo>
                <a:lnTo>
                  <a:pt x="4786564" y="757662"/>
                </a:lnTo>
                <a:lnTo>
                  <a:pt x="4827254" y="730249"/>
                </a:lnTo>
                <a:lnTo>
                  <a:pt x="4854680" y="689598"/>
                </a:lnTo>
                <a:lnTo>
                  <a:pt x="4864735" y="639825"/>
                </a:lnTo>
                <a:lnTo>
                  <a:pt x="4864735" y="128015"/>
                </a:lnTo>
                <a:lnTo>
                  <a:pt x="4854680" y="78170"/>
                </a:lnTo>
                <a:lnTo>
                  <a:pt x="4827254" y="37480"/>
                </a:lnTo>
                <a:lnTo>
                  <a:pt x="4786564" y="10054"/>
                </a:lnTo>
                <a:lnTo>
                  <a:pt x="4736719" y="0"/>
                </a:lnTo>
                <a:close/>
              </a:path>
            </a:pathLst>
          </a:custGeom>
          <a:solidFill>
            <a:srgbClr val="D995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36064" y="3148964"/>
            <a:ext cx="4864735" cy="767715"/>
          </a:xfrm>
          <a:custGeom>
            <a:avLst/>
            <a:gdLst/>
            <a:ahLst/>
            <a:cxnLst/>
            <a:rect l="l" t="t" r="r" b="b"/>
            <a:pathLst>
              <a:path w="4864735" h="767714">
                <a:moveTo>
                  <a:pt x="128015" y="0"/>
                </a:moveTo>
                <a:lnTo>
                  <a:pt x="78170" y="10054"/>
                </a:lnTo>
                <a:lnTo>
                  <a:pt x="37480" y="37480"/>
                </a:lnTo>
                <a:lnTo>
                  <a:pt x="10054" y="78170"/>
                </a:lnTo>
                <a:lnTo>
                  <a:pt x="0" y="128015"/>
                </a:lnTo>
                <a:lnTo>
                  <a:pt x="0" y="639825"/>
                </a:lnTo>
                <a:lnTo>
                  <a:pt x="10054" y="689598"/>
                </a:lnTo>
                <a:lnTo>
                  <a:pt x="37480" y="730249"/>
                </a:lnTo>
                <a:lnTo>
                  <a:pt x="78170" y="757662"/>
                </a:lnTo>
                <a:lnTo>
                  <a:pt x="128015" y="767714"/>
                </a:lnTo>
                <a:lnTo>
                  <a:pt x="4736719" y="767714"/>
                </a:lnTo>
                <a:lnTo>
                  <a:pt x="4786564" y="757662"/>
                </a:lnTo>
                <a:lnTo>
                  <a:pt x="4827254" y="730249"/>
                </a:lnTo>
                <a:lnTo>
                  <a:pt x="4854680" y="689598"/>
                </a:lnTo>
                <a:lnTo>
                  <a:pt x="4864735" y="639825"/>
                </a:lnTo>
                <a:lnTo>
                  <a:pt x="4864735" y="128015"/>
                </a:lnTo>
                <a:lnTo>
                  <a:pt x="4854680" y="78170"/>
                </a:lnTo>
                <a:lnTo>
                  <a:pt x="4827254" y="37480"/>
                </a:lnTo>
                <a:lnTo>
                  <a:pt x="4786564" y="10054"/>
                </a:lnTo>
                <a:lnTo>
                  <a:pt x="4736719" y="0"/>
                </a:lnTo>
                <a:lnTo>
                  <a:pt x="128015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914400" y="990600"/>
          <a:ext cx="6241415" cy="17310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19195"/>
                <a:gridCol w="1203960"/>
                <a:gridCol w="1318260"/>
              </a:tblGrid>
              <a:tr h="12039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</a:pPr>
                      <a:r>
                        <a:rPr sz="1100" b="1" u="sng" spc="-1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Common </a:t>
                      </a:r>
                      <a:r>
                        <a:rPr sz="1100" b="1" u="sng" spc="-10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house </a:t>
                      </a:r>
                      <a:r>
                        <a:rPr sz="1100" b="1" u="sng" spc="-7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hold</a:t>
                      </a:r>
                      <a:r>
                        <a:rPr sz="1100" b="1" u="sng" spc="1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0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poisons</a:t>
                      </a:r>
                      <a:r>
                        <a:rPr sz="1100" b="1" u="sng" spc="-5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955" marR="260985" indent="-228600">
                        <a:lnSpc>
                          <a:spcPct val="101800"/>
                        </a:lnSpc>
                        <a:spcBef>
                          <a:spcPts val="35"/>
                        </a:spcBef>
                        <a:buFont typeface="Symbol"/>
                        <a:buChar char=""/>
                        <a:tabLst>
                          <a:tab pos="528320" algn="l"/>
                          <a:tab pos="52959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signs,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symptoms,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diagnosis,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treatment 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postmortem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findings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poisoning by common  household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poisons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including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domestic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household 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poisons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garden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poisons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71755">
                        <a:lnSpc>
                          <a:spcPts val="1300"/>
                        </a:lnSpc>
                      </a:pPr>
                      <a:r>
                        <a:rPr sz="1100" b="1" u="sng" spc="-7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How </a:t>
                      </a:r>
                      <a:r>
                        <a:rPr sz="1100" b="1" u="sng" spc="-3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to write </a:t>
                      </a:r>
                      <a:r>
                        <a:rPr sz="1100" b="1" u="sng" spc="-8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medico-legal</a:t>
                      </a:r>
                      <a:r>
                        <a:rPr sz="1100" b="1" u="sng" spc="-1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report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01040" indent="-228600">
                        <a:lnSpc>
                          <a:spcPct val="1000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701040" algn="l"/>
                          <a:tab pos="701675" algn="l"/>
                        </a:tabLst>
                      </a:pPr>
                      <a:r>
                        <a:rPr sz="1100" spc="-10" dirty="0">
                          <a:latin typeface="Arial"/>
                          <a:cs typeface="Arial"/>
                        </a:rPr>
                        <a:t>Write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medico-legal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report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injured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person.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7"/>
          <p:cNvSpPr/>
          <p:nvPr/>
        </p:nvSpPr>
        <p:spPr>
          <a:xfrm>
            <a:off x="5419725" y="3116579"/>
            <a:ext cx="895985" cy="8775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646554" y="3218814"/>
            <a:ext cx="3668395" cy="680085"/>
          </a:xfrm>
          <a:prstGeom prst="rect">
            <a:avLst/>
          </a:prstGeom>
          <a:solidFill>
            <a:srgbClr val="D99493"/>
          </a:solidFill>
        </p:spPr>
        <p:txBody>
          <a:bodyPr vert="horz" wrap="square" lIns="0" tIns="10795" rIns="0" bIns="0" rtlCol="0">
            <a:spAutoFit/>
          </a:bodyPr>
          <a:lstStyle/>
          <a:p>
            <a:pPr marL="107314" marR="102235" indent="-2540" algn="ctr">
              <a:lnSpc>
                <a:spcPct val="116799"/>
              </a:lnSpc>
              <a:spcBef>
                <a:spcPts val="85"/>
              </a:spcBef>
            </a:pPr>
            <a:r>
              <a:rPr sz="1100" b="1" spc="-65" dirty="0">
                <a:latin typeface="Arial"/>
                <a:cs typeface="Arial"/>
              </a:rPr>
              <a:t>Apart </a:t>
            </a:r>
            <a:r>
              <a:rPr sz="1100" b="1" spc="-60" dirty="0">
                <a:latin typeface="Arial"/>
                <a:cs typeface="Arial"/>
              </a:rPr>
              <a:t>from attending </a:t>
            </a:r>
            <a:r>
              <a:rPr sz="1100" b="1" spc="-70" dirty="0">
                <a:latin typeface="Arial"/>
                <a:cs typeface="Arial"/>
              </a:rPr>
              <a:t>daily </a:t>
            </a:r>
            <a:r>
              <a:rPr sz="1100" b="1" spc="-90" dirty="0">
                <a:latin typeface="Arial"/>
                <a:cs typeface="Arial"/>
              </a:rPr>
              <a:t>scheduled </a:t>
            </a:r>
            <a:r>
              <a:rPr sz="1100" b="1" spc="-114" dirty="0">
                <a:latin typeface="Arial"/>
                <a:cs typeface="Arial"/>
              </a:rPr>
              <a:t>sessions, </a:t>
            </a:r>
            <a:r>
              <a:rPr sz="1100" b="1" spc="-80" dirty="0">
                <a:latin typeface="Arial"/>
                <a:cs typeface="Arial"/>
              </a:rPr>
              <a:t>students  </a:t>
            </a:r>
            <a:r>
              <a:rPr sz="1100" b="1" spc="-95" dirty="0">
                <a:latin typeface="Arial"/>
                <a:cs typeface="Arial"/>
              </a:rPr>
              <a:t>should </a:t>
            </a:r>
            <a:r>
              <a:rPr sz="1100" b="1" spc="-100" dirty="0">
                <a:latin typeface="Arial"/>
                <a:cs typeface="Arial"/>
              </a:rPr>
              <a:t>engage </a:t>
            </a:r>
            <a:r>
              <a:rPr sz="1100" b="1" spc="-55" dirty="0">
                <a:latin typeface="Arial"/>
                <a:cs typeface="Arial"/>
              </a:rPr>
              <a:t>in </a:t>
            </a:r>
            <a:r>
              <a:rPr sz="1100" b="1" spc="-75" dirty="0">
                <a:latin typeface="Arial"/>
                <a:cs typeface="Arial"/>
              </a:rPr>
              <a:t>self-study </a:t>
            </a:r>
            <a:r>
              <a:rPr sz="1100" b="1" spc="-35" dirty="0">
                <a:latin typeface="Arial"/>
                <a:cs typeface="Arial"/>
              </a:rPr>
              <a:t>to </a:t>
            </a:r>
            <a:r>
              <a:rPr sz="1100" b="1" spc="-85" dirty="0">
                <a:latin typeface="Arial"/>
                <a:cs typeface="Arial"/>
              </a:rPr>
              <a:t>ensure </a:t>
            </a:r>
            <a:r>
              <a:rPr sz="1100" b="1" spc="-35" dirty="0">
                <a:latin typeface="Arial"/>
                <a:cs typeface="Arial"/>
              </a:rPr>
              <a:t>that </a:t>
            </a:r>
            <a:r>
              <a:rPr sz="1100" b="1" spc="-50" dirty="0">
                <a:latin typeface="Arial"/>
                <a:cs typeface="Arial"/>
              </a:rPr>
              <a:t>all </a:t>
            </a:r>
            <a:r>
              <a:rPr sz="1100" b="1" spc="-45" dirty="0">
                <a:latin typeface="Arial"/>
                <a:cs typeface="Arial"/>
              </a:rPr>
              <a:t>the </a:t>
            </a:r>
            <a:r>
              <a:rPr sz="1100" b="1" spc="-80" dirty="0">
                <a:latin typeface="Arial"/>
                <a:cs typeface="Arial"/>
              </a:rPr>
              <a:t>objectives  </a:t>
            </a:r>
            <a:r>
              <a:rPr sz="1100" b="1" spc="-60" dirty="0">
                <a:latin typeface="Arial"/>
                <a:cs typeface="Arial"/>
              </a:rPr>
              <a:t>are</a:t>
            </a:r>
            <a:r>
              <a:rPr sz="1100" b="1" spc="-65" dirty="0">
                <a:latin typeface="Arial"/>
                <a:cs typeface="Arial"/>
              </a:rPr>
              <a:t> </a:t>
            </a:r>
            <a:r>
              <a:rPr sz="1100" b="1" spc="-85" dirty="0">
                <a:latin typeface="Arial"/>
                <a:cs typeface="Arial"/>
              </a:rPr>
              <a:t>covered</a:t>
            </a:r>
            <a:endParaRPr sz="11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13</a:t>
            </a:fld>
            <a:endParaRPr spc="-5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39792" y="426211"/>
            <a:ext cx="259651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75" dirty="0">
                <a:latin typeface="Arial"/>
                <a:cs typeface="Arial"/>
              </a:rPr>
              <a:t>3</a:t>
            </a:r>
            <a:r>
              <a:rPr sz="1050" b="1" i="1" spc="-112" baseline="31746" dirty="0">
                <a:latin typeface="Arial"/>
                <a:cs typeface="Arial"/>
              </a:rPr>
              <a:t>RD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20" dirty="0">
                <a:latin typeface="Arial"/>
                <a:cs typeface="Arial"/>
              </a:rPr>
              <a:t>MBBS</a:t>
            </a:r>
            <a:r>
              <a:rPr sz="1100" b="1" i="1" spc="-120">
                <a:latin typeface="Arial"/>
                <a:cs typeface="Arial"/>
              </a:rPr>
              <a:t>, </a:t>
            </a:r>
            <a:r>
              <a:rPr lang="en-US" sz="1100" b="1" i="1" spc="-165" dirty="0" smtClean="0">
                <a:latin typeface="Arial"/>
                <a:cs typeface="Arial"/>
              </a:rPr>
              <a:t>C</a:t>
            </a:r>
            <a:r>
              <a:rPr sz="1100" b="1" i="1" spc="-175" smtClean="0">
                <a:latin typeface="Arial"/>
                <a:cs typeface="Arial"/>
              </a:rPr>
              <a:t>VS </a:t>
            </a:r>
            <a:r>
              <a:rPr sz="1100" b="1" i="1" spc="-15" dirty="0">
                <a:latin typeface="Arial"/>
                <a:cs typeface="Arial"/>
              </a:rPr>
              <a:t>II</a:t>
            </a:r>
            <a:r>
              <a:rPr sz="1100" b="1" i="1" spc="-105" dirty="0">
                <a:latin typeface="Arial"/>
                <a:cs typeface="Arial"/>
              </a:rPr>
              <a:t> </a:t>
            </a:r>
            <a:r>
              <a:rPr sz="1100" b="1" i="1" spc="-120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97280" y="454025"/>
            <a:ext cx="2273935" cy="17208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83360" y="1217421"/>
            <a:ext cx="14643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u="heavy" spc="-1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LEARNING</a:t>
            </a:r>
            <a:r>
              <a:rPr sz="1200" b="1" u="heavy" spc="-1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200" b="1" u="heavy" spc="-19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RESOURCES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922142" y="1921255"/>
            <a:ext cx="719455" cy="0"/>
          </a:xfrm>
          <a:custGeom>
            <a:avLst/>
            <a:gdLst/>
            <a:ahLst/>
            <a:cxnLst/>
            <a:rect l="l" t="t" r="r" b="b"/>
            <a:pathLst>
              <a:path w="719454">
                <a:moveTo>
                  <a:pt x="0" y="0"/>
                </a:moveTo>
                <a:lnTo>
                  <a:pt x="719328" y="0"/>
                </a:lnTo>
              </a:path>
            </a:pathLst>
          </a:custGeom>
          <a:ln w="167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922142" y="2788411"/>
            <a:ext cx="731520" cy="0"/>
          </a:xfrm>
          <a:custGeom>
            <a:avLst/>
            <a:gdLst/>
            <a:ahLst/>
            <a:cxnLst/>
            <a:rect l="l" t="t" r="r" b="b"/>
            <a:pathLst>
              <a:path w="731520">
                <a:moveTo>
                  <a:pt x="0" y="0"/>
                </a:moveTo>
                <a:lnTo>
                  <a:pt x="731519" y="0"/>
                </a:lnTo>
              </a:path>
            </a:pathLst>
          </a:custGeom>
          <a:ln w="167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922142" y="3642233"/>
            <a:ext cx="1111250" cy="0"/>
          </a:xfrm>
          <a:custGeom>
            <a:avLst/>
            <a:gdLst/>
            <a:ahLst/>
            <a:cxnLst/>
            <a:rect l="l" t="t" r="r" b="b"/>
            <a:pathLst>
              <a:path w="1111250">
                <a:moveTo>
                  <a:pt x="0" y="0"/>
                </a:moveTo>
                <a:lnTo>
                  <a:pt x="1110995" y="0"/>
                </a:lnTo>
              </a:path>
            </a:pathLst>
          </a:custGeom>
          <a:ln w="167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922142" y="5861430"/>
            <a:ext cx="259079" cy="0"/>
          </a:xfrm>
          <a:custGeom>
            <a:avLst/>
            <a:gdLst/>
            <a:ahLst/>
            <a:cxnLst/>
            <a:rect l="l" t="t" r="r" b="b"/>
            <a:pathLst>
              <a:path w="259080">
                <a:moveTo>
                  <a:pt x="0" y="0"/>
                </a:moveTo>
                <a:lnTo>
                  <a:pt x="259080" y="0"/>
                </a:lnTo>
              </a:path>
            </a:pathLst>
          </a:custGeom>
          <a:ln w="167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922142" y="6562470"/>
            <a:ext cx="623570" cy="0"/>
          </a:xfrm>
          <a:custGeom>
            <a:avLst/>
            <a:gdLst/>
            <a:ahLst/>
            <a:cxnLst/>
            <a:rect l="l" t="t" r="r" b="b"/>
            <a:pathLst>
              <a:path w="623570">
                <a:moveTo>
                  <a:pt x="0" y="0"/>
                </a:moveTo>
                <a:lnTo>
                  <a:pt x="623316" y="0"/>
                </a:lnTo>
              </a:path>
            </a:pathLst>
          </a:custGeom>
          <a:ln w="167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922142" y="7271892"/>
            <a:ext cx="1146810" cy="0"/>
          </a:xfrm>
          <a:custGeom>
            <a:avLst/>
            <a:gdLst/>
            <a:ahLst/>
            <a:cxnLst/>
            <a:rect l="l" t="t" r="r" b="b"/>
            <a:pathLst>
              <a:path w="1146810">
                <a:moveTo>
                  <a:pt x="0" y="0"/>
                </a:moveTo>
                <a:lnTo>
                  <a:pt x="1146352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922142" y="8582152"/>
            <a:ext cx="719455" cy="0"/>
          </a:xfrm>
          <a:custGeom>
            <a:avLst/>
            <a:gdLst/>
            <a:ahLst/>
            <a:cxnLst/>
            <a:rect l="l" t="t" r="r" b="b"/>
            <a:pathLst>
              <a:path w="719454">
                <a:moveTo>
                  <a:pt x="0" y="0"/>
                </a:moveTo>
                <a:lnTo>
                  <a:pt x="719328" y="0"/>
                </a:lnTo>
              </a:path>
            </a:pathLst>
          </a:custGeom>
          <a:ln w="167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1018336" y="1579117"/>
          <a:ext cx="6202045" cy="7538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96110"/>
                <a:gridCol w="4305935"/>
              </a:tblGrid>
              <a:tr h="191770">
                <a:tc>
                  <a:txBody>
                    <a:bodyPr/>
                    <a:lstStyle/>
                    <a:p>
                      <a:pPr marL="6985" algn="ctr">
                        <a:lnSpc>
                          <a:spcPts val="1380"/>
                        </a:lnSpc>
                      </a:pPr>
                      <a:r>
                        <a:rPr sz="1200" b="1" i="1" spc="-204" dirty="0">
                          <a:latin typeface="Arial"/>
                          <a:cs typeface="Arial"/>
                        </a:rPr>
                        <a:t>SUBJECT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380"/>
                        </a:lnSpc>
                      </a:pPr>
                      <a:r>
                        <a:rPr sz="1200" b="1" i="1" spc="-200" dirty="0">
                          <a:latin typeface="Arial"/>
                          <a:cs typeface="Arial"/>
                        </a:rPr>
                        <a:t>RESOURCES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8578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1100" b="1" spc="-80" dirty="0">
                          <a:latin typeface="Arial"/>
                          <a:cs typeface="Arial"/>
                        </a:rPr>
                        <a:t>COMMUNITY</a:t>
                      </a:r>
                      <a:r>
                        <a:rPr sz="11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0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>
                        <a:lnSpc>
                          <a:spcPts val="1250"/>
                        </a:lnSpc>
                      </a:pPr>
                      <a:r>
                        <a:rPr sz="1100" b="1" spc="-145" dirty="0">
                          <a:latin typeface="Arial"/>
                          <a:cs typeface="Arial"/>
                        </a:rPr>
                        <a:t>TEXT</a:t>
                      </a:r>
                      <a:r>
                        <a:rPr sz="11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65" dirty="0">
                          <a:latin typeface="Arial"/>
                          <a:cs typeface="Arial"/>
                        </a:rPr>
                        <a:t>BOOKS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7050" indent="-225425">
                        <a:lnSpc>
                          <a:spcPct val="100000"/>
                        </a:lnSpc>
                        <a:spcBef>
                          <a:spcPts val="35"/>
                        </a:spcBef>
                        <a:buAutoNum type="arabicPeriod"/>
                        <a:tabLst>
                          <a:tab pos="527685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Preventive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Social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Medicine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Park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669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28955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Community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Medicine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2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1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Illyas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669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28955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Basic </a:t>
                      </a:r>
                      <a:r>
                        <a:rPr sz="1100" i="1" spc="-65" dirty="0">
                          <a:latin typeface="Trebuchet MS"/>
                          <a:cs typeface="Trebuchet MS"/>
                        </a:rPr>
                        <a:t>Statistics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Health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Sciences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Jan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Kuzma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4869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7620" algn="ctr">
                        <a:lnSpc>
                          <a:spcPct val="100000"/>
                        </a:lnSpc>
                      </a:pPr>
                      <a:r>
                        <a:rPr sz="1100" b="1" spc="-150" dirty="0">
                          <a:latin typeface="Arial"/>
                          <a:cs typeface="Arial"/>
                        </a:rPr>
                        <a:t>FORENSIC</a:t>
                      </a:r>
                      <a:r>
                        <a:rPr sz="11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0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620">
                        <a:lnSpc>
                          <a:spcPct val="100000"/>
                        </a:lnSpc>
                      </a:pPr>
                      <a:r>
                        <a:rPr sz="1100" b="1" spc="-145" dirty="0">
                          <a:latin typeface="Arial"/>
                          <a:cs typeface="Arial"/>
                        </a:rPr>
                        <a:t>TEXT</a:t>
                      </a:r>
                      <a:r>
                        <a:rPr sz="11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60" dirty="0">
                          <a:latin typeface="Arial"/>
                          <a:cs typeface="Arial"/>
                        </a:rPr>
                        <a:t>BOOKS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54355" marR="3810" indent="-228600">
                        <a:lnSpc>
                          <a:spcPct val="100899"/>
                        </a:lnSpc>
                        <a:spcBef>
                          <a:spcPts val="5"/>
                        </a:spcBef>
                        <a:buAutoNum type="arabicPeriod"/>
                        <a:tabLst>
                          <a:tab pos="4654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Nasib 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R.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Awan.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Principles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practice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Forensic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Medicine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1st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ed.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2002.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54355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4654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Parikh, 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C.K.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Parikh’s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Textbook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Medical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Jurisprudence,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Forensic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5435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Medicine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Toxicology.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7th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ed.2005.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62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100" b="1" spc="-175" dirty="0">
                          <a:latin typeface="Arial"/>
                          <a:cs typeface="Arial"/>
                        </a:rPr>
                        <a:t>REFERENCE</a:t>
                      </a:r>
                      <a:r>
                        <a:rPr sz="11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60" dirty="0">
                          <a:latin typeface="Arial"/>
                          <a:cs typeface="Arial"/>
                        </a:rPr>
                        <a:t>BOOKS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54355" indent="-228600">
                        <a:lnSpc>
                          <a:spcPct val="100000"/>
                        </a:lnSpc>
                        <a:spcBef>
                          <a:spcPts val="15"/>
                        </a:spcBef>
                        <a:buAutoNum type="arabicPeriod" startAt="3"/>
                        <a:tabLst>
                          <a:tab pos="465455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Knight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B.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Simpson’s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Forensic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Medicine.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11th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ed.1993.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54355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 startAt="3"/>
                        <a:tabLst>
                          <a:tab pos="465455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Knight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Pekka.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Principles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forensic medicine.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3rd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ed.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2004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54355" marR="518159" indent="-228600">
                        <a:lnSpc>
                          <a:spcPct val="101800"/>
                        </a:lnSpc>
                        <a:buAutoNum type="arabicPeriod" startAt="3"/>
                        <a:tabLst>
                          <a:tab pos="4654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Krishan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VIJ.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Text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book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forensic medicine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toxicology  (principles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practice).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4th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ed.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2007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54355" marR="72390" indent="-228600">
                        <a:lnSpc>
                          <a:spcPct val="101800"/>
                        </a:lnSpc>
                        <a:buAutoNum type="arabicPeriod" startAt="3"/>
                        <a:tabLst>
                          <a:tab pos="465455" algn="l"/>
                        </a:tabLst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Dikshit 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P.C.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Text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book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forensic medicine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toxicology. 1st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ed. 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2010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54355" indent="-228600">
                        <a:lnSpc>
                          <a:spcPct val="100000"/>
                        </a:lnSpc>
                        <a:spcBef>
                          <a:spcPts val="20"/>
                        </a:spcBef>
                        <a:buAutoNum type="arabicPeriod" startAt="3"/>
                        <a:tabLst>
                          <a:tab pos="4654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Polson. Polson’s Essential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Forensic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Medicine.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4th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edition.</a:t>
                      </a:r>
                      <a:r>
                        <a:rPr sz="11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2010.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54355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 startAt="3"/>
                        <a:tabLst>
                          <a:tab pos="4654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Rao.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Atlas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Forensic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Medicine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(latest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edition).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54355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 startAt="3"/>
                        <a:tabLst>
                          <a:tab pos="4654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Rao.Practical Forensic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Medicine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3rd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ed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,2007.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54355" indent="-228600">
                        <a:lnSpc>
                          <a:spcPct val="100000"/>
                        </a:lnSpc>
                        <a:spcBef>
                          <a:spcPts val="15"/>
                        </a:spcBef>
                        <a:buAutoNum type="arabicPeriod" startAt="3"/>
                        <a:tabLst>
                          <a:tab pos="554990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Knight: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Jimpson’s Forensic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Medicine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10th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1991,11th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ed.1993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54355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 startAt="3"/>
                        <a:tabLst>
                          <a:tab pos="554990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Taylor’s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Principles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Practice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Medical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Jurisprudence.</a:t>
                      </a:r>
                      <a:r>
                        <a:rPr sz="11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15th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5435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ed.1999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62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100" b="1" spc="-140" dirty="0">
                          <a:latin typeface="Arial"/>
                          <a:cs typeface="Arial"/>
                        </a:rPr>
                        <a:t>CDs: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64820" indent="-139065">
                        <a:lnSpc>
                          <a:spcPct val="100000"/>
                        </a:lnSpc>
                        <a:spcBef>
                          <a:spcPts val="10"/>
                        </a:spcBef>
                        <a:buAutoNum type="arabicPeriod"/>
                        <a:tabLst>
                          <a:tab pos="465455" algn="l"/>
                        </a:tabLst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Lectures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on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Forensic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Medicine.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64820" indent="-13906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465455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Atlas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Forensic</a:t>
                      </a:r>
                      <a:r>
                        <a:rPr sz="11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Medicine.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7620">
                        <a:lnSpc>
                          <a:spcPct val="100000"/>
                        </a:lnSpc>
                      </a:pPr>
                      <a:r>
                        <a:rPr sz="1100" b="1" spc="-140" dirty="0">
                          <a:latin typeface="Arial"/>
                          <a:cs typeface="Arial"/>
                        </a:rPr>
                        <a:t>WEBSITES: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5435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spc="-35" dirty="0">
                          <a:latin typeface="Arial"/>
                          <a:cs typeface="Arial"/>
                          <a:hlinkClick r:id="rId2"/>
                        </a:rPr>
                        <a:t>www.forensicmedicine.co.uk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3138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1100" b="1" spc="-165" dirty="0">
                          <a:latin typeface="Arial"/>
                          <a:cs typeface="Arial"/>
                        </a:rPr>
                        <a:t>GENERAL</a:t>
                      </a:r>
                      <a:r>
                        <a:rPr sz="11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0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>
                        <a:lnSpc>
                          <a:spcPts val="1265"/>
                        </a:lnSpc>
                      </a:pPr>
                      <a:r>
                        <a:rPr sz="1100" b="1" spc="-175" dirty="0">
                          <a:latin typeface="Arial"/>
                          <a:cs typeface="Arial"/>
                        </a:rPr>
                        <a:t>REFERENCE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45" dirty="0">
                          <a:latin typeface="Arial"/>
                          <a:cs typeface="Arial"/>
                        </a:rPr>
                        <a:t>BOOKS: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59740" indent="-228600">
                        <a:lnSpc>
                          <a:spcPct val="100000"/>
                        </a:lnSpc>
                        <a:spcBef>
                          <a:spcPts val="15"/>
                        </a:spcBef>
                        <a:buAutoNum type="arabicPeriod"/>
                        <a:tabLst>
                          <a:tab pos="460375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Hutchison’s Clinical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Methods,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23</a:t>
                      </a:r>
                      <a:r>
                        <a:rPr sz="1050" spc="-37" baseline="31746" dirty="0">
                          <a:latin typeface="Arial"/>
                          <a:cs typeface="Arial"/>
                        </a:rPr>
                        <a:t>rd</a:t>
                      </a:r>
                      <a:r>
                        <a:rPr sz="1050" spc="-15" baseline="31746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Edition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59740" indent="-228600">
                        <a:lnSpc>
                          <a:spcPct val="100000"/>
                        </a:lnSpc>
                        <a:spcBef>
                          <a:spcPts val="45"/>
                        </a:spcBef>
                        <a:buAutoNum type="arabicPeriod"/>
                        <a:tabLst>
                          <a:tab pos="46037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MacLeod's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examination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13th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edition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59740" indent="-228600">
                        <a:lnSpc>
                          <a:spcPct val="100000"/>
                        </a:lnSpc>
                        <a:spcBef>
                          <a:spcPts val="15"/>
                        </a:spcBef>
                        <a:buAutoNum type="arabicPeriod"/>
                        <a:tabLst>
                          <a:tab pos="46037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Davidson's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Principles and Practice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59740" indent="-228600">
                        <a:lnSpc>
                          <a:spcPct val="100000"/>
                        </a:lnSpc>
                        <a:spcBef>
                          <a:spcPts val="10"/>
                        </a:spcBef>
                        <a:buAutoNum type="arabicPeriod"/>
                        <a:tabLst>
                          <a:tab pos="46037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Kumar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Clark's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Clinical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59740" indent="-228600">
                        <a:lnSpc>
                          <a:spcPct val="100000"/>
                        </a:lnSpc>
                        <a:spcBef>
                          <a:spcPts val="15"/>
                        </a:spcBef>
                        <a:buAutoNum type="arabicPeriod"/>
                        <a:tabLst>
                          <a:tab pos="460375" algn="l"/>
                        </a:tabLst>
                      </a:pPr>
                      <a:r>
                        <a:rPr sz="1100" spc="-114" dirty="0">
                          <a:latin typeface="Arial"/>
                          <a:cs typeface="Arial"/>
                        </a:rPr>
                        <a:t>HCAI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guidelines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CDC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59740" indent="-228600">
                        <a:lnSpc>
                          <a:spcPct val="100000"/>
                        </a:lnSpc>
                        <a:spcBef>
                          <a:spcPts val="10"/>
                        </a:spcBef>
                        <a:buAutoNum type="arabicPeriod"/>
                        <a:tabLst>
                          <a:tab pos="460375" algn="l"/>
                        </a:tabLst>
                      </a:pPr>
                      <a:r>
                        <a:rPr sz="1100" spc="-100" dirty="0">
                          <a:latin typeface="Arial"/>
                          <a:cs typeface="Arial"/>
                        </a:rPr>
                        <a:t>WHO 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TB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guidelines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883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100" b="1" spc="-120" dirty="0">
                          <a:latin typeface="Arial"/>
                          <a:cs typeface="Arial"/>
                        </a:rPr>
                        <a:t>PATHOLOGY/MICROBIOLOGY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540">
                        <a:lnSpc>
                          <a:spcPts val="1265"/>
                        </a:lnSpc>
                      </a:pPr>
                      <a:r>
                        <a:rPr sz="1100" b="1" spc="-145" dirty="0">
                          <a:latin typeface="Arial"/>
                          <a:cs typeface="Arial"/>
                        </a:rPr>
                        <a:t>TEXT</a:t>
                      </a:r>
                      <a:r>
                        <a:rPr sz="11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65" dirty="0">
                          <a:latin typeface="Arial"/>
                          <a:cs typeface="Arial"/>
                        </a:rPr>
                        <a:t>BOOKS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58470" indent="-227329">
                        <a:lnSpc>
                          <a:spcPct val="100000"/>
                        </a:lnSpc>
                        <a:spcBef>
                          <a:spcPts val="10"/>
                        </a:spcBef>
                        <a:buAutoNum type="arabicPeriod"/>
                        <a:tabLst>
                          <a:tab pos="459105" algn="l"/>
                        </a:tabLst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Robbins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Cotran, Pathologic 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Basis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Disease,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9th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edition.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58470" indent="-227329">
                        <a:lnSpc>
                          <a:spcPct val="100000"/>
                        </a:lnSpc>
                        <a:spcBef>
                          <a:spcPts val="35"/>
                        </a:spcBef>
                        <a:buAutoNum type="arabicPeriod"/>
                        <a:tabLst>
                          <a:tab pos="459105" algn="l"/>
                        </a:tabLst>
                      </a:pPr>
                      <a:r>
                        <a:rPr sz="1100" spc="-75" dirty="0">
                          <a:latin typeface="Arial"/>
                          <a:cs typeface="Arial"/>
                        </a:rPr>
                        <a:t>Rapid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Review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Pathology,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4th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edition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-60" dirty="0">
                          <a:latin typeface="Arial"/>
                          <a:cs typeface="Arial"/>
                          <a:hlinkClick r:id="rId3"/>
                        </a:rPr>
                        <a:t>Edward </a:t>
                      </a:r>
                      <a:r>
                        <a:rPr sz="1100" spc="-100" dirty="0">
                          <a:latin typeface="Arial"/>
                          <a:cs typeface="Arial"/>
                          <a:hlinkClick r:id="rId3"/>
                        </a:rPr>
                        <a:t>F. </a:t>
                      </a:r>
                      <a:r>
                        <a:rPr sz="1100" spc="-55" dirty="0">
                          <a:latin typeface="Arial"/>
                          <a:cs typeface="Arial"/>
                          <a:hlinkClick r:id="rId3"/>
                        </a:rPr>
                        <a:t>Goljan</a:t>
                      </a:r>
                      <a:r>
                        <a:rPr sz="1100" spc="-95" dirty="0">
                          <a:latin typeface="Arial"/>
                          <a:cs typeface="Arial"/>
                          <a:hlinkClick r:id="rId3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  <a:hlinkClick r:id="rId3"/>
                        </a:rPr>
                        <a:t>MD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14</a:t>
            </a:fld>
            <a:endParaRPr spc="-5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15</a:t>
            </a:fld>
            <a:endParaRPr spc="-55" dirty="0"/>
          </a:p>
        </p:txBody>
      </p:sp>
      <p:sp>
        <p:nvSpPr>
          <p:cNvPr id="2" name="object 2"/>
          <p:cNvSpPr txBox="1"/>
          <p:nvPr/>
        </p:nvSpPr>
        <p:spPr>
          <a:xfrm>
            <a:off x="4439792" y="426211"/>
            <a:ext cx="259651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75" dirty="0">
                <a:latin typeface="Arial"/>
                <a:cs typeface="Arial"/>
              </a:rPr>
              <a:t>3</a:t>
            </a:r>
            <a:r>
              <a:rPr sz="1050" b="1" i="1" spc="-112" baseline="31746" dirty="0">
                <a:latin typeface="Arial"/>
                <a:cs typeface="Arial"/>
              </a:rPr>
              <a:t>RD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20" dirty="0">
                <a:latin typeface="Arial"/>
                <a:cs typeface="Arial"/>
              </a:rPr>
              <a:t>MBBS</a:t>
            </a:r>
            <a:r>
              <a:rPr sz="1100" b="1" i="1" spc="-120">
                <a:latin typeface="Arial"/>
                <a:cs typeface="Arial"/>
              </a:rPr>
              <a:t>, </a:t>
            </a:r>
            <a:r>
              <a:rPr sz="1100" b="1" i="1" spc="-175" smtClean="0">
                <a:latin typeface="Arial"/>
                <a:cs typeface="Arial"/>
              </a:rPr>
              <a:t>CVS </a:t>
            </a:r>
            <a:r>
              <a:rPr sz="1100" b="1" i="1" spc="-15" dirty="0">
                <a:latin typeface="Arial"/>
                <a:cs typeface="Arial"/>
              </a:rPr>
              <a:t>II</a:t>
            </a:r>
            <a:r>
              <a:rPr sz="1100" b="1" i="1" spc="-105" dirty="0">
                <a:latin typeface="Arial"/>
                <a:cs typeface="Arial"/>
              </a:rPr>
              <a:t> </a:t>
            </a:r>
            <a:r>
              <a:rPr sz="1100" b="1" i="1" spc="-120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97280" y="454025"/>
            <a:ext cx="2273935" cy="17208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066800" y="838200"/>
          <a:ext cx="6203314" cy="21380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98014"/>
                <a:gridCol w="611505"/>
                <a:gridCol w="78105"/>
                <a:gridCol w="3615690"/>
              </a:tblGrid>
              <a:tr h="151765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35">
                        <a:lnSpc>
                          <a:spcPts val="1095"/>
                        </a:lnSpc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100" b="1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100" b="1" spc="-2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IT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6863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462915" indent="-163195">
                        <a:lnSpc>
                          <a:spcPts val="1315"/>
                        </a:lnSpc>
                        <a:spcBef>
                          <a:spcPts val="140"/>
                        </a:spcBef>
                        <a:buAutoNum type="arabicPeriod"/>
                        <a:tabLst>
                          <a:tab pos="463550" algn="l"/>
                        </a:tabLst>
                      </a:pPr>
                      <a:r>
                        <a:rPr sz="1650" spc="-30" baseline="2525" dirty="0">
                          <a:latin typeface="Arial"/>
                          <a:cs typeface="Arial"/>
                          <a:hlinkClick r:id="rId2"/>
                        </a:rPr>
                        <a:t>http://library.med.utah.edu/WebPath/webpath.html</a:t>
                      </a:r>
                      <a:endParaRPr sz="1650" baseline="2525">
                        <a:latin typeface="Arial"/>
                        <a:cs typeface="Arial"/>
                      </a:endParaRPr>
                    </a:p>
                    <a:p>
                      <a:pPr marL="462915" indent="-163195">
                        <a:lnSpc>
                          <a:spcPts val="1315"/>
                        </a:lnSpc>
                        <a:buAutoNum type="arabicPeriod"/>
                        <a:tabLst>
                          <a:tab pos="463550" algn="l"/>
                        </a:tabLst>
                      </a:pPr>
                      <a:r>
                        <a:rPr sz="1100" spc="-10" dirty="0">
                          <a:latin typeface="Arial"/>
                          <a:cs typeface="Arial"/>
                          <a:hlinkClick r:id="rId3"/>
                        </a:rPr>
                        <a:t>http://www.pathologyatlas.ro/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77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47955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2305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sz="1100" b="1" spc="-145" dirty="0">
                          <a:latin typeface="Arial"/>
                          <a:cs typeface="Arial"/>
                        </a:rPr>
                        <a:t>PEDIATRICS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35">
                        <a:lnSpc>
                          <a:spcPts val="1070"/>
                        </a:lnSpc>
                      </a:pPr>
                      <a:r>
                        <a:rPr sz="1100" b="1" spc="-155" dirty="0">
                          <a:latin typeface="Arial"/>
                          <a:cs typeface="Arial"/>
                        </a:rPr>
                        <a:t>TEXT</a:t>
                      </a:r>
                      <a:r>
                        <a:rPr sz="1100" b="1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40" dirty="0">
                          <a:latin typeface="Arial"/>
                          <a:cs typeface="Arial"/>
                        </a:rPr>
                        <a:t>BOOK: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5537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462915" indent="-228600">
                        <a:lnSpc>
                          <a:spcPct val="100000"/>
                        </a:lnSpc>
                        <a:spcBef>
                          <a:spcPts val="130"/>
                        </a:spcBef>
                        <a:buAutoNum type="arabicPeriod"/>
                        <a:tabLst>
                          <a:tab pos="463550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Textbook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Pediatrics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-120" dirty="0">
                          <a:latin typeface="Arial"/>
                          <a:cs typeface="Arial"/>
                        </a:rPr>
                        <a:t>PPA,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preface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written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-130" dirty="0">
                          <a:latin typeface="Arial"/>
                          <a:cs typeface="Arial"/>
                        </a:rPr>
                        <a:t>S.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M.</a:t>
                      </a:r>
                      <a:r>
                        <a:rPr sz="11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Haneef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ct val="100000"/>
                        </a:lnSpc>
                        <a:spcBef>
                          <a:spcPts val="10"/>
                        </a:spcBef>
                        <a:buAutoNum type="arabicPeriod"/>
                        <a:tabLst>
                          <a:tab pos="46355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Basis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Pediatrics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(8</a:t>
                      </a:r>
                      <a:r>
                        <a:rPr sz="1050" spc="-30" baseline="31746" dirty="0">
                          <a:latin typeface="Arial"/>
                          <a:cs typeface="Arial"/>
                        </a:rPr>
                        <a:t>th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Edition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Pervez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Akbar)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883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93395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1100" b="1" spc="-145" dirty="0">
                          <a:latin typeface="Arial"/>
                          <a:cs typeface="Arial"/>
                        </a:rPr>
                        <a:t>PHARMACOLOGY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231140" indent="-230504">
                        <a:lnSpc>
                          <a:spcPts val="1265"/>
                        </a:lnSpc>
                        <a:buAutoNum type="alphaUcPeriod"/>
                        <a:tabLst>
                          <a:tab pos="231775" algn="l"/>
                        </a:tabLst>
                      </a:pPr>
                      <a:r>
                        <a:rPr sz="1100" b="1" u="heavy" spc="-1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TEXT</a:t>
                      </a:r>
                      <a:r>
                        <a:rPr sz="1100" b="1" u="heavy" spc="-7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heavy" spc="-1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BOOKS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94665" lvl="1" indent="-227329">
                        <a:lnSpc>
                          <a:spcPct val="100000"/>
                        </a:lnSpc>
                        <a:spcBef>
                          <a:spcPts val="80"/>
                        </a:spcBef>
                        <a:buAutoNum type="arabicPeriod"/>
                        <a:tabLst>
                          <a:tab pos="495300" algn="l"/>
                        </a:tabLst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Lippincot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Illustrated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Pharmacology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02284" lvl="1" indent="-23495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02284" algn="l"/>
                          <a:tab pos="50292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Basic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Pharmacology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Katzung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083360" y="3023743"/>
            <a:ext cx="23329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u="heavy" spc="-11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ADDITIONAL </a:t>
            </a:r>
            <a:r>
              <a:rPr sz="1200" b="1" u="heavy" spc="-1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LEARNING</a:t>
            </a:r>
            <a:r>
              <a:rPr sz="1200" b="1" u="heavy" spc="-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200" b="1" u="heavy" spc="-19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RESOURCES</a:t>
            </a:r>
            <a:r>
              <a:rPr sz="1200" b="1" u="heavy" spc="-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018336" y="3423538"/>
          <a:ext cx="6202679" cy="38868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98014"/>
                <a:gridCol w="4304665"/>
              </a:tblGrid>
              <a:tr h="533400"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100" b="1" u="sng" spc="-9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Hands-on </a:t>
                      </a:r>
                      <a:r>
                        <a:rPr sz="1100" b="1" u="sng" spc="-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Activities/</a:t>
                      </a:r>
                      <a:r>
                        <a:rPr sz="1100" b="1" u="sng" spc="-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8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Practical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2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29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Students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will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be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involved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Practical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sessions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hands-on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activities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that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71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spc="-20" dirty="0">
                          <a:latin typeface="Arial"/>
                          <a:cs typeface="Arial"/>
                        </a:rPr>
                        <a:t>link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CVS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II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module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enhance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learning.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59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u="sng" spc="-13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Labs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300"/>
                        </a:lnSpc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Utilize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lab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relate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knowledge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specimens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models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71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available.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516255"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sz="1100" b="1" u="sng" spc="-10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Skills</a:t>
                      </a:r>
                      <a:r>
                        <a:rPr sz="1100" b="1" u="sng" spc="-6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2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Lab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238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290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Provides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simulators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learn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basic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skills and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procedures.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This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helps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715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100" spc="-20" dirty="0">
                          <a:latin typeface="Arial"/>
                          <a:cs typeface="Arial"/>
                        </a:rPr>
                        <a:t>build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confidence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when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approaching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patients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real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settings.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26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100" b="1" u="sng" spc="-9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Videos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30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Familiarize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student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procedures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protocols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assist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71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patients.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659765">
                        <a:lnSpc>
                          <a:spcPts val="1290"/>
                        </a:lnSpc>
                      </a:pPr>
                      <a:r>
                        <a:rPr sz="1100" b="1" u="sng" spc="-8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Computer</a:t>
                      </a:r>
                      <a:r>
                        <a:rPr sz="1100" b="1" u="sng" spc="-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55904" marR="212090" algn="ctr">
                        <a:lnSpc>
                          <a:spcPct val="152700"/>
                        </a:lnSpc>
                      </a:pPr>
                      <a:r>
                        <a:rPr sz="1100" b="1" u="sng" spc="-5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Lab/CDs/DVDs/Internet 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Resources: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290"/>
                        </a:lnSpc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increase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knowledge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motivation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students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through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available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715">
                        <a:lnSpc>
                          <a:spcPct val="152700"/>
                        </a:lnSpc>
                      </a:pPr>
                      <a:r>
                        <a:rPr sz="1100" spc="-10" dirty="0">
                          <a:latin typeface="Arial"/>
                          <a:cs typeface="Arial"/>
                        </a:rPr>
                        <a:t>internet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resources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CDs/DVDs.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This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will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be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an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additional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advantage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meaningful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learning.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69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5715" algn="ctr">
                        <a:lnSpc>
                          <a:spcPct val="100000"/>
                        </a:lnSpc>
                      </a:pPr>
                      <a:r>
                        <a:rPr sz="1100" b="1" u="sng" spc="-8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Self</a:t>
                      </a:r>
                      <a:r>
                        <a:rPr sz="1100" b="1" u="sng" spc="-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9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Learning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290"/>
                        </a:lnSpc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Self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Learning is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when students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seek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information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solve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cases,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read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715">
                        <a:lnSpc>
                          <a:spcPct val="1527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through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different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resources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among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peers, and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faculty 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clarify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concepts.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39792" y="426211"/>
            <a:ext cx="259651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75" dirty="0">
                <a:latin typeface="Arial"/>
                <a:cs typeface="Arial"/>
              </a:rPr>
              <a:t>3</a:t>
            </a:r>
            <a:r>
              <a:rPr sz="1050" b="1" i="1" spc="-112" baseline="31746" dirty="0">
                <a:latin typeface="Arial"/>
                <a:cs typeface="Arial"/>
              </a:rPr>
              <a:t>RD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20" dirty="0">
                <a:latin typeface="Arial"/>
                <a:cs typeface="Arial"/>
              </a:rPr>
              <a:t>MBBS</a:t>
            </a:r>
            <a:r>
              <a:rPr sz="1100" b="1" i="1" spc="-120">
                <a:latin typeface="Arial"/>
                <a:cs typeface="Arial"/>
              </a:rPr>
              <a:t>, </a:t>
            </a:r>
            <a:r>
              <a:rPr sz="1100" b="1" i="1" spc="-175" smtClean="0">
                <a:latin typeface="Arial"/>
                <a:cs typeface="Arial"/>
              </a:rPr>
              <a:t>CVS </a:t>
            </a:r>
            <a:r>
              <a:rPr sz="1100" b="1" i="1" spc="-15" dirty="0">
                <a:latin typeface="Arial"/>
                <a:cs typeface="Arial"/>
              </a:rPr>
              <a:t>II</a:t>
            </a:r>
            <a:r>
              <a:rPr sz="1100" b="1" i="1" spc="-105" dirty="0">
                <a:latin typeface="Arial"/>
                <a:cs typeface="Arial"/>
              </a:rPr>
              <a:t> </a:t>
            </a:r>
            <a:r>
              <a:rPr sz="1100" b="1" i="1" spc="-120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16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1097280" y="454025"/>
            <a:ext cx="2273935" cy="17208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0408" y="845566"/>
            <a:ext cx="7014209" cy="61221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70" dirty="0">
                <a:latin typeface="Arial"/>
                <a:cs typeface="Arial"/>
              </a:rPr>
              <a:t>ASSESSMENT</a:t>
            </a:r>
            <a:r>
              <a:rPr sz="1200" b="1" spc="-60" dirty="0">
                <a:latin typeface="Arial"/>
                <a:cs typeface="Arial"/>
              </a:rPr>
              <a:t> </a:t>
            </a:r>
            <a:r>
              <a:rPr sz="1200" b="1" spc="-125" dirty="0">
                <a:latin typeface="Arial"/>
                <a:cs typeface="Arial"/>
              </a:rPr>
              <a:t>METHODS: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00">
              <a:latin typeface="Times New Roman"/>
              <a:cs typeface="Times New Roman"/>
            </a:endParaRPr>
          </a:p>
          <a:p>
            <a:pPr marL="469900" indent="-147955">
              <a:lnSpc>
                <a:spcPct val="100000"/>
              </a:lnSpc>
              <a:buFont typeface="Symbol"/>
              <a:buChar char=""/>
              <a:tabLst>
                <a:tab pos="470534" algn="l"/>
              </a:tabLst>
            </a:pPr>
            <a:r>
              <a:rPr sz="1100" b="1" spc="-105" dirty="0">
                <a:latin typeface="Arial"/>
                <a:cs typeface="Arial"/>
              </a:rPr>
              <a:t>Best </a:t>
            </a:r>
            <a:r>
              <a:rPr sz="1100" b="1" spc="-110" dirty="0">
                <a:latin typeface="Arial"/>
                <a:cs typeface="Arial"/>
              </a:rPr>
              <a:t>Choice </a:t>
            </a:r>
            <a:r>
              <a:rPr sz="1100" b="1" spc="-90" dirty="0">
                <a:latin typeface="Arial"/>
                <a:cs typeface="Arial"/>
              </a:rPr>
              <a:t>Questions </a:t>
            </a:r>
            <a:r>
              <a:rPr sz="1100" b="1" spc="-125" dirty="0">
                <a:latin typeface="Arial"/>
                <a:cs typeface="Arial"/>
              </a:rPr>
              <a:t>(BCQs) </a:t>
            </a:r>
            <a:r>
              <a:rPr sz="1100" spc="-65" dirty="0">
                <a:latin typeface="Arial"/>
                <a:cs typeface="Arial"/>
              </a:rPr>
              <a:t>also </a:t>
            </a:r>
            <a:r>
              <a:rPr sz="1100" spc="-40" dirty="0">
                <a:latin typeface="Arial"/>
                <a:cs typeface="Arial"/>
              </a:rPr>
              <a:t>known </a:t>
            </a:r>
            <a:r>
              <a:rPr sz="1100" spc="-105" dirty="0">
                <a:latin typeface="Arial"/>
                <a:cs typeface="Arial"/>
              </a:rPr>
              <a:t>as MCQs </a:t>
            </a:r>
            <a:r>
              <a:rPr sz="1100" spc="-15" dirty="0">
                <a:latin typeface="Arial"/>
                <a:cs typeface="Arial"/>
              </a:rPr>
              <a:t>(Multiple </a:t>
            </a:r>
            <a:r>
              <a:rPr sz="1100" spc="-75" dirty="0">
                <a:latin typeface="Arial"/>
                <a:cs typeface="Arial"/>
              </a:rPr>
              <a:t>Choice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Questions)</a:t>
            </a:r>
            <a:endParaRPr sz="1100">
              <a:latin typeface="Arial"/>
              <a:cs typeface="Arial"/>
            </a:endParaRPr>
          </a:p>
          <a:p>
            <a:pPr marL="469900" indent="-147955">
              <a:lnSpc>
                <a:spcPct val="100000"/>
              </a:lnSpc>
              <a:spcBef>
                <a:spcPts val="285"/>
              </a:spcBef>
              <a:buFont typeface="Symbol"/>
              <a:buChar char=""/>
              <a:tabLst>
                <a:tab pos="470534" algn="l"/>
              </a:tabLst>
            </a:pPr>
            <a:r>
              <a:rPr sz="1100" b="1" spc="-70" dirty="0">
                <a:latin typeface="Arial"/>
                <a:cs typeface="Arial"/>
              </a:rPr>
              <a:t>Objective </a:t>
            </a:r>
            <a:r>
              <a:rPr sz="1100" b="1" spc="-80" dirty="0">
                <a:latin typeface="Arial"/>
                <a:cs typeface="Arial"/>
              </a:rPr>
              <a:t>Structured </a:t>
            </a:r>
            <a:r>
              <a:rPr sz="1100" b="1" spc="-75" dirty="0">
                <a:latin typeface="Arial"/>
                <a:cs typeface="Arial"/>
              </a:rPr>
              <a:t>Practical/Clinical </a:t>
            </a:r>
            <a:r>
              <a:rPr sz="1100" b="1" spc="-80" dirty="0">
                <a:latin typeface="Arial"/>
                <a:cs typeface="Arial"/>
              </a:rPr>
              <a:t>Examination </a:t>
            </a:r>
            <a:r>
              <a:rPr sz="1100" b="1" spc="-175" dirty="0">
                <a:latin typeface="Arial"/>
                <a:cs typeface="Arial"/>
              </a:rPr>
              <a:t>OSPE </a:t>
            </a:r>
            <a:r>
              <a:rPr sz="1100" b="1" spc="-65" dirty="0">
                <a:latin typeface="Arial"/>
                <a:cs typeface="Arial"/>
              </a:rPr>
              <a:t>or</a:t>
            </a:r>
            <a:r>
              <a:rPr sz="1100" b="1" spc="-10" dirty="0">
                <a:latin typeface="Arial"/>
                <a:cs typeface="Arial"/>
              </a:rPr>
              <a:t> </a:t>
            </a:r>
            <a:r>
              <a:rPr sz="1100" b="1" spc="-190" dirty="0">
                <a:latin typeface="Arial"/>
                <a:cs typeface="Arial"/>
              </a:rPr>
              <a:t>OSCE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850">
              <a:latin typeface="Times New Roman"/>
              <a:cs typeface="Times New Roman"/>
            </a:endParaRPr>
          </a:p>
          <a:p>
            <a:pPr marL="93345">
              <a:lnSpc>
                <a:spcPct val="100000"/>
              </a:lnSpc>
            </a:pPr>
            <a:r>
              <a:rPr sz="1100" b="1" spc="-150" dirty="0">
                <a:latin typeface="Arial"/>
                <a:cs typeface="Arial"/>
              </a:rPr>
              <a:t>BCQs: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marL="546100" indent="-304800">
              <a:lnSpc>
                <a:spcPct val="100000"/>
              </a:lnSpc>
              <a:buFont typeface="Symbol"/>
              <a:buChar char=""/>
              <a:tabLst>
                <a:tab pos="546100" algn="l"/>
                <a:tab pos="546735" algn="l"/>
              </a:tabLst>
            </a:pPr>
            <a:r>
              <a:rPr sz="1100" spc="-95" dirty="0">
                <a:latin typeface="Arial"/>
                <a:cs typeface="Arial"/>
              </a:rPr>
              <a:t>A </a:t>
            </a:r>
            <a:r>
              <a:rPr sz="1100" spc="-155" dirty="0">
                <a:latin typeface="Arial"/>
                <a:cs typeface="Arial"/>
              </a:rPr>
              <a:t>BCQ </a:t>
            </a:r>
            <a:r>
              <a:rPr sz="1100" spc="-85" dirty="0">
                <a:latin typeface="Arial"/>
                <a:cs typeface="Arial"/>
              </a:rPr>
              <a:t>has a </a:t>
            </a:r>
            <a:r>
              <a:rPr sz="1100" spc="-30" dirty="0">
                <a:latin typeface="Arial"/>
                <a:cs typeface="Arial"/>
              </a:rPr>
              <a:t>statement </a:t>
            </a:r>
            <a:r>
              <a:rPr sz="1100" spc="-5" dirty="0">
                <a:latin typeface="Arial"/>
                <a:cs typeface="Arial"/>
              </a:rPr>
              <a:t>or </a:t>
            </a:r>
            <a:r>
              <a:rPr sz="1100" spc="-40" dirty="0">
                <a:latin typeface="Arial"/>
                <a:cs typeface="Arial"/>
              </a:rPr>
              <a:t>clinical </a:t>
            </a:r>
            <a:r>
              <a:rPr sz="1100" spc="-55" dirty="0">
                <a:latin typeface="Arial"/>
                <a:cs typeface="Arial"/>
              </a:rPr>
              <a:t>scenario </a:t>
            </a:r>
            <a:r>
              <a:rPr sz="1100" spc="-5" dirty="0">
                <a:latin typeface="Arial"/>
                <a:cs typeface="Arial"/>
              </a:rPr>
              <a:t>of </a:t>
            </a:r>
            <a:r>
              <a:rPr sz="1100" spc="-10" dirty="0">
                <a:latin typeface="Arial"/>
                <a:cs typeface="Arial"/>
              </a:rPr>
              <a:t>four </a:t>
            </a:r>
            <a:r>
              <a:rPr sz="1100" spc="-30" dirty="0">
                <a:latin typeface="Arial"/>
                <a:cs typeface="Arial"/>
              </a:rPr>
              <a:t>options </a:t>
            </a:r>
            <a:r>
              <a:rPr sz="1100" spc="-35" dirty="0">
                <a:latin typeface="Arial"/>
                <a:cs typeface="Arial"/>
              </a:rPr>
              <a:t>(likely</a:t>
            </a:r>
            <a:r>
              <a:rPr sz="1100" spc="-14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answers).</a:t>
            </a:r>
            <a:endParaRPr sz="1100">
              <a:latin typeface="Arial"/>
              <a:cs typeface="Arial"/>
            </a:endParaRPr>
          </a:p>
          <a:p>
            <a:pPr marL="546100" indent="-304800">
              <a:lnSpc>
                <a:spcPct val="100000"/>
              </a:lnSpc>
              <a:spcBef>
                <a:spcPts val="275"/>
              </a:spcBef>
              <a:buFont typeface="Symbol"/>
              <a:buChar char=""/>
              <a:tabLst>
                <a:tab pos="546100" algn="l"/>
                <a:tab pos="546735" algn="l"/>
              </a:tabLst>
            </a:pPr>
            <a:r>
              <a:rPr sz="1100" b="1" spc="-85" dirty="0">
                <a:latin typeface="Arial"/>
                <a:cs typeface="Arial"/>
              </a:rPr>
              <a:t>Correct answer carries </a:t>
            </a:r>
            <a:r>
              <a:rPr sz="1100" b="1" spc="-80" dirty="0">
                <a:latin typeface="Arial"/>
                <a:cs typeface="Arial"/>
              </a:rPr>
              <a:t>one </a:t>
            </a:r>
            <a:r>
              <a:rPr sz="1100" b="1" spc="-60" dirty="0">
                <a:latin typeface="Arial"/>
                <a:cs typeface="Arial"/>
              </a:rPr>
              <a:t>mark, </a:t>
            </a:r>
            <a:r>
              <a:rPr sz="1100" b="1" spc="-80" dirty="0">
                <a:latin typeface="Arial"/>
                <a:cs typeface="Arial"/>
              </a:rPr>
              <a:t>and </a:t>
            </a:r>
            <a:r>
              <a:rPr sz="1100" b="1" spc="-75" dirty="0">
                <a:latin typeface="Arial"/>
                <a:cs typeface="Arial"/>
              </a:rPr>
              <a:t>incorrect </a:t>
            </a:r>
            <a:r>
              <a:rPr sz="1100" b="1" spc="-65" dirty="0">
                <a:latin typeface="Arial"/>
                <a:cs typeface="Arial"/>
              </a:rPr>
              <a:t>‘zero </a:t>
            </a:r>
            <a:r>
              <a:rPr sz="1100" b="1" spc="-55" dirty="0">
                <a:latin typeface="Arial"/>
                <a:cs typeface="Arial"/>
              </a:rPr>
              <a:t>mark’. </a:t>
            </a:r>
            <a:r>
              <a:rPr sz="1100" b="1" spc="-75" dirty="0">
                <a:latin typeface="Arial"/>
                <a:cs typeface="Arial"/>
              </a:rPr>
              <a:t>There </a:t>
            </a:r>
            <a:r>
              <a:rPr sz="1100" b="1" spc="-105" dirty="0">
                <a:latin typeface="Arial"/>
                <a:cs typeface="Arial"/>
              </a:rPr>
              <a:t>is </a:t>
            </a:r>
            <a:r>
              <a:rPr sz="1100" b="1" spc="-90" dirty="0">
                <a:latin typeface="Arial"/>
                <a:cs typeface="Arial"/>
              </a:rPr>
              <a:t>NO </a:t>
            </a:r>
            <a:r>
              <a:rPr sz="1100" b="1" spc="-70" dirty="0">
                <a:latin typeface="Arial"/>
                <a:cs typeface="Arial"/>
              </a:rPr>
              <a:t>negative</a:t>
            </a:r>
            <a:r>
              <a:rPr sz="1100" b="1" spc="114" dirty="0">
                <a:latin typeface="Arial"/>
                <a:cs typeface="Arial"/>
              </a:rPr>
              <a:t> </a:t>
            </a:r>
            <a:r>
              <a:rPr sz="1100" b="1" spc="-75" dirty="0">
                <a:latin typeface="Arial"/>
                <a:cs typeface="Arial"/>
              </a:rPr>
              <a:t>marking.</a:t>
            </a:r>
            <a:endParaRPr sz="1100">
              <a:latin typeface="Arial"/>
              <a:cs typeface="Arial"/>
            </a:endParaRPr>
          </a:p>
          <a:p>
            <a:pPr marL="546100" indent="-304800">
              <a:lnSpc>
                <a:spcPct val="100000"/>
              </a:lnSpc>
              <a:spcBef>
                <a:spcPts val="290"/>
              </a:spcBef>
              <a:buFont typeface="Symbol"/>
              <a:buChar char=""/>
              <a:tabLst>
                <a:tab pos="546100" algn="l"/>
                <a:tab pos="546735" algn="l"/>
              </a:tabLst>
            </a:pPr>
            <a:r>
              <a:rPr sz="1100" spc="-50" dirty="0">
                <a:latin typeface="Arial"/>
                <a:cs typeface="Arial"/>
              </a:rPr>
              <a:t>Students </a:t>
            </a:r>
            <a:r>
              <a:rPr sz="1100" spc="-40" dirty="0">
                <a:latin typeface="Arial"/>
                <a:cs typeface="Arial"/>
              </a:rPr>
              <a:t>mark </a:t>
            </a:r>
            <a:r>
              <a:rPr sz="1100" spc="-5" dirty="0">
                <a:latin typeface="Arial"/>
                <a:cs typeface="Arial"/>
              </a:rPr>
              <a:t>their </a:t>
            </a:r>
            <a:r>
              <a:rPr sz="1100" spc="-70" dirty="0">
                <a:latin typeface="Arial"/>
                <a:cs typeface="Arial"/>
              </a:rPr>
              <a:t>responses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45" dirty="0">
                <a:latin typeface="Arial"/>
                <a:cs typeface="Arial"/>
              </a:rPr>
              <a:t>specified computer-based </a:t>
            </a:r>
            <a:r>
              <a:rPr sz="1100" spc="-50" dirty="0">
                <a:latin typeface="Arial"/>
                <a:cs typeface="Arial"/>
              </a:rPr>
              <a:t>sheet </a:t>
            </a:r>
            <a:r>
              <a:rPr sz="1100" spc="-60" dirty="0">
                <a:latin typeface="Arial"/>
                <a:cs typeface="Arial"/>
              </a:rPr>
              <a:t>designed </a:t>
            </a:r>
            <a:r>
              <a:rPr sz="1100">
                <a:latin typeface="Arial"/>
                <a:cs typeface="Arial"/>
              </a:rPr>
              <a:t>for</a:t>
            </a:r>
            <a:r>
              <a:rPr sz="1100" spc="-235">
                <a:latin typeface="Arial"/>
                <a:cs typeface="Arial"/>
              </a:rPr>
              <a:t> </a:t>
            </a:r>
            <a:r>
              <a:rPr lang="en-US" sz="1100" spc="-100" dirty="0" smtClean="0">
                <a:latin typeface="Arial"/>
                <a:cs typeface="Arial"/>
              </a:rPr>
              <a:t> AVMC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Symbol"/>
              <a:buChar char=""/>
            </a:pPr>
            <a:endParaRPr sz="1400">
              <a:latin typeface="Times New Roman"/>
              <a:cs typeface="Times New Roman"/>
            </a:endParaRPr>
          </a:p>
          <a:p>
            <a:pPr marL="93345">
              <a:lnSpc>
                <a:spcPct val="100000"/>
              </a:lnSpc>
              <a:spcBef>
                <a:spcPts val="1165"/>
              </a:spcBef>
            </a:pPr>
            <a:r>
              <a:rPr sz="1100" b="1" spc="-165" dirty="0">
                <a:latin typeface="Arial"/>
                <a:cs typeface="Arial"/>
              </a:rPr>
              <a:t>OSCE: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marL="1007744" lvl="1" indent="-228600">
              <a:lnSpc>
                <a:spcPct val="100000"/>
              </a:lnSpc>
              <a:buFont typeface="Symbol"/>
              <a:buChar char=""/>
              <a:tabLst>
                <a:tab pos="927735" algn="l"/>
              </a:tabLst>
            </a:pPr>
            <a:r>
              <a:rPr sz="1100" spc="-30" dirty="0">
                <a:latin typeface="Arial"/>
                <a:cs typeface="Arial"/>
              </a:rPr>
              <a:t>All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students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rotate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through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same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series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stations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in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same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allocated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time.</a:t>
            </a:r>
            <a:endParaRPr sz="1100">
              <a:latin typeface="Arial"/>
              <a:cs typeface="Arial"/>
            </a:endParaRPr>
          </a:p>
          <a:p>
            <a:pPr marL="1007744" marR="5080" lvl="1" indent="-228600">
              <a:lnSpc>
                <a:spcPct val="117300"/>
              </a:lnSpc>
              <a:spcBef>
                <a:spcPts val="515"/>
              </a:spcBef>
              <a:buClr>
                <a:srgbClr val="000000"/>
              </a:buClr>
              <a:buFont typeface="Symbol"/>
              <a:buChar char=""/>
              <a:tabLst>
                <a:tab pos="927735" algn="l"/>
              </a:tabLst>
            </a:pPr>
            <a:r>
              <a:rPr sz="1100" spc="-20" dirty="0">
                <a:solidFill>
                  <a:srgbClr val="2B2824"/>
                </a:solidFill>
                <a:latin typeface="Arial"/>
                <a:cs typeface="Arial"/>
              </a:rPr>
              <a:t>At </a:t>
            </a:r>
            <a:r>
              <a:rPr sz="1100" spc="-70" dirty="0">
                <a:solidFill>
                  <a:srgbClr val="2B2824"/>
                </a:solidFill>
                <a:latin typeface="Arial"/>
                <a:cs typeface="Arial"/>
              </a:rPr>
              <a:t>each </a:t>
            </a:r>
            <a:r>
              <a:rPr sz="1100" spc="-25" dirty="0">
                <a:solidFill>
                  <a:srgbClr val="2B2824"/>
                </a:solidFill>
                <a:latin typeface="Arial"/>
                <a:cs typeface="Arial"/>
              </a:rPr>
              <a:t>station, </a:t>
            </a:r>
            <a:r>
              <a:rPr sz="1100" spc="-85" dirty="0">
                <a:solidFill>
                  <a:srgbClr val="2B2824"/>
                </a:solidFill>
                <a:latin typeface="Arial"/>
                <a:cs typeface="Arial"/>
              </a:rPr>
              <a:t>a </a:t>
            </a:r>
            <a:r>
              <a:rPr sz="1100" spc="-10" dirty="0">
                <a:solidFill>
                  <a:srgbClr val="2B2824"/>
                </a:solidFill>
                <a:latin typeface="Arial"/>
                <a:cs typeface="Arial"/>
              </a:rPr>
              <a:t>brief </a:t>
            </a:r>
            <a:r>
              <a:rPr sz="1100" spc="5" dirty="0">
                <a:solidFill>
                  <a:srgbClr val="2B2824"/>
                </a:solidFill>
                <a:latin typeface="Arial"/>
                <a:cs typeface="Arial"/>
              </a:rPr>
              <a:t>written </a:t>
            </a:r>
            <a:r>
              <a:rPr sz="1100" spc="-30" dirty="0">
                <a:solidFill>
                  <a:srgbClr val="2B2824"/>
                </a:solidFill>
                <a:latin typeface="Arial"/>
                <a:cs typeface="Arial"/>
              </a:rPr>
              <a:t>statement </a:t>
            </a:r>
            <a:r>
              <a:rPr sz="1100" spc="-45" dirty="0">
                <a:solidFill>
                  <a:srgbClr val="2B2824"/>
                </a:solidFill>
                <a:latin typeface="Arial"/>
                <a:cs typeface="Arial"/>
              </a:rPr>
              <a:t>includes </a:t>
            </a:r>
            <a:r>
              <a:rPr sz="1100" spc="-10" dirty="0">
                <a:solidFill>
                  <a:srgbClr val="2B2824"/>
                </a:solidFill>
                <a:latin typeface="Arial"/>
                <a:cs typeface="Arial"/>
              </a:rPr>
              <a:t>the </a:t>
            </a:r>
            <a:r>
              <a:rPr sz="1100" spc="-45" dirty="0">
                <a:solidFill>
                  <a:srgbClr val="2B2824"/>
                </a:solidFill>
                <a:latin typeface="Arial"/>
                <a:cs typeface="Arial"/>
              </a:rPr>
              <a:t>task. </a:t>
            </a:r>
            <a:r>
              <a:rPr sz="1100" spc="-45" dirty="0">
                <a:latin typeface="Arial"/>
                <a:cs typeface="Arial"/>
              </a:rPr>
              <a:t>Student completes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50" dirty="0">
                <a:latin typeface="Arial"/>
                <a:cs typeface="Arial"/>
              </a:rPr>
              <a:t>given task </a:t>
            </a:r>
            <a:r>
              <a:rPr sz="1100" spc="-10" dirty="0">
                <a:latin typeface="Arial"/>
                <a:cs typeface="Arial"/>
              </a:rPr>
              <a:t>at </a:t>
            </a:r>
            <a:r>
              <a:rPr sz="1100" spc="-45" dirty="0">
                <a:latin typeface="Arial"/>
                <a:cs typeface="Arial"/>
              </a:rPr>
              <a:t>one </a:t>
            </a:r>
            <a:r>
              <a:rPr sz="1100" spc="-50" dirty="0">
                <a:latin typeface="Arial"/>
                <a:cs typeface="Arial"/>
              </a:rPr>
              <a:t>given  </a:t>
            </a:r>
            <a:r>
              <a:rPr sz="1100" spc="-20" dirty="0">
                <a:latin typeface="Arial"/>
                <a:cs typeface="Arial"/>
              </a:rPr>
              <a:t>station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45" dirty="0">
                <a:latin typeface="Arial"/>
                <a:cs typeface="Arial"/>
              </a:rPr>
              <a:t>specified</a:t>
            </a:r>
            <a:r>
              <a:rPr sz="1100" spc="-13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time.</a:t>
            </a:r>
            <a:endParaRPr sz="1100">
              <a:latin typeface="Arial"/>
              <a:cs typeface="Arial"/>
            </a:endParaRPr>
          </a:p>
          <a:p>
            <a:pPr marL="1007744" lvl="1" indent="-228600">
              <a:lnSpc>
                <a:spcPct val="100000"/>
              </a:lnSpc>
              <a:spcBef>
                <a:spcPts val="285"/>
              </a:spcBef>
              <a:buFont typeface="Symbol"/>
              <a:buChar char=""/>
              <a:tabLst>
                <a:tab pos="927735" algn="l"/>
              </a:tabLst>
            </a:pPr>
            <a:r>
              <a:rPr sz="1100" spc="-50" dirty="0">
                <a:latin typeface="Arial"/>
                <a:cs typeface="Arial"/>
              </a:rPr>
              <a:t>Stations </a:t>
            </a:r>
            <a:r>
              <a:rPr sz="1100" spc="-45" dirty="0">
                <a:latin typeface="Arial"/>
                <a:cs typeface="Arial"/>
              </a:rPr>
              <a:t>are </a:t>
            </a:r>
            <a:r>
              <a:rPr sz="1100" spc="-50" dirty="0">
                <a:latin typeface="Arial"/>
                <a:cs typeface="Arial"/>
              </a:rPr>
              <a:t>observed, unobserved, </a:t>
            </a:r>
            <a:r>
              <a:rPr sz="1100" spc="-25" dirty="0">
                <a:latin typeface="Arial"/>
                <a:cs typeface="Arial"/>
              </a:rPr>
              <a:t>interactive </a:t>
            </a:r>
            <a:r>
              <a:rPr sz="1100" spc="-15" dirty="0">
                <a:latin typeface="Arial"/>
                <a:cs typeface="Arial"/>
              </a:rPr>
              <a:t>or </a:t>
            </a:r>
            <a:r>
              <a:rPr sz="1100" spc="-35" dirty="0">
                <a:latin typeface="Arial"/>
                <a:cs typeface="Arial"/>
              </a:rPr>
              <a:t>rest</a:t>
            </a:r>
            <a:r>
              <a:rPr sz="1100" spc="-21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stations.</a:t>
            </a:r>
            <a:endParaRPr sz="1100">
              <a:latin typeface="Arial"/>
              <a:cs typeface="Arial"/>
            </a:endParaRPr>
          </a:p>
          <a:p>
            <a:pPr marL="1007744" marR="7620" lvl="1" indent="-228600">
              <a:lnSpc>
                <a:spcPct val="117300"/>
              </a:lnSpc>
              <a:spcBef>
                <a:spcPts val="520"/>
              </a:spcBef>
              <a:buFont typeface="Symbol"/>
              <a:buChar char=""/>
              <a:tabLst>
                <a:tab pos="927735" algn="l"/>
              </a:tabLst>
            </a:pPr>
            <a:r>
              <a:rPr sz="1100" spc="-30" dirty="0">
                <a:latin typeface="Arial"/>
                <a:cs typeface="Arial"/>
              </a:rPr>
              <a:t>In </a:t>
            </a:r>
            <a:r>
              <a:rPr sz="1100" spc="-50" dirty="0">
                <a:latin typeface="Arial"/>
                <a:cs typeface="Arial"/>
              </a:rPr>
              <a:t>unobserved </a:t>
            </a:r>
            <a:r>
              <a:rPr sz="1100" spc="-35" dirty="0">
                <a:latin typeface="Arial"/>
                <a:cs typeface="Arial"/>
              </a:rPr>
              <a:t>stations, </a:t>
            </a:r>
            <a:r>
              <a:rPr sz="1100" spc="-30" dirty="0">
                <a:latin typeface="Arial"/>
                <a:cs typeface="Arial"/>
              </a:rPr>
              <a:t>flowcharts, </a:t>
            </a:r>
            <a:r>
              <a:rPr sz="1100" spc="-45" dirty="0">
                <a:latin typeface="Arial"/>
                <a:cs typeface="Arial"/>
              </a:rPr>
              <a:t>models, slide </a:t>
            </a:r>
            <a:r>
              <a:rPr sz="1100" spc="-15" dirty="0">
                <a:latin typeface="Arial"/>
                <a:cs typeface="Arial"/>
              </a:rPr>
              <a:t>identification, </a:t>
            </a:r>
            <a:r>
              <a:rPr sz="1100" spc="-40" dirty="0">
                <a:latin typeface="Arial"/>
                <a:cs typeface="Arial"/>
              </a:rPr>
              <a:t>lab </a:t>
            </a:r>
            <a:r>
              <a:rPr sz="1100" spc="-30" dirty="0">
                <a:latin typeface="Arial"/>
                <a:cs typeface="Arial"/>
              </a:rPr>
              <a:t>reports, </a:t>
            </a:r>
            <a:r>
              <a:rPr sz="1100" spc="-95" dirty="0">
                <a:latin typeface="Arial"/>
                <a:cs typeface="Arial"/>
              </a:rPr>
              <a:t>case </a:t>
            </a:r>
            <a:r>
              <a:rPr sz="1100" spc="-60" dirty="0">
                <a:latin typeface="Arial"/>
                <a:cs typeface="Arial"/>
              </a:rPr>
              <a:t>scenarios </a:t>
            </a:r>
            <a:r>
              <a:rPr sz="1100" spc="-65" dirty="0">
                <a:latin typeface="Arial"/>
                <a:cs typeface="Arial"/>
              </a:rPr>
              <a:t>may </a:t>
            </a:r>
            <a:r>
              <a:rPr sz="1100" spc="-50" dirty="0">
                <a:latin typeface="Arial"/>
                <a:cs typeface="Arial"/>
              </a:rPr>
              <a:t>be </a:t>
            </a:r>
            <a:r>
              <a:rPr sz="1100" spc="-65" dirty="0">
                <a:latin typeface="Arial"/>
                <a:cs typeface="Arial"/>
              </a:rPr>
              <a:t>used </a:t>
            </a:r>
            <a:r>
              <a:rPr sz="1100" dirty="0">
                <a:latin typeface="Arial"/>
                <a:cs typeface="Arial"/>
              </a:rPr>
              <a:t>to  </a:t>
            </a:r>
            <a:r>
              <a:rPr sz="1100" spc="-45" dirty="0">
                <a:latin typeface="Arial"/>
                <a:cs typeface="Arial"/>
              </a:rPr>
              <a:t>cover knowledge </a:t>
            </a:r>
            <a:r>
              <a:rPr sz="1100" spc="-40" dirty="0">
                <a:latin typeface="Arial"/>
                <a:cs typeface="Arial"/>
              </a:rPr>
              <a:t>component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18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content.</a:t>
            </a:r>
            <a:endParaRPr sz="1100">
              <a:latin typeface="Arial"/>
              <a:cs typeface="Arial"/>
            </a:endParaRPr>
          </a:p>
          <a:p>
            <a:pPr marL="1007744" lvl="1" indent="-228600">
              <a:lnSpc>
                <a:spcPct val="100000"/>
              </a:lnSpc>
              <a:spcBef>
                <a:spcPts val="285"/>
              </a:spcBef>
              <a:buFont typeface="Symbol"/>
              <a:buChar char=""/>
              <a:tabLst>
                <a:tab pos="927735" algn="l"/>
              </a:tabLst>
            </a:pPr>
            <a:r>
              <a:rPr sz="1100" spc="-65" dirty="0">
                <a:latin typeface="Arial"/>
                <a:cs typeface="Arial"/>
              </a:rPr>
              <a:t>Observed </a:t>
            </a:r>
            <a:r>
              <a:rPr sz="1100" spc="-25" dirty="0">
                <a:latin typeface="Arial"/>
                <a:cs typeface="Arial"/>
              </a:rPr>
              <a:t>station: </a:t>
            </a:r>
            <a:r>
              <a:rPr sz="1100" spc="-50" dirty="0">
                <a:latin typeface="Arial"/>
                <a:cs typeface="Arial"/>
              </a:rPr>
              <a:t>Performance </a:t>
            </a:r>
            <a:r>
              <a:rPr sz="1100" spc="-5" dirty="0">
                <a:latin typeface="Arial"/>
                <a:cs typeface="Arial"/>
              </a:rPr>
              <a:t>of </a:t>
            </a:r>
            <a:r>
              <a:rPr sz="1100" spc="-45" dirty="0">
                <a:latin typeface="Arial"/>
                <a:cs typeface="Arial"/>
              </a:rPr>
              <a:t>skills </a:t>
            </a:r>
            <a:r>
              <a:rPr sz="1100" spc="-30" dirty="0">
                <a:latin typeface="Arial"/>
                <a:cs typeface="Arial"/>
              </a:rPr>
              <a:t>/procedures </a:t>
            </a:r>
            <a:r>
              <a:rPr sz="1100" spc="-65" dirty="0">
                <a:latin typeface="Arial"/>
                <a:cs typeface="Arial"/>
              </a:rPr>
              <a:t>is </a:t>
            </a:r>
            <a:r>
              <a:rPr sz="1100" spc="-50" dirty="0">
                <a:latin typeface="Arial"/>
                <a:cs typeface="Arial"/>
              </a:rPr>
              <a:t>observed </a:t>
            </a:r>
            <a:r>
              <a:rPr sz="1100" spc="-45" dirty="0">
                <a:latin typeface="Arial"/>
                <a:cs typeface="Arial"/>
              </a:rPr>
              <a:t>by</a:t>
            </a:r>
            <a:r>
              <a:rPr sz="1100" spc="30" dirty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assessor</a:t>
            </a:r>
            <a:endParaRPr sz="1100">
              <a:latin typeface="Arial"/>
              <a:cs typeface="Arial"/>
            </a:endParaRPr>
          </a:p>
          <a:p>
            <a:pPr marL="1007744" lvl="1" indent="-228600">
              <a:lnSpc>
                <a:spcPct val="100000"/>
              </a:lnSpc>
              <a:spcBef>
                <a:spcPts val="275"/>
              </a:spcBef>
              <a:buFont typeface="Symbol"/>
              <a:buChar char=""/>
              <a:tabLst>
                <a:tab pos="927735" algn="l"/>
              </a:tabLst>
            </a:pPr>
            <a:r>
              <a:rPr sz="1100" spc="-25" dirty="0">
                <a:latin typeface="Arial"/>
                <a:cs typeface="Arial"/>
              </a:rPr>
              <a:t>Interactive: </a:t>
            </a:r>
            <a:r>
              <a:rPr sz="1100" spc="-50" dirty="0">
                <a:latin typeface="Arial"/>
                <a:cs typeface="Arial"/>
              </a:rPr>
              <a:t>Examiner/s </a:t>
            </a:r>
            <a:r>
              <a:rPr sz="1100" spc="-90" dirty="0">
                <a:latin typeface="Arial"/>
                <a:cs typeface="Arial"/>
              </a:rPr>
              <a:t>ask </a:t>
            </a:r>
            <a:r>
              <a:rPr sz="1100" spc="-45" dirty="0">
                <a:latin typeface="Arial"/>
                <a:cs typeface="Arial"/>
              </a:rPr>
              <a:t>questions </a:t>
            </a:r>
            <a:r>
              <a:rPr sz="1100" spc="-25" dirty="0">
                <a:latin typeface="Arial"/>
                <a:cs typeface="Arial"/>
              </a:rPr>
              <a:t>related </a:t>
            </a:r>
            <a:r>
              <a:rPr sz="1100" spc="15" dirty="0">
                <a:latin typeface="Arial"/>
                <a:cs typeface="Arial"/>
              </a:rPr>
              <a:t>to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50" dirty="0">
                <a:latin typeface="Arial"/>
                <a:cs typeface="Arial"/>
              </a:rPr>
              <a:t>task </a:t>
            </a:r>
            <a:r>
              <a:rPr sz="1100" spc="-5" dirty="0">
                <a:latin typeface="Arial"/>
                <a:cs typeface="Arial"/>
              </a:rPr>
              <a:t>within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10" dirty="0">
                <a:latin typeface="Arial"/>
                <a:cs typeface="Arial"/>
              </a:rPr>
              <a:t>time</a:t>
            </a:r>
            <a:r>
              <a:rPr sz="1100" spc="-114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allocated.</a:t>
            </a:r>
            <a:endParaRPr sz="1100">
              <a:latin typeface="Arial"/>
              <a:cs typeface="Arial"/>
            </a:endParaRPr>
          </a:p>
          <a:p>
            <a:pPr marL="1007744" marR="233045" lvl="1" indent="-228600">
              <a:lnSpc>
                <a:spcPct val="116399"/>
              </a:lnSpc>
              <a:spcBef>
                <a:spcPts val="75"/>
              </a:spcBef>
              <a:buFont typeface="Symbol"/>
              <a:buChar char=""/>
              <a:tabLst>
                <a:tab pos="927735" algn="l"/>
              </a:tabLst>
            </a:pPr>
            <a:r>
              <a:rPr sz="1100" spc="-30" dirty="0">
                <a:latin typeface="Arial"/>
                <a:cs typeface="Arial"/>
              </a:rPr>
              <a:t>In </a:t>
            </a:r>
            <a:r>
              <a:rPr sz="1100" spc="-80" dirty="0">
                <a:latin typeface="Arial"/>
                <a:cs typeface="Arial"/>
              </a:rPr>
              <a:t>Rest </a:t>
            </a:r>
            <a:r>
              <a:rPr sz="1100" spc="-25" dirty="0">
                <a:latin typeface="Arial"/>
                <a:cs typeface="Arial"/>
              </a:rPr>
              <a:t>station,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-15" dirty="0">
                <a:latin typeface="Arial"/>
                <a:cs typeface="Arial"/>
              </a:rPr>
              <a:t>in the </a:t>
            </a:r>
            <a:r>
              <a:rPr sz="1100" spc="-50" dirty="0">
                <a:latin typeface="Arial"/>
                <a:cs typeface="Arial"/>
              </a:rPr>
              <a:t>given </a:t>
            </a:r>
            <a:r>
              <a:rPr sz="1100" spc="-10" dirty="0">
                <a:latin typeface="Arial"/>
                <a:cs typeface="Arial"/>
              </a:rPr>
              <a:t>time </a:t>
            </a:r>
            <a:r>
              <a:rPr sz="1100" spc="-5" dirty="0">
                <a:latin typeface="Arial"/>
                <a:cs typeface="Arial"/>
              </a:rPr>
              <a:t>not </a:t>
            </a:r>
            <a:r>
              <a:rPr sz="1100" spc="-50" dirty="0">
                <a:latin typeface="Arial"/>
                <a:cs typeface="Arial"/>
              </a:rPr>
              <a:t>given </a:t>
            </a:r>
            <a:r>
              <a:rPr sz="1100" spc="-65" dirty="0">
                <a:latin typeface="Arial"/>
                <a:cs typeface="Arial"/>
              </a:rPr>
              <a:t>any </a:t>
            </a:r>
            <a:r>
              <a:rPr sz="1100" spc="-50" dirty="0">
                <a:latin typeface="Arial"/>
                <a:cs typeface="Arial"/>
              </a:rPr>
              <a:t>specific task </a:t>
            </a:r>
            <a:r>
              <a:rPr sz="1100" spc="-5" dirty="0">
                <a:latin typeface="Arial"/>
                <a:cs typeface="Arial"/>
              </a:rPr>
              <a:t>but wait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50" dirty="0">
                <a:latin typeface="Arial"/>
                <a:cs typeface="Arial"/>
              </a:rPr>
              <a:t>move </a:t>
            </a:r>
            <a:r>
              <a:rPr sz="1100" spc="15" dirty="0">
                <a:latin typeface="Arial"/>
                <a:cs typeface="Arial"/>
              </a:rPr>
              <a:t>to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22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following  </a:t>
            </a:r>
            <a:r>
              <a:rPr sz="1100" spc="-25" dirty="0">
                <a:latin typeface="Arial"/>
                <a:cs typeface="Arial"/>
              </a:rPr>
              <a:t>station.</a:t>
            </a:r>
            <a:endParaRPr sz="11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Font typeface="Symbol"/>
              <a:buChar char=""/>
            </a:pPr>
            <a:endParaRPr sz="11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buFont typeface="Symbol"/>
              <a:buChar char=""/>
            </a:pPr>
            <a:endParaRPr sz="1300">
              <a:latin typeface="Times New Roman"/>
              <a:cs typeface="Times New Roman"/>
            </a:endParaRPr>
          </a:p>
          <a:p>
            <a:pPr marL="44450">
              <a:lnSpc>
                <a:spcPct val="100000"/>
              </a:lnSpc>
            </a:pPr>
            <a:r>
              <a:rPr sz="1100" b="1" spc="-50" dirty="0">
                <a:latin typeface="Arial"/>
                <a:cs typeface="Arial"/>
              </a:rPr>
              <a:t>Internal</a:t>
            </a:r>
            <a:r>
              <a:rPr sz="1100" b="1" spc="-70" dirty="0">
                <a:latin typeface="Arial"/>
                <a:cs typeface="Arial"/>
              </a:rPr>
              <a:t> </a:t>
            </a:r>
            <a:r>
              <a:rPr sz="1100" b="1" spc="-80" dirty="0">
                <a:latin typeface="Arial"/>
                <a:cs typeface="Arial"/>
              </a:rPr>
              <a:t>Evaluation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marL="1007744" lvl="1" indent="-228600">
              <a:lnSpc>
                <a:spcPct val="100000"/>
              </a:lnSpc>
              <a:buFont typeface="Symbol"/>
              <a:buChar char=""/>
              <a:tabLst>
                <a:tab pos="927735" algn="l"/>
              </a:tabLst>
            </a:pPr>
            <a:r>
              <a:rPr sz="1100" spc="-55" dirty="0">
                <a:latin typeface="Arial"/>
                <a:cs typeface="Arial"/>
              </a:rPr>
              <a:t>Students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65" dirty="0">
                <a:latin typeface="Arial"/>
                <a:cs typeface="Arial"/>
              </a:rPr>
              <a:t>be </a:t>
            </a:r>
            <a:r>
              <a:rPr sz="1100" spc="-95" dirty="0">
                <a:latin typeface="Arial"/>
                <a:cs typeface="Arial"/>
              </a:rPr>
              <a:t>assessed </a:t>
            </a:r>
            <a:r>
              <a:rPr sz="1100" spc="-45" dirty="0">
                <a:latin typeface="Arial"/>
                <a:cs typeface="Arial"/>
              </a:rPr>
              <a:t>comprehensively </a:t>
            </a:r>
            <a:r>
              <a:rPr sz="1100" spc="-25" dirty="0">
                <a:latin typeface="Arial"/>
                <a:cs typeface="Arial"/>
              </a:rPr>
              <a:t>through </a:t>
            </a:r>
            <a:r>
              <a:rPr sz="1100" spc="-15" dirty="0">
                <a:latin typeface="Arial"/>
                <a:cs typeface="Arial"/>
              </a:rPr>
              <a:t>multiple</a:t>
            </a:r>
            <a:r>
              <a:rPr sz="1100" spc="-13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methods.</a:t>
            </a:r>
            <a:endParaRPr sz="1100">
              <a:latin typeface="Arial"/>
              <a:cs typeface="Arial"/>
            </a:endParaRPr>
          </a:p>
          <a:p>
            <a:pPr marL="1007744" lvl="1" indent="-228600">
              <a:lnSpc>
                <a:spcPct val="100000"/>
              </a:lnSpc>
              <a:spcBef>
                <a:spcPts val="290"/>
              </a:spcBef>
              <a:buFont typeface="Symbol"/>
              <a:buChar char=""/>
              <a:tabLst>
                <a:tab pos="927735" algn="l"/>
              </a:tabLst>
            </a:pPr>
            <a:r>
              <a:rPr sz="1100" spc="-45" dirty="0">
                <a:latin typeface="Arial"/>
                <a:cs typeface="Arial"/>
              </a:rPr>
              <a:t>20%marksofinternalevaluationwillbeaddedintheoryofsemesterexam.That20%may </a:t>
            </a:r>
            <a:r>
              <a:rPr sz="1100" spc="-40" dirty="0">
                <a:latin typeface="Arial"/>
                <a:cs typeface="Arial"/>
              </a:rPr>
              <a:t>include </a:t>
            </a:r>
            <a:r>
              <a:rPr sz="1100" spc="-80" dirty="0">
                <a:latin typeface="Arial"/>
                <a:cs typeface="Arial"/>
              </a:rPr>
              <a:t>class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tests,</a:t>
            </a:r>
            <a:endParaRPr sz="1100">
              <a:latin typeface="Arial"/>
              <a:cs typeface="Arial"/>
            </a:endParaRPr>
          </a:p>
          <a:p>
            <a:pPr marL="1007744">
              <a:lnSpc>
                <a:spcPct val="100000"/>
              </a:lnSpc>
              <a:spcBef>
                <a:spcPts val="670"/>
              </a:spcBef>
            </a:pPr>
            <a:r>
              <a:rPr sz="1100" spc="-50" dirty="0">
                <a:latin typeface="Arial"/>
                <a:cs typeface="Arial"/>
              </a:rPr>
              <a:t>assignment, </a:t>
            </a:r>
            <a:r>
              <a:rPr sz="1100" spc="-35" dirty="0">
                <a:latin typeface="Arial"/>
                <a:cs typeface="Arial"/>
              </a:rPr>
              <a:t>journals,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modular </a:t>
            </a:r>
            <a:r>
              <a:rPr sz="1100" spc="-70" dirty="0">
                <a:latin typeface="Arial"/>
                <a:cs typeface="Arial"/>
              </a:rPr>
              <a:t>exam </a:t>
            </a:r>
            <a:r>
              <a:rPr sz="1100" spc="-30" dirty="0">
                <a:latin typeface="Arial"/>
                <a:cs typeface="Arial"/>
              </a:rPr>
              <a:t>which </a:t>
            </a:r>
            <a:r>
              <a:rPr sz="1100" spc="25" dirty="0">
                <a:latin typeface="Arial"/>
                <a:cs typeface="Arial"/>
              </a:rPr>
              <a:t>will </a:t>
            </a:r>
            <a:r>
              <a:rPr sz="1100" spc="-25" dirty="0">
                <a:latin typeface="Arial"/>
                <a:cs typeface="Arial"/>
              </a:rPr>
              <a:t>all</a:t>
            </a:r>
            <a:r>
              <a:rPr sz="1100" spc="-225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have </a:t>
            </a:r>
            <a:r>
              <a:rPr sz="1100" spc="-45" dirty="0">
                <a:latin typeface="Arial"/>
                <a:cs typeface="Arial"/>
              </a:rPr>
              <a:t>specific </a:t>
            </a:r>
            <a:r>
              <a:rPr sz="1100" spc="-60" dirty="0">
                <a:latin typeface="Arial"/>
                <a:cs typeface="Arial"/>
              </a:rPr>
              <a:t>marks </a:t>
            </a:r>
            <a:r>
              <a:rPr sz="1100" spc="-30" dirty="0">
                <a:latin typeface="Arial"/>
                <a:cs typeface="Arial"/>
              </a:rPr>
              <a:t>allocation.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477012" y="6977760"/>
          <a:ext cx="6186803" cy="12085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60475"/>
                <a:gridCol w="1396364"/>
                <a:gridCol w="2147569"/>
                <a:gridCol w="1382395"/>
              </a:tblGrid>
              <a:tr h="287655">
                <a:tc gridSpan="4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000" b="1" spc="-85" dirty="0">
                          <a:latin typeface="Arial"/>
                          <a:cs typeface="Arial"/>
                        </a:rPr>
                        <a:t>Example: </a:t>
                      </a:r>
                      <a:r>
                        <a:rPr sz="1000" b="1" spc="-65" dirty="0">
                          <a:latin typeface="Arial"/>
                          <a:cs typeface="Arial"/>
                        </a:rPr>
                        <a:t>Number 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000" b="1" spc="-60" dirty="0">
                          <a:latin typeface="Arial"/>
                          <a:cs typeface="Arial"/>
                        </a:rPr>
                        <a:t>Marks allocated </a:t>
                      </a:r>
                      <a:r>
                        <a:rPr sz="1000" b="1" spc="-45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000" b="1" spc="-80" dirty="0">
                          <a:latin typeface="Arial"/>
                          <a:cs typeface="Arial"/>
                        </a:rPr>
                        <a:t>Semester </a:t>
                      </a:r>
                      <a:r>
                        <a:rPr sz="1000" b="1" spc="-75" dirty="0">
                          <a:latin typeface="Arial"/>
                          <a:cs typeface="Arial"/>
                        </a:rPr>
                        <a:t>Theory </a:t>
                      </a:r>
                      <a:r>
                        <a:rPr sz="1000" b="1" spc="-7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000" b="1" spc="-45" dirty="0">
                          <a:latin typeface="Arial"/>
                          <a:cs typeface="Arial"/>
                        </a:rPr>
                        <a:t>Internal</a:t>
                      </a:r>
                      <a:r>
                        <a:rPr sz="10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70" dirty="0">
                          <a:latin typeface="Arial"/>
                          <a:cs typeface="Arial"/>
                        </a:rPr>
                        <a:t>Evaluation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20395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000" b="1" spc="-120" dirty="0" smtClean="0">
                          <a:latin typeface="Arial"/>
                          <a:cs typeface="Arial"/>
                        </a:rPr>
                        <a:t>UHS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b="1" spc="-80" dirty="0">
                          <a:latin typeface="Arial"/>
                          <a:cs typeface="Arial"/>
                        </a:rPr>
                        <a:t>Examination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14984" marR="503555" algn="ctr">
                        <a:lnSpc>
                          <a:spcPct val="115999"/>
                        </a:lnSpc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he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y  </a:t>
                      </a:r>
                      <a:r>
                        <a:rPr sz="1000" b="1" spc="-65" dirty="0">
                          <a:latin typeface="Arial"/>
                          <a:cs typeface="Arial"/>
                        </a:rPr>
                        <a:t>Marks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4675">
                        <a:lnSpc>
                          <a:spcPts val="1150"/>
                        </a:lnSpc>
                      </a:pPr>
                      <a:r>
                        <a:rPr sz="1000" b="1" spc="-45" dirty="0">
                          <a:latin typeface="Arial"/>
                          <a:cs typeface="Arial"/>
                        </a:rPr>
                        <a:t>Internal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75" dirty="0">
                          <a:latin typeface="Arial"/>
                          <a:cs typeface="Arial"/>
                        </a:rPr>
                        <a:t>Evaluation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280035" marR="270510" algn="ctr">
                        <a:lnSpc>
                          <a:spcPct val="115999"/>
                        </a:lnSpc>
                        <a:spcBef>
                          <a:spcPts val="850"/>
                        </a:spcBef>
                      </a:pPr>
                      <a:r>
                        <a:rPr sz="1000" b="1" spc="-110" dirty="0">
                          <a:latin typeface="Arial"/>
                          <a:cs typeface="Arial"/>
                        </a:rPr>
                        <a:t>(Class </a:t>
                      </a:r>
                      <a:r>
                        <a:rPr sz="1000" b="1" spc="-70" dirty="0">
                          <a:latin typeface="Arial"/>
                          <a:cs typeface="Arial"/>
                        </a:rPr>
                        <a:t>tests </a:t>
                      </a:r>
                      <a:r>
                        <a:rPr sz="1000" b="1" spc="-100" dirty="0">
                          <a:latin typeface="Arial"/>
                          <a:cs typeface="Arial"/>
                        </a:rPr>
                        <a:t>+Journals +  </a:t>
                      </a:r>
                      <a:r>
                        <a:rPr sz="1000" b="1" spc="-105" dirty="0">
                          <a:latin typeface="Arial"/>
                          <a:cs typeface="Arial"/>
                        </a:rPr>
                        <a:t>Assignments </a:t>
                      </a:r>
                      <a:r>
                        <a:rPr sz="1000" b="1" spc="-100" dirty="0">
                          <a:latin typeface="Arial"/>
                          <a:cs typeface="Arial"/>
                        </a:rPr>
                        <a:t>+ 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Modular</a:t>
                      </a:r>
                      <a:r>
                        <a:rPr sz="1000" b="1" spc="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100" dirty="0">
                          <a:latin typeface="Arial"/>
                          <a:cs typeface="Arial"/>
                        </a:rPr>
                        <a:t>Exam)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335280">
                        <a:lnSpc>
                          <a:spcPct val="100000"/>
                        </a:lnSpc>
                      </a:pPr>
                      <a:r>
                        <a:rPr sz="1000" b="1" spc="-60" dirty="0">
                          <a:latin typeface="Arial"/>
                          <a:cs typeface="Arial"/>
                        </a:rPr>
                        <a:t>Total(Theory)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510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0979"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000" b="1" spc="-95" dirty="0">
                          <a:latin typeface="Arial"/>
                          <a:cs typeface="Arial"/>
                        </a:rPr>
                        <a:t>80%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77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000" b="1" spc="-95" dirty="0">
                          <a:latin typeface="Arial"/>
                          <a:cs typeface="Arial"/>
                        </a:rPr>
                        <a:t>20%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77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941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000" spc="-95" dirty="0">
                          <a:latin typeface="Arial"/>
                          <a:cs typeface="Arial"/>
                        </a:rPr>
                        <a:t>100%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77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39792" y="426211"/>
            <a:ext cx="259651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75" dirty="0">
                <a:latin typeface="Arial"/>
                <a:cs typeface="Arial"/>
              </a:rPr>
              <a:t>3</a:t>
            </a:r>
            <a:r>
              <a:rPr sz="1050" b="1" i="1" spc="-112" baseline="31746" dirty="0">
                <a:latin typeface="Arial"/>
                <a:cs typeface="Arial"/>
              </a:rPr>
              <a:t>RD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20" dirty="0">
                <a:latin typeface="Arial"/>
                <a:cs typeface="Arial"/>
              </a:rPr>
              <a:t>MBBS, </a:t>
            </a:r>
            <a:r>
              <a:rPr sz="1100" b="1" i="1" spc="-165" dirty="0">
                <a:latin typeface="Arial"/>
                <a:cs typeface="Arial"/>
              </a:rPr>
              <a:t>SEMESTER </a:t>
            </a:r>
            <a:r>
              <a:rPr sz="1100" b="1" i="1" spc="-55" dirty="0">
                <a:latin typeface="Arial"/>
                <a:cs typeface="Arial"/>
              </a:rPr>
              <a:t>5 </a:t>
            </a:r>
            <a:r>
              <a:rPr sz="1100" b="1" i="1" spc="-175" dirty="0">
                <a:latin typeface="Arial"/>
                <a:cs typeface="Arial"/>
              </a:rPr>
              <a:t>CVS </a:t>
            </a:r>
            <a:r>
              <a:rPr sz="1100" b="1" i="1" spc="-15" dirty="0">
                <a:latin typeface="Arial"/>
                <a:cs typeface="Arial"/>
              </a:rPr>
              <a:t>II</a:t>
            </a:r>
            <a:r>
              <a:rPr sz="1100" b="1" i="1" spc="-105" dirty="0">
                <a:latin typeface="Arial"/>
                <a:cs typeface="Arial"/>
              </a:rPr>
              <a:t> </a:t>
            </a:r>
            <a:r>
              <a:rPr sz="1100" b="1" i="1" spc="-120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97280" y="454025"/>
            <a:ext cx="2273935" cy="17208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0408" y="1095501"/>
            <a:ext cx="6737350" cy="8553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70" dirty="0">
                <a:latin typeface="Arial"/>
                <a:cs typeface="Arial"/>
              </a:rPr>
              <a:t>Formative</a:t>
            </a:r>
            <a:r>
              <a:rPr sz="1100" b="1" spc="-65" dirty="0">
                <a:latin typeface="Arial"/>
                <a:cs typeface="Arial"/>
              </a:rPr>
              <a:t> </a:t>
            </a:r>
            <a:r>
              <a:rPr sz="1100" b="1" spc="-114" dirty="0">
                <a:latin typeface="Arial"/>
                <a:cs typeface="Arial"/>
              </a:rPr>
              <a:t>Assessment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marL="70485" marR="5080">
              <a:lnSpc>
                <a:spcPct val="151800"/>
              </a:lnSpc>
              <a:spcBef>
                <a:spcPts val="5"/>
              </a:spcBef>
            </a:pPr>
            <a:r>
              <a:rPr sz="1100" spc="-30" dirty="0">
                <a:latin typeface="Arial"/>
                <a:cs typeface="Arial"/>
              </a:rPr>
              <a:t>Individual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department</a:t>
            </a:r>
            <a:r>
              <a:rPr sz="1100" spc="-65" dirty="0">
                <a:latin typeface="Arial"/>
                <a:cs typeface="Arial"/>
              </a:rPr>
              <a:t> may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hold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quiz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or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short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answer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questions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to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help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students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05" dirty="0">
                <a:latin typeface="Arial"/>
                <a:cs typeface="Arial"/>
              </a:rPr>
              <a:t>assess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their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own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learning.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The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marks  </a:t>
            </a:r>
            <a:r>
              <a:rPr sz="1100" spc="-30" dirty="0">
                <a:latin typeface="Arial"/>
                <a:cs typeface="Arial"/>
              </a:rPr>
              <a:t>obtained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are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not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included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in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internal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evaluation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0408" y="2518918"/>
            <a:ext cx="380428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5">
                <a:latin typeface="Arial"/>
                <a:cs typeface="Arial"/>
              </a:rPr>
              <a:t>For </a:t>
            </a:r>
            <a:r>
              <a:rPr lang="en-US" sz="1200" b="1" spc="-140" dirty="0" smtClean="0">
                <a:latin typeface="Arial"/>
                <a:cs typeface="Arial"/>
              </a:rPr>
              <a:t>UHS </a:t>
            </a:r>
            <a:r>
              <a:rPr sz="1200" b="1" spc="-85" smtClean="0">
                <a:latin typeface="Arial"/>
                <a:cs typeface="Arial"/>
              </a:rPr>
              <a:t>Examination </a:t>
            </a:r>
            <a:r>
              <a:rPr sz="1200" b="1" spc="-95" dirty="0">
                <a:latin typeface="Arial"/>
                <a:cs typeface="Arial"/>
              </a:rPr>
              <a:t>Policy, </a:t>
            </a:r>
            <a:r>
              <a:rPr sz="1200" b="1" spc="-90" dirty="0">
                <a:latin typeface="Arial"/>
                <a:cs typeface="Arial"/>
              </a:rPr>
              <a:t>please </a:t>
            </a:r>
            <a:r>
              <a:rPr sz="1200" b="1" spc="-95">
                <a:latin typeface="Arial"/>
                <a:cs typeface="Arial"/>
              </a:rPr>
              <a:t>consult </a:t>
            </a:r>
            <a:r>
              <a:rPr lang="en-US" sz="1200" b="1" spc="-145" dirty="0" smtClean="0">
                <a:latin typeface="Arial"/>
                <a:cs typeface="Arial"/>
              </a:rPr>
              <a:t>UHS </a:t>
            </a:r>
            <a:r>
              <a:rPr sz="1200" b="1" spc="-60" smtClean="0">
                <a:latin typeface="Arial"/>
                <a:cs typeface="Arial"/>
              </a:rPr>
              <a:t>website</a:t>
            </a:r>
            <a:r>
              <a:rPr sz="1200" b="1" spc="-60" dirty="0">
                <a:latin typeface="Arial"/>
                <a:cs typeface="Arial"/>
              </a:rPr>
              <a:t>!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92784" y="3481451"/>
            <a:ext cx="140208" cy="1706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92784" y="3678046"/>
            <a:ext cx="140208" cy="1706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92784" y="3873119"/>
            <a:ext cx="140208" cy="1706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92784" y="4126103"/>
            <a:ext cx="140208" cy="1706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92784" y="4404995"/>
            <a:ext cx="140208" cy="1706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92784" y="4683886"/>
            <a:ext cx="140208" cy="1706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92784" y="5188584"/>
            <a:ext cx="140208" cy="1706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92784" y="5440045"/>
            <a:ext cx="140208" cy="1706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92784" y="5718936"/>
            <a:ext cx="140208" cy="1706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470408" y="3139567"/>
            <a:ext cx="6733540" cy="3007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u="heavy" spc="-11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MODULAR </a:t>
            </a:r>
            <a:r>
              <a:rPr sz="1100" b="1" u="heavy" spc="-9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EXAMINATION </a:t>
            </a:r>
            <a:r>
              <a:rPr sz="1100" b="1" u="heavy" spc="-1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RULES </a:t>
            </a:r>
            <a:r>
              <a:rPr sz="1100" b="1" u="heavy" spc="-1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&amp;REGULATIONS</a:t>
            </a:r>
            <a:r>
              <a:rPr sz="1100" b="1" u="heavy" spc="-19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100" b="1" u="heavy" spc="-8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(LNH&amp;MC)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050">
              <a:latin typeface="Times New Roman"/>
              <a:cs typeface="Times New Roman"/>
            </a:endParaRPr>
          </a:p>
          <a:p>
            <a:pPr marL="546100">
              <a:lnSpc>
                <a:spcPct val="100000"/>
              </a:lnSpc>
            </a:pPr>
            <a:r>
              <a:rPr sz="1100" spc="-40" dirty="0">
                <a:latin typeface="Arial"/>
                <a:cs typeface="Arial"/>
              </a:rPr>
              <a:t>Student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must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report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examination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hall/venue,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30minutes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before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60" dirty="0">
                <a:latin typeface="Arial"/>
                <a:cs typeface="Arial"/>
              </a:rPr>
              <a:t> exam.</a:t>
            </a:r>
            <a:endParaRPr sz="1100">
              <a:latin typeface="Arial"/>
              <a:cs typeface="Arial"/>
            </a:endParaRPr>
          </a:p>
          <a:p>
            <a:pPr marL="546100">
              <a:lnSpc>
                <a:spcPct val="100000"/>
              </a:lnSpc>
              <a:spcBef>
                <a:spcPts val="225"/>
              </a:spcBef>
            </a:pPr>
            <a:r>
              <a:rPr sz="1100" b="1" spc="-114" dirty="0">
                <a:latin typeface="Arial"/>
                <a:cs typeface="Arial"/>
              </a:rPr>
              <a:t>Exam </a:t>
            </a:r>
            <a:r>
              <a:rPr sz="1100" b="1" spc="-40" dirty="0">
                <a:latin typeface="Arial"/>
                <a:cs typeface="Arial"/>
              </a:rPr>
              <a:t>will </a:t>
            </a:r>
            <a:r>
              <a:rPr sz="1100" b="1" spc="-85" dirty="0">
                <a:latin typeface="Arial"/>
                <a:cs typeface="Arial"/>
              </a:rPr>
              <a:t>begin </a:t>
            </a:r>
            <a:r>
              <a:rPr sz="1100" b="1" spc="-95" dirty="0">
                <a:latin typeface="Arial"/>
                <a:cs typeface="Arial"/>
              </a:rPr>
              <a:t>sharp </a:t>
            </a:r>
            <a:r>
              <a:rPr sz="1100" b="1" spc="-30" dirty="0">
                <a:latin typeface="Arial"/>
                <a:cs typeface="Arial"/>
              </a:rPr>
              <a:t>at </a:t>
            </a:r>
            <a:r>
              <a:rPr sz="1100" b="1" spc="-50" dirty="0">
                <a:latin typeface="Arial"/>
                <a:cs typeface="Arial"/>
              </a:rPr>
              <a:t>the </a:t>
            </a:r>
            <a:r>
              <a:rPr sz="1100" b="1" spc="-85" dirty="0">
                <a:latin typeface="Arial"/>
                <a:cs typeface="Arial"/>
              </a:rPr>
              <a:t>given</a:t>
            </a:r>
            <a:r>
              <a:rPr sz="1100" b="1" spc="-20" dirty="0">
                <a:latin typeface="Arial"/>
                <a:cs typeface="Arial"/>
              </a:rPr>
              <a:t> </a:t>
            </a:r>
            <a:r>
              <a:rPr sz="1100" b="1" spc="-40" dirty="0">
                <a:latin typeface="Arial"/>
                <a:cs typeface="Arial"/>
              </a:rPr>
              <a:t>time.</a:t>
            </a:r>
            <a:endParaRPr sz="1100">
              <a:latin typeface="Arial"/>
              <a:cs typeface="Arial"/>
            </a:endParaRPr>
          </a:p>
          <a:p>
            <a:pPr marL="546100">
              <a:lnSpc>
                <a:spcPct val="100000"/>
              </a:lnSpc>
              <a:spcBef>
                <a:spcPts val="219"/>
              </a:spcBef>
            </a:pPr>
            <a:r>
              <a:rPr sz="1100" spc="-60" dirty="0">
                <a:latin typeface="Arial"/>
                <a:cs typeface="Arial"/>
              </a:rPr>
              <a:t>No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student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will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be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allowed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15" dirty="0">
                <a:latin typeface="Arial"/>
                <a:cs typeface="Arial"/>
              </a:rPr>
              <a:t>to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enter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examination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hall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after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15 </a:t>
            </a:r>
            <a:r>
              <a:rPr sz="1100" spc="-35" dirty="0">
                <a:latin typeface="Arial"/>
                <a:cs typeface="Arial"/>
              </a:rPr>
              <a:t>minutes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55" dirty="0">
                <a:latin typeface="Arial"/>
                <a:cs typeface="Arial"/>
              </a:rPr>
              <a:t> scheduled </a:t>
            </a:r>
            <a:r>
              <a:rPr sz="1100" spc="-40" dirty="0">
                <a:latin typeface="Arial"/>
                <a:cs typeface="Arial"/>
              </a:rPr>
              <a:t>examination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time.</a:t>
            </a:r>
            <a:endParaRPr sz="1100">
              <a:latin typeface="Arial"/>
              <a:cs typeface="Arial"/>
            </a:endParaRPr>
          </a:p>
          <a:p>
            <a:pPr marL="546100">
              <a:lnSpc>
                <a:spcPct val="100000"/>
              </a:lnSpc>
              <a:spcBef>
                <a:spcPts val="670"/>
              </a:spcBef>
            </a:pPr>
            <a:r>
              <a:rPr sz="1100" spc="-50" dirty="0">
                <a:latin typeface="Arial"/>
                <a:cs typeface="Arial"/>
              </a:rPr>
              <a:t>Students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must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sit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according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15" dirty="0">
                <a:latin typeface="Arial"/>
                <a:cs typeface="Arial"/>
              </a:rPr>
              <a:t>to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their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roll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numbers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mentioned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on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60" dirty="0">
                <a:latin typeface="Arial"/>
                <a:cs typeface="Arial"/>
              </a:rPr>
              <a:t> seats.</a:t>
            </a:r>
            <a:endParaRPr sz="1100">
              <a:latin typeface="Arial"/>
              <a:cs typeface="Arial"/>
            </a:endParaRPr>
          </a:p>
          <a:p>
            <a:pPr marL="546100">
              <a:lnSpc>
                <a:spcPct val="100000"/>
              </a:lnSpc>
              <a:spcBef>
                <a:spcPts val="875"/>
              </a:spcBef>
            </a:pPr>
            <a:r>
              <a:rPr sz="1100" b="1" u="heavy" spc="-8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Cell </a:t>
            </a:r>
            <a:r>
              <a:rPr sz="1100" b="1" u="heavy" spc="-10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phones </a:t>
            </a:r>
            <a:r>
              <a:rPr sz="1100" b="1" u="heavy" spc="-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are </a:t>
            </a:r>
            <a:r>
              <a:rPr sz="1100" b="1" u="heavy" spc="-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strictly </a:t>
            </a:r>
            <a:r>
              <a:rPr sz="1100" b="1" u="heavy" spc="-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not </a:t>
            </a:r>
            <a:r>
              <a:rPr sz="1100" b="1" u="heavy" spc="-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allowed in </a:t>
            </a:r>
            <a:r>
              <a:rPr sz="1100" b="1" u="heavy" spc="-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examination</a:t>
            </a:r>
            <a:r>
              <a:rPr sz="1100" b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100" b="1" u="heavy" spc="-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hall.</a:t>
            </a:r>
            <a:endParaRPr sz="1100">
              <a:latin typeface="Arial"/>
              <a:cs typeface="Arial"/>
            </a:endParaRPr>
          </a:p>
          <a:p>
            <a:pPr marL="550545" marR="76835" indent="-5080">
              <a:lnSpc>
                <a:spcPct val="150000"/>
              </a:lnSpc>
              <a:spcBef>
                <a:spcPts val="215"/>
              </a:spcBef>
            </a:pPr>
            <a:r>
              <a:rPr sz="1100" dirty="0">
                <a:latin typeface="Arial"/>
                <a:cs typeface="Arial"/>
              </a:rPr>
              <a:t>If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any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student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is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found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with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cell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phone </a:t>
            </a:r>
            <a:r>
              <a:rPr sz="1100" spc="-15" dirty="0">
                <a:latin typeface="Arial"/>
                <a:cs typeface="Arial"/>
              </a:rPr>
              <a:t>in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any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mode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(silent,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switched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off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or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on)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he/she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will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not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be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allowed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  </a:t>
            </a:r>
            <a:r>
              <a:rPr sz="1100" spc="-30" dirty="0">
                <a:latin typeface="Arial"/>
                <a:cs typeface="Arial"/>
              </a:rPr>
              <a:t>continue </a:t>
            </a:r>
            <a:r>
              <a:rPr sz="1100" spc="-5" dirty="0">
                <a:latin typeface="Arial"/>
                <a:cs typeface="Arial"/>
              </a:rPr>
              <a:t>their</a:t>
            </a:r>
            <a:r>
              <a:rPr sz="1100" spc="-10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exam.</a:t>
            </a:r>
            <a:endParaRPr sz="1100">
              <a:latin typeface="Arial"/>
              <a:cs typeface="Arial"/>
            </a:endParaRPr>
          </a:p>
          <a:p>
            <a:pPr marL="546100" marR="5080">
              <a:lnSpc>
                <a:spcPct val="150000"/>
              </a:lnSpc>
              <a:spcBef>
                <a:spcPts val="15"/>
              </a:spcBef>
            </a:pPr>
            <a:r>
              <a:rPr sz="1100" spc="-60" dirty="0">
                <a:latin typeface="Arial"/>
                <a:cs typeface="Arial"/>
              </a:rPr>
              <a:t>No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60" dirty="0">
                <a:latin typeface="Arial"/>
                <a:cs typeface="Arial"/>
              </a:rPr>
              <a:t>be </a:t>
            </a:r>
            <a:r>
              <a:rPr sz="1100" spc="-35" dirty="0">
                <a:latin typeface="Arial"/>
                <a:cs typeface="Arial"/>
              </a:rPr>
              <a:t>allowed </a:t>
            </a:r>
            <a:r>
              <a:rPr sz="1100" spc="15" dirty="0">
                <a:latin typeface="Arial"/>
                <a:cs typeface="Arial"/>
              </a:rPr>
              <a:t>to </a:t>
            </a:r>
            <a:r>
              <a:rPr sz="1100" spc="-25" dirty="0">
                <a:latin typeface="Arial"/>
                <a:cs typeface="Arial"/>
              </a:rPr>
              <a:t>sit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70" dirty="0">
                <a:latin typeface="Arial"/>
                <a:cs typeface="Arial"/>
              </a:rPr>
              <a:t>exam </a:t>
            </a:r>
            <a:r>
              <a:rPr sz="1100" dirty="0">
                <a:latin typeface="Arial"/>
                <a:cs typeface="Arial"/>
              </a:rPr>
              <a:t>without</a:t>
            </a:r>
            <a:r>
              <a:rPr sz="1100" spc="-22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University </a:t>
            </a:r>
            <a:r>
              <a:rPr sz="1100" spc="-25" dirty="0">
                <a:latin typeface="Arial"/>
                <a:cs typeface="Arial"/>
              </a:rPr>
              <a:t>Admit </a:t>
            </a:r>
            <a:r>
              <a:rPr sz="1100" spc="-75" dirty="0">
                <a:latin typeface="Arial"/>
                <a:cs typeface="Arial"/>
              </a:rPr>
              <a:t>Card</a:t>
            </a:r>
            <a:r>
              <a:rPr sz="1100" spc="-75">
                <a:latin typeface="Arial"/>
                <a:cs typeface="Arial"/>
              </a:rPr>
              <a:t>, </a:t>
            </a:r>
            <a:r>
              <a:rPr lang="en-US" sz="1100" spc="-114" dirty="0" smtClean="0">
                <a:latin typeface="Arial"/>
                <a:cs typeface="Arial"/>
              </a:rPr>
              <a:t>AVMC </a:t>
            </a:r>
            <a:r>
              <a:rPr sz="1100" spc="-65" smtClean="0">
                <a:latin typeface="Arial"/>
                <a:cs typeface="Arial"/>
              </a:rPr>
              <a:t>College </a:t>
            </a:r>
            <a:r>
              <a:rPr sz="1100" spc="-80" dirty="0">
                <a:latin typeface="Arial"/>
                <a:cs typeface="Arial"/>
              </a:rPr>
              <a:t>ID Card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90" dirty="0">
                <a:latin typeface="Arial"/>
                <a:cs typeface="Arial"/>
              </a:rPr>
              <a:t>Lab </a:t>
            </a:r>
            <a:r>
              <a:rPr sz="1100" spc="-75" dirty="0">
                <a:latin typeface="Arial"/>
                <a:cs typeface="Arial"/>
              </a:rPr>
              <a:t>Coat  </a:t>
            </a:r>
            <a:r>
              <a:rPr sz="1100" spc="-40" dirty="0">
                <a:latin typeface="Arial"/>
                <a:cs typeface="Arial"/>
              </a:rPr>
              <a:t>Student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must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bring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following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stationary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items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for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the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exam: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Pen,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Pencil, </a:t>
            </a:r>
            <a:r>
              <a:rPr sz="1100" spc="-75" dirty="0">
                <a:latin typeface="Arial"/>
                <a:cs typeface="Arial"/>
              </a:rPr>
              <a:t>Eraser,</a:t>
            </a:r>
            <a:r>
              <a:rPr sz="1100" spc="-55" dirty="0">
                <a:latin typeface="Arial"/>
                <a:cs typeface="Arial"/>
              </a:rPr>
              <a:t> and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sharpener.</a:t>
            </a:r>
            <a:endParaRPr sz="1100">
              <a:latin typeface="Arial"/>
              <a:cs typeface="Arial"/>
            </a:endParaRPr>
          </a:p>
          <a:p>
            <a:pPr marL="550545" marR="271145" indent="-5080">
              <a:lnSpc>
                <a:spcPct val="150900"/>
              </a:lnSpc>
              <a:spcBef>
                <a:spcPts val="204"/>
              </a:spcBef>
            </a:pPr>
            <a:r>
              <a:rPr sz="1100" spc="-35" dirty="0">
                <a:latin typeface="Arial"/>
                <a:cs typeface="Arial"/>
              </a:rPr>
              <a:t>In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discipline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in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exam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hall/venue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is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not</a:t>
            </a:r>
            <a:r>
              <a:rPr sz="1100" spc="-50" dirty="0">
                <a:latin typeface="Arial"/>
                <a:cs typeface="Arial"/>
              </a:rPr>
              <a:t> acceptable.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Students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must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not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possess</a:t>
            </a:r>
            <a:r>
              <a:rPr sz="1100" spc="-65" dirty="0">
                <a:latin typeface="Arial"/>
                <a:cs typeface="Arial"/>
              </a:rPr>
              <a:t> any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written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material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or  </a:t>
            </a:r>
            <a:r>
              <a:rPr sz="1100" spc="-45" dirty="0">
                <a:latin typeface="Arial"/>
                <a:cs typeface="Arial"/>
              </a:rPr>
              <a:t>communicate </a:t>
            </a:r>
            <a:r>
              <a:rPr sz="1100" spc="5" dirty="0">
                <a:latin typeface="Arial"/>
                <a:cs typeface="Arial"/>
              </a:rPr>
              <a:t>with </a:t>
            </a:r>
            <a:r>
              <a:rPr sz="1100" spc="-5" dirty="0">
                <a:latin typeface="Arial"/>
                <a:cs typeface="Arial"/>
              </a:rPr>
              <a:t>their </a:t>
            </a:r>
            <a:r>
              <a:rPr sz="1100" spc="-15" dirty="0">
                <a:latin typeface="Arial"/>
                <a:cs typeface="Arial"/>
              </a:rPr>
              <a:t>fellow</a:t>
            </a:r>
            <a:r>
              <a:rPr sz="1100" spc="-18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students.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713229" y="6607809"/>
            <a:ext cx="4789805" cy="22479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822575" y="7390765"/>
            <a:ext cx="2489200" cy="3801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</a:ln>
        </p:spPr>
        <p:txBody>
          <a:bodyPr vert="horz" wrap="square" lIns="0" tIns="22860" rIns="0" bIns="0" rtlCol="0">
            <a:spAutoFit/>
          </a:bodyPr>
          <a:lstStyle/>
          <a:p>
            <a:pPr marL="230504" marR="139065" indent="-83820">
              <a:lnSpc>
                <a:spcPct val="115999"/>
              </a:lnSpc>
              <a:spcBef>
                <a:spcPts val="180"/>
              </a:spcBef>
            </a:pPr>
            <a:r>
              <a:rPr sz="1000" spc="-15" dirty="0">
                <a:latin typeface="Arial"/>
                <a:cs typeface="Arial"/>
              </a:rPr>
              <a:t>More </a:t>
            </a:r>
            <a:r>
              <a:rPr sz="1000" spc="-55" dirty="0">
                <a:latin typeface="Arial"/>
                <a:cs typeface="Arial"/>
              </a:rPr>
              <a:t>than75% </a:t>
            </a:r>
            <a:r>
              <a:rPr sz="1000" spc="-35" dirty="0">
                <a:latin typeface="Arial"/>
                <a:cs typeface="Arial"/>
              </a:rPr>
              <a:t>attendance </a:t>
            </a:r>
            <a:r>
              <a:rPr sz="1000" spc="-45" dirty="0">
                <a:latin typeface="Arial"/>
                <a:cs typeface="Arial"/>
              </a:rPr>
              <a:t>is </a:t>
            </a:r>
            <a:r>
              <a:rPr sz="1000" spc="-50" dirty="0">
                <a:latin typeface="Arial"/>
                <a:cs typeface="Arial"/>
              </a:rPr>
              <a:t>needed </a:t>
            </a:r>
            <a:r>
              <a:rPr sz="1000" spc="10" dirty="0">
                <a:latin typeface="Arial"/>
                <a:cs typeface="Arial"/>
              </a:rPr>
              <a:t>to</a:t>
            </a:r>
            <a:r>
              <a:rPr sz="1000" spc="-19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sit  </a:t>
            </a:r>
            <a:r>
              <a:rPr sz="1000" dirty="0">
                <a:latin typeface="Arial"/>
                <a:cs typeface="Arial"/>
              </a:rPr>
              <a:t>for </a:t>
            </a:r>
            <a:r>
              <a:rPr sz="1000" spc="-15" dirty="0">
                <a:latin typeface="Arial"/>
                <a:cs typeface="Arial"/>
              </a:rPr>
              <a:t>the </a:t>
            </a:r>
            <a:r>
              <a:rPr sz="1000" spc="-30" dirty="0">
                <a:latin typeface="Arial"/>
                <a:cs typeface="Arial"/>
              </a:rPr>
              <a:t>modular </a:t>
            </a:r>
            <a:r>
              <a:rPr sz="1000" spc="-50">
                <a:latin typeface="Arial"/>
                <a:cs typeface="Arial"/>
              </a:rPr>
              <a:t>and </a:t>
            </a:r>
            <a:r>
              <a:rPr lang="en-US" sz="1000" spc="-120" dirty="0" smtClean="0">
                <a:latin typeface="Arial"/>
                <a:cs typeface="Arial"/>
              </a:rPr>
              <a:t>UHS </a:t>
            </a:r>
            <a:r>
              <a:rPr sz="1000" spc="-160" smtClean="0">
                <a:latin typeface="Arial"/>
                <a:cs typeface="Arial"/>
              </a:rPr>
              <a:t> </a:t>
            </a:r>
            <a:r>
              <a:rPr sz="1000" spc="-35" dirty="0">
                <a:latin typeface="Arial"/>
                <a:cs typeface="Arial"/>
              </a:rPr>
              <a:t>examination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17</a:t>
            </a:fld>
            <a:endParaRPr spc="-5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39792" y="426211"/>
            <a:ext cx="259651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75" dirty="0">
                <a:latin typeface="Arial"/>
                <a:cs typeface="Arial"/>
              </a:rPr>
              <a:t>3</a:t>
            </a:r>
            <a:r>
              <a:rPr sz="1050" b="1" i="1" spc="-112" baseline="31746" dirty="0">
                <a:latin typeface="Arial"/>
                <a:cs typeface="Arial"/>
              </a:rPr>
              <a:t>RD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20" dirty="0">
                <a:latin typeface="Arial"/>
                <a:cs typeface="Arial"/>
              </a:rPr>
              <a:t>MBBS</a:t>
            </a:r>
            <a:r>
              <a:rPr sz="1100" b="1" i="1" spc="-120">
                <a:latin typeface="Arial"/>
                <a:cs typeface="Arial"/>
              </a:rPr>
              <a:t>, </a:t>
            </a:r>
            <a:r>
              <a:rPr sz="1100" b="1" i="1" spc="-55" smtClean="0">
                <a:latin typeface="Arial"/>
                <a:cs typeface="Arial"/>
              </a:rPr>
              <a:t> </a:t>
            </a:r>
            <a:r>
              <a:rPr sz="1100" b="1" i="1" spc="-175" dirty="0">
                <a:latin typeface="Arial"/>
                <a:cs typeface="Arial"/>
              </a:rPr>
              <a:t>CVS </a:t>
            </a:r>
            <a:r>
              <a:rPr sz="1100" b="1" i="1" spc="-15" dirty="0">
                <a:latin typeface="Arial"/>
                <a:cs typeface="Arial"/>
              </a:rPr>
              <a:t>II</a:t>
            </a:r>
            <a:r>
              <a:rPr sz="1100" b="1" i="1" spc="-105" dirty="0">
                <a:latin typeface="Arial"/>
                <a:cs typeface="Arial"/>
              </a:rPr>
              <a:t> </a:t>
            </a:r>
            <a:r>
              <a:rPr sz="1100" b="1" i="1" spc="-120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2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1097280" y="454025"/>
            <a:ext cx="2273935" cy="17208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05101" y="1135126"/>
            <a:ext cx="486981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u="heavy" spc="-20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STUDY </a:t>
            </a:r>
            <a:r>
              <a:rPr sz="1600" b="1" u="heavy" spc="-1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GUIDE </a:t>
            </a:r>
            <a:r>
              <a:rPr sz="1600" b="1" u="heavy" spc="-2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FOR </a:t>
            </a:r>
            <a:r>
              <a:rPr sz="1600" b="1" u="heavy" spc="-2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CARDIOVASCULAR </a:t>
            </a:r>
            <a:r>
              <a:rPr sz="1600" b="1" u="heavy" spc="-2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SYSTEM </a:t>
            </a:r>
            <a:r>
              <a:rPr sz="1600" b="1" u="heavy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II</a:t>
            </a:r>
            <a:r>
              <a:rPr sz="1600" b="1" u="heavy" spc="-10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600" b="1" u="heavy" spc="-1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MODULE</a:t>
            </a:r>
            <a:endParaRPr sz="16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019860" y="1909826"/>
          <a:ext cx="6225540" cy="26727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0080"/>
                <a:gridCol w="4969510"/>
                <a:gridCol w="615950"/>
              </a:tblGrid>
              <a:tr h="440055">
                <a:tc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sz="1400" b="1" spc="-125" dirty="0">
                          <a:latin typeface="Arial"/>
                          <a:cs typeface="Arial"/>
                        </a:rPr>
                        <a:t>S.No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085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1400" b="1" spc="-185" dirty="0">
                          <a:latin typeface="Arial"/>
                          <a:cs typeface="Arial"/>
                        </a:rPr>
                        <a:t>CONTENTS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0413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32080">
                        <a:lnSpc>
                          <a:spcPts val="1625"/>
                        </a:lnSpc>
                      </a:pPr>
                      <a:r>
                        <a:rPr sz="1400" b="1" spc="-140" dirty="0">
                          <a:latin typeface="Arial"/>
                          <a:cs typeface="Arial"/>
                        </a:rPr>
                        <a:t>Page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17907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400" b="1" spc="-70" dirty="0">
                          <a:latin typeface="Arial"/>
                          <a:cs typeface="Arial"/>
                        </a:rPr>
                        <a:t>No.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71120">
                        <a:lnSpc>
                          <a:spcPts val="1670"/>
                        </a:lnSpc>
                        <a:spcBef>
                          <a:spcPts val="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35"/>
                        </a:lnSpc>
                      </a:pPr>
                      <a:r>
                        <a:rPr sz="1400" spc="-60" dirty="0">
                          <a:latin typeface="Arial"/>
                          <a:cs typeface="Arial"/>
                        </a:rPr>
                        <a:t>Overview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670"/>
                        </a:lnSpc>
                        <a:spcBef>
                          <a:spcPts val="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0979">
                <a:tc>
                  <a:txBody>
                    <a:bodyPr/>
                    <a:lstStyle/>
                    <a:p>
                      <a:pPr marL="71120">
                        <a:lnSpc>
                          <a:spcPts val="1639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10"/>
                        </a:lnSpc>
                      </a:pPr>
                      <a:r>
                        <a:rPr sz="1400" spc="-20" dirty="0">
                          <a:latin typeface="Arial"/>
                          <a:cs typeface="Arial"/>
                        </a:rPr>
                        <a:t>Introduction </a:t>
                      </a:r>
                      <a:r>
                        <a:rPr sz="1400" spc="2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400" spc="-80" dirty="0">
                          <a:latin typeface="Arial"/>
                          <a:cs typeface="Arial"/>
                        </a:rPr>
                        <a:t>Study</a:t>
                      </a:r>
                      <a:r>
                        <a:rPr sz="1400" spc="-2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Guide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639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 marL="71120">
                        <a:lnSpc>
                          <a:spcPts val="166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35"/>
                        </a:lnSpc>
                      </a:pPr>
                      <a:r>
                        <a:rPr sz="1400" spc="-75" dirty="0">
                          <a:latin typeface="Arial"/>
                          <a:cs typeface="Arial"/>
                        </a:rPr>
                        <a:t>Learning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Methodologies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66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2885">
                <a:tc>
                  <a:txBody>
                    <a:bodyPr/>
                    <a:lstStyle/>
                    <a:p>
                      <a:pPr marL="71120">
                        <a:lnSpc>
                          <a:spcPts val="165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39"/>
                        </a:lnSpc>
                      </a:pPr>
                      <a:r>
                        <a:rPr sz="1400" spc="-30" dirty="0">
                          <a:latin typeface="Arial"/>
                          <a:cs typeface="Arial"/>
                        </a:rPr>
                        <a:t>Module 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4: </a:t>
                      </a:r>
                      <a:r>
                        <a:rPr sz="1400" spc="-240" dirty="0">
                          <a:latin typeface="Arial"/>
                          <a:cs typeface="Arial"/>
                        </a:rPr>
                        <a:t>CVS</a:t>
                      </a:r>
                      <a:r>
                        <a:rPr sz="14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0" dirty="0">
                          <a:latin typeface="Arial"/>
                          <a:cs typeface="Arial"/>
                        </a:rPr>
                        <a:t>II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65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 marL="71120">
                        <a:lnSpc>
                          <a:spcPts val="1660"/>
                        </a:lnSpc>
                        <a:spcBef>
                          <a:spcPts val="5"/>
                        </a:spcBef>
                      </a:pPr>
                      <a:r>
                        <a:rPr sz="1400" spc="-60" dirty="0">
                          <a:latin typeface="Arial"/>
                          <a:cs typeface="Arial"/>
                        </a:rPr>
                        <a:t>4.1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8320">
                        <a:lnSpc>
                          <a:spcPts val="1610"/>
                        </a:lnSpc>
                      </a:pPr>
                      <a:r>
                        <a:rPr sz="1400" spc="-25" dirty="0">
                          <a:latin typeface="Arial"/>
                          <a:cs typeface="Arial"/>
                        </a:rPr>
                        <a:t>Introduction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63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71120">
                        <a:lnSpc>
                          <a:spcPts val="1650"/>
                        </a:lnSpc>
                      </a:pPr>
                      <a:r>
                        <a:rPr sz="1400" spc="-60" dirty="0">
                          <a:latin typeface="Arial"/>
                          <a:cs typeface="Arial"/>
                        </a:rPr>
                        <a:t>4.2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16255">
                        <a:lnSpc>
                          <a:spcPts val="1635"/>
                        </a:lnSpc>
                      </a:pPr>
                      <a:r>
                        <a:rPr sz="1400" spc="-65" dirty="0">
                          <a:latin typeface="Arial"/>
                          <a:cs typeface="Arial"/>
                        </a:rPr>
                        <a:t>Objectives 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4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Strategies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65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 marL="71120">
                        <a:lnSpc>
                          <a:spcPts val="1660"/>
                        </a:lnSpc>
                        <a:spcBef>
                          <a:spcPts val="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25"/>
                        </a:lnSpc>
                      </a:pPr>
                      <a:r>
                        <a:rPr sz="1400" spc="-75" dirty="0">
                          <a:latin typeface="Arial"/>
                          <a:cs typeface="Arial"/>
                        </a:rPr>
                        <a:t>Learning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5" dirty="0">
                          <a:latin typeface="Arial"/>
                          <a:cs typeface="Arial"/>
                        </a:rPr>
                        <a:t>Resources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664"/>
                        </a:lnSpc>
                      </a:pPr>
                      <a:r>
                        <a:rPr sz="1400" spc="-70" dirty="0">
                          <a:latin typeface="Arial"/>
                          <a:cs typeface="Arial"/>
                        </a:rPr>
                        <a:t>14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 marL="71120">
                        <a:lnSpc>
                          <a:spcPts val="163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25"/>
                        </a:lnSpc>
                      </a:pPr>
                      <a:r>
                        <a:rPr sz="1400" spc="-95" dirty="0">
                          <a:latin typeface="Arial"/>
                          <a:cs typeface="Arial"/>
                        </a:rPr>
                        <a:t>Assessment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Methods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664"/>
                        </a:lnSpc>
                      </a:pPr>
                      <a:r>
                        <a:rPr sz="1400" spc="-70" dirty="0">
                          <a:latin typeface="Arial"/>
                          <a:cs typeface="Arial"/>
                        </a:rPr>
                        <a:t>16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 marL="71120">
                        <a:lnSpc>
                          <a:spcPts val="163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25"/>
                        </a:lnSpc>
                      </a:pPr>
                      <a:r>
                        <a:rPr sz="1400" spc="-30" dirty="0">
                          <a:latin typeface="Arial"/>
                          <a:cs typeface="Arial"/>
                        </a:rPr>
                        <a:t>Modular 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Examination </a:t>
                      </a:r>
                      <a:r>
                        <a:rPr sz="1400" spc="-105" dirty="0">
                          <a:latin typeface="Arial"/>
                          <a:cs typeface="Arial"/>
                        </a:rPr>
                        <a:t>Rules 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400" spc="-70">
                          <a:latin typeface="Arial"/>
                          <a:cs typeface="Arial"/>
                        </a:rPr>
                        <a:t>Regulations</a:t>
                      </a:r>
                      <a:r>
                        <a:rPr sz="1400" spc="-17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10" smtClean="0">
                          <a:latin typeface="Arial"/>
                          <a:cs typeface="Arial"/>
                        </a:rPr>
                        <a:t>(</a:t>
                      </a:r>
                      <a:r>
                        <a:rPr lang="en-US" sz="1400" spc="-110" dirty="0" smtClean="0">
                          <a:latin typeface="Arial"/>
                          <a:cs typeface="Arial"/>
                        </a:rPr>
                        <a:t>AVMC</a:t>
                      </a:r>
                      <a:r>
                        <a:rPr sz="1400" spc="-110" smtClean="0">
                          <a:latin typeface="Arial"/>
                          <a:cs typeface="Arial"/>
                        </a:rPr>
                        <a:t>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664"/>
                        </a:lnSpc>
                      </a:pPr>
                      <a:r>
                        <a:rPr sz="1400" spc="-75" dirty="0">
                          <a:latin typeface="Arial"/>
                          <a:cs typeface="Arial"/>
                        </a:rPr>
                        <a:t>17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 marL="71120">
                        <a:lnSpc>
                          <a:spcPts val="1664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25"/>
                        </a:lnSpc>
                      </a:pPr>
                      <a:r>
                        <a:rPr sz="1400" spc="-95" dirty="0">
                          <a:latin typeface="Arial"/>
                          <a:cs typeface="Arial"/>
                        </a:rPr>
                        <a:t>Schedule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664"/>
                        </a:lnSpc>
                      </a:pPr>
                      <a:r>
                        <a:rPr sz="1400" spc="-75" dirty="0">
                          <a:latin typeface="Arial"/>
                          <a:cs typeface="Arial"/>
                        </a:rPr>
                        <a:t>18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3</a:t>
            </a:fld>
            <a:endParaRPr spc="-55" dirty="0"/>
          </a:p>
        </p:txBody>
      </p:sp>
      <p:sp>
        <p:nvSpPr>
          <p:cNvPr id="17" name="object 3"/>
          <p:cNvSpPr txBox="1"/>
          <p:nvPr/>
        </p:nvSpPr>
        <p:spPr>
          <a:xfrm>
            <a:off x="1066800" y="457200"/>
            <a:ext cx="1874520" cy="17208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8" name="object 4"/>
          <p:cNvSpPr txBox="1"/>
          <p:nvPr/>
        </p:nvSpPr>
        <p:spPr>
          <a:xfrm>
            <a:off x="1148892" y="1134620"/>
            <a:ext cx="5934710" cy="18156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200" i="1" spc="-35" dirty="0" smtClean="0">
                <a:latin typeface="Trebuchet MS"/>
                <a:cs typeface="Trebuchet MS"/>
              </a:rPr>
              <a:t>Module </a:t>
            </a:r>
            <a:r>
              <a:rPr lang="en-US" sz="1200" i="1" spc="-60" dirty="0" smtClean="0">
                <a:latin typeface="Trebuchet MS"/>
                <a:cs typeface="Trebuchet MS"/>
              </a:rPr>
              <a:t>name: </a:t>
            </a:r>
            <a:r>
              <a:rPr lang="en-US" sz="1200" b="1" spc="-190" dirty="0" smtClean="0">
                <a:latin typeface="Arial"/>
                <a:cs typeface="Arial"/>
              </a:rPr>
              <a:t>CVS</a:t>
            </a:r>
            <a:r>
              <a:rPr lang="en-US" sz="1200" b="1" spc="-165" dirty="0" smtClean="0">
                <a:latin typeface="Arial"/>
                <a:cs typeface="Arial"/>
              </a:rPr>
              <a:t> </a:t>
            </a:r>
            <a:r>
              <a:rPr lang="en-US" sz="1200" b="1" spc="-25" dirty="0" smtClean="0">
                <a:latin typeface="Arial"/>
                <a:cs typeface="Arial"/>
              </a:rPr>
              <a:t>II</a:t>
            </a:r>
            <a:endParaRPr lang="en-US" sz="1200" dirty="0" smtClean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lang="en-US" sz="1050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977389" algn="l"/>
                <a:tab pos="3596004" algn="l"/>
              </a:tabLst>
            </a:pPr>
            <a:r>
              <a:rPr lang="en-US" sz="1200" i="1" spc="-70" dirty="0" smtClean="0">
                <a:latin typeface="Trebuchet MS"/>
                <a:cs typeface="Trebuchet MS"/>
              </a:rPr>
              <a:t>Y</a:t>
            </a:r>
            <a:r>
              <a:rPr lang="en-US" sz="1200" i="1" spc="-85" dirty="0" smtClean="0">
                <a:latin typeface="Trebuchet MS"/>
                <a:cs typeface="Trebuchet MS"/>
              </a:rPr>
              <a:t>ear</a:t>
            </a:r>
            <a:r>
              <a:rPr lang="en-US" sz="1200" i="1" spc="-85" dirty="0" smtClean="0">
                <a:latin typeface="Trebuchet MS"/>
                <a:cs typeface="Trebuchet MS"/>
              </a:rPr>
              <a:t>:</a:t>
            </a:r>
            <a:r>
              <a:rPr lang="en-US" sz="1200" i="1" spc="-65" dirty="0" smtClean="0">
                <a:latin typeface="Trebuchet MS"/>
                <a:cs typeface="Trebuchet MS"/>
              </a:rPr>
              <a:t> </a:t>
            </a:r>
            <a:r>
              <a:rPr lang="en-US" sz="1200" b="1" i="1" spc="-95" dirty="0" smtClean="0">
                <a:latin typeface="Arial"/>
                <a:cs typeface="Arial"/>
              </a:rPr>
              <a:t>Three	</a:t>
            </a:r>
            <a:r>
              <a:rPr lang="en-US" sz="1200" i="1" spc="-65" dirty="0" smtClean="0">
                <a:latin typeface="Trebuchet MS"/>
                <a:cs typeface="Trebuchet MS"/>
              </a:rPr>
              <a:t>Duration: </a:t>
            </a:r>
            <a:r>
              <a:rPr lang="en-US" sz="1200" b="1" i="1" spc="-60" dirty="0" smtClean="0">
                <a:latin typeface="Arial"/>
                <a:cs typeface="Arial"/>
              </a:rPr>
              <a:t>4 </a:t>
            </a:r>
            <a:r>
              <a:rPr lang="en-US" sz="1200" b="1" i="1" spc="-100" dirty="0" smtClean="0">
                <a:latin typeface="Arial"/>
                <a:cs typeface="Arial"/>
              </a:rPr>
              <a:t>weeks </a:t>
            </a:r>
            <a:endParaRPr lang="en-US" sz="1200" dirty="0" smtClean="0">
              <a:latin typeface="Arial"/>
              <a:cs typeface="Arial"/>
            </a:endParaRPr>
          </a:p>
          <a:p>
            <a:pPr marL="12700" marR="5080">
              <a:lnSpc>
                <a:spcPct val="117500"/>
              </a:lnSpc>
              <a:spcBef>
                <a:spcPts val="985"/>
              </a:spcBef>
            </a:pPr>
            <a:r>
              <a:rPr lang="en-US" sz="1200" i="1" spc="-80" dirty="0" smtClean="0">
                <a:latin typeface="Trebuchet MS"/>
                <a:cs typeface="Trebuchet MS"/>
              </a:rPr>
              <a:t>Timetable </a:t>
            </a:r>
            <a:r>
              <a:rPr lang="en-US" sz="1200" i="1" spc="-65" dirty="0" smtClean="0">
                <a:latin typeface="Trebuchet MS"/>
                <a:cs typeface="Trebuchet MS"/>
              </a:rPr>
              <a:t>hours: </a:t>
            </a:r>
            <a:r>
              <a:rPr lang="en-US" sz="1200" b="1" spc="-100" dirty="0" smtClean="0">
                <a:latin typeface="Arial"/>
                <a:cs typeface="Arial"/>
              </a:rPr>
              <a:t>Lectures, </a:t>
            </a:r>
            <a:r>
              <a:rPr lang="en-US" sz="1200" b="1" spc="-125" dirty="0" smtClean="0">
                <a:latin typeface="Arial"/>
                <a:cs typeface="Arial"/>
              </a:rPr>
              <a:t>Case-Based </a:t>
            </a:r>
            <a:r>
              <a:rPr lang="en-US" sz="1200" b="1" spc="-60" dirty="0" smtClean="0">
                <a:latin typeface="Arial"/>
                <a:cs typeface="Arial"/>
              </a:rPr>
              <a:t>Integrated </a:t>
            </a:r>
            <a:r>
              <a:rPr lang="en-US" sz="1200" b="1" spc="-100" dirty="0" smtClean="0">
                <a:latin typeface="Arial"/>
                <a:cs typeface="Arial"/>
              </a:rPr>
              <a:t>Learning </a:t>
            </a:r>
            <a:r>
              <a:rPr lang="en-US" sz="1200" b="1" spc="-110" dirty="0" smtClean="0">
                <a:latin typeface="Arial"/>
                <a:cs typeface="Arial"/>
              </a:rPr>
              <a:t>(CBIL), </a:t>
            </a:r>
            <a:r>
              <a:rPr lang="en-US" sz="1200" b="1" spc="-95" dirty="0" smtClean="0">
                <a:latin typeface="Arial"/>
                <a:cs typeface="Arial"/>
              </a:rPr>
              <a:t>Clinical </a:t>
            </a:r>
            <a:r>
              <a:rPr lang="en-US" sz="1200" b="1" spc="-75" dirty="0" smtClean="0">
                <a:latin typeface="Arial"/>
                <a:cs typeface="Arial"/>
              </a:rPr>
              <a:t>Rotations, learning  </a:t>
            </a:r>
            <a:r>
              <a:rPr lang="en-US" sz="1200" b="1" spc="-80" dirty="0" smtClean="0">
                <a:latin typeface="Arial"/>
                <a:cs typeface="Arial"/>
              </a:rPr>
              <a:t>experience </a:t>
            </a:r>
            <a:r>
              <a:rPr lang="en-US" sz="1200" b="1" spc="-65" dirty="0" smtClean="0">
                <a:latin typeface="Arial"/>
                <a:cs typeface="Arial"/>
              </a:rPr>
              <a:t>in </a:t>
            </a:r>
            <a:r>
              <a:rPr lang="en-US" sz="1200" b="1" spc="-140" dirty="0" smtClean="0">
                <a:latin typeface="Arial"/>
                <a:cs typeface="Arial"/>
              </a:rPr>
              <a:t>LNH </a:t>
            </a:r>
            <a:r>
              <a:rPr lang="en-US" sz="1200" b="1" spc="-75" dirty="0" smtClean="0">
                <a:latin typeface="Arial"/>
                <a:cs typeface="Arial"/>
              </a:rPr>
              <a:t>outreach </a:t>
            </a:r>
            <a:r>
              <a:rPr lang="en-US" sz="1200" b="1" spc="-80" dirty="0" smtClean="0">
                <a:latin typeface="Arial"/>
                <a:cs typeface="Arial"/>
              </a:rPr>
              <a:t>centers, Laboratory, Practical, Demonstrations, </a:t>
            </a:r>
            <a:r>
              <a:rPr lang="en-US" sz="1200" b="1" spc="-95" dirty="0" smtClean="0">
                <a:latin typeface="Arial"/>
                <a:cs typeface="Arial"/>
              </a:rPr>
              <a:t>Skills,</a:t>
            </a:r>
            <a:r>
              <a:rPr lang="en-US" sz="1200" b="1" spc="50" dirty="0" smtClean="0">
                <a:latin typeface="Arial"/>
                <a:cs typeface="Arial"/>
              </a:rPr>
              <a:t> </a:t>
            </a:r>
            <a:r>
              <a:rPr lang="en-US" sz="1200" b="1" spc="-90" dirty="0" smtClean="0">
                <a:latin typeface="Arial"/>
                <a:cs typeface="Arial"/>
              </a:rPr>
              <a:t>Self-Study</a:t>
            </a:r>
            <a:endParaRPr lang="en-US" sz="1200" dirty="0" smtClean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lang="en-US" sz="1050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lang="en-US" sz="1200" i="1" spc="-85" dirty="0" smtClean="0">
                <a:latin typeface="Trebuchet MS"/>
                <a:cs typeface="Trebuchet MS"/>
              </a:rPr>
              <a:t>Credit </a:t>
            </a:r>
            <a:r>
              <a:rPr lang="en-US" sz="1200" i="1" spc="-65" dirty="0" smtClean="0">
                <a:latin typeface="Trebuchet MS"/>
                <a:cs typeface="Trebuchet MS"/>
              </a:rPr>
              <a:t>hours: </a:t>
            </a:r>
            <a:r>
              <a:rPr lang="en-US" sz="1200" b="1" spc="-60" dirty="0" smtClean="0">
                <a:latin typeface="Arial"/>
                <a:cs typeface="Arial"/>
              </a:rPr>
              <a:t>3 </a:t>
            </a:r>
            <a:r>
              <a:rPr lang="en-US" sz="1200" b="1" spc="-65" dirty="0" smtClean="0">
                <a:latin typeface="Arial"/>
                <a:cs typeface="Arial"/>
              </a:rPr>
              <a:t>credit </a:t>
            </a:r>
            <a:r>
              <a:rPr lang="en-US" sz="1200" b="1" spc="-105" dirty="0" smtClean="0">
                <a:latin typeface="Arial"/>
                <a:cs typeface="Arial"/>
              </a:rPr>
              <a:t>hours </a:t>
            </a:r>
            <a:r>
              <a:rPr lang="en-US" sz="1200" b="1" spc="-65" dirty="0" smtClean="0">
                <a:latin typeface="Arial"/>
                <a:cs typeface="Arial"/>
              </a:rPr>
              <a:t>in theory </a:t>
            </a:r>
            <a:r>
              <a:rPr lang="en-US" sz="1200" b="1" spc="-90" dirty="0" smtClean="0">
                <a:latin typeface="Arial"/>
                <a:cs typeface="Arial"/>
              </a:rPr>
              <a:t>and </a:t>
            </a:r>
            <a:r>
              <a:rPr lang="en-US" sz="1200" b="1" spc="-45" dirty="0" smtClean="0">
                <a:latin typeface="Arial"/>
                <a:cs typeface="Arial"/>
              </a:rPr>
              <a:t>1.5 </a:t>
            </a:r>
            <a:r>
              <a:rPr lang="en-US" sz="1200" b="1" spc="-70" dirty="0" smtClean="0">
                <a:latin typeface="Arial"/>
                <a:cs typeface="Arial"/>
              </a:rPr>
              <a:t>credit </a:t>
            </a:r>
            <a:r>
              <a:rPr lang="en-US" sz="1200" b="1" spc="-105" dirty="0" smtClean="0">
                <a:latin typeface="Arial"/>
                <a:cs typeface="Arial"/>
              </a:rPr>
              <a:t>hours </a:t>
            </a:r>
            <a:r>
              <a:rPr lang="en-US" sz="1200" b="1" spc="-70" dirty="0" smtClean="0">
                <a:latin typeface="Arial"/>
                <a:cs typeface="Arial"/>
              </a:rPr>
              <a:t>in</a:t>
            </a:r>
            <a:r>
              <a:rPr lang="en-US" sz="1200" b="1" spc="20" dirty="0" smtClean="0">
                <a:latin typeface="Arial"/>
                <a:cs typeface="Arial"/>
              </a:rPr>
              <a:t> </a:t>
            </a:r>
            <a:r>
              <a:rPr lang="en-US" sz="1200" b="1" spc="-80" dirty="0" smtClean="0">
                <a:latin typeface="Arial"/>
                <a:cs typeface="Arial"/>
              </a:rPr>
              <a:t>practical</a:t>
            </a:r>
            <a:endParaRPr lang="en-US" sz="1200" dirty="0" smtClean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lang="en-US" sz="1050" dirty="0" smtClean="0">
              <a:latin typeface="Times New Roman"/>
              <a:cs typeface="Times New Roman"/>
            </a:endParaRPr>
          </a:p>
          <a:p>
            <a:pPr marL="27305" algn="ctr">
              <a:lnSpc>
                <a:spcPct val="100000"/>
              </a:lnSpc>
            </a:pPr>
            <a:r>
              <a:rPr lang="en-US" sz="1300" b="1" spc="-135" dirty="0" smtClean="0">
                <a:latin typeface="Arial"/>
                <a:cs typeface="Arial"/>
              </a:rPr>
              <a:t>MODULE </a:t>
            </a:r>
            <a:r>
              <a:rPr lang="en-US" sz="1300" b="1" spc="-160" dirty="0" smtClean="0">
                <a:latin typeface="Arial"/>
                <a:cs typeface="Arial"/>
              </a:rPr>
              <a:t>INTEGRATED</a:t>
            </a:r>
            <a:r>
              <a:rPr lang="en-US" sz="1300" b="1" spc="-5" dirty="0" smtClean="0">
                <a:latin typeface="Arial"/>
                <a:cs typeface="Arial"/>
              </a:rPr>
              <a:t> </a:t>
            </a:r>
            <a:r>
              <a:rPr lang="en-US" sz="1300" b="1" spc="-125" dirty="0" smtClean="0">
                <a:latin typeface="Arial"/>
                <a:cs typeface="Arial"/>
              </a:rPr>
              <a:t>COMMITTEE</a:t>
            </a:r>
            <a:endParaRPr lang="en-US" sz="1300" dirty="0">
              <a:latin typeface="Arial"/>
              <a:cs typeface="Arial"/>
            </a:endParaRPr>
          </a:p>
        </p:txBody>
      </p:sp>
      <p:sp>
        <p:nvSpPr>
          <p:cNvPr id="19" name="object 5"/>
          <p:cNvSpPr txBox="1"/>
          <p:nvPr/>
        </p:nvSpPr>
        <p:spPr>
          <a:xfrm>
            <a:off x="2145538" y="3930270"/>
            <a:ext cx="40894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30" dirty="0">
                <a:latin typeface="Arial"/>
                <a:cs typeface="Arial"/>
              </a:rPr>
              <a:t>DEPARTMENTS’&amp; </a:t>
            </a:r>
            <a:r>
              <a:rPr sz="1200" b="1" spc="-195" dirty="0">
                <a:latin typeface="Arial"/>
                <a:cs typeface="Arial"/>
              </a:rPr>
              <a:t>RESOURCE </a:t>
            </a:r>
            <a:r>
              <a:rPr sz="1200" b="1" spc="-165" dirty="0">
                <a:latin typeface="Arial"/>
                <a:cs typeface="Arial"/>
              </a:rPr>
              <a:t>PERSONS’ </a:t>
            </a:r>
            <a:r>
              <a:rPr sz="1200" b="1" spc="-130" dirty="0">
                <a:latin typeface="Arial"/>
                <a:cs typeface="Arial"/>
              </a:rPr>
              <a:t>FACILITATING</a:t>
            </a:r>
            <a:r>
              <a:rPr sz="1200" b="1" spc="-229" dirty="0">
                <a:latin typeface="Arial"/>
                <a:cs typeface="Arial"/>
              </a:rPr>
              <a:t> </a:t>
            </a:r>
            <a:r>
              <a:rPr sz="1200" b="1" spc="-145" dirty="0">
                <a:latin typeface="Arial"/>
                <a:cs typeface="Arial"/>
              </a:rPr>
              <a:t>LEARNING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20" name="object 6"/>
          <p:cNvGraphicFramePr>
            <a:graphicFrameLocks noGrp="1"/>
          </p:cNvGraphicFramePr>
          <p:nvPr/>
        </p:nvGraphicFramePr>
        <p:xfrm>
          <a:off x="1010716" y="3025141"/>
          <a:ext cx="5958840" cy="6337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1015"/>
                <a:gridCol w="2917825"/>
              </a:tblGrid>
              <a:tr h="237490">
                <a:tc>
                  <a:txBody>
                    <a:bodyPr/>
                    <a:lstStyle/>
                    <a:p>
                      <a:pPr marL="71120">
                        <a:lnSpc>
                          <a:spcPts val="1285"/>
                        </a:lnSpc>
                      </a:pPr>
                      <a:r>
                        <a:rPr sz="1200" b="1" i="1" spc="-135" dirty="0">
                          <a:latin typeface="Arial"/>
                          <a:cs typeface="Arial"/>
                        </a:rPr>
                        <a:t>MODULECOORDINATOR: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50850" marR="0" indent="-216535" defTabSz="91440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Pct val="109090"/>
                        <a:buFont typeface="Symbol"/>
                        <a:buChar char=""/>
                        <a:tabLst>
                          <a:tab pos="450850" algn="l"/>
                          <a:tab pos="451484" algn="l"/>
                        </a:tabLst>
                        <a:defRPr/>
                      </a:pPr>
                      <a:r>
                        <a:rPr lang="en-US" sz="1200" spc="-65" dirty="0" smtClean="0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65" dirty="0" smtClean="0">
                          <a:latin typeface="Arial"/>
                          <a:cs typeface="Arial"/>
                        </a:rPr>
                        <a:t>Dr.</a:t>
                      </a:r>
                      <a:r>
                        <a:rPr lang="en-US" sz="1100" spc="-6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65" baseline="0" dirty="0" err="1" smtClean="0">
                          <a:latin typeface="Arial"/>
                          <a:cs typeface="Arial"/>
                        </a:rPr>
                        <a:t>Zubair</a:t>
                      </a:r>
                      <a:r>
                        <a:rPr lang="en-US" sz="1100" spc="-65" baseline="0" dirty="0" smtClean="0">
                          <a:latin typeface="Arial"/>
                          <a:cs typeface="Arial"/>
                        </a:rPr>
                        <a:t> Ahmad</a:t>
                      </a:r>
                      <a:r>
                        <a:rPr sz="1100" spc="-40" smtClean="0">
                          <a:latin typeface="Arial"/>
                          <a:cs typeface="Arial"/>
                        </a:rPr>
                        <a:t>(Biochemistry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71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71120">
                        <a:lnSpc>
                          <a:spcPts val="1225"/>
                        </a:lnSpc>
                      </a:pPr>
                      <a:r>
                        <a:rPr sz="1200" b="1" i="1" spc="-145" dirty="0">
                          <a:latin typeface="Arial"/>
                          <a:cs typeface="Arial"/>
                        </a:rPr>
                        <a:t>CO-COORDINATORS: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850" indent="-216535">
                        <a:lnSpc>
                          <a:spcPct val="100000"/>
                        </a:lnSpc>
                        <a:spcBef>
                          <a:spcPts val="145"/>
                        </a:spcBef>
                        <a:buSzPct val="109090"/>
                        <a:buFont typeface="Symbol"/>
                        <a:buChar char=""/>
                        <a:tabLst>
                          <a:tab pos="450850" algn="l"/>
                          <a:tab pos="451484" algn="l"/>
                        </a:tabLst>
                      </a:pPr>
                      <a:r>
                        <a:rPr lang="en-US" sz="1100" spc="-55" dirty="0" smtClean="0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70" baseline="0" dirty="0" smtClean="0">
                          <a:latin typeface="Arial"/>
                          <a:cs typeface="Arial"/>
                        </a:rPr>
                        <a:t> Dr. </a:t>
                      </a:r>
                      <a:r>
                        <a:rPr lang="en-US" sz="1100" spc="-70" baseline="0" dirty="0" err="1" smtClean="0">
                          <a:latin typeface="Arial"/>
                          <a:cs typeface="Arial"/>
                        </a:rPr>
                        <a:t>Rubina</a:t>
                      </a:r>
                      <a:r>
                        <a:rPr lang="en-US" sz="1100" spc="-7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70" baseline="0" dirty="0" err="1" smtClean="0">
                          <a:latin typeface="Arial"/>
                          <a:cs typeface="Arial"/>
                        </a:rPr>
                        <a:t>Hafeez</a:t>
                      </a:r>
                      <a:r>
                        <a:rPr sz="1100" spc="185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(Pathology)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50850" indent="-216535">
                        <a:lnSpc>
                          <a:spcPct val="100000"/>
                        </a:lnSpc>
                        <a:spcBef>
                          <a:spcPts val="195"/>
                        </a:spcBef>
                        <a:buSzPct val="109090"/>
                        <a:buFont typeface="Symbol"/>
                        <a:buChar char=""/>
                        <a:tabLst>
                          <a:tab pos="450850" algn="l"/>
                          <a:tab pos="451484" algn="l"/>
                        </a:tabLst>
                      </a:pPr>
                      <a:r>
                        <a:rPr lang="en-US" sz="1200" spc="-65" dirty="0" smtClean="0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200" spc="-65" dirty="0" err="1" smtClean="0">
                          <a:latin typeface="Arial"/>
                          <a:cs typeface="Arial"/>
                        </a:rPr>
                        <a:t>Dr.Rehana</a:t>
                      </a:r>
                      <a:r>
                        <a:rPr lang="en-US" sz="1200" spc="-6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200" spc="-65" dirty="0" err="1" smtClean="0">
                          <a:latin typeface="Arial"/>
                          <a:cs typeface="Arial"/>
                        </a:rPr>
                        <a:t>Shahid</a:t>
                      </a:r>
                      <a:r>
                        <a:rPr lang="en-US" sz="1200" spc="-65" dirty="0" smtClean="0">
                          <a:latin typeface="Arial"/>
                          <a:cs typeface="Arial"/>
                        </a:rPr>
                        <a:t>(Anatomy)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84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21" name="object 7"/>
          <p:cNvGraphicFramePr>
            <a:graphicFrameLocks noGrp="1"/>
          </p:cNvGraphicFramePr>
          <p:nvPr/>
        </p:nvGraphicFramePr>
        <p:xfrm>
          <a:off x="1010716" y="4352926"/>
          <a:ext cx="5970904" cy="50958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84500"/>
                <a:gridCol w="2986404"/>
              </a:tblGrid>
              <a:tr h="176530">
                <a:tc>
                  <a:txBody>
                    <a:bodyPr/>
                    <a:lstStyle/>
                    <a:p>
                      <a:pPr marL="790575">
                        <a:lnSpc>
                          <a:spcPts val="1270"/>
                        </a:lnSpc>
                      </a:pPr>
                      <a:r>
                        <a:rPr sz="1200" b="1" spc="-170" dirty="0">
                          <a:latin typeface="Arial"/>
                          <a:cs typeface="Arial"/>
                        </a:rPr>
                        <a:t>BASIC </a:t>
                      </a:r>
                      <a:r>
                        <a:rPr sz="1200" b="1" spc="-165" dirty="0">
                          <a:latin typeface="Arial"/>
                          <a:cs typeface="Arial"/>
                        </a:rPr>
                        <a:t>HEALTH</a:t>
                      </a:r>
                      <a:r>
                        <a:rPr sz="1200" b="1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90" dirty="0">
                          <a:latin typeface="Arial"/>
                          <a:cs typeface="Arial"/>
                        </a:rPr>
                        <a:t>SCIENCES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88595">
                        <a:lnSpc>
                          <a:spcPts val="1270"/>
                        </a:lnSpc>
                      </a:pPr>
                      <a:r>
                        <a:rPr sz="1200" b="1" spc="-150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200" b="1" spc="-114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b="1" spc="-165" dirty="0">
                          <a:latin typeface="Arial"/>
                          <a:cs typeface="Arial"/>
                        </a:rPr>
                        <a:t>ANCILLARY</a:t>
                      </a:r>
                      <a:r>
                        <a:rPr sz="12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50" dirty="0">
                          <a:latin typeface="Arial"/>
                          <a:cs typeface="Arial"/>
                        </a:rPr>
                        <a:t>DEPARTMENTS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574040">
                <a:tc>
                  <a:txBody>
                    <a:bodyPr/>
                    <a:lstStyle/>
                    <a:p>
                      <a:pPr marL="71120">
                        <a:lnSpc>
                          <a:spcPts val="1270"/>
                        </a:lnSpc>
                      </a:pPr>
                      <a:r>
                        <a:rPr sz="1200" b="1" i="1" spc="-110" dirty="0">
                          <a:latin typeface="Arial"/>
                          <a:cs typeface="Arial"/>
                        </a:rPr>
                        <a:t>ANATOMY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27050" indent="-227329">
                        <a:lnSpc>
                          <a:spcPct val="1000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527050" algn="l"/>
                          <a:tab pos="527685" algn="l"/>
                        </a:tabLst>
                      </a:pPr>
                      <a:r>
                        <a:rPr sz="1200" spc="-6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200" spc="-65" dirty="0" err="1" smtClean="0">
                          <a:latin typeface="Arial"/>
                          <a:cs typeface="Arial"/>
                        </a:rPr>
                        <a:t>Dr.Rehana</a:t>
                      </a:r>
                      <a:r>
                        <a:rPr lang="en-US" sz="1200" spc="-6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200" spc="-65" dirty="0" err="1" smtClean="0">
                          <a:latin typeface="Arial"/>
                          <a:cs typeface="Arial"/>
                        </a:rPr>
                        <a:t>Shahid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ts val="1260"/>
                        </a:lnSpc>
                      </a:pPr>
                      <a:r>
                        <a:rPr sz="1200" b="1" i="1" spc="-120" dirty="0">
                          <a:latin typeface="Arial"/>
                          <a:cs typeface="Arial"/>
                        </a:rPr>
                        <a:t>FAMILY</a:t>
                      </a:r>
                      <a:r>
                        <a:rPr sz="1200" b="1" i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10" dirty="0">
                          <a:latin typeface="Arial"/>
                          <a:cs typeface="Arial"/>
                        </a:rPr>
                        <a:t>MEDICINE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ts val="1380"/>
                        </a:lnSpc>
                        <a:buFont typeface="Symbol"/>
                        <a:buChar char=""/>
                        <a:tabLst>
                          <a:tab pos="462915" algn="l"/>
                          <a:tab pos="463550" algn="l"/>
                        </a:tabLst>
                      </a:pPr>
                      <a:r>
                        <a:rPr lang="en-US" sz="1200" spc="-50" dirty="0" smtClean="0">
                          <a:latin typeface="Arial"/>
                          <a:cs typeface="Arial"/>
                        </a:rPr>
                        <a:t>Professor</a:t>
                      </a:r>
                      <a:r>
                        <a:rPr lang="en-US" sz="1200" spc="-50" baseline="0" dirty="0" smtClean="0">
                          <a:latin typeface="Arial"/>
                          <a:cs typeface="Arial"/>
                        </a:rPr>
                        <a:t> Dr. Muhammad </a:t>
                      </a:r>
                      <a:r>
                        <a:rPr lang="en-US" sz="1200" spc="-50" baseline="0" dirty="0" err="1" smtClean="0">
                          <a:latin typeface="Arial"/>
                          <a:cs typeface="Arial"/>
                        </a:rPr>
                        <a:t>Luqman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86740">
                <a:tc>
                  <a:txBody>
                    <a:bodyPr/>
                    <a:lstStyle/>
                    <a:p>
                      <a:pPr marL="71120">
                        <a:lnSpc>
                          <a:spcPts val="1270"/>
                        </a:lnSpc>
                      </a:pPr>
                      <a:r>
                        <a:rPr sz="1200" b="1" i="1" spc="-140" dirty="0">
                          <a:latin typeface="Arial"/>
                          <a:cs typeface="Arial"/>
                        </a:rPr>
                        <a:t>BIOCHEMISTRY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27050" indent="-227329">
                        <a:lnSpc>
                          <a:spcPct val="1000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527050" algn="l"/>
                          <a:tab pos="527685" algn="l"/>
                        </a:tabLst>
                      </a:pPr>
                      <a:r>
                        <a:rPr sz="1200" spc="-6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65" dirty="0" smtClean="0">
                          <a:latin typeface="Arial"/>
                          <a:cs typeface="Arial"/>
                        </a:rPr>
                        <a:t>Dr.</a:t>
                      </a:r>
                      <a:r>
                        <a:rPr lang="en-US" sz="1100" spc="-6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65" baseline="0" dirty="0" err="1" smtClean="0">
                          <a:latin typeface="Arial"/>
                          <a:cs typeface="Arial"/>
                        </a:rPr>
                        <a:t>Zubair</a:t>
                      </a:r>
                      <a:r>
                        <a:rPr lang="en-US" sz="1100" spc="-65" baseline="0" dirty="0" smtClean="0">
                          <a:latin typeface="Arial"/>
                          <a:cs typeface="Arial"/>
                        </a:rPr>
                        <a:t> Ahmad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ts val="1405"/>
                        </a:lnSpc>
                      </a:pPr>
                      <a:r>
                        <a:rPr sz="1200" b="1" i="1" spc="-135" dirty="0">
                          <a:latin typeface="Arial"/>
                          <a:cs typeface="Arial"/>
                        </a:rPr>
                        <a:t>MEDICAL</a:t>
                      </a:r>
                      <a:r>
                        <a:rPr sz="1200" b="1" i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35" dirty="0">
                          <a:latin typeface="Arial"/>
                          <a:cs typeface="Arial"/>
                        </a:rPr>
                        <a:t>EDUCATION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ct val="100000"/>
                        </a:lnSpc>
                        <a:spcBef>
                          <a:spcPts val="40"/>
                        </a:spcBef>
                        <a:buFont typeface="Symbol"/>
                        <a:buChar char=""/>
                        <a:tabLst>
                          <a:tab pos="462915" algn="l"/>
                          <a:tab pos="463550" algn="l"/>
                        </a:tabLst>
                      </a:pPr>
                      <a:r>
                        <a:rPr sz="1100" spc="-5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40" baseline="0" dirty="0" smtClean="0">
                          <a:latin typeface="Arial"/>
                          <a:cs typeface="Arial"/>
                        </a:rPr>
                        <a:t> Dr. </a:t>
                      </a:r>
                      <a:r>
                        <a:rPr lang="en-US" sz="1100" spc="-40" baseline="0" dirty="0" err="1" smtClean="0">
                          <a:latin typeface="Arial"/>
                          <a:cs typeface="Arial"/>
                        </a:rPr>
                        <a:t>Waheed</a:t>
                      </a:r>
                      <a:r>
                        <a:rPr lang="en-US" sz="1100" spc="-40" baseline="0" dirty="0" smtClean="0">
                          <a:latin typeface="Arial"/>
                          <a:cs typeface="Arial"/>
                        </a:rPr>
                        <a:t> Ahmad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586740">
                <a:tc>
                  <a:txBody>
                    <a:bodyPr/>
                    <a:lstStyle/>
                    <a:p>
                      <a:pPr marL="71120">
                        <a:lnSpc>
                          <a:spcPts val="1260"/>
                        </a:lnSpc>
                      </a:pPr>
                      <a:r>
                        <a:rPr sz="1200" b="1" i="1" spc="-85" dirty="0">
                          <a:latin typeface="Arial"/>
                          <a:cs typeface="Arial"/>
                        </a:rPr>
                        <a:t>COMMUNITY</a:t>
                      </a:r>
                      <a:r>
                        <a:rPr sz="1200" b="1" i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05" dirty="0">
                          <a:latin typeface="Arial"/>
                          <a:cs typeface="Arial"/>
                        </a:rPr>
                        <a:t>MEDICINE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ts val="1310"/>
                        </a:lnSpc>
                        <a:buSzPct val="109090"/>
                        <a:buFont typeface="Symbol"/>
                        <a:buChar char=""/>
                        <a:tabLst>
                          <a:tab pos="462915" algn="l"/>
                          <a:tab pos="463550" algn="l"/>
                        </a:tabLst>
                      </a:pPr>
                      <a:r>
                        <a:rPr sz="1100" spc="-5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Dr. </a:t>
                      </a:r>
                      <a:r>
                        <a:rPr lang="en-US" sz="1100" spc="-55" baseline="0" dirty="0" err="1" smtClean="0">
                          <a:latin typeface="Arial"/>
                          <a:cs typeface="Arial"/>
                        </a:rPr>
                        <a:t>Rana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Muhammad </a:t>
                      </a:r>
                      <a:r>
                        <a:rPr lang="en-US" sz="1100" spc="-55" baseline="0" dirty="0" err="1" smtClean="0">
                          <a:latin typeface="Arial"/>
                          <a:cs typeface="Arial"/>
                        </a:rPr>
                        <a:t>Akhtar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Khan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405"/>
                        </a:lnSpc>
                      </a:pPr>
                      <a:r>
                        <a:rPr sz="1200" b="1" i="1" spc="-140" dirty="0">
                          <a:latin typeface="Arial"/>
                          <a:cs typeface="Arial"/>
                        </a:rPr>
                        <a:t>INTERNAL</a:t>
                      </a:r>
                      <a:r>
                        <a:rPr sz="1200" b="1" i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10" dirty="0">
                          <a:latin typeface="Arial"/>
                          <a:cs typeface="Arial"/>
                        </a:rPr>
                        <a:t>MEDICINE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462915" algn="l"/>
                          <a:tab pos="463550" algn="l"/>
                        </a:tabLst>
                      </a:pPr>
                      <a:r>
                        <a:rPr lang="en-US" sz="1100" spc="-55" dirty="0" smtClean="0">
                          <a:latin typeface="Arial"/>
                          <a:cs typeface="Arial"/>
                        </a:rPr>
                        <a:t>Dr.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Muhammad </a:t>
                      </a:r>
                      <a:r>
                        <a:rPr lang="en-US" sz="1100" spc="-55" baseline="0" dirty="0" err="1" smtClean="0">
                          <a:latin typeface="Arial"/>
                          <a:cs typeface="Arial"/>
                        </a:rPr>
                        <a:t>Usman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Amir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4040">
                <a:tc>
                  <a:txBody>
                    <a:bodyPr/>
                    <a:lstStyle/>
                    <a:p>
                      <a:pPr marL="81915">
                        <a:lnSpc>
                          <a:spcPts val="1270"/>
                        </a:lnSpc>
                      </a:pPr>
                      <a:r>
                        <a:rPr sz="1200" b="1" i="1" spc="-165" dirty="0">
                          <a:latin typeface="Arial"/>
                          <a:cs typeface="Arial"/>
                        </a:rPr>
                        <a:t>PATHOLOGY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27050" indent="-292735">
                        <a:lnSpc>
                          <a:spcPct val="100000"/>
                        </a:lnSpc>
                        <a:spcBef>
                          <a:spcPts val="170"/>
                        </a:spcBef>
                        <a:buSzPct val="109090"/>
                        <a:buFont typeface="Symbol"/>
                        <a:buChar char=""/>
                        <a:tabLst>
                          <a:tab pos="527050" algn="l"/>
                          <a:tab pos="527685" algn="l"/>
                        </a:tabLst>
                      </a:pPr>
                      <a:r>
                        <a:rPr sz="1100" spc="-5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70" baseline="0" dirty="0" smtClean="0">
                          <a:latin typeface="Arial"/>
                          <a:cs typeface="Arial"/>
                        </a:rPr>
                        <a:t> Dr. </a:t>
                      </a:r>
                      <a:r>
                        <a:rPr lang="en-US" sz="1100" spc="-70" baseline="0" dirty="0" err="1" smtClean="0">
                          <a:latin typeface="Arial"/>
                          <a:cs typeface="Arial"/>
                        </a:rPr>
                        <a:t>Rubina</a:t>
                      </a:r>
                      <a:r>
                        <a:rPr lang="en-US" sz="1100" spc="-7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70" baseline="0" dirty="0" err="1" smtClean="0">
                          <a:latin typeface="Arial"/>
                          <a:cs typeface="Arial"/>
                        </a:rPr>
                        <a:t>Hafeez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310"/>
                        </a:lnSpc>
                      </a:pPr>
                      <a:r>
                        <a:rPr sz="1200" b="1" i="1" spc="-135" dirty="0">
                          <a:latin typeface="Arial"/>
                          <a:cs typeface="Arial"/>
                        </a:rPr>
                        <a:t>HEMATOOGY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ts val="1310"/>
                        </a:lnSpc>
                        <a:buFont typeface="Symbol"/>
                        <a:buChar char=""/>
                        <a:tabLst>
                          <a:tab pos="462915" algn="l"/>
                          <a:tab pos="463550" algn="l"/>
                        </a:tabLst>
                      </a:pPr>
                      <a:r>
                        <a:rPr lang="en-US" sz="1100" spc="-55" dirty="0" smtClean="0">
                          <a:latin typeface="Arial"/>
                          <a:cs typeface="Arial"/>
                        </a:rPr>
                        <a:t>Dr.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55" baseline="0" dirty="0" err="1" smtClean="0">
                          <a:latin typeface="Arial"/>
                          <a:cs typeface="Arial"/>
                        </a:rPr>
                        <a:t>Syeda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55" baseline="0" dirty="0" err="1" smtClean="0">
                          <a:latin typeface="Arial"/>
                          <a:cs typeface="Arial"/>
                        </a:rPr>
                        <a:t>Ijlal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55" baseline="0" dirty="0" err="1" smtClean="0">
                          <a:latin typeface="Arial"/>
                          <a:cs typeface="Arial"/>
                        </a:rPr>
                        <a:t>Zehra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55" baseline="0" dirty="0" err="1" smtClean="0">
                          <a:latin typeface="Arial"/>
                          <a:cs typeface="Arial"/>
                        </a:rPr>
                        <a:t>Zaidi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574040">
                <a:tc>
                  <a:txBody>
                    <a:bodyPr/>
                    <a:lstStyle/>
                    <a:p>
                      <a:pPr marL="76200">
                        <a:lnSpc>
                          <a:spcPts val="1270"/>
                        </a:lnSpc>
                      </a:pPr>
                      <a:r>
                        <a:rPr sz="1200" b="1" i="1" spc="-160" dirty="0">
                          <a:latin typeface="Arial"/>
                          <a:cs typeface="Arial"/>
                        </a:rPr>
                        <a:t>PHYSIOLOGY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SzPct val="109090"/>
                        <a:buFont typeface="Symbol"/>
                        <a:buChar char=""/>
                        <a:tabLst>
                          <a:tab pos="462915" algn="l"/>
                          <a:tab pos="463550" algn="l"/>
                        </a:tabLst>
                      </a:pPr>
                      <a:r>
                        <a:rPr sz="1100" spc="-5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100" baseline="0" dirty="0" smtClean="0">
                          <a:latin typeface="Arial"/>
                          <a:cs typeface="Arial"/>
                        </a:rPr>
                        <a:t> Dr. Binyamin Ahmad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4295">
                        <a:lnSpc>
                          <a:spcPts val="1235"/>
                        </a:lnSpc>
                      </a:pPr>
                      <a:endParaRPr lang="en-US" sz="1100" b="1" i="1" spc="-165" dirty="0" smtClean="0">
                        <a:latin typeface="Arial"/>
                        <a:cs typeface="Arial"/>
                      </a:endParaRPr>
                    </a:p>
                    <a:p>
                      <a:pPr marL="74295">
                        <a:lnSpc>
                          <a:spcPts val="1235"/>
                        </a:lnSpc>
                      </a:pPr>
                      <a:r>
                        <a:rPr lang="en-US" sz="1100" b="1" i="1" spc="-165" dirty="0" smtClean="0">
                          <a:latin typeface="Arial"/>
                          <a:cs typeface="Arial"/>
                        </a:rPr>
                        <a:t>CARDIOLOGY</a:t>
                      </a:r>
                      <a:endParaRPr lang="en-US" sz="1100" dirty="0" smtClean="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ts val="1380"/>
                        </a:lnSpc>
                        <a:buFont typeface="Symbol"/>
                        <a:buChar char=""/>
                        <a:tabLst>
                          <a:tab pos="462915" algn="l"/>
                          <a:tab pos="463550" algn="l"/>
                        </a:tabLst>
                      </a:pPr>
                      <a:r>
                        <a:rPr lang="en-US" sz="1100" spc="-50" dirty="0" smtClean="0">
                          <a:latin typeface="Arial"/>
                          <a:cs typeface="Arial"/>
                        </a:rPr>
                        <a:t>Professor</a:t>
                      </a:r>
                      <a:r>
                        <a:rPr lang="en-US" sz="1100" spc="-50" baseline="0" dirty="0" smtClean="0">
                          <a:latin typeface="Arial"/>
                          <a:cs typeface="Arial"/>
                        </a:rPr>
                        <a:t> Dr. Muhammad </a:t>
                      </a:r>
                      <a:r>
                        <a:rPr lang="en-US" sz="1100" spc="-50" baseline="0" dirty="0" err="1" smtClean="0">
                          <a:latin typeface="Arial"/>
                          <a:cs typeface="Arial"/>
                        </a:rPr>
                        <a:t>Luqman</a:t>
                      </a:r>
                      <a:endParaRPr lang="en-US" sz="1100" dirty="0" smtClean="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ct val="100000"/>
                        </a:lnSpc>
                        <a:spcBef>
                          <a:spcPts val="40"/>
                        </a:spcBef>
                        <a:buFont typeface="Symbol"/>
                        <a:buChar char=""/>
                        <a:tabLst>
                          <a:tab pos="462915" algn="l"/>
                          <a:tab pos="463550" algn="l"/>
                        </a:tabLst>
                      </a:pPr>
                      <a:r>
                        <a:rPr lang="en-US" sz="1100" spc="-55" dirty="0" smtClean="0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40" baseline="0" dirty="0" smtClean="0">
                          <a:latin typeface="Arial"/>
                          <a:cs typeface="Arial"/>
                        </a:rPr>
                        <a:t> Dr. </a:t>
                      </a:r>
                      <a:r>
                        <a:rPr lang="en-US" sz="1100" spc="-40" baseline="0" dirty="0" err="1" smtClean="0">
                          <a:latin typeface="Arial"/>
                          <a:cs typeface="Arial"/>
                        </a:rPr>
                        <a:t>Waheed</a:t>
                      </a:r>
                      <a:r>
                        <a:rPr lang="en-US" sz="1100" spc="-40" baseline="0" dirty="0" smtClean="0">
                          <a:latin typeface="Arial"/>
                          <a:cs typeface="Arial"/>
                        </a:rPr>
                        <a:t> Ahmad</a:t>
                      </a:r>
                    </a:p>
                    <a:p>
                      <a:pPr marL="462915" indent="-228600">
                        <a:lnSpc>
                          <a:spcPct val="100000"/>
                        </a:lnSpc>
                        <a:spcBef>
                          <a:spcPts val="40"/>
                        </a:spcBef>
                        <a:buFont typeface="Symbol"/>
                        <a:buChar char=""/>
                        <a:tabLst>
                          <a:tab pos="462915" algn="l"/>
                          <a:tab pos="463550" algn="l"/>
                        </a:tabLst>
                      </a:pPr>
                      <a:r>
                        <a:rPr lang="en-US" sz="1100" spc="-40" baseline="0" dirty="0" smtClean="0">
                          <a:latin typeface="Arial"/>
                          <a:cs typeface="Arial"/>
                        </a:rPr>
                        <a:t>Dr. </a:t>
                      </a:r>
                      <a:r>
                        <a:rPr lang="en-US" sz="1100" spc="-40" baseline="0" dirty="0" err="1" smtClean="0">
                          <a:latin typeface="Arial"/>
                          <a:cs typeface="Arial"/>
                        </a:rPr>
                        <a:t>Mushtaq</a:t>
                      </a:r>
                      <a:r>
                        <a:rPr lang="en-US" sz="1100" spc="-40" baseline="0" dirty="0" smtClean="0">
                          <a:latin typeface="Arial"/>
                          <a:cs typeface="Arial"/>
                        </a:rPr>
                        <a:t> Ahmed</a:t>
                      </a:r>
                      <a:endParaRPr lang="en-US" sz="1100" dirty="0" smtClean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43255">
                <a:tc>
                  <a:txBody>
                    <a:bodyPr/>
                    <a:lstStyle/>
                    <a:p>
                      <a:pPr marL="76200">
                        <a:lnSpc>
                          <a:spcPts val="1275"/>
                        </a:lnSpc>
                      </a:pPr>
                      <a:r>
                        <a:rPr sz="1200" b="1" i="1" spc="-150" dirty="0">
                          <a:latin typeface="Arial"/>
                          <a:cs typeface="Arial"/>
                        </a:rPr>
                        <a:t>PHARMACOLOGY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ts val="1310"/>
                        </a:lnSpc>
                        <a:buFont typeface="Symbol"/>
                        <a:buChar char=""/>
                        <a:tabLst>
                          <a:tab pos="462915" algn="l"/>
                          <a:tab pos="463550" algn="l"/>
                        </a:tabLst>
                      </a:pPr>
                      <a:r>
                        <a:rPr sz="1100" spc="-5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Dr. </a:t>
                      </a:r>
                      <a:r>
                        <a:rPr lang="en-US" sz="1100" spc="-55" baseline="0" dirty="0" err="1" smtClean="0">
                          <a:latin typeface="Arial"/>
                          <a:cs typeface="Arial"/>
                        </a:rPr>
                        <a:t>Rana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Tariq </a:t>
                      </a:r>
                      <a:r>
                        <a:rPr lang="en-US" sz="1100" spc="-55" baseline="0" dirty="0" err="1" smtClean="0">
                          <a:latin typeface="Arial"/>
                          <a:cs typeface="Arial"/>
                        </a:rPr>
                        <a:t>Mehmood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ct val="100000"/>
                        </a:lnSpc>
                        <a:buSzPct val="109090"/>
                        <a:buFont typeface="Symbol"/>
                        <a:buNone/>
                        <a:tabLst>
                          <a:tab pos="462915" algn="l"/>
                          <a:tab pos="463550" algn="l"/>
                        </a:tabLst>
                      </a:pP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75335">
                <a:tc gridSpan="2"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lang="en-US" sz="1200" b="1" i="1" spc="-110" dirty="0" smtClean="0">
                          <a:latin typeface="Arial"/>
                          <a:cs typeface="Arial"/>
                        </a:rPr>
                        <a:t>AVMC</a:t>
                      </a:r>
                      <a:r>
                        <a:rPr sz="1200" b="1" i="1" spc="-65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14" dirty="0">
                          <a:latin typeface="Arial"/>
                          <a:cs typeface="Arial"/>
                        </a:rPr>
                        <a:t>MANAGEMENT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7620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5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130" baseline="0" dirty="0" smtClean="0">
                          <a:latin typeface="Arial"/>
                          <a:cs typeface="Arial"/>
                        </a:rPr>
                        <a:t> Dr. </a:t>
                      </a:r>
                      <a:r>
                        <a:rPr lang="en-US" sz="1100" spc="-130" baseline="0" dirty="0" err="1" smtClean="0">
                          <a:latin typeface="Arial"/>
                          <a:cs typeface="Arial"/>
                        </a:rPr>
                        <a:t>Gulfreen</a:t>
                      </a:r>
                      <a:r>
                        <a:rPr lang="en-US" sz="1100" spc="-13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130" baseline="0" dirty="0" err="1" smtClean="0">
                          <a:latin typeface="Arial"/>
                          <a:cs typeface="Arial"/>
                        </a:rPr>
                        <a:t>Waheed</a:t>
                      </a:r>
                      <a:r>
                        <a:rPr sz="1100" spc="-35" smtClean="0">
                          <a:latin typeface="Arial"/>
                          <a:cs typeface="Arial"/>
                        </a:rPr>
                        <a:t>, </a:t>
                      </a:r>
                      <a:r>
                        <a:rPr sz="1100" spc="-45">
                          <a:latin typeface="Arial"/>
                          <a:cs typeface="Arial"/>
                        </a:rPr>
                        <a:t>Principal</a:t>
                      </a:r>
                      <a:r>
                        <a:rPr sz="1100" spc="-204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90" dirty="0" smtClean="0">
                          <a:latin typeface="Arial"/>
                          <a:cs typeface="Arial"/>
                        </a:rPr>
                        <a:t>AVMC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825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en-US" sz="1100" spc="-45" dirty="0" smtClean="0">
                          <a:latin typeface="Arial"/>
                          <a:cs typeface="Arial"/>
                        </a:rPr>
                        <a:t>Brig.</a:t>
                      </a:r>
                      <a:r>
                        <a:rPr sz="1100" spc="-45" smtClean="0">
                          <a:latin typeface="Arial"/>
                          <a:cs typeface="Arial"/>
                        </a:rPr>
                        <a:t>Dr</a:t>
                      </a:r>
                      <a:r>
                        <a:rPr sz="1100" spc="-45">
                          <a:latin typeface="Arial"/>
                          <a:cs typeface="Arial"/>
                        </a:rPr>
                        <a:t>. </a:t>
                      </a:r>
                      <a:r>
                        <a:rPr lang="en-US" sz="1100" spc="-80" dirty="0" err="1" smtClean="0">
                          <a:latin typeface="Arial"/>
                          <a:cs typeface="Arial"/>
                        </a:rPr>
                        <a:t>Gul</a:t>
                      </a:r>
                      <a:r>
                        <a:rPr lang="en-US" sz="1100" spc="-80" baseline="0" dirty="0" smtClean="0">
                          <a:latin typeface="Arial"/>
                          <a:cs typeface="Arial"/>
                        </a:rPr>
                        <a:t> e </a:t>
                      </a:r>
                      <a:r>
                        <a:rPr lang="en-US" sz="1100" spc="-80" baseline="0" dirty="0" err="1" smtClean="0">
                          <a:latin typeface="Arial"/>
                          <a:cs typeface="Arial"/>
                        </a:rPr>
                        <a:t>Rana</a:t>
                      </a:r>
                      <a:r>
                        <a:rPr lang="en-US" sz="1100" spc="-8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smtClean="0">
                          <a:latin typeface="Arial"/>
                          <a:cs typeface="Arial"/>
                        </a:rPr>
                        <a:t>, </a:t>
                      </a:r>
                      <a:r>
                        <a:rPr sz="1100" spc="-25">
                          <a:latin typeface="Arial"/>
                          <a:cs typeface="Arial"/>
                        </a:rPr>
                        <a:t>Director </a:t>
                      </a:r>
                      <a:r>
                        <a:rPr lang="en-US" sz="1100" spc="-75" dirty="0" smtClean="0">
                          <a:latin typeface="Arial"/>
                          <a:cs typeface="Arial"/>
                        </a:rPr>
                        <a:t>AVMC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39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30225">
                <a:tc>
                  <a:txBody>
                    <a:bodyPr/>
                    <a:lstStyle/>
                    <a:p>
                      <a:pPr marL="15049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b="1" i="1" spc="-155" dirty="0">
                          <a:latin typeface="Arial"/>
                          <a:cs typeface="Arial"/>
                        </a:rPr>
                        <a:t>STUDY </a:t>
                      </a:r>
                      <a:r>
                        <a:rPr sz="1200" b="1" i="1" spc="-125" dirty="0">
                          <a:latin typeface="Arial"/>
                          <a:cs typeface="Arial"/>
                        </a:rPr>
                        <a:t>GUIDE </a:t>
                      </a:r>
                      <a:r>
                        <a:rPr sz="1200" b="1" i="1" spc="-140" dirty="0">
                          <a:latin typeface="Arial"/>
                          <a:cs typeface="Arial"/>
                        </a:rPr>
                        <a:t>COMPILED</a:t>
                      </a:r>
                      <a:r>
                        <a:rPr sz="1200" b="1" i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50" dirty="0">
                          <a:latin typeface="Arial"/>
                          <a:cs typeface="Arial"/>
                        </a:rPr>
                        <a:t>BY: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15049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i="1" spc="-70" dirty="0">
                          <a:latin typeface="Arial"/>
                          <a:cs typeface="Arial"/>
                        </a:rPr>
                        <a:t>Department </a:t>
                      </a:r>
                      <a:r>
                        <a:rPr sz="1200" b="1" i="1" spc="-65" dirty="0">
                          <a:latin typeface="Arial"/>
                          <a:cs typeface="Arial"/>
                        </a:rPr>
                        <a:t>of Health </a:t>
                      </a:r>
                      <a:r>
                        <a:rPr sz="1200" b="1" i="1" spc="-110" dirty="0">
                          <a:latin typeface="Arial"/>
                          <a:cs typeface="Arial"/>
                        </a:rPr>
                        <a:t>Care</a:t>
                      </a:r>
                      <a:r>
                        <a:rPr sz="1200" b="1" i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00" dirty="0">
                          <a:latin typeface="Arial"/>
                          <a:cs typeface="Arial"/>
                        </a:rPr>
                        <a:t>Education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52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62915" indent="-163195">
                        <a:lnSpc>
                          <a:spcPct val="100000"/>
                        </a:lnSpc>
                        <a:spcBef>
                          <a:spcPts val="204"/>
                        </a:spcBef>
                        <a:buSzPct val="109090"/>
                        <a:buFont typeface="Symbol"/>
                        <a:buChar char=""/>
                        <a:tabLst>
                          <a:tab pos="463550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Dr</a:t>
                      </a:r>
                      <a:r>
                        <a:rPr sz="1100" spc="-45">
                          <a:latin typeface="Arial"/>
                          <a:cs typeface="Arial"/>
                        </a:rPr>
                        <a:t>. </a:t>
                      </a:r>
                      <a:r>
                        <a:rPr sz="1100" spc="-75" smtClean="0">
                          <a:latin typeface="Arial"/>
                          <a:cs typeface="Arial"/>
                        </a:rPr>
                        <a:t>S</a:t>
                      </a:r>
                      <a:r>
                        <a:rPr lang="en-US" sz="1100" spc="-75" dirty="0" err="1" smtClean="0">
                          <a:latin typeface="Arial"/>
                          <a:cs typeface="Arial"/>
                        </a:rPr>
                        <a:t>adia</a:t>
                      </a:r>
                      <a:r>
                        <a:rPr lang="en-US" sz="1100" spc="-7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75" baseline="0" dirty="0" err="1" smtClean="0">
                          <a:latin typeface="Arial"/>
                          <a:cs typeface="Arial"/>
                        </a:rPr>
                        <a:t>Awan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62915" indent="-163195">
                        <a:lnSpc>
                          <a:spcPct val="100000"/>
                        </a:lnSpc>
                        <a:spcBef>
                          <a:spcPts val="265"/>
                        </a:spcBef>
                        <a:buSzPct val="109090"/>
                        <a:buFont typeface="Symbol"/>
                        <a:buChar char=""/>
                        <a:tabLst>
                          <a:tab pos="463550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Dr</a:t>
                      </a:r>
                      <a:r>
                        <a:rPr sz="1100" spc="-45">
                          <a:latin typeface="Arial"/>
                          <a:cs typeface="Arial"/>
                        </a:rPr>
                        <a:t>. </a:t>
                      </a:r>
                      <a:r>
                        <a:rPr sz="1100" spc="-45" smtClean="0">
                          <a:latin typeface="Arial"/>
                          <a:cs typeface="Arial"/>
                        </a:rPr>
                        <a:t>Muhammad</a:t>
                      </a:r>
                      <a:r>
                        <a:rPr lang="en-US" sz="1100" spc="-4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45" baseline="0" dirty="0" err="1" smtClean="0">
                          <a:latin typeface="Arial"/>
                          <a:cs typeface="Arial"/>
                        </a:rPr>
                        <a:t>Muzzammil</a:t>
                      </a:r>
                      <a:r>
                        <a:rPr sz="1100" spc="-7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0">
                          <a:latin typeface="Arial"/>
                          <a:cs typeface="Arial"/>
                        </a:rPr>
                        <a:t>Sadiq</a:t>
                      </a:r>
                      <a:r>
                        <a:rPr sz="1100" spc="-110">
                          <a:latin typeface="Arial"/>
                          <a:cs typeface="Arial"/>
                        </a:rPr>
                        <a:t> </a:t>
                      </a:r>
                      <a:endParaRPr lang="en-US" sz="1100" spc="-65" dirty="0" smtClean="0">
                        <a:latin typeface="Arial"/>
                        <a:cs typeface="Arial"/>
                      </a:endParaRPr>
                    </a:p>
                    <a:p>
                      <a:pPr marL="462915" indent="-163195">
                        <a:lnSpc>
                          <a:spcPct val="100000"/>
                        </a:lnSpc>
                        <a:spcBef>
                          <a:spcPts val="265"/>
                        </a:spcBef>
                        <a:buSzPct val="109090"/>
                        <a:buFont typeface="Symbol"/>
                        <a:buChar char=""/>
                        <a:tabLst>
                          <a:tab pos="463550" algn="l"/>
                        </a:tabLst>
                      </a:pPr>
                      <a:r>
                        <a:rPr lang="en-US" sz="1100" spc="-65" dirty="0" smtClean="0">
                          <a:latin typeface="Arial"/>
                          <a:cs typeface="Arial"/>
                        </a:rPr>
                        <a:t>Dr.</a:t>
                      </a:r>
                      <a:r>
                        <a:rPr lang="en-US" sz="1100" spc="-6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65" baseline="0" dirty="0" err="1" smtClean="0">
                          <a:latin typeface="Arial"/>
                          <a:cs typeface="Arial"/>
                        </a:rPr>
                        <a:t>Usama</a:t>
                      </a:r>
                      <a:r>
                        <a:rPr lang="en-US" sz="1100" spc="-65" baseline="0" dirty="0" smtClean="0">
                          <a:latin typeface="Arial"/>
                          <a:cs typeface="Arial"/>
                        </a:rPr>
                        <a:t> Bin </a:t>
                      </a:r>
                      <a:r>
                        <a:rPr lang="en-US" sz="1100" spc="-65" baseline="0" dirty="0" err="1" smtClean="0">
                          <a:latin typeface="Arial"/>
                          <a:cs typeface="Arial"/>
                        </a:rPr>
                        <a:t>Ishtiaq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10" name="object 2"/>
          <p:cNvSpPr txBox="1"/>
          <p:nvPr/>
        </p:nvSpPr>
        <p:spPr>
          <a:xfrm>
            <a:off x="4691253" y="426211"/>
            <a:ext cx="253238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100" b="1" i="1" spc="-75" dirty="0" smtClean="0">
                <a:latin typeface="Arial"/>
                <a:cs typeface="Arial"/>
              </a:rPr>
              <a:t>3</a:t>
            </a:r>
            <a:r>
              <a:rPr lang="en-US" sz="1050" b="1" i="1" spc="-112" baseline="31746" dirty="0" smtClean="0">
                <a:latin typeface="Arial"/>
                <a:cs typeface="Arial"/>
              </a:rPr>
              <a:t>RD </a:t>
            </a:r>
            <a:r>
              <a:rPr lang="en-US" sz="1100" b="1" i="1" spc="-170" dirty="0" smtClean="0">
                <a:latin typeface="Arial"/>
                <a:cs typeface="Arial"/>
              </a:rPr>
              <a:t>YEAR </a:t>
            </a:r>
            <a:r>
              <a:rPr lang="en-US" sz="1100" b="1" i="1" spc="-120" dirty="0" smtClean="0">
                <a:latin typeface="Arial"/>
                <a:cs typeface="Arial"/>
              </a:rPr>
              <a:t>MBBS, </a:t>
            </a:r>
            <a:r>
              <a:rPr lang="en-US" sz="1100" b="1" i="1" spc="-55" dirty="0" smtClean="0">
                <a:latin typeface="Arial"/>
                <a:cs typeface="Arial"/>
              </a:rPr>
              <a:t> </a:t>
            </a:r>
            <a:r>
              <a:rPr lang="en-US" sz="1100" b="1" i="1" spc="-175" dirty="0" smtClean="0">
                <a:latin typeface="Arial"/>
                <a:cs typeface="Arial"/>
              </a:rPr>
              <a:t>CVS </a:t>
            </a:r>
            <a:r>
              <a:rPr lang="en-US" sz="1100" b="1" i="1" spc="-15" dirty="0" smtClean="0">
                <a:latin typeface="Arial"/>
                <a:cs typeface="Arial"/>
              </a:rPr>
              <a:t>II</a:t>
            </a:r>
            <a:r>
              <a:rPr lang="en-US" sz="1100" b="1" i="1" spc="-105" dirty="0" smtClean="0">
                <a:latin typeface="Arial"/>
                <a:cs typeface="Arial"/>
              </a:rPr>
              <a:t> </a:t>
            </a:r>
            <a:r>
              <a:rPr lang="en-US" sz="1100" b="1" i="1" spc="-120" dirty="0" smtClean="0">
                <a:latin typeface="Arial"/>
                <a:cs typeface="Arial"/>
              </a:rPr>
              <a:t>MODULE</a:t>
            </a:r>
            <a:endParaRPr lang="en-US" sz="11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39792" y="426211"/>
            <a:ext cx="259651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75" dirty="0">
                <a:latin typeface="Arial"/>
                <a:cs typeface="Arial"/>
              </a:rPr>
              <a:t>3</a:t>
            </a:r>
            <a:r>
              <a:rPr sz="1050" b="1" i="1" spc="-112" baseline="31746" dirty="0">
                <a:latin typeface="Arial"/>
                <a:cs typeface="Arial"/>
              </a:rPr>
              <a:t>RD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20" dirty="0">
                <a:latin typeface="Arial"/>
                <a:cs typeface="Arial"/>
              </a:rPr>
              <a:t>MBBS</a:t>
            </a:r>
            <a:r>
              <a:rPr sz="1100" b="1" i="1" spc="-120">
                <a:latin typeface="Arial"/>
                <a:cs typeface="Arial"/>
              </a:rPr>
              <a:t>, </a:t>
            </a:r>
            <a:r>
              <a:rPr sz="1100" b="1" i="1" spc="-175" smtClean="0">
                <a:latin typeface="Arial"/>
                <a:cs typeface="Arial"/>
              </a:rPr>
              <a:t>CVS </a:t>
            </a:r>
            <a:r>
              <a:rPr sz="1100" b="1" i="1" spc="-15" dirty="0">
                <a:latin typeface="Arial"/>
                <a:cs typeface="Arial"/>
              </a:rPr>
              <a:t>II</a:t>
            </a:r>
            <a:r>
              <a:rPr sz="1100" b="1" i="1" spc="-105" dirty="0">
                <a:latin typeface="Arial"/>
                <a:cs typeface="Arial"/>
              </a:rPr>
              <a:t> </a:t>
            </a:r>
            <a:r>
              <a:rPr sz="1100" b="1" i="1" spc="-120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4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1097280" y="454025"/>
            <a:ext cx="2273935" cy="17208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04112" y="639571"/>
            <a:ext cx="6082030" cy="78809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u="heavy" spc="-11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INTRODUCTION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00">
              <a:latin typeface="Times New Roman"/>
              <a:cs typeface="Times New Roman"/>
            </a:endParaRPr>
          </a:p>
          <a:p>
            <a:pPr marL="93345">
              <a:lnSpc>
                <a:spcPct val="100000"/>
              </a:lnSpc>
            </a:pPr>
            <a:r>
              <a:rPr sz="1100" b="1" spc="-105" dirty="0">
                <a:latin typeface="Arial"/>
                <a:cs typeface="Arial"/>
              </a:rPr>
              <a:t>WHAT </a:t>
            </a:r>
            <a:r>
              <a:rPr sz="1100" b="1" spc="-110" dirty="0">
                <a:latin typeface="Arial"/>
                <a:cs typeface="Arial"/>
              </a:rPr>
              <a:t>IS </a:t>
            </a:r>
            <a:r>
              <a:rPr sz="1100" b="1" spc="-130" dirty="0">
                <a:latin typeface="Arial"/>
                <a:cs typeface="Arial"/>
              </a:rPr>
              <a:t>A </a:t>
            </a:r>
            <a:r>
              <a:rPr sz="1100" b="1" spc="-140" dirty="0">
                <a:latin typeface="Arial"/>
                <a:cs typeface="Arial"/>
              </a:rPr>
              <a:t>STUDY</a:t>
            </a:r>
            <a:r>
              <a:rPr sz="1100" b="1" spc="-90" dirty="0">
                <a:latin typeface="Arial"/>
                <a:cs typeface="Arial"/>
              </a:rPr>
              <a:t> </a:t>
            </a:r>
            <a:r>
              <a:rPr sz="1100" b="1" spc="-120" dirty="0">
                <a:latin typeface="Arial"/>
                <a:cs typeface="Arial"/>
              </a:rPr>
              <a:t>GUIDE?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50">
              <a:latin typeface="Times New Roman"/>
              <a:cs typeface="Times New Roman"/>
            </a:endParaRPr>
          </a:p>
          <a:p>
            <a:pPr marL="93345">
              <a:lnSpc>
                <a:spcPct val="100000"/>
              </a:lnSpc>
              <a:spcBef>
                <a:spcPts val="5"/>
              </a:spcBef>
            </a:pPr>
            <a:r>
              <a:rPr sz="1100" spc="15" dirty="0">
                <a:latin typeface="Arial"/>
                <a:cs typeface="Arial"/>
              </a:rPr>
              <a:t>It </a:t>
            </a:r>
            <a:r>
              <a:rPr sz="1100" spc="-60" dirty="0">
                <a:latin typeface="Arial"/>
                <a:cs typeface="Arial"/>
              </a:rPr>
              <a:t>is an </a:t>
            </a:r>
            <a:r>
              <a:rPr sz="1100" spc="-40" dirty="0">
                <a:latin typeface="Arial"/>
                <a:cs typeface="Arial"/>
              </a:rPr>
              <a:t>aid</a:t>
            </a:r>
            <a:r>
              <a:rPr sz="1100" spc="-1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to: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900">
              <a:latin typeface="Times New Roman"/>
              <a:cs typeface="Times New Roman"/>
            </a:endParaRPr>
          </a:p>
          <a:p>
            <a:pPr marL="550545" marR="5080" indent="-228600">
              <a:lnSpc>
                <a:spcPct val="150900"/>
              </a:lnSpc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15" dirty="0">
                <a:latin typeface="Arial"/>
                <a:cs typeface="Arial"/>
              </a:rPr>
              <a:t>Inform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-35" dirty="0">
                <a:latin typeface="Arial"/>
                <a:cs typeface="Arial"/>
              </a:rPr>
              <a:t>how </a:t>
            </a:r>
            <a:r>
              <a:rPr sz="1100" spc="-30" dirty="0">
                <a:latin typeface="Arial"/>
                <a:cs typeface="Arial"/>
              </a:rPr>
              <a:t>student </a:t>
            </a:r>
            <a:r>
              <a:rPr sz="1100" spc="-40" dirty="0">
                <a:latin typeface="Arial"/>
                <a:cs typeface="Arial"/>
              </a:rPr>
              <a:t>learning </a:t>
            </a:r>
            <a:r>
              <a:rPr sz="1100" spc="-45" dirty="0">
                <a:latin typeface="Arial"/>
                <a:cs typeface="Arial"/>
              </a:rPr>
              <a:t>program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55" dirty="0">
                <a:latin typeface="Arial"/>
                <a:cs typeface="Arial"/>
              </a:rPr>
              <a:t>semester-wise </a:t>
            </a:r>
            <a:r>
              <a:rPr sz="1100" spc="-40" dirty="0">
                <a:latin typeface="Arial"/>
                <a:cs typeface="Arial"/>
              </a:rPr>
              <a:t>module </a:t>
            </a:r>
            <a:r>
              <a:rPr sz="1100" spc="-85" dirty="0">
                <a:latin typeface="Arial"/>
                <a:cs typeface="Arial"/>
              </a:rPr>
              <a:t>has </a:t>
            </a:r>
            <a:r>
              <a:rPr sz="1100" spc="-55" dirty="0">
                <a:latin typeface="Arial"/>
                <a:cs typeface="Arial"/>
              </a:rPr>
              <a:t>been  </a:t>
            </a:r>
            <a:r>
              <a:rPr sz="1100" spc="-50" dirty="0">
                <a:latin typeface="Arial"/>
                <a:cs typeface="Arial"/>
              </a:rPr>
              <a:t>organized</a:t>
            </a:r>
            <a:endParaRPr sz="1100">
              <a:latin typeface="Arial"/>
              <a:cs typeface="Arial"/>
            </a:endParaRPr>
          </a:p>
          <a:p>
            <a:pPr marL="550545" indent="-228600">
              <a:lnSpc>
                <a:spcPct val="100000"/>
              </a:lnSpc>
              <a:spcBef>
                <a:spcPts val="735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50" dirty="0">
                <a:latin typeface="Arial"/>
                <a:cs typeface="Arial"/>
              </a:rPr>
              <a:t>Help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students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organize </a:t>
            </a:r>
            <a:r>
              <a:rPr sz="1100" spc="-60" dirty="0">
                <a:latin typeface="Arial"/>
                <a:cs typeface="Arial"/>
              </a:rPr>
              <a:t>and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manage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their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studies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throughout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  <a:p>
            <a:pPr marL="550545" indent="-228600">
              <a:lnSpc>
                <a:spcPct val="100000"/>
              </a:lnSpc>
              <a:spcBef>
                <a:spcPts val="765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60" dirty="0">
                <a:latin typeface="Arial"/>
                <a:cs typeface="Arial"/>
              </a:rPr>
              <a:t>Guide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80" dirty="0">
                <a:latin typeface="Arial"/>
                <a:cs typeface="Arial"/>
              </a:rPr>
              <a:t>assessment </a:t>
            </a:r>
            <a:r>
              <a:rPr sz="1100" spc="-40" dirty="0">
                <a:latin typeface="Arial"/>
                <a:cs typeface="Arial"/>
              </a:rPr>
              <a:t>methods, </a:t>
            </a:r>
            <a:r>
              <a:rPr sz="1100" spc="-45" dirty="0">
                <a:latin typeface="Arial"/>
                <a:cs typeface="Arial"/>
              </a:rPr>
              <a:t>rules </a:t>
            </a:r>
            <a:r>
              <a:rPr sz="1100" spc="-55" dirty="0">
                <a:latin typeface="Arial"/>
                <a:cs typeface="Arial"/>
              </a:rPr>
              <a:t>and</a:t>
            </a:r>
            <a:r>
              <a:rPr sz="1100" spc="-1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regulations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Symbol"/>
              <a:buChar char=""/>
            </a:pPr>
            <a:endParaRPr sz="1450">
              <a:latin typeface="Times New Roman"/>
              <a:cs typeface="Times New Roman"/>
            </a:endParaRPr>
          </a:p>
          <a:p>
            <a:pPr marL="93345">
              <a:lnSpc>
                <a:spcPct val="100000"/>
              </a:lnSpc>
            </a:pPr>
            <a:r>
              <a:rPr sz="1100" b="1" spc="-140" dirty="0">
                <a:latin typeface="Arial"/>
                <a:cs typeface="Arial"/>
              </a:rPr>
              <a:t>THE STUDY</a:t>
            </a:r>
            <a:r>
              <a:rPr sz="1100" b="1" spc="-150" dirty="0">
                <a:latin typeface="Arial"/>
                <a:cs typeface="Arial"/>
              </a:rPr>
              <a:t> </a:t>
            </a:r>
            <a:r>
              <a:rPr sz="1100" b="1" spc="-105" dirty="0">
                <a:latin typeface="Arial"/>
                <a:cs typeface="Arial"/>
              </a:rPr>
              <a:t>GUIDE:</a:t>
            </a:r>
            <a:endParaRPr sz="1100">
              <a:latin typeface="Arial"/>
              <a:cs typeface="Arial"/>
            </a:endParaRPr>
          </a:p>
          <a:p>
            <a:pPr marL="550545" marR="1167765" indent="-228600">
              <a:lnSpc>
                <a:spcPct val="152700"/>
              </a:lnSpc>
              <a:spcBef>
                <a:spcPts val="50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60" dirty="0">
                <a:latin typeface="Arial"/>
                <a:cs typeface="Arial"/>
              </a:rPr>
              <a:t>Communicates </a:t>
            </a:r>
            <a:r>
              <a:rPr sz="1100" spc="-20" dirty="0">
                <a:latin typeface="Arial"/>
                <a:cs typeface="Arial"/>
              </a:rPr>
              <a:t>information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40" dirty="0">
                <a:latin typeface="Arial"/>
                <a:cs typeface="Arial"/>
              </a:rPr>
              <a:t>organization </a:t>
            </a:r>
            <a:r>
              <a:rPr sz="1100" spc="-55" dirty="0">
                <a:latin typeface="Arial"/>
                <a:cs typeface="Arial"/>
              </a:rPr>
              <a:t>and management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20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module.  </a:t>
            </a:r>
            <a:r>
              <a:rPr sz="1100" spc="-75" dirty="0">
                <a:latin typeface="Arial"/>
                <a:cs typeface="Arial"/>
              </a:rPr>
              <a:t>This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will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help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student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contact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right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person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in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90" dirty="0">
                <a:latin typeface="Arial"/>
                <a:cs typeface="Arial"/>
              </a:rPr>
              <a:t>case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65" dirty="0">
                <a:latin typeface="Arial"/>
                <a:cs typeface="Arial"/>
              </a:rPr>
              <a:t> any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difficulty.</a:t>
            </a:r>
            <a:endParaRPr sz="1100">
              <a:latin typeface="Arial"/>
              <a:cs typeface="Arial"/>
            </a:endParaRPr>
          </a:p>
          <a:p>
            <a:pPr marL="550545" indent="-228600">
              <a:lnSpc>
                <a:spcPct val="100000"/>
              </a:lnSpc>
              <a:spcBef>
                <a:spcPts val="760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55" dirty="0">
                <a:latin typeface="Arial"/>
                <a:cs typeface="Arial"/>
              </a:rPr>
              <a:t>Defines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objectives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which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are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expected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50" dirty="0">
                <a:latin typeface="Arial"/>
                <a:cs typeface="Arial"/>
              </a:rPr>
              <a:t> be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achieved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at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the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end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9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module.</a:t>
            </a:r>
            <a:endParaRPr sz="1100">
              <a:latin typeface="Arial"/>
              <a:cs typeface="Arial"/>
            </a:endParaRPr>
          </a:p>
          <a:p>
            <a:pPr marL="550545" marR="8255" indent="-228600" algn="just">
              <a:lnSpc>
                <a:spcPct val="150900"/>
              </a:lnSpc>
              <a:spcBef>
                <a:spcPts val="95"/>
              </a:spcBef>
              <a:buFont typeface="Symbol"/>
              <a:buChar char=""/>
              <a:tabLst>
                <a:tab pos="546100" algn="l"/>
              </a:tabLst>
            </a:pPr>
            <a:r>
              <a:rPr sz="1100" spc="-25" dirty="0">
                <a:latin typeface="Arial"/>
                <a:cs typeface="Arial"/>
              </a:rPr>
              <a:t>Identifies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40" dirty="0">
                <a:latin typeface="Arial"/>
                <a:cs typeface="Arial"/>
              </a:rPr>
              <a:t>learning </a:t>
            </a:r>
            <a:r>
              <a:rPr sz="1100" spc="-45" dirty="0">
                <a:latin typeface="Arial"/>
                <a:cs typeface="Arial"/>
              </a:rPr>
              <a:t>strategies </a:t>
            </a:r>
            <a:r>
              <a:rPr sz="1100" spc="-70" dirty="0">
                <a:latin typeface="Arial"/>
                <a:cs typeface="Arial"/>
              </a:rPr>
              <a:t>such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40" dirty="0">
                <a:latin typeface="Arial"/>
                <a:cs typeface="Arial"/>
              </a:rPr>
              <a:t>lectures, </a:t>
            </a:r>
            <a:r>
              <a:rPr sz="1100" spc="-50" dirty="0">
                <a:latin typeface="Arial"/>
                <a:cs typeface="Arial"/>
              </a:rPr>
              <a:t>small </a:t>
            </a:r>
            <a:r>
              <a:rPr sz="1100" spc="-40" dirty="0">
                <a:latin typeface="Arial"/>
                <a:cs typeface="Arial"/>
              </a:rPr>
              <a:t>group </a:t>
            </a:r>
            <a:r>
              <a:rPr sz="1100" spc="-55" dirty="0">
                <a:latin typeface="Arial"/>
                <a:cs typeface="Arial"/>
              </a:rPr>
              <a:t>teachings, </a:t>
            </a:r>
            <a:r>
              <a:rPr sz="1100" spc="-35" dirty="0">
                <a:latin typeface="Arial"/>
                <a:cs typeface="Arial"/>
              </a:rPr>
              <a:t>clinical </a:t>
            </a:r>
            <a:r>
              <a:rPr sz="1100" spc="-50" dirty="0">
                <a:latin typeface="Arial"/>
                <a:cs typeface="Arial"/>
              </a:rPr>
              <a:t>skills,  </a:t>
            </a:r>
            <a:r>
              <a:rPr sz="1100" spc="-30" dirty="0">
                <a:latin typeface="Arial"/>
                <a:cs typeface="Arial"/>
              </a:rPr>
              <a:t>demonstration, </a:t>
            </a:r>
            <a:r>
              <a:rPr sz="1100" spc="-5" dirty="0">
                <a:latin typeface="Arial"/>
                <a:cs typeface="Arial"/>
              </a:rPr>
              <a:t>tutorial </a:t>
            </a:r>
            <a:r>
              <a:rPr sz="1100" spc="-60" dirty="0">
                <a:latin typeface="Arial"/>
                <a:cs typeface="Arial"/>
              </a:rPr>
              <a:t>and </a:t>
            </a:r>
            <a:r>
              <a:rPr sz="1100" spc="-90" dirty="0">
                <a:latin typeface="Arial"/>
                <a:cs typeface="Arial"/>
              </a:rPr>
              <a:t>case </a:t>
            </a:r>
            <a:r>
              <a:rPr sz="1100" spc="-70" dirty="0">
                <a:latin typeface="Arial"/>
                <a:cs typeface="Arial"/>
              </a:rPr>
              <a:t>based </a:t>
            </a:r>
            <a:r>
              <a:rPr sz="1100" spc="-40" dirty="0">
                <a:latin typeface="Arial"/>
                <a:cs typeface="Arial"/>
              </a:rPr>
              <a:t>learning </a:t>
            </a:r>
            <a:r>
              <a:rPr sz="1100" spc="-5" dirty="0">
                <a:latin typeface="Arial"/>
                <a:cs typeface="Arial"/>
              </a:rPr>
              <a:t>that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60" dirty="0">
                <a:latin typeface="Arial"/>
                <a:cs typeface="Arial"/>
              </a:rPr>
              <a:t>be </a:t>
            </a:r>
            <a:r>
              <a:rPr sz="1100" spc="-30" dirty="0">
                <a:latin typeface="Arial"/>
                <a:cs typeface="Arial"/>
              </a:rPr>
              <a:t>implemented </a:t>
            </a:r>
            <a:r>
              <a:rPr sz="1100" spc="15" dirty="0">
                <a:latin typeface="Arial"/>
                <a:cs typeface="Arial"/>
              </a:rPr>
              <a:t>to </a:t>
            </a:r>
            <a:r>
              <a:rPr sz="1100" spc="-60" dirty="0">
                <a:latin typeface="Arial"/>
                <a:cs typeface="Arial"/>
              </a:rPr>
              <a:t>achieve </a:t>
            </a:r>
            <a:r>
              <a:rPr sz="1100" spc="-20" dirty="0">
                <a:latin typeface="Arial"/>
                <a:cs typeface="Arial"/>
              </a:rPr>
              <a:t>the  </a:t>
            </a:r>
            <a:r>
              <a:rPr sz="1100" spc="-35" dirty="0">
                <a:latin typeface="Arial"/>
                <a:cs typeface="Arial"/>
              </a:rPr>
              <a:t>module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objectives.</a:t>
            </a:r>
            <a:endParaRPr sz="1100">
              <a:latin typeface="Arial"/>
              <a:cs typeface="Arial"/>
            </a:endParaRPr>
          </a:p>
          <a:p>
            <a:pPr marL="550545" marR="6350" indent="-228600">
              <a:lnSpc>
                <a:spcPct val="150000"/>
              </a:lnSpc>
              <a:spcBef>
                <a:spcPts val="95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60" dirty="0">
                <a:latin typeface="Arial"/>
                <a:cs typeface="Arial"/>
              </a:rPr>
              <a:t>Provides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15" dirty="0">
                <a:latin typeface="Arial"/>
                <a:cs typeface="Arial"/>
              </a:rPr>
              <a:t>list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40" dirty="0">
                <a:latin typeface="Arial"/>
                <a:cs typeface="Arial"/>
              </a:rPr>
              <a:t>learning </a:t>
            </a:r>
            <a:r>
              <a:rPr sz="1100" spc="-60" dirty="0">
                <a:latin typeface="Arial"/>
                <a:cs typeface="Arial"/>
              </a:rPr>
              <a:t>resources </a:t>
            </a:r>
            <a:r>
              <a:rPr sz="1100" spc="-70" dirty="0">
                <a:latin typeface="Arial"/>
                <a:cs typeface="Arial"/>
              </a:rPr>
              <a:t>such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60" dirty="0">
                <a:latin typeface="Arial"/>
                <a:cs typeface="Arial"/>
              </a:rPr>
              <a:t>books, </a:t>
            </a:r>
            <a:r>
              <a:rPr sz="1100" spc="-35" dirty="0">
                <a:latin typeface="Arial"/>
                <a:cs typeface="Arial"/>
              </a:rPr>
              <a:t>computer </a:t>
            </a:r>
            <a:r>
              <a:rPr sz="1100" spc="-65" dirty="0">
                <a:latin typeface="Arial"/>
                <a:cs typeface="Arial"/>
              </a:rPr>
              <a:t>assisted </a:t>
            </a:r>
            <a:r>
              <a:rPr sz="1100" spc="-40" dirty="0">
                <a:latin typeface="Arial"/>
                <a:cs typeface="Arial"/>
              </a:rPr>
              <a:t>learning </a:t>
            </a:r>
            <a:r>
              <a:rPr sz="1100" spc="-50" dirty="0">
                <a:latin typeface="Arial"/>
                <a:cs typeface="Arial"/>
              </a:rPr>
              <a:t>programs,  </a:t>
            </a:r>
            <a:r>
              <a:rPr sz="1100" spc="-35" dirty="0">
                <a:latin typeface="Arial"/>
                <a:cs typeface="Arial"/>
              </a:rPr>
              <a:t>web-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links,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journals,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for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students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consult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in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order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maximize </a:t>
            </a:r>
            <a:r>
              <a:rPr sz="1100" spc="-5" dirty="0">
                <a:latin typeface="Arial"/>
                <a:cs typeface="Arial"/>
              </a:rPr>
              <a:t>their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learning.</a:t>
            </a:r>
            <a:endParaRPr sz="1100">
              <a:latin typeface="Arial"/>
              <a:cs typeface="Arial"/>
            </a:endParaRPr>
          </a:p>
          <a:p>
            <a:pPr marL="550545" marR="90805" indent="-228600">
              <a:lnSpc>
                <a:spcPct val="151800"/>
              </a:lnSpc>
              <a:spcBef>
                <a:spcPts val="65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45" dirty="0">
                <a:latin typeface="Arial"/>
                <a:cs typeface="Arial"/>
              </a:rPr>
              <a:t>Highlights </a:t>
            </a:r>
            <a:r>
              <a:rPr sz="1100" spc="-15" dirty="0">
                <a:latin typeface="Arial"/>
                <a:cs typeface="Arial"/>
              </a:rPr>
              <a:t>information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15" dirty="0">
                <a:latin typeface="Arial"/>
                <a:cs typeface="Arial"/>
              </a:rPr>
              <a:t>contribution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40" dirty="0">
                <a:latin typeface="Arial"/>
                <a:cs typeface="Arial"/>
              </a:rPr>
              <a:t>continuous </a:t>
            </a:r>
            <a:r>
              <a:rPr sz="1100" spc="-55" dirty="0">
                <a:latin typeface="Arial"/>
                <a:cs typeface="Arial"/>
              </a:rPr>
              <a:t>and semester </a:t>
            </a:r>
            <a:r>
              <a:rPr sz="1100" spc="-45" dirty="0">
                <a:latin typeface="Arial"/>
                <a:cs typeface="Arial"/>
              </a:rPr>
              <a:t>examinations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10" dirty="0">
                <a:latin typeface="Arial"/>
                <a:cs typeface="Arial"/>
              </a:rPr>
              <a:t>the  </a:t>
            </a:r>
            <a:r>
              <a:rPr sz="1100" spc="-30" dirty="0">
                <a:latin typeface="Arial"/>
                <a:cs typeface="Arial"/>
              </a:rPr>
              <a:t>student’s overall</a:t>
            </a:r>
            <a:r>
              <a:rPr sz="1100" spc="-114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performance.</a:t>
            </a:r>
            <a:endParaRPr sz="1100">
              <a:latin typeface="Arial"/>
              <a:cs typeface="Arial"/>
            </a:endParaRPr>
          </a:p>
          <a:p>
            <a:pPr marL="550545" marR="52069" indent="-228600">
              <a:lnSpc>
                <a:spcPct val="152700"/>
              </a:lnSpc>
              <a:spcBef>
                <a:spcPts val="70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55" dirty="0">
                <a:latin typeface="Arial"/>
                <a:cs typeface="Arial"/>
              </a:rPr>
              <a:t>Includes </a:t>
            </a:r>
            <a:r>
              <a:rPr sz="1100" spc="-15" dirty="0">
                <a:latin typeface="Arial"/>
                <a:cs typeface="Arial"/>
              </a:rPr>
              <a:t>information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20" dirty="0">
                <a:latin typeface="Arial"/>
                <a:cs typeface="Arial"/>
              </a:rPr>
              <a:t>the </a:t>
            </a:r>
            <a:r>
              <a:rPr sz="1100" spc="-75" dirty="0">
                <a:latin typeface="Arial"/>
                <a:cs typeface="Arial"/>
              </a:rPr>
              <a:t>assessment </a:t>
            </a:r>
            <a:r>
              <a:rPr sz="1100" spc="-40" dirty="0">
                <a:latin typeface="Arial"/>
                <a:cs typeface="Arial"/>
              </a:rPr>
              <a:t>methods </a:t>
            </a:r>
            <a:r>
              <a:rPr sz="1100" spc="-5" dirty="0">
                <a:latin typeface="Arial"/>
                <a:cs typeface="Arial"/>
              </a:rPr>
              <a:t>that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60" dirty="0">
                <a:latin typeface="Arial"/>
                <a:cs typeface="Arial"/>
              </a:rPr>
              <a:t>be </a:t>
            </a:r>
            <a:r>
              <a:rPr sz="1100" spc="-35" dirty="0">
                <a:latin typeface="Arial"/>
                <a:cs typeface="Arial"/>
              </a:rPr>
              <a:t>held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30" dirty="0">
                <a:latin typeface="Arial"/>
                <a:cs typeface="Arial"/>
              </a:rPr>
              <a:t>determine </a:t>
            </a:r>
            <a:r>
              <a:rPr sz="1100" spc="-50" dirty="0">
                <a:latin typeface="Arial"/>
                <a:cs typeface="Arial"/>
              </a:rPr>
              <a:t>every </a:t>
            </a:r>
            <a:r>
              <a:rPr sz="1100" spc="-35" dirty="0">
                <a:latin typeface="Arial"/>
                <a:cs typeface="Arial"/>
              </a:rPr>
              <a:t>student’s  </a:t>
            </a:r>
            <a:r>
              <a:rPr sz="1100" spc="-45" dirty="0">
                <a:latin typeface="Arial"/>
                <a:cs typeface="Arial"/>
              </a:rPr>
              <a:t>achievement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11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objectives.</a:t>
            </a:r>
            <a:endParaRPr sz="1100">
              <a:latin typeface="Arial"/>
              <a:cs typeface="Arial"/>
            </a:endParaRPr>
          </a:p>
          <a:p>
            <a:pPr marL="550545" indent="-228600">
              <a:lnSpc>
                <a:spcPct val="100000"/>
              </a:lnSpc>
              <a:spcBef>
                <a:spcPts val="770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90" dirty="0">
                <a:latin typeface="Arial"/>
                <a:cs typeface="Arial"/>
              </a:rPr>
              <a:t>Focuses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20" dirty="0">
                <a:latin typeface="Arial"/>
                <a:cs typeface="Arial"/>
              </a:rPr>
              <a:t>information </a:t>
            </a:r>
            <a:r>
              <a:rPr sz="1100" spc="-30" dirty="0">
                <a:latin typeface="Arial"/>
                <a:cs typeface="Arial"/>
              </a:rPr>
              <a:t>pertaining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20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examination policy, </a:t>
            </a:r>
            <a:r>
              <a:rPr sz="1100" spc="-45" dirty="0">
                <a:latin typeface="Arial"/>
                <a:cs typeface="Arial"/>
              </a:rPr>
              <a:t>rules </a:t>
            </a:r>
            <a:r>
              <a:rPr sz="1100" spc="-50" dirty="0">
                <a:latin typeface="Arial"/>
                <a:cs typeface="Arial"/>
              </a:rPr>
              <a:t>and </a:t>
            </a:r>
            <a:r>
              <a:rPr sz="1100" spc="-40" dirty="0">
                <a:latin typeface="Arial"/>
                <a:cs typeface="Arial"/>
              </a:rPr>
              <a:t>regulations.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50">
              <a:latin typeface="Times New Roman"/>
              <a:cs typeface="Times New Roman"/>
            </a:endParaRPr>
          </a:p>
          <a:p>
            <a:pPr marL="93345">
              <a:lnSpc>
                <a:spcPct val="100000"/>
              </a:lnSpc>
              <a:spcBef>
                <a:spcPts val="5"/>
              </a:spcBef>
            </a:pPr>
            <a:r>
              <a:rPr sz="1100" b="1" spc="-120" dirty="0">
                <a:latin typeface="Arial"/>
                <a:cs typeface="Arial"/>
              </a:rPr>
              <a:t>CURRICULUM</a:t>
            </a:r>
            <a:r>
              <a:rPr sz="1100" b="1" spc="-65" dirty="0">
                <a:latin typeface="Arial"/>
                <a:cs typeface="Arial"/>
              </a:rPr>
              <a:t> </a:t>
            </a:r>
            <a:r>
              <a:rPr sz="1100" b="1" spc="-135" dirty="0">
                <a:latin typeface="Arial"/>
                <a:cs typeface="Arial"/>
              </a:rPr>
              <a:t>FRAMEWORK</a:t>
            </a:r>
            <a:endParaRPr sz="1100">
              <a:latin typeface="Arial"/>
              <a:cs typeface="Arial"/>
            </a:endParaRPr>
          </a:p>
          <a:p>
            <a:pPr marL="93345">
              <a:lnSpc>
                <a:spcPct val="100000"/>
              </a:lnSpc>
              <a:spcBef>
                <a:spcPts val="60"/>
              </a:spcBef>
            </a:pPr>
            <a:r>
              <a:rPr sz="1100" spc="-50" dirty="0">
                <a:latin typeface="Arial"/>
                <a:cs typeface="Arial"/>
              </a:rPr>
              <a:t>Students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will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experience </a:t>
            </a:r>
            <a:r>
              <a:rPr sz="1100" i="1" spc="-60" dirty="0">
                <a:latin typeface="Trebuchet MS"/>
                <a:cs typeface="Trebuchet MS"/>
              </a:rPr>
              <a:t>integrated</a:t>
            </a:r>
            <a:r>
              <a:rPr sz="1100" i="1" spc="-85" dirty="0">
                <a:latin typeface="Trebuchet MS"/>
                <a:cs typeface="Trebuchet MS"/>
              </a:rPr>
              <a:t> </a:t>
            </a:r>
            <a:r>
              <a:rPr sz="1100" i="1" spc="-70" dirty="0">
                <a:latin typeface="Trebuchet MS"/>
                <a:cs typeface="Trebuchet MS"/>
              </a:rPr>
              <a:t>curriculum</a:t>
            </a:r>
            <a:r>
              <a:rPr sz="1100" i="1" spc="-90" dirty="0">
                <a:latin typeface="Trebuchet MS"/>
                <a:cs typeface="Trebuchet MS"/>
              </a:rPr>
              <a:t> </a:t>
            </a:r>
            <a:r>
              <a:rPr sz="1100" spc="-30" dirty="0">
                <a:latin typeface="Arial"/>
                <a:cs typeface="Arial"/>
              </a:rPr>
              <a:t>similar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15" dirty="0">
                <a:latin typeface="Arial"/>
                <a:cs typeface="Arial"/>
              </a:rPr>
              <a:t>to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previous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modules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all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4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semesters</a:t>
            </a:r>
            <a:r>
              <a:rPr sz="1100" b="1" spc="-55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93345" marR="108585">
              <a:lnSpc>
                <a:spcPct val="152600"/>
              </a:lnSpc>
              <a:spcBef>
                <a:spcPts val="35"/>
              </a:spcBef>
            </a:pPr>
            <a:r>
              <a:rPr sz="1100" b="1" spc="-135" dirty="0">
                <a:latin typeface="Arial"/>
                <a:cs typeface="Arial"/>
              </a:rPr>
              <a:t>INTEGRATED </a:t>
            </a:r>
            <a:r>
              <a:rPr sz="1100" b="1" spc="-125" dirty="0">
                <a:latin typeface="Arial"/>
                <a:cs typeface="Arial"/>
              </a:rPr>
              <a:t>CURRICULUM </a:t>
            </a:r>
            <a:r>
              <a:rPr sz="1100" spc="-55" dirty="0">
                <a:latin typeface="Arial"/>
                <a:cs typeface="Arial"/>
              </a:rPr>
              <a:t>comprises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65" dirty="0">
                <a:latin typeface="Arial"/>
                <a:cs typeface="Arial"/>
              </a:rPr>
              <a:t>system-based </a:t>
            </a:r>
            <a:r>
              <a:rPr sz="1100" spc="-45" dirty="0">
                <a:latin typeface="Arial"/>
                <a:cs typeface="Arial"/>
              </a:rPr>
              <a:t>modules </a:t>
            </a:r>
            <a:r>
              <a:rPr sz="1100" spc="-70" dirty="0">
                <a:latin typeface="Arial"/>
                <a:cs typeface="Arial"/>
              </a:rPr>
              <a:t>such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35" dirty="0">
                <a:latin typeface="Arial"/>
                <a:cs typeface="Arial"/>
              </a:rPr>
              <a:t>Infectious </a:t>
            </a:r>
            <a:r>
              <a:rPr sz="1100" spc="-85" dirty="0">
                <a:latin typeface="Arial"/>
                <a:cs typeface="Arial"/>
              </a:rPr>
              <a:t>Diseases,  </a:t>
            </a:r>
            <a:r>
              <a:rPr sz="1100" spc="-45" dirty="0">
                <a:latin typeface="Arial"/>
                <a:cs typeface="Arial"/>
              </a:rPr>
              <a:t>Hematology, Respiratory </a:t>
            </a:r>
            <a:r>
              <a:rPr sz="1100" spc="-50" dirty="0">
                <a:latin typeface="Arial"/>
                <a:cs typeface="Arial"/>
              </a:rPr>
              <a:t>system-II and </a:t>
            </a:r>
            <a:r>
              <a:rPr sz="1100" spc="-110" dirty="0">
                <a:latin typeface="Arial"/>
                <a:cs typeface="Arial"/>
              </a:rPr>
              <a:t>CVS-II </a:t>
            </a:r>
            <a:r>
              <a:rPr sz="1100" spc="-30" dirty="0">
                <a:latin typeface="Arial"/>
                <a:cs typeface="Arial"/>
              </a:rPr>
              <a:t>which </a:t>
            </a:r>
            <a:r>
              <a:rPr sz="1100" spc="-45" dirty="0">
                <a:latin typeface="Arial"/>
                <a:cs typeface="Arial"/>
              </a:rPr>
              <a:t>links </a:t>
            </a:r>
            <a:r>
              <a:rPr sz="1100" spc="-65" dirty="0">
                <a:latin typeface="Arial"/>
                <a:cs typeface="Arial"/>
              </a:rPr>
              <a:t>basic </a:t>
            </a:r>
            <a:r>
              <a:rPr sz="1100" spc="-70" dirty="0">
                <a:latin typeface="Arial"/>
                <a:cs typeface="Arial"/>
              </a:rPr>
              <a:t>science </a:t>
            </a:r>
            <a:r>
              <a:rPr sz="1100" spc="-45" dirty="0">
                <a:latin typeface="Arial"/>
                <a:cs typeface="Arial"/>
              </a:rPr>
              <a:t>knowledge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35" dirty="0">
                <a:latin typeface="Arial"/>
                <a:cs typeface="Arial"/>
              </a:rPr>
              <a:t>clinical </a:t>
            </a:r>
            <a:r>
              <a:rPr sz="1100" spc="-45" dirty="0">
                <a:latin typeface="Arial"/>
                <a:cs typeface="Arial"/>
              </a:rPr>
              <a:t>problems.  </a:t>
            </a:r>
            <a:r>
              <a:rPr sz="1100" spc="-30" dirty="0">
                <a:latin typeface="Arial"/>
                <a:cs typeface="Arial"/>
              </a:rPr>
              <a:t>Integrated </a:t>
            </a:r>
            <a:r>
              <a:rPr sz="1100" spc="-45" dirty="0">
                <a:latin typeface="Arial"/>
                <a:cs typeface="Arial"/>
              </a:rPr>
              <a:t>teaching </a:t>
            </a:r>
            <a:r>
              <a:rPr sz="1100" spc="-70" dirty="0">
                <a:latin typeface="Arial"/>
                <a:cs typeface="Arial"/>
              </a:rPr>
              <a:t>means </a:t>
            </a:r>
            <a:r>
              <a:rPr sz="1100" dirty="0">
                <a:latin typeface="Arial"/>
                <a:cs typeface="Arial"/>
              </a:rPr>
              <a:t>that </a:t>
            </a:r>
            <a:r>
              <a:rPr sz="1100" spc="-55" dirty="0">
                <a:latin typeface="Arial"/>
                <a:cs typeface="Arial"/>
              </a:rPr>
              <a:t>subjects </a:t>
            </a:r>
            <a:r>
              <a:rPr sz="1100" spc="-50" dirty="0">
                <a:latin typeface="Arial"/>
                <a:cs typeface="Arial"/>
              </a:rPr>
              <a:t>are </a:t>
            </a:r>
            <a:r>
              <a:rPr sz="1100" spc="-40" dirty="0">
                <a:latin typeface="Arial"/>
                <a:cs typeface="Arial"/>
              </a:rPr>
              <a:t>presented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35" dirty="0">
                <a:latin typeface="Arial"/>
                <a:cs typeface="Arial"/>
              </a:rPr>
              <a:t>meaningful </a:t>
            </a:r>
            <a:r>
              <a:rPr sz="1100" spc="-30" dirty="0">
                <a:latin typeface="Arial"/>
                <a:cs typeface="Arial"/>
              </a:rPr>
              <a:t>whole. </a:t>
            </a:r>
            <a:r>
              <a:rPr sz="1100" spc="-50" dirty="0">
                <a:latin typeface="Arial"/>
                <a:cs typeface="Arial"/>
              </a:rPr>
              <a:t>Students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60" dirty="0">
                <a:latin typeface="Arial"/>
                <a:cs typeface="Arial"/>
              </a:rPr>
              <a:t>be </a:t>
            </a:r>
            <a:r>
              <a:rPr sz="1100" dirty="0">
                <a:latin typeface="Arial"/>
                <a:cs typeface="Arial"/>
              </a:rPr>
              <a:t>able to  </a:t>
            </a:r>
            <a:r>
              <a:rPr sz="1100" spc="-65" dirty="0">
                <a:latin typeface="Arial"/>
                <a:cs typeface="Arial"/>
              </a:rPr>
              <a:t>have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better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understanding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basic </a:t>
            </a:r>
            <a:r>
              <a:rPr sz="1100" spc="-75" dirty="0">
                <a:latin typeface="Arial"/>
                <a:cs typeface="Arial"/>
              </a:rPr>
              <a:t>sciences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when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they</a:t>
            </a:r>
            <a:r>
              <a:rPr sz="1100" spc="-40" dirty="0">
                <a:latin typeface="Arial"/>
                <a:cs typeface="Arial"/>
              </a:rPr>
              <a:t> repeatedly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learn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in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relation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clinical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examples.  </a:t>
            </a:r>
            <a:r>
              <a:rPr sz="1100" b="1" spc="-145" dirty="0">
                <a:latin typeface="Arial"/>
                <a:cs typeface="Arial"/>
              </a:rPr>
              <a:t>LEARNING </a:t>
            </a:r>
            <a:r>
              <a:rPr sz="1100" b="1" spc="-165" dirty="0">
                <a:latin typeface="Arial"/>
                <a:cs typeface="Arial"/>
              </a:rPr>
              <a:t>EXPERIENCES</a:t>
            </a:r>
            <a:r>
              <a:rPr sz="1100" spc="-165" dirty="0">
                <a:latin typeface="Arial"/>
                <a:cs typeface="Arial"/>
              </a:rPr>
              <a:t>: </a:t>
            </a:r>
            <a:r>
              <a:rPr sz="1100" spc="-125" dirty="0">
                <a:latin typeface="Arial"/>
                <a:cs typeface="Arial"/>
              </a:rPr>
              <a:t>Case </a:t>
            </a:r>
            <a:r>
              <a:rPr sz="1100" spc="-75" dirty="0">
                <a:latin typeface="Arial"/>
                <a:cs typeface="Arial"/>
              </a:rPr>
              <a:t>based </a:t>
            </a:r>
            <a:r>
              <a:rPr sz="1100" spc="-30" dirty="0">
                <a:latin typeface="Arial"/>
                <a:cs typeface="Arial"/>
              </a:rPr>
              <a:t>Integrated </a:t>
            </a:r>
            <a:r>
              <a:rPr sz="1100" spc="-65" dirty="0">
                <a:latin typeface="Arial"/>
                <a:cs typeface="Arial"/>
              </a:rPr>
              <a:t>discussions, </a:t>
            </a:r>
            <a:r>
              <a:rPr sz="1100" spc="-45" dirty="0">
                <a:latin typeface="Arial"/>
                <a:cs typeface="Arial"/>
              </a:rPr>
              <a:t>skills </a:t>
            </a:r>
            <a:r>
              <a:rPr sz="1100" spc="-35" dirty="0">
                <a:latin typeface="Arial"/>
                <a:cs typeface="Arial"/>
              </a:rPr>
              <a:t>acquisition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50" dirty="0">
                <a:latin typeface="Arial"/>
                <a:cs typeface="Arial"/>
              </a:rPr>
              <a:t>skills </a:t>
            </a:r>
            <a:r>
              <a:rPr sz="1100" spc="-35" dirty="0">
                <a:latin typeface="Arial"/>
                <a:cs typeface="Arial"/>
              </a:rPr>
              <a:t>lab. </a:t>
            </a:r>
            <a:r>
              <a:rPr sz="1100" spc="-30" dirty="0">
                <a:latin typeface="Arial"/>
                <a:cs typeface="Arial"/>
              </a:rPr>
              <a:t>computer-  </a:t>
            </a:r>
            <a:r>
              <a:rPr sz="1100" spc="-70" dirty="0">
                <a:latin typeface="Arial"/>
                <a:cs typeface="Arial"/>
              </a:rPr>
              <a:t>based </a:t>
            </a:r>
            <a:r>
              <a:rPr sz="1100" spc="-60" dirty="0">
                <a:latin typeface="Arial"/>
                <a:cs typeface="Arial"/>
              </a:rPr>
              <a:t>assignments, </a:t>
            </a:r>
            <a:r>
              <a:rPr sz="1100" spc="-40" dirty="0">
                <a:latin typeface="Arial"/>
                <a:cs typeface="Arial"/>
              </a:rPr>
              <a:t>learning </a:t>
            </a:r>
            <a:r>
              <a:rPr sz="1100" spc="-60" dirty="0">
                <a:latin typeface="Arial"/>
                <a:cs typeface="Arial"/>
              </a:rPr>
              <a:t>experiences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45" dirty="0">
                <a:latin typeface="Arial"/>
                <a:cs typeface="Arial"/>
              </a:rPr>
              <a:t>clinics, wards, </a:t>
            </a:r>
            <a:r>
              <a:rPr sz="1100" spc="-60" dirty="0">
                <a:latin typeface="Arial"/>
                <a:cs typeface="Arial"/>
              </a:rPr>
              <a:t>and </a:t>
            </a:r>
            <a:r>
              <a:rPr sz="1100" spc="-35" dirty="0">
                <a:latin typeface="Arial"/>
                <a:cs typeface="Arial"/>
              </a:rPr>
              <a:t>outreach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centers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39792" y="426211"/>
            <a:ext cx="259651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75" dirty="0">
                <a:latin typeface="Arial"/>
                <a:cs typeface="Arial"/>
              </a:rPr>
              <a:t>3</a:t>
            </a:r>
            <a:r>
              <a:rPr sz="1050" b="1" i="1" spc="-112" baseline="31746" dirty="0">
                <a:latin typeface="Arial"/>
                <a:cs typeface="Arial"/>
              </a:rPr>
              <a:t>RD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20" dirty="0">
                <a:latin typeface="Arial"/>
                <a:cs typeface="Arial"/>
              </a:rPr>
              <a:t>MBBS</a:t>
            </a:r>
            <a:r>
              <a:rPr sz="1100" b="1" i="1" spc="-120">
                <a:latin typeface="Arial"/>
                <a:cs typeface="Arial"/>
              </a:rPr>
              <a:t>, </a:t>
            </a:r>
            <a:r>
              <a:rPr lang="en-US" sz="1100" b="1" i="1" spc="-165" dirty="0" smtClean="0">
                <a:latin typeface="Arial"/>
                <a:cs typeface="Arial"/>
              </a:rPr>
              <a:t>C</a:t>
            </a:r>
            <a:r>
              <a:rPr sz="1100" b="1" i="1" spc="-175" smtClean="0">
                <a:latin typeface="Arial"/>
                <a:cs typeface="Arial"/>
              </a:rPr>
              <a:t>VS </a:t>
            </a:r>
            <a:r>
              <a:rPr sz="1100" b="1" i="1" spc="-15" dirty="0">
                <a:latin typeface="Arial"/>
                <a:cs typeface="Arial"/>
              </a:rPr>
              <a:t>II</a:t>
            </a:r>
            <a:r>
              <a:rPr sz="1100" b="1" i="1" spc="-105" dirty="0">
                <a:latin typeface="Arial"/>
                <a:cs typeface="Arial"/>
              </a:rPr>
              <a:t> </a:t>
            </a:r>
            <a:r>
              <a:rPr sz="1100" b="1" i="1" spc="-120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97280" y="454025"/>
            <a:ext cx="2273935" cy="17208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33450" y="987045"/>
            <a:ext cx="6267450" cy="41107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019352" y="5415153"/>
            <a:ext cx="6112510" cy="30549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1200" b="1" spc="-140" dirty="0">
                <a:latin typeface="Arial"/>
                <a:cs typeface="Arial"/>
              </a:rPr>
              <a:t>LEARNING</a:t>
            </a:r>
            <a:r>
              <a:rPr sz="1200" b="1" spc="-60" dirty="0">
                <a:latin typeface="Arial"/>
                <a:cs typeface="Arial"/>
              </a:rPr>
              <a:t> </a:t>
            </a:r>
            <a:r>
              <a:rPr sz="1200" b="1" spc="-140" dirty="0">
                <a:latin typeface="Arial"/>
                <a:cs typeface="Arial"/>
              </a:rPr>
              <a:t>METHODOLOGIES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100" spc="-80" dirty="0">
                <a:latin typeface="Arial"/>
                <a:cs typeface="Arial"/>
              </a:rPr>
              <a:t>The </a:t>
            </a:r>
            <a:r>
              <a:rPr sz="1100" spc="-20" dirty="0">
                <a:latin typeface="Arial"/>
                <a:cs typeface="Arial"/>
              </a:rPr>
              <a:t>following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teaching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120" dirty="0">
                <a:latin typeface="Arial"/>
                <a:cs typeface="Arial"/>
              </a:rPr>
              <a:t>/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learning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methods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are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used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promote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better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understanding: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900">
              <a:latin typeface="Times New Roman"/>
              <a:cs typeface="Times New Roman"/>
            </a:endParaRPr>
          </a:p>
          <a:p>
            <a:pPr marL="464820" indent="-223520">
              <a:lnSpc>
                <a:spcPct val="100000"/>
              </a:lnSpc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25" dirty="0">
                <a:latin typeface="Arial"/>
                <a:cs typeface="Arial"/>
              </a:rPr>
              <a:t>Interactive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Lectures</a:t>
            </a:r>
            <a:endParaRPr sz="1100">
              <a:latin typeface="Arial"/>
              <a:cs typeface="Arial"/>
            </a:endParaRPr>
          </a:p>
          <a:p>
            <a:pPr marL="464820" indent="-223520">
              <a:lnSpc>
                <a:spcPct val="100000"/>
              </a:lnSpc>
              <a:spcBef>
                <a:spcPts val="95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70" dirty="0">
                <a:latin typeface="Arial"/>
                <a:cs typeface="Arial"/>
              </a:rPr>
              <a:t>Small </a:t>
            </a:r>
            <a:r>
              <a:rPr sz="1100" spc="-55" dirty="0">
                <a:latin typeface="Arial"/>
                <a:cs typeface="Arial"/>
              </a:rPr>
              <a:t>Group </a:t>
            </a:r>
            <a:r>
              <a:rPr sz="1100" spc="-70" dirty="0">
                <a:latin typeface="Arial"/>
                <a:cs typeface="Arial"/>
              </a:rPr>
              <a:t>Discussion</a:t>
            </a:r>
            <a:endParaRPr sz="1100">
              <a:latin typeface="Arial"/>
              <a:cs typeface="Arial"/>
            </a:endParaRPr>
          </a:p>
          <a:p>
            <a:pPr marL="464820" indent="-223520">
              <a:lnSpc>
                <a:spcPct val="100000"/>
              </a:lnSpc>
              <a:spcBef>
                <a:spcPts val="60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105" dirty="0">
                <a:latin typeface="Arial"/>
                <a:cs typeface="Arial"/>
              </a:rPr>
              <a:t>Case- </a:t>
            </a:r>
            <a:r>
              <a:rPr sz="1100" spc="-95" dirty="0">
                <a:latin typeface="Arial"/>
                <a:cs typeface="Arial"/>
              </a:rPr>
              <a:t>Based </a:t>
            </a:r>
            <a:r>
              <a:rPr sz="1100" spc="-30" dirty="0">
                <a:latin typeface="Arial"/>
                <a:cs typeface="Arial"/>
              </a:rPr>
              <a:t>Integrated </a:t>
            </a:r>
            <a:r>
              <a:rPr sz="1100" spc="-60" dirty="0">
                <a:latin typeface="Arial"/>
                <a:cs typeface="Arial"/>
              </a:rPr>
              <a:t>Learning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spc="-105" dirty="0">
                <a:latin typeface="Arial"/>
                <a:cs typeface="Arial"/>
              </a:rPr>
              <a:t>(CBIL)</a:t>
            </a:r>
            <a:endParaRPr sz="1100">
              <a:latin typeface="Arial"/>
              <a:cs typeface="Arial"/>
            </a:endParaRPr>
          </a:p>
          <a:p>
            <a:pPr marL="464820" indent="-223520">
              <a:lnSpc>
                <a:spcPct val="100000"/>
              </a:lnSpc>
              <a:spcBef>
                <a:spcPts val="85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55" dirty="0">
                <a:latin typeface="Arial"/>
                <a:cs typeface="Arial"/>
              </a:rPr>
              <a:t>Clinical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Experiences</a:t>
            </a:r>
            <a:endParaRPr sz="1100">
              <a:latin typeface="Arial"/>
              <a:cs typeface="Arial"/>
            </a:endParaRPr>
          </a:p>
          <a:p>
            <a:pPr marL="697865" lvl="1" indent="-228600">
              <a:lnSpc>
                <a:spcPct val="100000"/>
              </a:lnSpc>
              <a:spcBef>
                <a:spcPts val="25"/>
              </a:spcBef>
              <a:buFont typeface="Courier New"/>
              <a:buChar char="o"/>
              <a:tabLst>
                <a:tab pos="697865" algn="l"/>
                <a:tab pos="698500" algn="l"/>
              </a:tabLst>
            </a:pPr>
            <a:r>
              <a:rPr sz="1100" spc="-50" dirty="0">
                <a:latin typeface="Arial"/>
                <a:cs typeface="Arial"/>
              </a:rPr>
              <a:t>Clinical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Rotations</a:t>
            </a:r>
            <a:endParaRPr sz="1100">
              <a:latin typeface="Arial"/>
              <a:cs typeface="Arial"/>
            </a:endParaRPr>
          </a:p>
          <a:p>
            <a:pPr marL="697865" lvl="1" indent="-228600">
              <a:lnSpc>
                <a:spcPct val="100000"/>
              </a:lnSpc>
              <a:spcBef>
                <a:spcPts val="20"/>
              </a:spcBef>
              <a:buFont typeface="Courier New"/>
              <a:buChar char="o"/>
              <a:tabLst>
                <a:tab pos="697865" algn="l"/>
                <a:tab pos="698500" algn="l"/>
              </a:tabLst>
            </a:pPr>
            <a:r>
              <a:rPr sz="1100" spc="-65" dirty="0">
                <a:latin typeface="Arial"/>
                <a:cs typeface="Arial"/>
              </a:rPr>
              <a:t>Experience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114" dirty="0">
                <a:latin typeface="Arial"/>
                <a:cs typeface="Arial"/>
              </a:rPr>
              <a:t>LNH </a:t>
            </a:r>
            <a:r>
              <a:rPr sz="1100" spc="-35" dirty="0">
                <a:latin typeface="Arial"/>
                <a:cs typeface="Arial"/>
              </a:rPr>
              <a:t>outreach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centers</a:t>
            </a:r>
            <a:endParaRPr sz="1100">
              <a:latin typeface="Arial"/>
              <a:cs typeface="Arial"/>
            </a:endParaRPr>
          </a:p>
          <a:p>
            <a:pPr marL="464820" indent="-223520">
              <a:lnSpc>
                <a:spcPct val="100000"/>
              </a:lnSpc>
              <a:spcBef>
                <a:spcPts val="75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55" dirty="0">
                <a:latin typeface="Arial"/>
                <a:cs typeface="Arial"/>
              </a:rPr>
              <a:t>Practicals</a:t>
            </a:r>
            <a:endParaRPr sz="1100">
              <a:latin typeface="Arial"/>
              <a:cs typeface="Arial"/>
            </a:endParaRPr>
          </a:p>
          <a:p>
            <a:pPr marL="464820" indent="-223520">
              <a:lnSpc>
                <a:spcPct val="100000"/>
              </a:lnSpc>
              <a:spcBef>
                <a:spcPts val="100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65" dirty="0">
                <a:latin typeface="Arial"/>
                <a:cs typeface="Arial"/>
              </a:rPr>
              <a:t>Skills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session</a:t>
            </a:r>
            <a:endParaRPr sz="1100">
              <a:latin typeface="Arial"/>
              <a:cs typeface="Arial"/>
            </a:endParaRPr>
          </a:p>
          <a:p>
            <a:pPr marL="464820" indent="-223520">
              <a:lnSpc>
                <a:spcPct val="100000"/>
              </a:lnSpc>
              <a:spcBef>
                <a:spcPts val="70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50" dirty="0">
                <a:latin typeface="Arial"/>
                <a:cs typeface="Arial"/>
              </a:rPr>
              <a:t>Self-Directed</a:t>
            </a:r>
            <a:r>
              <a:rPr sz="1100" spc="-65" dirty="0">
                <a:latin typeface="Arial"/>
                <a:cs typeface="Arial"/>
              </a:rPr>
              <a:t> Study</a:t>
            </a:r>
            <a:endParaRPr sz="1100">
              <a:latin typeface="Arial"/>
              <a:cs typeface="Arial"/>
            </a:endParaRPr>
          </a:p>
          <a:p>
            <a:pPr marL="12700" marR="5080" algn="just">
              <a:lnSpc>
                <a:spcPct val="152700"/>
              </a:lnSpc>
              <a:spcBef>
                <a:spcPts val="325"/>
              </a:spcBef>
            </a:pPr>
            <a:r>
              <a:rPr sz="1100" b="1" spc="-125" dirty="0">
                <a:latin typeface="Arial"/>
                <a:cs typeface="Arial"/>
              </a:rPr>
              <a:t>INTERACTIVE </a:t>
            </a:r>
            <a:r>
              <a:rPr sz="1100" b="1" spc="-170" dirty="0">
                <a:latin typeface="Arial"/>
                <a:cs typeface="Arial"/>
              </a:rPr>
              <a:t>LECTURES: </a:t>
            </a:r>
            <a:r>
              <a:rPr sz="1100" spc="-35" dirty="0">
                <a:latin typeface="Arial"/>
                <a:cs typeface="Arial"/>
              </a:rPr>
              <a:t>In </a:t>
            </a:r>
            <a:r>
              <a:rPr sz="1100" spc="-50" dirty="0">
                <a:latin typeface="Arial"/>
                <a:cs typeface="Arial"/>
              </a:rPr>
              <a:t>large </a:t>
            </a:r>
            <a:r>
              <a:rPr sz="1100" spc="-40" dirty="0">
                <a:latin typeface="Arial"/>
                <a:cs typeface="Arial"/>
              </a:rPr>
              <a:t>group, </a:t>
            </a:r>
            <a:r>
              <a:rPr sz="1100" spc="-20" dirty="0">
                <a:latin typeface="Arial"/>
                <a:cs typeface="Arial"/>
              </a:rPr>
              <a:t>the lecturer </a:t>
            </a:r>
            <a:r>
              <a:rPr sz="1100" spc="-40" dirty="0">
                <a:latin typeface="Arial"/>
                <a:cs typeface="Arial"/>
              </a:rPr>
              <a:t>introduces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25" dirty="0">
                <a:latin typeface="Arial"/>
                <a:cs typeface="Arial"/>
              </a:rPr>
              <a:t>topic </a:t>
            </a:r>
            <a:r>
              <a:rPr sz="1100" spc="-5" dirty="0">
                <a:latin typeface="Arial"/>
                <a:cs typeface="Arial"/>
              </a:rPr>
              <a:t>or </a:t>
            </a:r>
            <a:r>
              <a:rPr sz="1100" spc="-50" dirty="0">
                <a:latin typeface="Arial"/>
                <a:cs typeface="Arial"/>
              </a:rPr>
              <a:t>common </a:t>
            </a:r>
            <a:r>
              <a:rPr sz="1100" spc="-35" dirty="0">
                <a:latin typeface="Arial"/>
                <a:cs typeface="Arial"/>
              </a:rPr>
              <a:t>clinical conditions </a:t>
            </a:r>
            <a:r>
              <a:rPr sz="1100" spc="-55" dirty="0">
                <a:latin typeface="Arial"/>
                <a:cs typeface="Arial"/>
              </a:rPr>
              <a:t>and  explains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underlying </a:t>
            </a:r>
            <a:r>
              <a:rPr sz="1100" spc="-50" dirty="0">
                <a:latin typeface="Arial"/>
                <a:cs typeface="Arial"/>
              </a:rPr>
              <a:t>phenomena </a:t>
            </a:r>
            <a:r>
              <a:rPr sz="1100" spc="-25" dirty="0">
                <a:latin typeface="Arial"/>
                <a:cs typeface="Arial"/>
              </a:rPr>
              <a:t>through </a:t>
            </a:r>
            <a:r>
              <a:rPr sz="1100" spc="-45" dirty="0">
                <a:latin typeface="Arial"/>
                <a:cs typeface="Arial"/>
              </a:rPr>
              <a:t>questions, </a:t>
            </a:r>
            <a:r>
              <a:rPr sz="1100" spc="-35" dirty="0">
                <a:latin typeface="Arial"/>
                <a:cs typeface="Arial"/>
              </a:rPr>
              <a:t>pictures, </a:t>
            </a:r>
            <a:r>
              <a:rPr sz="1100" spc="-55" dirty="0">
                <a:latin typeface="Arial"/>
                <a:cs typeface="Arial"/>
              </a:rPr>
              <a:t>videos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20" dirty="0">
                <a:latin typeface="Arial"/>
                <a:cs typeface="Arial"/>
              </a:rPr>
              <a:t>patients’</a:t>
            </a:r>
            <a:r>
              <a:rPr sz="1100" spc="26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interviews,  </a:t>
            </a:r>
            <a:r>
              <a:rPr sz="1100" spc="-65" dirty="0">
                <a:latin typeface="Arial"/>
                <a:cs typeface="Arial"/>
              </a:rPr>
              <a:t>exercises, </a:t>
            </a:r>
            <a:r>
              <a:rPr sz="1100" spc="-35" dirty="0">
                <a:latin typeface="Arial"/>
                <a:cs typeface="Arial"/>
              </a:rPr>
              <a:t>etc. </a:t>
            </a:r>
            <a:r>
              <a:rPr sz="1100" spc="-55" dirty="0">
                <a:latin typeface="Arial"/>
                <a:cs typeface="Arial"/>
              </a:rPr>
              <a:t>Students are </a:t>
            </a:r>
            <a:r>
              <a:rPr sz="1100" spc="-35" dirty="0">
                <a:latin typeface="Arial"/>
                <a:cs typeface="Arial"/>
              </a:rPr>
              <a:t>actively involved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45" dirty="0">
                <a:latin typeface="Arial"/>
                <a:cs typeface="Arial"/>
              </a:rPr>
              <a:t>learning</a:t>
            </a:r>
            <a:r>
              <a:rPr sz="1100" spc="-9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process.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5</a:t>
            </a:fld>
            <a:endParaRPr spc="-5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39792" y="426211"/>
            <a:ext cx="259651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75" dirty="0">
                <a:latin typeface="Arial"/>
                <a:cs typeface="Arial"/>
              </a:rPr>
              <a:t>3</a:t>
            </a:r>
            <a:r>
              <a:rPr sz="1050" b="1" i="1" spc="-112" baseline="31746" dirty="0">
                <a:latin typeface="Arial"/>
                <a:cs typeface="Arial"/>
              </a:rPr>
              <a:t>RD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20" dirty="0">
                <a:latin typeface="Arial"/>
                <a:cs typeface="Arial"/>
              </a:rPr>
              <a:t>MBBS</a:t>
            </a:r>
            <a:r>
              <a:rPr sz="1100" b="1" i="1" spc="-120">
                <a:latin typeface="Arial"/>
                <a:cs typeface="Arial"/>
              </a:rPr>
              <a:t>, </a:t>
            </a:r>
            <a:r>
              <a:rPr sz="1100" b="1" i="1" spc="-175" smtClean="0">
                <a:latin typeface="Arial"/>
                <a:cs typeface="Arial"/>
              </a:rPr>
              <a:t>CVS </a:t>
            </a:r>
            <a:r>
              <a:rPr sz="1100" b="1" i="1" spc="-15" dirty="0">
                <a:latin typeface="Arial"/>
                <a:cs typeface="Arial"/>
              </a:rPr>
              <a:t>II</a:t>
            </a:r>
            <a:r>
              <a:rPr sz="1100" b="1" i="1" spc="-105" dirty="0">
                <a:latin typeface="Arial"/>
                <a:cs typeface="Arial"/>
              </a:rPr>
              <a:t> </a:t>
            </a:r>
            <a:r>
              <a:rPr sz="1100" b="1" i="1" spc="-120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6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1097280" y="454025"/>
            <a:ext cx="2273935" cy="17208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19352" y="998576"/>
            <a:ext cx="6176645" cy="79133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53000"/>
              </a:lnSpc>
              <a:spcBef>
                <a:spcPts val="95"/>
              </a:spcBef>
            </a:pPr>
            <a:r>
              <a:rPr sz="1100" b="1" spc="-145" dirty="0">
                <a:latin typeface="Arial"/>
                <a:cs typeface="Arial"/>
              </a:rPr>
              <a:t>SMALL </a:t>
            </a:r>
            <a:r>
              <a:rPr sz="1100" b="1" spc="-135" dirty="0">
                <a:latin typeface="Arial"/>
                <a:cs typeface="Arial"/>
              </a:rPr>
              <a:t>GROUP </a:t>
            </a:r>
            <a:r>
              <a:rPr sz="1100" b="1" spc="-145" dirty="0">
                <a:latin typeface="Arial"/>
                <a:cs typeface="Arial"/>
              </a:rPr>
              <a:t>SESSION: </a:t>
            </a:r>
            <a:r>
              <a:rPr sz="1100" spc="-75" dirty="0">
                <a:latin typeface="Arial"/>
                <a:cs typeface="Arial"/>
              </a:rPr>
              <a:t>This </a:t>
            </a:r>
            <a:r>
              <a:rPr sz="1100" spc="-15" dirty="0">
                <a:latin typeface="Arial"/>
                <a:cs typeface="Arial"/>
              </a:rPr>
              <a:t>format </a:t>
            </a:r>
            <a:r>
              <a:rPr sz="1100" spc="-55" dirty="0">
                <a:latin typeface="Arial"/>
                <a:cs typeface="Arial"/>
              </a:rPr>
              <a:t>helps </a:t>
            </a:r>
            <a:r>
              <a:rPr sz="1100" spc="-45" dirty="0">
                <a:latin typeface="Arial"/>
                <a:cs typeface="Arial"/>
              </a:rPr>
              <a:t>students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30" dirty="0">
                <a:latin typeface="Arial"/>
                <a:cs typeface="Arial"/>
              </a:rPr>
              <a:t>clarify </a:t>
            </a:r>
            <a:r>
              <a:rPr sz="1100" spc="-50" dirty="0">
                <a:latin typeface="Arial"/>
                <a:cs typeface="Arial"/>
              </a:rPr>
              <a:t>concepts, </a:t>
            </a:r>
            <a:r>
              <a:rPr sz="1100" spc="-45" dirty="0">
                <a:latin typeface="Arial"/>
                <a:cs typeface="Arial"/>
              </a:rPr>
              <a:t>acquire </a:t>
            </a:r>
            <a:r>
              <a:rPr sz="1100" spc="-50" dirty="0">
                <a:latin typeface="Arial"/>
                <a:cs typeface="Arial"/>
              </a:rPr>
              <a:t>skills </a:t>
            </a:r>
            <a:r>
              <a:rPr sz="1100" spc="-5" dirty="0">
                <a:latin typeface="Arial"/>
                <a:cs typeface="Arial"/>
              </a:rPr>
              <a:t>or </a:t>
            </a:r>
            <a:r>
              <a:rPr sz="1100" spc="-45" dirty="0">
                <a:latin typeface="Arial"/>
                <a:cs typeface="Arial"/>
              </a:rPr>
              <a:t>desired  </a:t>
            </a:r>
            <a:r>
              <a:rPr sz="1100" spc="-20" dirty="0">
                <a:latin typeface="Arial"/>
                <a:cs typeface="Arial"/>
              </a:rPr>
              <a:t>attitudes. </a:t>
            </a:r>
            <a:r>
              <a:rPr sz="1100" spc="-95" dirty="0">
                <a:latin typeface="Arial"/>
                <a:cs typeface="Arial"/>
              </a:rPr>
              <a:t>Sessions </a:t>
            </a:r>
            <a:r>
              <a:rPr sz="1100" spc="-50" dirty="0">
                <a:latin typeface="Arial"/>
                <a:cs typeface="Arial"/>
              </a:rPr>
              <a:t>are </a:t>
            </a:r>
            <a:r>
              <a:rPr sz="1100" spc="-25" dirty="0">
                <a:latin typeface="Arial"/>
                <a:cs typeface="Arial"/>
              </a:rPr>
              <a:t>structured </a:t>
            </a:r>
            <a:r>
              <a:rPr sz="1100" spc="5" dirty="0">
                <a:latin typeface="Arial"/>
                <a:cs typeface="Arial"/>
              </a:rPr>
              <a:t>with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help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45" dirty="0">
                <a:latin typeface="Arial"/>
                <a:cs typeface="Arial"/>
              </a:rPr>
              <a:t>specific </a:t>
            </a:r>
            <a:r>
              <a:rPr sz="1100" spc="-70" dirty="0">
                <a:latin typeface="Arial"/>
                <a:cs typeface="Arial"/>
              </a:rPr>
              <a:t>exercises </a:t>
            </a:r>
            <a:r>
              <a:rPr sz="1100" spc="-75" dirty="0">
                <a:latin typeface="Arial"/>
                <a:cs typeface="Arial"/>
              </a:rPr>
              <a:t>such </a:t>
            </a:r>
            <a:r>
              <a:rPr sz="1100" spc="-110" dirty="0">
                <a:latin typeface="Arial"/>
                <a:cs typeface="Arial"/>
              </a:rPr>
              <a:t>as </a:t>
            </a:r>
            <a:r>
              <a:rPr sz="1100" spc="-15" dirty="0">
                <a:latin typeface="Arial"/>
                <a:cs typeface="Arial"/>
              </a:rPr>
              <a:t>patient </a:t>
            </a:r>
            <a:r>
              <a:rPr sz="1100" spc="-85" dirty="0">
                <a:latin typeface="Arial"/>
                <a:cs typeface="Arial"/>
              </a:rPr>
              <a:t>case, </a:t>
            </a:r>
            <a:r>
              <a:rPr sz="1100" spc="-30" dirty="0">
                <a:latin typeface="Arial"/>
                <a:cs typeface="Arial"/>
              </a:rPr>
              <a:t>interviews </a:t>
            </a:r>
            <a:r>
              <a:rPr sz="1100" spc="-15" dirty="0">
                <a:latin typeface="Arial"/>
                <a:cs typeface="Arial"/>
              </a:rPr>
              <a:t>or  </a:t>
            </a:r>
            <a:r>
              <a:rPr sz="1100" spc="-60" dirty="0">
                <a:latin typeface="Arial"/>
                <a:cs typeface="Arial"/>
              </a:rPr>
              <a:t>discussion </a:t>
            </a:r>
            <a:r>
              <a:rPr sz="1100" spc="-35" dirty="0">
                <a:latin typeface="Arial"/>
                <a:cs typeface="Arial"/>
              </a:rPr>
              <a:t>topics. </a:t>
            </a:r>
            <a:r>
              <a:rPr sz="1100" spc="-55" dirty="0">
                <a:latin typeface="Arial"/>
                <a:cs typeface="Arial"/>
              </a:rPr>
              <a:t>Students </a:t>
            </a:r>
            <a:r>
              <a:rPr sz="1100" spc="-75" dirty="0">
                <a:latin typeface="Arial"/>
                <a:cs typeface="Arial"/>
              </a:rPr>
              <a:t>exchange </a:t>
            </a:r>
            <a:r>
              <a:rPr sz="1100" spc="-40" dirty="0">
                <a:latin typeface="Arial"/>
                <a:cs typeface="Arial"/>
              </a:rPr>
              <a:t>opinions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45" dirty="0">
                <a:latin typeface="Arial"/>
                <a:cs typeface="Arial"/>
              </a:rPr>
              <a:t>apply </a:t>
            </a:r>
            <a:r>
              <a:rPr sz="1100" spc="-50" dirty="0">
                <a:latin typeface="Arial"/>
                <a:cs typeface="Arial"/>
              </a:rPr>
              <a:t>knowledge </a:t>
            </a:r>
            <a:r>
              <a:rPr sz="1100" spc="-55" dirty="0">
                <a:latin typeface="Arial"/>
                <a:cs typeface="Arial"/>
              </a:rPr>
              <a:t>gained </a:t>
            </a:r>
            <a:r>
              <a:rPr sz="1100" spc="-10" dirty="0">
                <a:latin typeface="Arial"/>
                <a:cs typeface="Arial"/>
              </a:rPr>
              <a:t>from </a:t>
            </a:r>
            <a:r>
              <a:rPr sz="1100" spc="-40" dirty="0">
                <a:latin typeface="Arial"/>
                <a:cs typeface="Arial"/>
              </a:rPr>
              <a:t>lectures, </a:t>
            </a:r>
            <a:r>
              <a:rPr sz="1100" spc="-15" dirty="0">
                <a:latin typeface="Arial"/>
                <a:cs typeface="Arial"/>
              </a:rPr>
              <a:t>tutorials </a:t>
            </a:r>
            <a:r>
              <a:rPr sz="1100" spc="-60" dirty="0">
                <a:latin typeface="Arial"/>
                <a:cs typeface="Arial"/>
              </a:rPr>
              <a:t>and  </a:t>
            </a:r>
            <a:r>
              <a:rPr sz="1100" spc="-40" dirty="0">
                <a:latin typeface="Arial"/>
                <a:cs typeface="Arial"/>
              </a:rPr>
              <a:t>self study. </a:t>
            </a:r>
            <a:r>
              <a:rPr sz="1100" spc="-80" dirty="0">
                <a:latin typeface="Arial"/>
                <a:cs typeface="Arial"/>
              </a:rPr>
              <a:t>The </a:t>
            </a:r>
            <a:r>
              <a:rPr sz="1100" spc="-15" dirty="0">
                <a:latin typeface="Arial"/>
                <a:cs typeface="Arial"/>
              </a:rPr>
              <a:t>facilitator </a:t>
            </a:r>
            <a:r>
              <a:rPr sz="1100" spc="-30" dirty="0">
                <a:latin typeface="Arial"/>
                <a:cs typeface="Arial"/>
              </a:rPr>
              <a:t>role </a:t>
            </a:r>
            <a:r>
              <a:rPr sz="1100" spc="-60" dirty="0">
                <a:latin typeface="Arial"/>
                <a:cs typeface="Arial"/>
              </a:rPr>
              <a:t>is </a:t>
            </a:r>
            <a:r>
              <a:rPr sz="1100" spc="15" dirty="0">
                <a:latin typeface="Arial"/>
                <a:cs typeface="Arial"/>
              </a:rPr>
              <a:t>to </a:t>
            </a:r>
            <a:r>
              <a:rPr sz="1100" spc="-90" dirty="0">
                <a:latin typeface="Arial"/>
                <a:cs typeface="Arial"/>
              </a:rPr>
              <a:t>ask </a:t>
            </a:r>
            <a:r>
              <a:rPr sz="1100" spc="-35" dirty="0">
                <a:latin typeface="Arial"/>
                <a:cs typeface="Arial"/>
              </a:rPr>
              <a:t>probing </a:t>
            </a:r>
            <a:r>
              <a:rPr sz="1100" spc="-45" dirty="0">
                <a:latin typeface="Arial"/>
                <a:cs typeface="Arial"/>
              </a:rPr>
              <a:t>questions, </a:t>
            </a:r>
            <a:r>
              <a:rPr sz="1100" spc="-55" dirty="0">
                <a:latin typeface="Arial"/>
                <a:cs typeface="Arial"/>
              </a:rPr>
              <a:t>summarize, </a:t>
            </a:r>
            <a:r>
              <a:rPr sz="1100" spc="-5" dirty="0">
                <a:latin typeface="Arial"/>
                <a:cs typeface="Arial"/>
              </a:rPr>
              <a:t>or </a:t>
            </a:r>
            <a:r>
              <a:rPr sz="1100" spc="-50" dirty="0">
                <a:latin typeface="Arial"/>
                <a:cs typeface="Arial"/>
              </a:rPr>
              <a:t>rephrase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22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help </a:t>
            </a:r>
            <a:r>
              <a:rPr sz="1100" spc="-30" dirty="0">
                <a:latin typeface="Arial"/>
                <a:cs typeface="Arial"/>
              </a:rPr>
              <a:t>clarify </a:t>
            </a:r>
            <a:r>
              <a:rPr sz="1100" spc="-50" dirty="0">
                <a:latin typeface="Arial"/>
                <a:cs typeface="Arial"/>
              </a:rPr>
              <a:t>concepts.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marR="6985" algn="just">
              <a:lnSpc>
                <a:spcPct val="152500"/>
              </a:lnSpc>
            </a:pPr>
            <a:r>
              <a:rPr sz="1100" b="1" spc="-160" dirty="0">
                <a:latin typeface="Arial"/>
                <a:cs typeface="Arial"/>
              </a:rPr>
              <a:t>CASE-</a:t>
            </a:r>
            <a:r>
              <a:rPr sz="1100" b="1" spc="-15" dirty="0">
                <a:latin typeface="Arial"/>
                <a:cs typeface="Arial"/>
              </a:rPr>
              <a:t> </a:t>
            </a:r>
            <a:r>
              <a:rPr sz="1100" b="1" spc="-165" dirty="0">
                <a:latin typeface="Arial"/>
                <a:cs typeface="Arial"/>
              </a:rPr>
              <a:t>BASED </a:t>
            </a:r>
            <a:r>
              <a:rPr sz="1100" b="1" spc="-60" dirty="0">
                <a:latin typeface="Arial"/>
                <a:cs typeface="Arial"/>
              </a:rPr>
              <a:t>INTEGRATED </a:t>
            </a:r>
            <a:r>
              <a:rPr sz="1100" b="1" spc="-135" dirty="0">
                <a:latin typeface="Arial"/>
                <a:cs typeface="Arial"/>
              </a:rPr>
              <a:t>LEARNING </a:t>
            </a:r>
            <a:r>
              <a:rPr sz="1100" b="1" spc="-95" dirty="0">
                <a:latin typeface="Arial"/>
                <a:cs typeface="Arial"/>
              </a:rPr>
              <a:t>(CBIL)</a:t>
            </a:r>
            <a:r>
              <a:rPr sz="1100" spc="-95" dirty="0">
                <a:latin typeface="Arial"/>
                <a:cs typeface="Arial"/>
              </a:rPr>
              <a:t>: A </a:t>
            </a:r>
            <a:r>
              <a:rPr sz="1100" spc="-50" dirty="0">
                <a:latin typeface="Arial"/>
                <a:cs typeface="Arial"/>
              </a:rPr>
              <a:t>small </a:t>
            </a:r>
            <a:r>
              <a:rPr sz="1100" spc="-40" dirty="0">
                <a:latin typeface="Arial"/>
                <a:cs typeface="Arial"/>
              </a:rPr>
              <a:t>group </a:t>
            </a:r>
            <a:r>
              <a:rPr sz="1100" spc="-60" dirty="0">
                <a:latin typeface="Arial"/>
                <a:cs typeface="Arial"/>
              </a:rPr>
              <a:t>discussion </a:t>
            </a:r>
            <a:r>
              <a:rPr sz="1100" spc="-15" dirty="0">
                <a:latin typeface="Arial"/>
                <a:cs typeface="Arial"/>
              </a:rPr>
              <a:t>format </a:t>
            </a:r>
            <a:r>
              <a:rPr sz="1100" spc="-35" dirty="0">
                <a:latin typeface="Arial"/>
                <a:cs typeface="Arial"/>
              </a:rPr>
              <a:t>where </a:t>
            </a:r>
            <a:r>
              <a:rPr sz="1100" spc="-40" dirty="0">
                <a:latin typeface="Arial"/>
                <a:cs typeface="Arial"/>
              </a:rPr>
              <a:t>learning </a:t>
            </a:r>
            <a:r>
              <a:rPr sz="1100" spc="-60" dirty="0">
                <a:latin typeface="Arial"/>
                <a:cs typeface="Arial"/>
              </a:rPr>
              <a:t>is focused  </a:t>
            </a:r>
            <a:r>
              <a:rPr sz="1100" spc="-35" dirty="0">
                <a:latin typeface="Arial"/>
                <a:cs typeface="Arial"/>
              </a:rPr>
              <a:t>around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60" dirty="0">
                <a:latin typeface="Arial"/>
                <a:cs typeface="Arial"/>
              </a:rPr>
              <a:t>series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45" dirty="0">
                <a:latin typeface="Arial"/>
                <a:cs typeface="Arial"/>
              </a:rPr>
              <a:t>questions </a:t>
            </a:r>
            <a:r>
              <a:rPr sz="1100" spc="-145" dirty="0">
                <a:latin typeface="Arial"/>
                <a:cs typeface="Arial"/>
              </a:rPr>
              <a:t>based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35" dirty="0">
                <a:latin typeface="Arial"/>
                <a:cs typeface="Arial"/>
              </a:rPr>
              <a:t>clinical </a:t>
            </a:r>
            <a:r>
              <a:rPr sz="1100" spc="-50" dirty="0">
                <a:latin typeface="Arial"/>
                <a:cs typeface="Arial"/>
              </a:rPr>
              <a:t>scenario. </a:t>
            </a:r>
            <a:r>
              <a:rPr sz="1100" spc="-45" dirty="0">
                <a:latin typeface="Arial"/>
                <a:cs typeface="Arial"/>
              </a:rPr>
              <a:t>Students’ </a:t>
            </a:r>
            <a:r>
              <a:rPr sz="1100" spc="-75" dirty="0">
                <a:latin typeface="Arial"/>
                <a:cs typeface="Arial"/>
              </a:rPr>
              <a:t>discuss </a:t>
            </a:r>
            <a:r>
              <a:rPr sz="1100" spc="-55" dirty="0">
                <a:latin typeface="Arial"/>
                <a:cs typeface="Arial"/>
              </a:rPr>
              <a:t>and answer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50" dirty="0">
                <a:latin typeface="Arial"/>
                <a:cs typeface="Arial"/>
              </a:rPr>
              <a:t>questions  </a:t>
            </a:r>
            <a:r>
              <a:rPr sz="1100" spc="-45" dirty="0">
                <a:latin typeface="Arial"/>
                <a:cs typeface="Arial"/>
              </a:rPr>
              <a:t>applying </a:t>
            </a:r>
            <a:r>
              <a:rPr sz="1100" spc="-30" dirty="0">
                <a:latin typeface="Arial"/>
                <a:cs typeface="Arial"/>
              </a:rPr>
              <a:t>relevant </a:t>
            </a:r>
            <a:r>
              <a:rPr sz="1100" spc="-45" dirty="0">
                <a:latin typeface="Arial"/>
                <a:cs typeface="Arial"/>
              </a:rPr>
              <a:t>knowledge </a:t>
            </a:r>
            <a:r>
              <a:rPr sz="1100" spc="-55" dirty="0">
                <a:latin typeface="Arial"/>
                <a:cs typeface="Arial"/>
              </a:rPr>
              <a:t>gained </a:t>
            </a:r>
            <a:r>
              <a:rPr sz="1100" spc="-40" dirty="0">
                <a:latin typeface="Arial"/>
                <a:cs typeface="Arial"/>
              </a:rPr>
              <a:t>previously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40" dirty="0">
                <a:latin typeface="Arial"/>
                <a:cs typeface="Arial"/>
              </a:rPr>
              <a:t>clinical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70" dirty="0">
                <a:latin typeface="Arial"/>
                <a:cs typeface="Arial"/>
              </a:rPr>
              <a:t>basic </a:t>
            </a:r>
            <a:r>
              <a:rPr sz="1100" spc="-30" dirty="0">
                <a:latin typeface="Arial"/>
                <a:cs typeface="Arial"/>
              </a:rPr>
              <a:t>health </a:t>
            </a:r>
            <a:r>
              <a:rPr sz="1100" spc="-80" dirty="0">
                <a:latin typeface="Arial"/>
                <a:cs typeface="Arial"/>
              </a:rPr>
              <a:t>sciences </a:t>
            </a:r>
            <a:r>
              <a:rPr sz="1100" spc="-35" dirty="0">
                <a:latin typeface="Arial"/>
                <a:cs typeface="Arial"/>
              </a:rPr>
              <a:t>during </a:t>
            </a:r>
            <a:r>
              <a:rPr sz="1100" spc="-20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module </a:t>
            </a:r>
            <a:r>
              <a:rPr sz="1100" spc="-60" dirty="0">
                <a:latin typeface="Arial"/>
                <a:cs typeface="Arial"/>
              </a:rPr>
              <a:t>and  </a:t>
            </a:r>
            <a:r>
              <a:rPr sz="1100" spc="-30" dirty="0">
                <a:latin typeface="Arial"/>
                <a:cs typeface="Arial"/>
              </a:rPr>
              <a:t>construct </a:t>
            </a:r>
            <a:r>
              <a:rPr sz="1100" spc="-40" dirty="0">
                <a:latin typeface="Arial"/>
                <a:cs typeface="Arial"/>
              </a:rPr>
              <a:t>new </a:t>
            </a:r>
            <a:r>
              <a:rPr sz="1100" spc="-45" dirty="0">
                <a:latin typeface="Arial"/>
                <a:cs typeface="Arial"/>
              </a:rPr>
              <a:t>knowledge. </a:t>
            </a:r>
            <a:r>
              <a:rPr sz="1100" spc="-80" dirty="0">
                <a:latin typeface="Arial"/>
                <a:cs typeface="Arial"/>
              </a:rPr>
              <a:t>The </a:t>
            </a:r>
            <a:r>
              <a:rPr sz="1100" spc="-135" dirty="0">
                <a:latin typeface="Arial"/>
                <a:cs typeface="Arial"/>
              </a:rPr>
              <a:t>CBIL </a:t>
            </a:r>
            <a:r>
              <a:rPr sz="1100" dirty="0">
                <a:latin typeface="Arial"/>
                <a:cs typeface="Arial"/>
              </a:rPr>
              <a:t>will </a:t>
            </a:r>
            <a:r>
              <a:rPr sz="1100" spc="-60" dirty="0">
                <a:latin typeface="Arial"/>
                <a:cs typeface="Arial"/>
              </a:rPr>
              <a:t>be </a:t>
            </a:r>
            <a:r>
              <a:rPr sz="1100" spc="-30" dirty="0">
                <a:latin typeface="Arial"/>
                <a:cs typeface="Arial"/>
              </a:rPr>
              <a:t>provided </a:t>
            </a:r>
            <a:r>
              <a:rPr sz="1100" spc="-50" dirty="0">
                <a:latin typeface="Arial"/>
                <a:cs typeface="Arial"/>
              </a:rPr>
              <a:t>by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50" dirty="0">
                <a:latin typeface="Arial"/>
                <a:cs typeface="Arial"/>
              </a:rPr>
              <a:t>concern</a:t>
            </a:r>
            <a:r>
              <a:rPr sz="1100" spc="-16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department.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marR="6985" algn="just">
              <a:lnSpc>
                <a:spcPct val="153200"/>
              </a:lnSpc>
            </a:pPr>
            <a:r>
              <a:rPr sz="1100" b="1" spc="-135" dirty="0">
                <a:latin typeface="Arial"/>
                <a:cs typeface="Arial"/>
              </a:rPr>
              <a:t>CLINICAL </a:t>
            </a:r>
            <a:r>
              <a:rPr sz="1100" b="1" spc="-130" dirty="0">
                <a:latin typeface="Arial"/>
                <a:cs typeface="Arial"/>
              </a:rPr>
              <a:t>LEARNING </a:t>
            </a:r>
            <a:r>
              <a:rPr sz="1100" b="1" spc="-155" dirty="0">
                <a:latin typeface="Arial"/>
                <a:cs typeface="Arial"/>
              </a:rPr>
              <a:t>EXPERIENCES: </a:t>
            </a:r>
            <a:r>
              <a:rPr sz="1100" spc="-35" dirty="0">
                <a:latin typeface="Arial"/>
                <a:cs typeface="Arial"/>
              </a:rPr>
              <a:t>In </a:t>
            </a:r>
            <a:r>
              <a:rPr sz="1100" spc="-50" dirty="0">
                <a:latin typeface="Arial"/>
                <a:cs typeface="Arial"/>
              </a:rPr>
              <a:t>small groups,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-55" dirty="0">
                <a:latin typeface="Arial"/>
                <a:cs typeface="Arial"/>
              </a:rPr>
              <a:t>observe </a:t>
            </a:r>
            <a:r>
              <a:rPr sz="1100" spc="-30" dirty="0">
                <a:latin typeface="Arial"/>
                <a:cs typeface="Arial"/>
              </a:rPr>
              <a:t>patients </a:t>
            </a:r>
            <a:r>
              <a:rPr sz="1100" spc="5" dirty="0">
                <a:latin typeface="Arial"/>
                <a:cs typeface="Arial"/>
              </a:rPr>
              <a:t>with </a:t>
            </a:r>
            <a:r>
              <a:rPr sz="1100" spc="-80" dirty="0">
                <a:latin typeface="Arial"/>
                <a:cs typeface="Arial"/>
              </a:rPr>
              <a:t>signs </a:t>
            </a:r>
            <a:r>
              <a:rPr sz="1100" spc="-55" dirty="0">
                <a:latin typeface="Arial"/>
                <a:cs typeface="Arial"/>
              </a:rPr>
              <a:t>and symptoms 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30" dirty="0">
                <a:latin typeface="Arial"/>
                <a:cs typeface="Arial"/>
              </a:rPr>
              <a:t>hospital </a:t>
            </a:r>
            <a:r>
              <a:rPr sz="1100" spc="-45" dirty="0">
                <a:latin typeface="Arial"/>
                <a:cs typeface="Arial"/>
              </a:rPr>
              <a:t>wards, </a:t>
            </a:r>
            <a:r>
              <a:rPr sz="1100" spc="-40" dirty="0">
                <a:latin typeface="Arial"/>
                <a:cs typeface="Arial"/>
              </a:rPr>
              <a:t>clinics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30" dirty="0">
                <a:latin typeface="Arial"/>
                <a:cs typeface="Arial"/>
              </a:rPr>
              <a:t>outreach </a:t>
            </a:r>
            <a:r>
              <a:rPr sz="1100" spc="-35" dirty="0">
                <a:latin typeface="Arial"/>
                <a:cs typeface="Arial"/>
              </a:rPr>
              <a:t>centers. </a:t>
            </a:r>
            <a:r>
              <a:rPr sz="1100" spc="-75" dirty="0">
                <a:latin typeface="Arial"/>
                <a:cs typeface="Arial"/>
              </a:rPr>
              <a:t>This </a:t>
            </a:r>
            <a:r>
              <a:rPr sz="1100" spc="-55" dirty="0">
                <a:latin typeface="Arial"/>
                <a:cs typeface="Arial"/>
              </a:rPr>
              <a:t>helps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25" dirty="0">
                <a:latin typeface="Arial"/>
                <a:cs typeface="Arial"/>
              </a:rPr>
              <a:t>relate </a:t>
            </a:r>
            <a:r>
              <a:rPr sz="1100" spc="-50" dirty="0">
                <a:latin typeface="Arial"/>
                <a:cs typeface="Arial"/>
              </a:rPr>
              <a:t>knowledge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70" dirty="0">
                <a:latin typeface="Arial"/>
                <a:cs typeface="Arial"/>
              </a:rPr>
              <a:t>basic </a:t>
            </a:r>
            <a:r>
              <a:rPr sz="1100" spc="-60" dirty="0">
                <a:latin typeface="Arial"/>
                <a:cs typeface="Arial"/>
              </a:rPr>
              <a:t>and  </a:t>
            </a:r>
            <a:r>
              <a:rPr sz="1100" spc="-35" dirty="0">
                <a:latin typeface="Arial"/>
                <a:cs typeface="Arial"/>
              </a:rPr>
              <a:t>clinical </a:t>
            </a:r>
            <a:r>
              <a:rPr sz="1100" spc="-75" dirty="0">
                <a:latin typeface="Arial"/>
                <a:cs typeface="Arial"/>
              </a:rPr>
              <a:t>sciences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45" dirty="0">
                <a:latin typeface="Arial"/>
                <a:cs typeface="Arial"/>
              </a:rPr>
              <a:t>module </a:t>
            </a:r>
            <a:r>
              <a:rPr sz="1100" spc="-65" dirty="0">
                <a:latin typeface="Arial"/>
                <a:cs typeface="Arial"/>
              </a:rPr>
              <a:t>and </a:t>
            </a:r>
            <a:r>
              <a:rPr sz="1100" spc="-45" dirty="0">
                <a:latin typeface="Arial"/>
                <a:cs typeface="Arial"/>
              </a:rPr>
              <a:t>prepare </a:t>
            </a:r>
            <a:r>
              <a:rPr sz="1100" spc="-5" dirty="0">
                <a:latin typeface="Arial"/>
                <a:cs typeface="Arial"/>
              </a:rPr>
              <a:t>for </a:t>
            </a:r>
            <a:r>
              <a:rPr sz="1100" spc="-20" dirty="0">
                <a:latin typeface="Arial"/>
                <a:cs typeface="Arial"/>
              </a:rPr>
              <a:t>future</a:t>
            </a:r>
            <a:r>
              <a:rPr sz="1100" spc="-20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practice.</a:t>
            </a:r>
            <a:endParaRPr sz="1100">
              <a:latin typeface="Arial"/>
              <a:cs typeface="Arial"/>
            </a:endParaRPr>
          </a:p>
          <a:p>
            <a:pPr marL="469265" marR="12065" indent="-227965" algn="just">
              <a:lnSpc>
                <a:spcPct val="152600"/>
              </a:lnSpc>
              <a:buFont typeface="Courier New"/>
              <a:buChar char="o"/>
              <a:tabLst>
                <a:tab pos="389255" algn="l"/>
              </a:tabLst>
            </a:pPr>
            <a:r>
              <a:rPr sz="1100" b="1" spc="-135" dirty="0">
                <a:latin typeface="Arial"/>
                <a:cs typeface="Arial"/>
              </a:rPr>
              <a:t>CLINICAL </a:t>
            </a:r>
            <a:r>
              <a:rPr sz="1100" b="1" spc="-114" dirty="0">
                <a:latin typeface="Arial"/>
                <a:cs typeface="Arial"/>
              </a:rPr>
              <a:t>ROTATIONS: </a:t>
            </a:r>
            <a:r>
              <a:rPr sz="1100" spc="-30" dirty="0">
                <a:latin typeface="Arial"/>
                <a:cs typeface="Arial"/>
              </a:rPr>
              <a:t>In </a:t>
            </a:r>
            <a:r>
              <a:rPr sz="1100" spc="-45" dirty="0">
                <a:latin typeface="Arial"/>
                <a:cs typeface="Arial"/>
              </a:rPr>
              <a:t>small groups, </a:t>
            </a:r>
            <a:r>
              <a:rPr sz="1100" spc="-35" dirty="0">
                <a:latin typeface="Arial"/>
                <a:cs typeface="Arial"/>
              </a:rPr>
              <a:t>students </a:t>
            </a:r>
            <a:r>
              <a:rPr sz="1100" spc="-5" dirty="0">
                <a:latin typeface="Arial"/>
                <a:cs typeface="Arial"/>
              </a:rPr>
              <a:t>rotate </a:t>
            </a:r>
            <a:r>
              <a:rPr sz="1100" spc="-10" dirty="0">
                <a:latin typeface="Arial"/>
                <a:cs typeface="Arial"/>
              </a:rPr>
              <a:t>in </a:t>
            </a:r>
            <a:r>
              <a:rPr sz="1100" spc="-5" dirty="0">
                <a:latin typeface="Arial"/>
                <a:cs typeface="Arial"/>
              </a:rPr>
              <a:t>different </a:t>
            </a:r>
            <a:r>
              <a:rPr sz="1100" spc="-45" dirty="0">
                <a:latin typeface="Arial"/>
                <a:cs typeface="Arial"/>
              </a:rPr>
              <a:t>wards </a:t>
            </a:r>
            <a:r>
              <a:rPr sz="1100" spc="-25" dirty="0">
                <a:latin typeface="Arial"/>
                <a:cs typeface="Arial"/>
              </a:rPr>
              <a:t>like </a:t>
            </a:r>
            <a:r>
              <a:rPr sz="1100" spc="-30" dirty="0">
                <a:latin typeface="Arial"/>
                <a:cs typeface="Arial"/>
              </a:rPr>
              <a:t>Medicine, </a:t>
            </a:r>
            <a:r>
              <a:rPr sz="1100" spc="-45" dirty="0">
                <a:latin typeface="Arial"/>
                <a:cs typeface="Arial"/>
              </a:rPr>
              <a:t>Pediatrics,  </a:t>
            </a:r>
            <a:r>
              <a:rPr sz="1100" spc="-60" dirty="0">
                <a:latin typeface="Arial"/>
                <a:cs typeface="Arial"/>
              </a:rPr>
              <a:t>Surgery, </a:t>
            </a:r>
            <a:r>
              <a:rPr sz="1100" spc="-95" dirty="0">
                <a:latin typeface="Arial"/>
                <a:cs typeface="Arial"/>
              </a:rPr>
              <a:t>Obs </a:t>
            </a:r>
            <a:r>
              <a:rPr sz="1100" spc="15" dirty="0">
                <a:latin typeface="Arial"/>
                <a:cs typeface="Arial"/>
              </a:rPr>
              <a:t>&amp; </a:t>
            </a:r>
            <a:r>
              <a:rPr sz="1100" spc="-65" dirty="0">
                <a:latin typeface="Arial"/>
                <a:cs typeface="Arial"/>
              </a:rPr>
              <a:t>Gyne, </a:t>
            </a:r>
            <a:r>
              <a:rPr sz="1100" spc="-114" dirty="0">
                <a:latin typeface="Arial"/>
                <a:cs typeface="Arial"/>
              </a:rPr>
              <a:t>ENT, </a:t>
            </a:r>
            <a:r>
              <a:rPr sz="1100" spc="-90" dirty="0">
                <a:latin typeface="Arial"/>
                <a:cs typeface="Arial"/>
              </a:rPr>
              <a:t>Eye, </a:t>
            </a:r>
            <a:r>
              <a:rPr sz="1100" spc="-55" dirty="0">
                <a:latin typeface="Arial"/>
                <a:cs typeface="Arial"/>
              </a:rPr>
              <a:t>Family </a:t>
            </a:r>
            <a:r>
              <a:rPr sz="1100" spc="-30" dirty="0">
                <a:latin typeface="Arial"/>
                <a:cs typeface="Arial"/>
              </a:rPr>
              <a:t>Medicine </a:t>
            </a:r>
            <a:r>
              <a:rPr sz="1100" spc="-40" dirty="0">
                <a:latin typeface="Arial"/>
                <a:cs typeface="Arial"/>
              </a:rPr>
              <a:t>clinics, </a:t>
            </a:r>
            <a:r>
              <a:rPr sz="1100" spc="-30" dirty="0">
                <a:latin typeface="Arial"/>
                <a:cs typeface="Arial"/>
              </a:rPr>
              <a:t>outreach </a:t>
            </a:r>
            <a:r>
              <a:rPr sz="1100" spc="-40" dirty="0">
                <a:latin typeface="Arial"/>
                <a:cs typeface="Arial"/>
              </a:rPr>
              <a:t>centers </a:t>
            </a:r>
            <a:r>
              <a:rPr sz="1100" spc="15" dirty="0">
                <a:latin typeface="Arial"/>
                <a:cs typeface="Arial"/>
              </a:rPr>
              <a:t>&amp; </a:t>
            </a:r>
            <a:r>
              <a:rPr sz="1100" spc="-40" dirty="0">
                <a:latin typeface="Arial"/>
                <a:cs typeface="Arial"/>
              </a:rPr>
              <a:t>Community </a:t>
            </a:r>
            <a:r>
              <a:rPr sz="1100" spc="-30" dirty="0">
                <a:latin typeface="Arial"/>
                <a:cs typeface="Arial"/>
              </a:rPr>
              <a:t>Medicine  </a:t>
            </a:r>
            <a:r>
              <a:rPr sz="1100" spc="-50" dirty="0">
                <a:latin typeface="Arial"/>
                <a:cs typeface="Arial"/>
              </a:rPr>
              <a:t>experiences. </a:t>
            </a:r>
            <a:r>
              <a:rPr sz="1100" spc="-55" dirty="0">
                <a:latin typeface="Arial"/>
                <a:cs typeface="Arial"/>
              </a:rPr>
              <a:t>Here </a:t>
            </a:r>
            <a:r>
              <a:rPr sz="1100" spc="-35" dirty="0">
                <a:latin typeface="Arial"/>
                <a:cs typeface="Arial"/>
              </a:rPr>
              <a:t>students </a:t>
            </a:r>
            <a:r>
              <a:rPr sz="1100" spc="-50" dirty="0">
                <a:latin typeface="Arial"/>
                <a:cs typeface="Arial"/>
              </a:rPr>
              <a:t>observe </a:t>
            </a:r>
            <a:r>
              <a:rPr sz="1100" spc="-25" dirty="0">
                <a:latin typeface="Arial"/>
                <a:cs typeface="Arial"/>
              </a:rPr>
              <a:t>patients, </a:t>
            </a:r>
            <a:r>
              <a:rPr sz="1100" spc="-30" dirty="0">
                <a:latin typeface="Arial"/>
                <a:cs typeface="Arial"/>
              </a:rPr>
              <a:t>take histories </a:t>
            </a:r>
            <a:r>
              <a:rPr sz="1100" spc="-50" dirty="0">
                <a:latin typeface="Arial"/>
                <a:cs typeface="Arial"/>
              </a:rPr>
              <a:t>and </a:t>
            </a:r>
            <a:r>
              <a:rPr sz="1100" spc="-15" dirty="0">
                <a:latin typeface="Arial"/>
                <a:cs typeface="Arial"/>
              </a:rPr>
              <a:t>perform </a:t>
            </a:r>
            <a:r>
              <a:rPr sz="1100" spc="-50" dirty="0">
                <a:latin typeface="Arial"/>
                <a:cs typeface="Arial"/>
              </a:rPr>
              <a:t>supervised </a:t>
            </a:r>
            <a:r>
              <a:rPr sz="1100" spc="-30" dirty="0">
                <a:latin typeface="Arial"/>
                <a:cs typeface="Arial"/>
              </a:rPr>
              <a:t>clinical  </a:t>
            </a:r>
            <a:r>
              <a:rPr sz="1100" spc="-40" dirty="0">
                <a:latin typeface="Arial"/>
                <a:cs typeface="Arial"/>
              </a:rPr>
              <a:t>examinations </a:t>
            </a:r>
            <a:r>
              <a:rPr sz="1100" spc="-10" dirty="0">
                <a:latin typeface="Arial"/>
                <a:cs typeface="Arial"/>
              </a:rPr>
              <a:t>in </a:t>
            </a:r>
            <a:r>
              <a:rPr sz="1100" spc="-5" dirty="0">
                <a:latin typeface="Arial"/>
                <a:cs typeface="Arial"/>
              </a:rPr>
              <a:t>outpatient </a:t>
            </a:r>
            <a:r>
              <a:rPr sz="1100" spc="-50" dirty="0">
                <a:latin typeface="Arial"/>
                <a:cs typeface="Arial"/>
              </a:rPr>
              <a:t>and </a:t>
            </a:r>
            <a:r>
              <a:rPr sz="1100" spc="-10" dirty="0">
                <a:latin typeface="Arial"/>
                <a:cs typeface="Arial"/>
              </a:rPr>
              <a:t>inpatient </a:t>
            </a:r>
            <a:r>
              <a:rPr sz="1100" spc="-35" dirty="0">
                <a:latin typeface="Arial"/>
                <a:cs typeface="Arial"/>
              </a:rPr>
              <a:t>settings. </a:t>
            </a:r>
            <a:r>
              <a:rPr sz="1100" spc="-70" dirty="0">
                <a:latin typeface="Arial"/>
                <a:cs typeface="Arial"/>
              </a:rPr>
              <a:t>They </a:t>
            </a:r>
            <a:r>
              <a:rPr sz="1100" spc="-60" dirty="0">
                <a:latin typeface="Arial"/>
                <a:cs typeface="Arial"/>
              </a:rPr>
              <a:t>also </a:t>
            </a:r>
            <a:r>
              <a:rPr sz="1100" spc="-35" dirty="0">
                <a:latin typeface="Arial"/>
                <a:cs typeface="Arial"/>
              </a:rPr>
              <a:t>get </a:t>
            </a:r>
            <a:r>
              <a:rPr sz="1100" spc="-55" dirty="0">
                <a:latin typeface="Arial"/>
                <a:cs typeface="Arial"/>
              </a:rPr>
              <a:t>an </a:t>
            </a:r>
            <a:r>
              <a:rPr sz="1100" spc="-10" dirty="0">
                <a:latin typeface="Arial"/>
                <a:cs typeface="Arial"/>
              </a:rPr>
              <a:t>opportunity </a:t>
            </a:r>
            <a:r>
              <a:rPr sz="1100" spc="15" dirty="0">
                <a:latin typeface="Arial"/>
                <a:cs typeface="Arial"/>
              </a:rPr>
              <a:t>to </a:t>
            </a:r>
            <a:r>
              <a:rPr sz="1100" spc="-50" dirty="0">
                <a:latin typeface="Arial"/>
                <a:cs typeface="Arial"/>
              </a:rPr>
              <a:t>observe </a:t>
            </a:r>
            <a:r>
              <a:rPr sz="1100" spc="-40" dirty="0">
                <a:latin typeface="Arial"/>
                <a:cs typeface="Arial"/>
              </a:rPr>
              <a:t>medical  personnel </a:t>
            </a:r>
            <a:r>
              <a:rPr sz="1100" spc="-25" dirty="0">
                <a:latin typeface="Arial"/>
                <a:cs typeface="Arial"/>
              </a:rPr>
              <a:t>working </a:t>
            </a:r>
            <a:r>
              <a:rPr sz="1100" spc="-100" dirty="0">
                <a:latin typeface="Arial"/>
                <a:cs typeface="Arial"/>
              </a:rPr>
              <a:t>as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30" dirty="0">
                <a:latin typeface="Arial"/>
                <a:cs typeface="Arial"/>
              </a:rPr>
              <a:t>team. </a:t>
            </a:r>
            <a:r>
              <a:rPr sz="1100" spc="-85" dirty="0">
                <a:latin typeface="Arial"/>
                <a:cs typeface="Arial"/>
              </a:rPr>
              <a:t>These </a:t>
            </a:r>
            <a:r>
              <a:rPr sz="1100" spc="-15" dirty="0">
                <a:latin typeface="Arial"/>
                <a:cs typeface="Arial"/>
              </a:rPr>
              <a:t>rotations </a:t>
            </a:r>
            <a:r>
              <a:rPr sz="1100" spc="-30" dirty="0">
                <a:latin typeface="Arial"/>
                <a:cs typeface="Arial"/>
              </a:rPr>
              <a:t>help </a:t>
            </a:r>
            <a:r>
              <a:rPr sz="1100" spc="-35" dirty="0">
                <a:latin typeface="Arial"/>
                <a:cs typeface="Arial"/>
              </a:rPr>
              <a:t>students </a:t>
            </a:r>
            <a:r>
              <a:rPr sz="1100" spc="-20" dirty="0">
                <a:latin typeface="Arial"/>
                <a:cs typeface="Arial"/>
              </a:rPr>
              <a:t>relate </a:t>
            </a:r>
            <a:r>
              <a:rPr sz="1100" spc="-65" dirty="0">
                <a:latin typeface="Arial"/>
                <a:cs typeface="Arial"/>
              </a:rPr>
              <a:t>basic </a:t>
            </a:r>
            <a:r>
              <a:rPr sz="1100" spc="-40" dirty="0">
                <a:latin typeface="Arial"/>
                <a:cs typeface="Arial"/>
              </a:rPr>
              <a:t>medical </a:t>
            </a:r>
            <a:r>
              <a:rPr sz="1100" spc="-50" dirty="0">
                <a:latin typeface="Arial"/>
                <a:cs typeface="Arial"/>
              </a:rPr>
              <a:t>and </a:t>
            </a:r>
            <a:r>
              <a:rPr sz="1100" spc="-30" dirty="0">
                <a:latin typeface="Arial"/>
                <a:cs typeface="Arial"/>
              </a:rPr>
              <a:t>clinical  </a:t>
            </a:r>
            <a:r>
              <a:rPr sz="1100" spc="-40" dirty="0">
                <a:latin typeface="Arial"/>
                <a:cs typeface="Arial"/>
              </a:rPr>
              <a:t>knowledge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45" dirty="0">
                <a:latin typeface="Arial"/>
                <a:cs typeface="Arial"/>
              </a:rPr>
              <a:t>diverse </a:t>
            </a:r>
            <a:r>
              <a:rPr sz="1100" spc="-30" dirty="0">
                <a:latin typeface="Arial"/>
                <a:cs typeface="Arial"/>
              </a:rPr>
              <a:t>clinical</a:t>
            </a:r>
            <a:r>
              <a:rPr sz="1100" spc="-11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areas.</a:t>
            </a:r>
            <a:endParaRPr sz="1100">
              <a:latin typeface="Arial"/>
              <a:cs typeface="Arial"/>
            </a:endParaRPr>
          </a:p>
          <a:p>
            <a:pPr marL="469265" marR="12700" indent="-227965" algn="just">
              <a:lnSpc>
                <a:spcPct val="152700"/>
              </a:lnSpc>
              <a:buFont typeface="Courier New"/>
              <a:buChar char="o"/>
              <a:tabLst>
                <a:tab pos="389255" algn="l"/>
              </a:tabLst>
            </a:pPr>
            <a:r>
              <a:rPr sz="1100" b="1" spc="-155" dirty="0">
                <a:latin typeface="Arial"/>
                <a:cs typeface="Arial"/>
              </a:rPr>
              <a:t>EXPERIENCE </a:t>
            </a:r>
            <a:r>
              <a:rPr sz="1100" b="1" spc="-40" dirty="0">
                <a:latin typeface="Arial"/>
                <a:cs typeface="Arial"/>
              </a:rPr>
              <a:t>IN </a:t>
            </a:r>
            <a:r>
              <a:rPr sz="1100" b="1" spc="-125" dirty="0">
                <a:latin typeface="Arial"/>
                <a:cs typeface="Arial"/>
              </a:rPr>
              <a:t>LNH </a:t>
            </a:r>
            <a:r>
              <a:rPr sz="1100" b="1" spc="-140" dirty="0">
                <a:latin typeface="Arial"/>
                <a:cs typeface="Arial"/>
              </a:rPr>
              <a:t>OUTREACH </a:t>
            </a:r>
            <a:r>
              <a:rPr sz="1100" b="1" spc="-155" dirty="0">
                <a:latin typeface="Arial"/>
                <a:cs typeface="Arial"/>
              </a:rPr>
              <a:t>CENTERS: </a:t>
            </a:r>
            <a:r>
              <a:rPr sz="1100" spc="-55" dirty="0">
                <a:latin typeface="Arial"/>
                <a:cs typeface="Arial"/>
              </a:rPr>
              <a:t>Learning </a:t>
            </a:r>
            <a:r>
              <a:rPr sz="1100" spc="-10" dirty="0">
                <a:latin typeface="Arial"/>
                <a:cs typeface="Arial"/>
              </a:rPr>
              <a:t>at </a:t>
            </a:r>
            <a:r>
              <a:rPr sz="1100" spc="-30" dirty="0">
                <a:latin typeface="Arial"/>
                <a:cs typeface="Arial"/>
              </a:rPr>
              <a:t>outreach </a:t>
            </a:r>
            <a:r>
              <a:rPr sz="1100" spc="-40" dirty="0">
                <a:latin typeface="Arial"/>
                <a:cs typeface="Arial"/>
              </a:rPr>
              <a:t>centers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110" dirty="0">
                <a:latin typeface="Arial"/>
                <a:cs typeface="Arial"/>
              </a:rPr>
              <a:t>LNH </a:t>
            </a:r>
            <a:r>
              <a:rPr sz="1100" spc="-60" dirty="0">
                <a:latin typeface="Arial"/>
                <a:cs typeface="Arial"/>
              </a:rPr>
              <a:t>have </a:t>
            </a:r>
            <a:r>
              <a:rPr sz="1100" spc="-50" dirty="0">
                <a:latin typeface="Arial"/>
                <a:cs typeface="Arial"/>
              </a:rPr>
              <a:t>been </a:t>
            </a:r>
            <a:r>
              <a:rPr sz="1100" spc="-45" dirty="0">
                <a:latin typeface="Arial"/>
                <a:cs typeface="Arial"/>
              </a:rPr>
              <a:t>organized 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25" dirty="0">
                <a:latin typeface="Arial"/>
                <a:cs typeface="Arial"/>
              </a:rPr>
              <a:t>incorporated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10" dirty="0">
                <a:latin typeface="Arial"/>
                <a:cs typeface="Arial"/>
              </a:rPr>
              <a:t>part </a:t>
            </a:r>
            <a:r>
              <a:rPr sz="1100" spc="5" dirty="0">
                <a:latin typeface="Arial"/>
                <a:cs typeface="Arial"/>
              </a:rPr>
              <a:t>of </a:t>
            </a:r>
            <a:r>
              <a:rPr sz="1100" spc="-20" dirty="0">
                <a:latin typeface="Arial"/>
                <a:cs typeface="Arial"/>
              </a:rPr>
              <a:t>training </a:t>
            </a:r>
            <a:r>
              <a:rPr sz="1100" spc="5" dirty="0">
                <a:latin typeface="Arial"/>
                <a:cs typeface="Arial"/>
              </a:rPr>
              <a:t>of third </a:t>
            </a:r>
            <a:r>
              <a:rPr sz="1100" spc="-45" dirty="0">
                <a:latin typeface="Arial"/>
                <a:cs typeface="Arial"/>
              </a:rPr>
              <a:t>year </a:t>
            </a:r>
            <a:r>
              <a:rPr sz="1100" spc="-35" dirty="0">
                <a:latin typeface="Arial"/>
                <a:cs typeface="Arial"/>
              </a:rPr>
              <a:t>medicinal students. </a:t>
            </a:r>
            <a:r>
              <a:rPr sz="1100" spc="-75" dirty="0">
                <a:latin typeface="Arial"/>
                <a:cs typeface="Arial"/>
              </a:rPr>
              <a:t>The </a:t>
            </a:r>
            <a:r>
              <a:rPr sz="1100" spc="-25" dirty="0">
                <a:latin typeface="Arial"/>
                <a:cs typeface="Arial"/>
              </a:rPr>
              <a:t>objective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229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these </a:t>
            </a:r>
            <a:r>
              <a:rPr sz="1100" spc="-35" dirty="0">
                <a:latin typeface="Arial"/>
                <a:cs typeface="Arial"/>
              </a:rPr>
              <a:t>visits </a:t>
            </a:r>
            <a:r>
              <a:rPr sz="1100" spc="-55" dirty="0">
                <a:latin typeface="Arial"/>
                <a:cs typeface="Arial"/>
              </a:rPr>
              <a:t>is  </a:t>
            </a:r>
            <a:r>
              <a:rPr sz="1100" spc="15" dirty="0">
                <a:latin typeface="Arial"/>
                <a:cs typeface="Arial"/>
              </a:rPr>
              <a:t>to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provide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clinical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training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experiences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for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students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in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primary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care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settings.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850">
              <a:latin typeface="Times New Roman"/>
              <a:cs typeface="Times New Roman"/>
            </a:endParaRPr>
          </a:p>
          <a:p>
            <a:pPr marL="12700" marR="10160" algn="just">
              <a:lnSpc>
                <a:spcPct val="151800"/>
              </a:lnSpc>
            </a:pPr>
            <a:r>
              <a:rPr sz="1100" b="1" spc="-145" dirty="0">
                <a:latin typeface="Arial"/>
                <a:cs typeface="Arial"/>
              </a:rPr>
              <a:t>PRACTICAL: </a:t>
            </a:r>
            <a:r>
              <a:rPr sz="1100" spc="-90" dirty="0">
                <a:latin typeface="Arial"/>
                <a:cs typeface="Arial"/>
              </a:rPr>
              <a:t>Basic </a:t>
            </a:r>
            <a:r>
              <a:rPr sz="1100" spc="-70" dirty="0">
                <a:latin typeface="Arial"/>
                <a:cs typeface="Arial"/>
              </a:rPr>
              <a:t>science </a:t>
            </a:r>
            <a:r>
              <a:rPr sz="1100" spc="-40" dirty="0">
                <a:latin typeface="Arial"/>
                <a:cs typeface="Arial"/>
              </a:rPr>
              <a:t>practicals </a:t>
            </a:r>
            <a:r>
              <a:rPr sz="1100" spc="-20" dirty="0">
                <a:latin typeface="Arial"/>
                <a:cs typeface="Arial"/>
              </a:rPr>
              <a:t>related </a:t>
            </a:r>
            <a:r>
              <a:rPr sz="1100" spc="15" dirty="0">
                <a:latin typeface="Arial"/>
                <a:cs typeface="Arial"/>
              </a:rPr>
              <a:t>to </a:t>
            </a:r>
            <a:r>
              <a:rPr sz="1100" spc="-45" dirty="0">
                <a:latin typeface="Arial"/>
                <a:cs typeface="Arial"/>
              </a:rPr>
              <a:t>pharmacology, </a:t>
            </a:r>
            <a:r>
              <a:rPr sz="1100" spc="-30" dirty="0">
                <a:latin typeface="Arial"/>
                <a:cs typeface="Arial"/>
              </a:rPr>
              <a:t>microbiology, pathology, </a:t>
            </a:r>
            <a:r>
              <a:rPr sz="1100" spc="-35" dirty="0">
                <a:latin typeface="Arial"/>
                <a:cs typeface="Arial"/>
              </a:rPr>
              <a:t>forensic </a:t>
            </a:r>
            <a:r>
              <a:rPr sz="1100" spc="-45" dirty="0">
                <a:latin typeface="Arial"/>
                <a:cs typeface="Arial"/>
              </a:rPr>
              <a:t>medicine, 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35" dirty="0">
                <a:latin typeface="Arial"/>
                <a:cs typeface="Arial"/>
              </a:rPr>
              <a:t>community </a:t>
            </a:r>
            <a:r>
              <a:rPr sz="1100" spc="-45" dirty="0">
                <a:latin typeface="Arial"/>
                <a:cs typeface="Arial"/>
              </a:rPr>
              <a:t>medicine </a:t>
            </a:r>
            <a:r>
              <a:rPr sz="1100" spc="-60" dirty="0">
                <a:latin typeface="Arial"/>
                <a:cs typeface="Arial"/>
              </a:rPr>
              <a:t>have </a:t>
            </a:r>
            <a:r>
              <a:rPr sz="1100" spc="-55" dirty="0">
                <a:latin typeface="Arial"/>
                <a:cs typeface="Arial"/>
              </a:rPr>
              <a:t>been </a:t>
            </a:r>
            <a:r>
              <a:rPr sz="1100" spc="-60" dirty="0">
                <a:latin typeface="Arial"/>
                <a:cs typeface="Arial"/>
              </a:rPr>
              <a:t>schedule </a:t>
            </a:r>
            <a:r>
              <a:rPr sz="1100" dirty="0">
                <a:latin typeface="Arial"/>
                <a:cs typeface="Arial"/>
              </a:rPr>
              <a:t>for </a:t>
            </a:r>
            <a:r>
              <a:rPr sz="1100" spc="-25" dirty="0">
                <a:latin typeface="Arial"/>
                <a:cs typeface="Arial"/>
              </a:rPr>
              <a:t>student</a:t>
            </a:r>
            <a:r>
              <a:rPr sz="1100" spc="-19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learning.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850">
              <a:latin typeface="Times New Roman"/>
              <a:cs typeface="Times New Roman"/>
            </a:endParaRPr>
          </a:p>
          <a:p>
            <a:pPr marL="12700" marR="9525" algn="just">
              <a:lnSpc>
                <a:spcPct val="152700"/>
              </a:lnSpc>
            </a:pPr>
            <a:r>
              <a:rPr sz="1100" b="1" spc="-175" dirty="0">
                <a:latin typeface="Arial"/>
                <a:cs typeface="Arial"/>
              </a:rPr>
              <a:t>SKILLS </a:t>
            </a:r>
            <a:r>
              <a:rPr sz="1100" b="1" spc="-145" dirty="0">
                <a:latin typeface="Arial"/>
                <a:cs typeface="Arial"/>
              </a:rPr>
              <a:t>SESSION: </a:t>
            </a:r>
            <a:r>
              <a:rPr sz="1100" spc="-70" dirty="0">
                <a:latin typeface="Arial"/>
                <a:cs typeface="Arial"/>
              </a:rPr>
              <a:t>Skills </a:t>
            </a:r>
            <a:r>
              <a:rPr sz="1100" spc="-30" dirty="0">
                <a:latin typeface="Arial"/>
                <a:cs typeface="Arial"/>
              </a:rPr>
              <a:t>relevant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45" dirty="0">
                <a:latin typeface="Arial"/>
                <a:cs typeface="Arial"/>
              </a:rPr>
              <a:t>respective </a:t>
            </a:r>
            <a:r>
              <a:rPr sz="1100" spc="-40" dirty="0">
                <a:latin typeface="Arial"/>
                <a:cs typeface="Arial"/>
              </a:rPr>
              <a:t>module </a:t>
            </a:r>
            <a:r>
              <a:rPr sz="1100" spc="-50" dirty="0">
                <a:latin typeface="Arial"/>
                <a:cs typeface="Arial"/>
              </a:rPr>
              <a:t>are </a:t>
            </a:r>
            <a:r>
              <a:rPr sz="1100" spc="-55" dirty="0">
                <a:latin typeface="Arial"/>
                <a:cs typeface="Arial"/>
              </a:rPr>
              <a:t>observed and </a:t>
            </a:r>
            <a:r>
              <a:rPr sz="1100" spc="-40" dirty="0">
                <a:latin typeface="Arial"/>
                <a:cs typeface="Arial"/>
              </a:rPr>
              <a:t>practiced </a:t>
            </a:r>
            <a:r>
              <a:rPr sz="1100" spc="-35" dirty="0">
                <a:latin typeface="Arial"/>
                <a:cs typeface="Arial"/>
              </a:rPr>
              <a:t>where </a:t>
            </a:r>
            <a:r>
              <a:rPr sz="1100" spc="-45" dirty="0">
                <a:latin typeface="Arial"/>
                <a:cs typeface="Arial"/>
              </a:rPr>
              <a:t>applicable </a:t>
            </a:r>
            <a:r>
              <a:rPr sz="1100" spc="-20" dirty="0">
                <a:latin typeface="Arial"/>
                <a:cs typeface="Arial"/>
              </a:rPr>
              <a:t>in  </a:t>
            </a:r>
            <a:r>
              <a:rPr sz="1100" spc="-50" dirty="0">
                <a:latin typeface="Arial"/>
                <a:cs typeface="Arial"/>
              </a:rPr>
              <a:t>skills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laboratory.</a:t>
            </a:r>
            <a:endParaRPr sz="1100">
              <a:latin typeface="Arial"/>
              <a:cs typeface="Arial"/>
            </a:endParaRPr>
          </a:p>
          <a:p>
            <a:pPr marL="12700" marR="5080" algn="just">
              <a:lnSpc>
                <a:spcPct val="152700"/>
              </a:lnSpc>
              <a:spcBef>
                <a:spcPts val="985"/>
              </a:spcBef>
            </a:pPr>
            <a:r>
              <a:rPr sz="1100" b="1" spc="-155" dirty="0">
                <a:latin typeface="Arial"/>
                <a:cs typeface="Arial"/>
              </a:rPr>
              <a:t>SELF-DIRECTED </a:t>
            </a:r>
            <a:r>
              <a:rPr sz="1100" b="1" spc="-130" dirty="0">
                <a:latin typeface="Arial"/>
                <a:cs typeface="Arial"/>
              </a:rPr>
              <a:t>STUDY: </a:t>
            </a:r>
            <a:r>
              <a:rPr sz="1100" spc="-45" dirty="0">
                <a:latin typeface="Arial"/>
                <a:cs typeface="Arial"/>
              </a:rPr>
              <a:t>Students’ </a:t>
            </a:r>
            <a:r>
              <a:rPr sz="1100" spc="-85" dirty="0">
                <a:latin typeface="Arial"/>
                <a:cs typeface="Arial"/>
              </a:rPr>
              <a:t>assume </a:t>
            </a:r>
            <a:r>
              <a:rPr sz="1100" spc="-35" dirty="0">
                <a:latin typeface="Arial"/>
                <a:cs typeface="Arial"/>
              </a:rPr>
              <a:t>responsibilities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5" dirty="0">
                <a:latin typeface="Arial"/>
                <a:cs typeface="Arial"/>
              </a:rPr>
              <a:t>their </a:t>
            </a:r>
            <a:r>
              <a:rPr sz="1100" spc="-25" dirty="0">
                <a:latin typeface="Arial"/>
                <a:cs typeface="Arial"/>
              </a:rPr>
              <a:t>own </a:t>
            </a:r>
            <a:r>
              <a:rPr sz="1100" spc="-40" dirty="0">
                <a:latin typeface="Arial"/>
                <a:cs typeface="Arial"/>
              </a:rPr>
              <a:t>learning </a:t>
            </a:r>
            <a:r>
              <a:rPr sz="1100" spc="-25" dirty="0">
                <a:latin typeface="Arial"/>
                <a:cs typeface="Arial"/>
              </a:rPr>
              <a:t>through </a:t>
            </a:r>
            <a:r>
              <a:rPr sz="1100" spc="-30" dirty="0">
                <a:latin typeface="Arial"/>
                <a:cs typeface="Arial"/>
              </a:rPr>
              <a:t>individual </a:t>
            </a:r>
            <a:r>
              <a:rPr sz="1100" spc="-45" dirty="0">
                <a:latin typeface="Arial"/>
                <a:cs typeface="Arial"/>
              </a:rPr>
              <a:t>study,  </a:t>
            </a:r>
            <a:r>
              <a:rPr sz="1100" spc="-55" dirty="0">
                <a:latin typeface="Arial"/>
                <a:cs typeface="Arial"/>
              </a:rPr>
              <a:t>sharing </a:t>
            </a:r>
            <a:r>
              <a:rPr sz="1100" spc="-110" dirty="0">
                <a:latin typeface="Arial"/>
                <a:cs typeface="Arial"/>
              </a:rPr>
              <a:t>and</a:t>
            </a:r>
            <a:r>
              <a:rPr sz="1100" spc="85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discussing </a:t>
            </a:r>
            <a:r>
              <a:rPr sz="1100" dirty="0">
                <a:latin typeface="Arial"/>
                <a:cs typeface="Arial"/>
              </a:rPr>
              <a:t>with </a:t>
            </a:r>
            <a:r>
              <a:rPr sz="1100" spc="-55" dirty="0">
                <a:latin typeface="Arial"/>
                <a:cs typeface="Arial"/>
              </a:rPr>
              <a:t>peers, </a:t>
            </a:r>
            <a:r>
              <a:rPr sz="1100" spc="-65" dirty="0">
                <a:latin typeface="Arial"/>
                <a:cs typeface="Arial"/>
              </a:rPr>
              <a:t>seeking </a:t>
            </a:r>
            <a:r>
              <a:rPr sz="1100" spc="-20" dirty="0">
                <a:latin typeface="Arial"/>
                <a:cs typeface="Arial"/>
              </a:rPr>
              <a:t>information </a:t>
            </a:r>
            <a:r>
              <a:rPr sz="1100" spc="-15" dirty="0">
                <a:latin typeface="Arial"/>
                <a:cs typeface="Arial"/>
              </a:rPr>
              <a:t>from </a:t>
            </a:r>
            <a:r>
              <a:rPr sz="1100" spc="-60" dirty="0">
                <a:latin typeface="Arial"/>
                <a:cs typeface="Arial"/>
              </a:rPr>
              <a:t>Learning </a:t>
            </a:r>
            <a:r>
              <a:rPr sz="1100" spc="-80" dirty="0">
                <a:latin typeface="Arial"/>
                <a:cs typeface="Arial"/>
              </a:rPr>
              <a:t>Resource </a:t>
            </a:r>
            <a:r>
              <a:rPr sz="1100" spc="-50" dirty="0">
                <a:latin typeface="Arial"/>
                <a:cs typeface="Arial"/>
              </a:rPr>
              <a:t>Center, teachers </a:t>
            </a:r>
            <a:r>
              <a:rPr sz="1100" spc="-60" dirty="0">
                <a:latin typeface="Arial"/>
                <a:cs typeface="Arial"/>
              </a:rPr>
              <a:t>and  </a:t>
            </a:r>
            <a:r>
              <a:rPr sz="1100" spc="-50" dirty="0">
                <a:latin typeface="Arial"/>
                <a:cs typeface="Arial"/>
              </a:rPr>
              <a:t>resource </a:t>
            </a:r>
            <a:r>
              <a:rPr sz="1100" spc="-60" dirty="0">
                <a:latin typeface="Arial"/>
                <a:cs typeface="Arial"/>
              </a:rPr>
              <a:t>persons </a:t>
            </a:r>
            <a:r>
              <a:rPr sz="1100" spc="-35" dirty="0">
                <a:latin typeface="Arial"/>
                <a:cs typeface="Arial"/>
              </a:rPr>
              <a:t>within </a:t>
            </a:r>
            <a:r>
              <a:rPr sz="1100" spc="-60" dirty="0">
                <a:latin typeface="Arial"/>
                <a:cs typeface="Arial"/>
              </a:rPr>
              <a:t>and </a:t>
            </a:r>
            <a:r>
              <a:rPr sz="1100" spc="-35" dirty="0">
                <a:latin typeface="Arial"/>
                <a:cs typeface="Arial"/>
              </a:rPr>
              <a:t>outside </a:t>
            </a:r>
            <a:r>
              <a:rPr sz="1100" spc="-20" dirty="0">
                <a:latin typeface="Arial"/>
                <a:cs typeface="Arial"/>
              </a:rPr>
              <a:t>the</a:t>
            </a:r>
            <a:r>
              <a:rPr sz="1100" spc="2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college. Students </a:t>
            </a:r>
            <a:r>
              <a:rPr sz="1100" spc="-70" dirty="0">
                <a:latin typeface="Arial"/>
                <a:cs typeface="Arial"/>
              </a:rPr>
              <a:t>can </a:t>
            </a:r>
            <a:r>
              <a:rPr sz="1100" spc="-25" dirty="0">
                <a:latin typeface="Arial"/>
                <a:cs typeface="Arial"/>
              </a:rPr>
              <a:t>utilize </a:t>
            </a:r>
            <a:r>
              <a:rPr sz="1100" spc="-10" dirty="0">
                <a:latin typeface="Arial"/>
                <a:cs typeface="Arial"/>
              </a:rPr>
              <a:t>the time </a:t>
            </a:r>
            <a:r>
              <a:rPr sz="1100" dirty="0">
                <a:latin typeface="Arial"/>
                <a:cs typeface="Arial"/>
              </a:rPr>
              <a:t>within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55" dirty="0">
                <a:latin typeface="Arial"/>
                <a:cs typeface="Arial"/>
              </a:rPr>
              <a:t>college  scheduled </a:t>
            </a:r>
            <a:r>
              <a:rPr sz="1100" spc="-45" dirty="0">
                <a:latin typeface="Arial"/>
                <a:cs typeface="Arial"/>
              </a:rPr>
              <a:t>hours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13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self-study.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39792" y="426211"/>
            <a:ext cx="259651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75" dirty="0">
                <a:latin typeface="Arial"/>
                <a:cs typeface="Arial"/>
              </a:rPr>
              <a:t>3</a:t>
            </a:r>
            <a:r>
              <a:rPr sz="1050" b="1" i="1" spc="-112" baseline="31746" dirty="0">
                <a:latin typeface="Arial"/>
                <a:cs typeface="Arial"/>
              </a:rPr>
              <a:t>RD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20" dirty="0">
                <a:latin typeface="Arial"/>
                <a:cs typeface="Arial"/>
              </a:rPr>
              <a:t>MBBS</a:t>
            </a:r>
            <a:r>
              <a:rPr sz="1100" b="1" i="1" spc="-120">
                <a:latin typeface="Arial"/>
                <a:cs typeface="Arial"/>
              </a:rPr>
              <a:t>, </a:t>
            </a:r>
            <a:r>
              <a:rPr sz="1100" b="1" i="1" spc="-175" smtClean="0">
                <a:latin typeface="Arial"/>
                <a:cs typeface="Arial"/>
              </a:rPr>
              <a:t>CVS </a:t>
            </a:r>
            <a:r>
              <a:rPr sz="1100" b="1" i="1" spc="-15" dirty="0">
                <a:latin typeface="Arial"/>
                <a:cs typeface="Arial"/>
              </a:rPr>
              <a:t>II</a:t>
            </a:r>
            <a:r>
              <a:rPr sz="1100" b="1" i="1" spc="-105" dirty="0">
                <a:latin typeface="Arial"/>
                <a:cs typeface="Arial"/>
              </a:rPr>
              <a:t> </a:t>
            </a:r>
            <a:r>
              <a:rPr sz="1100" b="1" i="1" spc="-120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97280" y="454025"/>
            <a:ext cx="2273935" cy="17208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62025" y="4905375"/>
            <a:ext cx="5867400" cy="38671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096895" y="993393"/>
            <a:ext cx="19824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u="heavy" spc="-18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SEMESTER </a:t>
            </a:r>
            <a:r>
              <a:rPr sz="1200" b="1" u="heavy" spc="-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5 </a:t>
            </a:r>
            <a:r>
              <a:rPr sz="1200" b="1" u="heavy" spc="-1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MODULE </a:t>
            </a:r>
            <a:r>
              <a:rPr sz="1200" b="1" u="heavy" spc="-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4 </a:t>
            </a:r>
            <a:r>
              <a:rPr sz="1200" b="1" u="heavy" spc="-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: </a:t>
            </a:r>
            <a:r>
              <a:rPr sz="1200" b="1" u="heavy" spc="-19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CVS</a:t>
            </a:r>
            <a:r>
              <a:rPr sz="1200" b="1" u="heavy" spc="-9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200" b="1" u="heavy" spc="-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II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7</a:t>
            </a:fld>
            <a:endParaRPr spc="-55" dirty="0"/>
          </a:p>
        </p:txBody>
      </p:sp>
      <p:sp>
        <p:nvSpPr>
          <p:cNvPr id="6" name="object 6"/>
          <p:cNvSpPr txBox="1"/>
          <p:nvPr/>
        </p:nvSpPr>
        <p:spPr>
          <a:xfrm>
            <a:off x="938580" y="1301242"/>
            <a:ext cx="6270625" cy="3347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u="sng" spc="-11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INTRODUCTION</a:t>
            </a:r>
            <a:endParaRPr sz="1200">
              <a:latin typeface="Arial"/>
              <a:cs typeface="Arial"/>
            </a:endParaRPr>
          </a:p>
          <a:p>
            <a:pPr marL="12700" marR="13335">
              <a:lnSpc>
                <a:spcPct val="152700"/>
              </a:lnSpc>
              <a:spcBef>
                <a:spcPts val="555"/>
              </a:spcBef>
            </a:pPr>
            <a:r>
              <a:rPr sz="1100" spc="-60" dirty="0">
                <a:latin typeface="Arial"/>
                <a:cs typeface="Arial"/>
              </a:rPr>
              <a:t>Cardiovascular </a:t>
            </a:r>
            <a:r>
              <a:rPr sz="1100" spc="-35" dirty="0">
                <a:latin typeface="Arial"/>
                <a:cs typeface="Arial"/>
              </a:rPr>
              <a:t>module(I)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65" dirty="0">
                <a:latin typeface="Arial"/>
                <a:cs typeface="Arial"/>
              </a:rPr>
              <a:t>Semester </a:t>
            </a:r>
            <a:r>
              <a:rPr sz="1100" spc="-55" dirty="0">
                <a:latin typeface="Arial"/>
                <a:cs typeface="Arial"/>
              </a:rPr>
              <a:t>2 </a:t>
            </a:r>
            <a:r>
              <a:rPr sz="1100" spc="-50" dirty="0">
                <a:latin typeface="Arial"/>
                <a:cs typeface="Arial"/>
              </a:rPr>
              <a:t>covered </a:t>
            </a:r>
            <a:r>
              <a:rPr sz="1100" spc="-70" dirty="0">
                <a:latin typeface="Arial"/>
                <a:cs typeface="Arial"/>
              </a:rPr>
              <a:t>basic </a:t>
            </a:r>
            <a:r>
              <a:rPr sz="1100" spc="-45" dirty="0">
                <a:latin typeface="Arial"/>
                <a:cs typeface="Arial"/>
              </a:rPr>
              <a:t>medical </a:t>
            </a:r>
            <a:r>
              <a:rPr sz="1100" spc="-75" dirty="0">
                <a:latin typeface="Arial"/>
                <a:cs typeface="Arial"/>
              </a:rPr>
              <a:t>sciences </a:t>
            </a:r>
            <a:r>
              <a:rPr sz="1100" spc="-55" dirty="0">
                <a:latin typeface="Arial"/>
                <a:cs typeface="Arial"/>
              </a:rPr>
              <a:t>concepts </a:t>
            </a:r>
            <a:r>
              <a:rPr sz="1100" spc="5" dirty="0">
                <a:solidFill>
                  <a:srgbClr val="333333"/>
                </a:solidFill>
                <a:latin typeface="Arial"/>
                <a:cs typeface="Arial"/>
              </a:rPr>
              <a:t>for </a:t>
            </a:r>
            <a:r>
              <a:rPr sz="1100" spc="-40" dirty="0">
                <a:solidFill>
                  <a:srgbClr val="333333"/>
                </a:solidFill>
                <a:latin typeface="Arial"/>
                <a:cs typeface="Arial"/>
              </a:rPr>
              <a:t>understanding </a:t>
            </a:r>
            <a:r>
              <a:rPr sz="1100" spc="-20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1100" spc="-90" dirty="0">
                <a:solidFill>
                  <a:srgbClr val="333333"/>
                </a:solidFill>
                <a:latin typeface="Arial"/>
                <a:cs typeface="Arial"/>
              </a:rPr>
              <a:t>causes  </a:t>
            </a:r>
            <a:r>
              <a:rPr sz="1100" spc="-55" dirty="0">
                <a:solidFill>
                  <a:srgbClr val="333333"/>
                </a:solidFill>
                <a:latin typeface="Arial"/>
                <a:cs typeface="Arial"/>
              </a:rPr>
              <a:t>and </a:t>
            </a:r>
            <a:r>
              <a:rPr sz="1100" spc="-10" dirty="0">
                <a:solidFill>
                  <a:srgbClr val="333333"/>
                </a:solidFill>
                <a:latin typeface="Arial"/>
                <a:cs typeface="Arial"/>
              </a:rPr>
              <a:t>treatment </a:t>
            </a:r>
            <a:r>
              <a:rPr sz="1100" dirty="0">
                <a:solidFill>
                  <a:srgbClr val="333333"/>
                </a:solidFill>
                <a:latin typeface="Arial"/>
                <a:cs typeface="Arial"/>
              </a:rPr>
              <a:t>of</a:t>
            </a:r>
            <a:r>
              <a:rPr sz="1100" spc="-14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spc="-75" dirty="0">
                <a:solidFill>
                  <a:srgbClr val="333333"/>
                </a:solidFill>
                <a:latin typeface="Arial"/>
                <a:cs typeface="Arial"/>
              </a:rPr>
              <a:t>diseases.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850">
              <a:latin typeface="Times New Roman"/>
              <a:cs typeface="Times New Roman"/>
            </a:endParaRPr>
          </a:p>
          <a:p>
            <a:pPr marL="12700" marR="5080">
              <a:lnSpc>
                <a:spcPct val="152600"/>
              </a:lnSpc>
            </a:pPr>
            <a:r>
              <a:rPr sz="1100" spc="-185" dirty="0">
                <a:latin typeface="Arial"/>
                <a:cs typeface="Arial"/>
              </a:rPr>
              <a:t>CVS</a:t>
            </a:r>
            <a:r>
              <a:rPr sz="1100" spc="-18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(II)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will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now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focus </a:t>
            </a:r>
            <a:r>
              <a:rPr sz="1100" spc="-30" dirty="0">
                <a:latin typeface="Arial"/>
                <a:cs typeface="Arial"/>
              </a:rPr>
              <a:t>on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common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clinical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presentations</a:t>
            </a:r>
            <a:r>
              <a:rPr sz="1100" spc="-50" dirty="0">
                <a:latin typeface="Arial"/>
                <a:cs typeface="Arial"/>
              </a:rPr>
              <a:t> along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with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treatment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options,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relevant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investigations 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25" dirty="0">
                <a:latin typeface="Arial"/>
                <a:cs typeface="Arial"/>
              </a:rPr>
              <a:t>prevention. </a:t>
            </a:r>
            <a:r>
              <a:rPr sz="1100" spc="-50" dirty="0">
                <a:latin typeface="Arial"/>
                <a:cs typeface="Arial"/>
              </a:rPr>
              <a:t>Students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65" dirty="0">
                <a:latin typeface="Arial"/>
                <a:cs typeface="Arial"/>
              </a:rPr>
              <a:t>have </a:t>
            </a:r>
            <a:r>
              <a:rPr sz="1100" spc="-20" dirty="0">
                <a:latin typeface="Arial"/>
                <a:cs typeface="Arial"/>
              </a:rPr>
              <a:t>opportunities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25" dirty="0">
                <a:latin typeface="Arial"/>
                <a:cs typeface="Arial"/>
              </a:rPr>
              <a:t>relate </a:t>
            </a:r>
            <a:r>
              <a:rPr sz="1100" spc="-5" dirty="0">
                <a:latin typeface="Arial"/>
                <a:cs typeface="Arial"/>
              </a:rPr>
              <a:t>their </a:t>
            </a:r>
            <a:r>
              <a:rPr sz="1100" spc="-45" dirty="0">
                <a:latin typeface="Arial"/>
                <a:cs typeface="Arial"/>
              </a:rPr>
              <a:t>knowledge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75" dirty="0">
                <a:latin typeface="Arial"/>
                <a:cs typeface="Arial"/>
              </a:rPr>
              <a:t>diseases </a:t>
            </a:r>
            <a:r>
              <a:rPr sz="1100" spc="-70" dirty="0">
                <a:latin typeface="Arial"/>
                <a:cs typeface="Arial"/>
              </a:rPr>
              <a:t>such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40" dirty="0">
                <a:latin typeface="Arial"/>
                <a:cs typeface="Arial"/>
              </a:rPr>
              <a:t>congenital  </a:t>
            </a:r>
            <a:r>
              <a:rPr sz="1100" spc="-20" dirty="0">
                <a:latin typeface="Arial"/>
                <a:cs typeface="Arial"/>
              </a:rPr>
              <a:t>heart </a:t>
            </a:r>
            <a:r>
              <a:rPr sz="1100" spc="-75" dirty="0">
                <a:latin typeface="Arial"/>
                <a:cs typeface="Arial"/>
              </a:rPr>
              <a:t>diseases, </a:t>
            </a:r>
            <a:r>
              <a:rPr sz="1100" spc="-30" dirty="0">
                <a:latin typeface="Arial"/>
                <a:cs typeface="Arial"/>
              </a:rPr>
              <a:t>hyperlipidemia, </a:t>
            </a:r>
            <a:r>
              <a:rPr sz="1100" spc="-35" dirty="0">
                <a:latin typeface="Arial"/>
                <a:cs typeface="Arial"/>
              </a:rPr>
              <a:t>hypertension, </a:t>
            </a:r>
            <a:r>
              <a:rPr sz="1100" spc="-80" dirty="0">
                <a:latin typeface="Arial"/>
                <a:cs typeface="Arial"/>
              </a:rPr>
              <a:t>diseases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75" dirty="0">
                <a:latin typeface="Arial"/>
                <a:cs typeface="Arial"/>
              </a:rPr>
              <a:t>vessel </a:t>
            </a:r>
            <a:r>
              <a:rPr sz="1100" spc="-25" dirty="0">
                <a:latin typeface="Arial"/>
                <a:cs typeface="Arial"/>
              </a:rPr>
              <a:t>wall, </a:t>
            </a:r>
            <a:r>
              <a:rPr sz="1100" spc="-55" dirty="0">
                <a:latin typeface="Arial"/>
                <a:cs typeface="Arial"/>
              </a:rPr>
              <a:t>ischemic </a:t>
            </a:r>
            <a:r>
              <a:rPr sz="1100" spc="-25" dirty="0">
                <a:latin typeface="Arial"/>
                <a:cs typeface="Arial"/>
              </a:rPr>
              <a:t>heart </a:t>
            </a:r>
            <a:r>
              <a:rPr sz="1100" spc="-75" dirty="0">
                <a:latin typeface="Arial"/>
                <a:cs typeface="Arial"/>
              </a:rPr>
              <a:t>diseases, </a:t>
            </a:r>
            <a:r>
              <a:rPr sz="1100" spc="-35" dirty="0">
                <a:latin typeface="Arial"/>
                <a:cs typeface="Arial"/>
              </a:rPr>
              <a:t>valvular </a:t>
            </a:r>
            <a:r>
              <a:rPr sz="1100" spc="-25" dirty="0">
                <a:latin typeface="Arial"/>
                <a:cs typeface="Arial"/>
              </a:rPr>
              <a:t>heart  </a:t>
            </a:r>
            <a:r>
              <a:rPr sz="1100" spc="-70" dirty="0">
                <a:latin typeface="Arial"/>
                <a:cs typeface="Arial"/>
              </a:rPr>
              <a:t>diseases, </a:t>
            </a:r>
            <a:r>
              <a:rPr sz="1100" spc="-35" dirty="0">
                <a:latin typeface="Arial"/>
                <a:cs typeface="Arial"/>
              </a:rPr>
              <a:t>arrhythmias, </a:t>
            </a:r>
            <a:r>
              <a:rPr sz="1100" spc="-55" dirty="0">
                <a:latin typeface="Arial"/>
                <a:cs typeface="Arial"/>
              </a:rPr>
              <a:t>cardiac </a:t>
            </a:r>
            <a:r>
              <a:rPr sz="1100" spc="-20" dirty="0">
                <a:latin typeface="Arial"/>
                <a:cs typeface="Arial"/>
              </a:rPr>
              <a:t>failure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30" dirty="0">
                <a:latin typeface="Arial"/>
                <a:cs typeface="Arial"/>
              </a:rPr>
              <a:t>infections. </a:t>
            </a:r>
            <a:r>
              <a:rPr sz="1100" spc="-90" dirty="0">
                <a:latin typeface="Arial"/>
                <a:cs typeface="Arial"/>
              </a:rPr>
              <a:t>Sessions </a:t>
            </a:r>
            <a:r>
              <a:rPr sz="1100" spc="-30" dirty="0">
                <a:latin typeface="Arial"/>
                <a:cs typeface="Arial"/>
              </a:rPr>
              <a:t>on preventive </a:t>
            </a:r>
            <a:r>
              <a:rPr sz="1100" spc="-40" dirty="0">
                <a:latin typeface="Arial"/>
                <a:cs typeface="Arial"/>
              </a:rPr>
              <a:t>medicine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30" dirty="0">
                <a:latin typeface="Arial"/>
                <a:cs typeface="Arial"/>
              </a:rPr>
              <a:t>healthy </a:t>
            </a:r>
            <a:r>
              <a:rPr sz="1100" spc="-5" dirty="0">
                <a:latin typeface="Arial"/>
                <a:cs typeface="Arial"/>
              </a:rPr>
              <a:t>life </a:t>
            </a:r>
            <a:r>
              <a:rPr sz="1100" spc="-40" dirty="0">
                <a:latin typeface="Arial"/>
                <a:cs typeface="Arial"/>
              </a:rPr>
              <a:t>style 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65" dirty="0">
                <a:latin typeface="Arial"/>
                <a:cs typeface="Arial"/>
              </a:rPr>
              <a:t>have </a:t>
            </a:r>
            <a:r>
              <a:rPr sz="1100" spc="-35" dirty="0">
                <a:latin typeface="Arial"/>
                <a:cs typeface="Arial"/>
              </a:rPr>
              <a:t>significant importance. </a:t>
            </a:r>
            <a:r>
              <a:rPr sz="1100" spc="-50" dirty="0">
                <a:latin typeface="Arial"/>
                <a:cs typeface="Arial"/>
              </a:rPr>
              <a:t>Students </a:t>
            </a:r>
            <a:r>
              <a:rPr sz="1100" spc="5" dirty="0">
                <a:latin typeface="Arial"/>
                <a:cs typeface="Arial"/>
              </a:rPr>
              <a:t>will</a:t>
            </a:r>
            <a:r>
              <a:rPr sz="1100" spc="-21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be </a:t>
            </a:r>
            <a:r>
              <a:rPr sz="1100" spc="-70" dirty="0">
                <a:latin typeface="Arial"/>
                <a:cs typeface="Arial"/>
              </a:rPr>
              <a:t>engaged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185" dirty="0">
                <a:latin typeface="Arial"/>
                <a:cs typeface="Arial"/>
              </a:rPr>
              <a:t>CVS </a:t>
            </a:r>
            <a:r>
              <a:rPr sz="1100" spc="-25" dirty="0">
                <a:latin typeface="Arial"/>
                <a:cs typeface="Arial"/>
              </a:rPr>
              <a:t>history </a:t>
            </a:r>
            <a:r>
              <a:rPr sz="1100" spc="-35" dirty="0">
                <a:latin typeface="Arial"/>
                <a:cs typeface="Arial"/>
              </a:rPr>
              <a:t>taking </a:t>
            </a:r>
            <a:r>
              <a:rPr sz="1100" spc="-55" dirty="0">
                <a:latin typeface="Arial"/>
                <a:cs typeface="Arial"/>
              </a:rPr>
              <a:t>and physical </a:t>
            </a:r>
            <a:r>
              <a:rPr sz="1100" spc="-35" dirty="0">
                <a:latin typeface="Arial"/>
                <a:cs typeface="Arial"/>
              </a:rPr>
              <a:t>examination </a:t>
            </a:r>
            <a:r>
              <a:rPr sz="1100" spc="-15" dirty="0">
                <a:latin typeface="Arial"/>
                <a:cs typeface="Arial"/>
              </a:rPr>
              <a:t>both  in </a:t>
            </a:r>
            <a:r>
              <a:rPr sz="1100" spc="-35" dirty="0">
                <a:latin typeface="Arial"/>
                <a:cs typeface="Arial"/>
              </a:rPr>
              <a:t>adults </a:t>
            </a:r>
            <a:r>
              <a:rPr sz="1100" spc="-50" dirty="0">
                <a:latin typeface="Arial"/>
                <a:cs typeface="Arial"/>
              </a:rPr>
              <a:t>and </a:t>
            </a:r>
            <a:r>
              <a:rPr sz="1100" spc="-30" dirty="0">
                <a:latin typeface="Arial"/>
                <a:cs typeface="Arial"/>
              </a:rPr>
              <a:t>children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60" dirty="0">
                <a:latin typeface="Arial"/>
                <a:cs typeface="Arial"/>
              </a:rPr>
              <a:t>enhance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clinical </a:t>
            </a:r>
            <a:r>
              <a:rPr sz="1100" spc="-40" dirty="0">
                <a:latin typeface="Arial"/>
                <a:cs typeface="Arial"/>
              </a:rPr>
              <a:t>examination </a:t>
            </a:r>
            <a:r>
              <a:rPr sz="1100" spc="-50" dirty="0">
                <a:latin typeface="Arial"/>
                <a:cs typeface="Arial"/>
              </a:rPr>
              <a:t>skills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students. </a:t>
            </a:r>
            <a:r>
              <a:rPr sz="1100" spc="-85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module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50" dirty="0">
                <a:latin typeface="Arial"/>
                <a:cs typeface="Arial"/>
              </a:rPr>
              <a:t>enable 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25" dirty="0">
                <a:latin typeface="Arial"/>
                <a:cs typeface="Arial"/>
              </a:rPr>
              <a:t>relate </a:t>
            </a:r>
            <a:r>
              <a:rPr sz="1100" spc="-5" dirty="0">
                <a:latin typeface="Arial"/>
                <a:cs typeface="Arial"/>
              </a:rPr>
              <a:t>their </a:t>
            </a:r>
            <a:r>
              <a:rPr sz="1100" spc="-20" dirty="0">
                <a:latin typeface="Arial"/>
                <a:cs typeface="Arial"/>
              </a:rPr>
              <a:t>theoretical </a:t>
            </a:r>
            <a:r>
              <a:rPr sz="1100" spc="-35" dirty="0">
                <a:latin typeface="Arial"/>
                <a:cs typeface="Arial"/>
              </a:rPr>
              <a:t>learning </a:t>
            </a:r>
            <a:r>
              <a:rPr sz="1100" spc="-25" dirty="0">
                <a:latin typeface="Arial"/>
                <a:cs typeface="Arial"/>
              </a:rPr>
              <a:t>through </a:t>
            </a:r>
            <a:r>
              <a:rPr sz="1100" spc="-75" dirty="0">
                <a:latin typeface="Arial"/>
                <a:cs typeface="Arial"/>
              </a:rPr>
              <a:t>case-based </a:t>
            </a:r>
            <a:r>
              <a:rPr sz="1100" spc="-40" dirty="0">
                <a:latin typeface="Arial"/>
                <a:cs typeface="Arial"/>
              </a:rPr>
              <a:t>learning, </a:t>
            </a:r>
            <a:r>
              <a:rPr sz="1100" spc="-25" dirty="0">
                <a:latin typeface="Arial"/>
                <a:cs typeface="Arial"/>
              </a:rPr>
              <a:t>interactive </a:t>
            </a:r>
            <a:r>
              <a:rPr sz="1100" spc="-40" dirty="0">
                <a:latin typeface="Arial"/>
                <a:cs typeface="Arial"/>
              </a:rPr>
              <a:t>lectures, </a:t>
            </a:r>
            <a:r>
              <a:rPr sz="1100" spc="-20" dirty="0">
                <a:latin typeface="Arial"/>
                <a:cs typeface="Arial"/>
              </a:rPr>
              <a:t>patient,  </a:t>
            </a:r>
            <a:r>
              <a:rPr sz="1100" spc="-50" dirty="0">
                <a:latin typeface="Arial"/>
                <a:cs typeface="Arial"/>
              </a:rPr>
              <a:t>simulated-based </a:t>
            </a:r>
            <a:r>
              <a:rPr sz="1100" spc="-55" dirty="0">
                <a:latin typeface="Arial"/>
                <a:cs typeface="Arial"/>
              </a:rPr>
              <a:t>experiences and video-based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learning.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100" spc="-60" dirty="0">
                <a:latin typeface="Arial"/>
                <a:cs typeface="Arial"/>
              </a:rPr>
              <a:t>Forensic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Medicine,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family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medicine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clinics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and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research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will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run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parallel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with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module.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21053" y="8769807"/>
            <a:ext cx="5530850" cy="2730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35" dirty="0">
                <a:latin typeface="Arial"/>
                <a:cs typeface="Arial"/>
                <a:hlinkClick r:id="rId3"/>
              </a:rPr>
              <a:t>http://www.heart.org/HEARTORG/Conditions/HighBloodPressure/LearnHowHBPHarmsYourHealth/Health-Threats-From-High-Blood-</a:t>
            </a:r>
            <a:endParaRPr sz="800">
              <a:latin typeface="Arial"/>
              <a:cs typeface="Arial"/>
            </a:endParaRPr>
          </a:p>
          <a:p>
            <a:pPr marL="3353435">
              <a:lnSpc>
                <a:spcPct val="100000"/>
              </a:lnSpc>
              <a:spcBef>
                <a:spcPts val="25"/>
              </a:spcBef>
            </a:pPr>
            <a:r>
              <a:rPr sz="800" spc="-55" dirty="0">
                <a:latin typeface="Arial"/>
                <a:cs typeface="Arial"/>
              </a:rPr>
              <a:t>Pressure_UCM_002051_Article.jsp#.WmwFXZKGPIU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39792" y="426211"/>
            <a:ext cx="259651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75" dirty="0">
                <a:latin typeface="Arial"/>
                <a:cs typeface="Arial"/>
              </a:rPr>
              <a:t>3</a:t>
            </a:r>
            <a:r>
              <a:rPr sz="1050" b="1" i="1" spc="-112" baseline="31746" dirty="0">
                <a:latin typeface="Arial"/>
                <a:cs typeface="Arial"/>
              </a:rPr>
              <a:t>RD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20" dirty="0">
                <a:latin typeface="Arial"/>
                <a:cs typeface="Arial"/>
              </a:rPr>
              <a:t>MBBS</a:t>
            </a:r>
            <a:r>
              <a:rPr sz="1100" b="1" i="1" spc="-120">
                <a:latin typeface="Arial"/>
                <a:cs typeface="Arial"/>
              </a:rPr>
              <a:t>, </a:t>
            </a:r>
            <a:r>
              <a:rPr lang="en-US" sz="1100" b="1" i="1" spc="-165" dirty="0" smtClean="0">
                <a:latin typeface="Arial"/>
                <a:cs typeface="Arial"/>
              </a:rPr>
              <a:t>C</a:t>
            </a:r>
            <a:r>
              <a:rPr sz="1100" b="1" i="1" spc="-175" smtClean="0">
                <a:latin typeface="Arial"/>
                <a:cs typeface="Arial"/>
              </a:rPr>
              <a:t>VS </a:t>
            </a:r>
            <a:r>
              <a:rPr sz="1100" b="1" i="1" spc="-15" dirty="0">
                <a:latin typeface="Arial"/>
                <a:cs typeface="Arial"/>
              </a:rPr>
              <a:t>II</a:t>
            </a:r>
            <a:r>
              <a:rPr sz="1100" b="1" i="1" spc="-105" dirty="0">
                <a:latin typeface="Arial"/>
                <a:cs typeface="Arial"/>
              </a:rPr>
              <a:t> </a:t>
            </a:r>
            <a:r>
              <a:rPr sz="1100" b="1" i="1" spc="-120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8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1097280" y="454025"/>
            <a:ext cx="2273935" cy="17208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38580" y="978154"/>
            <a:ext cx="3342004" cy="5181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u="heavy" spc="-18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COURSE </a:t>
            </a:r>
            <a:r>
              <a:rPr sz="1200" b="1" u="heavy" spc="-1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OBJECTIVES </a:t>
            </a:r>
            <a:r>
              <a:rPr sz="1200" b="1" u="heavy" spc="-11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AND</a:t>
            </a:r>
            <a:r>
              <a:rPr sz="1200" b="1" u="heavy" spc="-1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200" b="1" u="heavy" spc="-1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STRATEGIES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sz="1200" spc="-20" dirty="0">
                <a:latin typeface="Arial"/>
                <a:cs typeface="Arial"/>
              </a:rPr>
              <a:t>At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the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50" dirty="0">
                <a:latin typeface="Arial"/>
                <a:cs typeface="Arial"/>
              </a:rPr>
              <a:t>end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of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the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40" dirty="0">
                <a:latin typeface="Arial"/>
                <a:cs typeface="Arial"/>
              </a:rPr>
              <a:t>module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the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45" dirty="0">
                <a:latin typeface="Arial"/>
                <a:cs typeface="Arial"/>
              </a:rPr>
              <a:t>students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will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55" dirty="0">
                <a:latin typeface="Arial"/>
                <a:cs typeface="Arial"/>
              </a:rPr>
              <a:t>be</a:t>
            </a:r>
            <a:r>
              <a:rPr sz="1200" spc="-60" dirty="0">
                <a:latin typeface="Arial"/>
                <a:cs typeface="Arial"/>
              </a:rPr>
              <a:t> able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to: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62000" y="1447800"/>
          <a:ext cx="6242048" cy="7660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19195"/>
                <a:gridCol w="1205864"/>
                <a:gridCol w="1316989"/>
              </a:tblGrid>
              <a:tr h="525145">
                <a:tc>
                  <a:txBody>
                    <a:bodyPr/>
                    <a:lstStyle/>
                    <a:p>
                      <a:pPr marL="1233805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1100" b="1" i="1" spc="-145" dirty="0">
                          <a:latin typeface="Arial"/>
                          <a:cs typeface="Arial"/>
                        </a:rPr>
                        <a:t>TOPICS </a:t>
                      </a:r>
                      <a:r>
                        <a:rPr sz="1100" b="1" i="1" spc="-20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100" b="1" i="1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spc="-165" dirty="0">
                          <a:latin typeface="Arial"/>
                          <a:cs typeface="Arial"/>
                        </a:rPr>
                        <a:t>OBJECTIVES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33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R="334645" algn="r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1100" b="1" i="1" dirty="0">
                          <a:latin typeface="Arial"/>
                          <a:cs typeface="Arial"/>
                        </a:rPr>
                        <a:t>FACU</a:t>
                      </a:r>
                      <a:r>
                        <a:rPr sz="1100" b="1" i="1" spc="-1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100" b="1" i="1" dirty="0">
                          <a:latin typeface="Arial"/>
                          <a:cs typeface="Arial"/>
                        </a:rPr>
                        <a:t>TY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33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359410">
                        <a:lnSpc>
                          <a:spcPts val="1290"/>
                        </a:lnSpc>
                      </a:pPr>
                      <a:r>
                        <a:rPr sz="1100" b="1" i="1" spc="-130" dirty="0">
                          <a:latin typeface="Arial"/>
                          <a:cs typeface="Arial"/>
                        </a:rPr>
                        <a:t>LEARNING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6258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b="1" i="1" spc="-165" dirty="0">
                          <a:latin typeface="Arial"/>
                          <a:cs typeface="Arial"/>
                        </a:rPr>
                        <a:t>STRATEGY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328930">
                <a:tc gridSpan="3"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spc="-70" dirty="0">
                          <a:latin typeface="Arial"/>
                          <a:cs typeface="Arial"/>
                        </a:rPr>
                        <a:t>History, </a:t>
                      </a:r>
                      <a:r>
                        <a:rPr sz="1100" b="1" spc="-75" dirty="0">
                          <a:latin typeface="Arial"/>
                          <a:cs typeface="Arial"/>
                        </a:rPr>
                        <a:t>Examination, </a:t>
                      </a:r>
                      <a:r>
                        <a:rPr sz="1100" b="1" spc="-120" dirty="0">
                          <a:latin typeface="Arial"/>
                          <a:cs typeface="Arial"/>
                        </a:rPr>
                        <a:t>Lab </a:t>
                      </a:r>
                      <a:r>
                        <a:rPr sz="1100" b="1" spc="-70" dirty="0">
                          <a:latin typeface="Arial"/>
                          <a:cs typeface="Arial"/>
                        </a:rPr>
                        <a:t>investigation </a:t>
                      </a:r>
                      <a:r>
                        <a:rPr sz="1100" b="1" spc="-80" dirty="0">
                          <a:latin typeface="Arial"/>
                          <a:cs typeface="Arial"/>
                        </a:rPr>
                        <a:t>and epidemiology </a:t>
                      </a:r>
                      <a:r>
                        <a:rPr sz="1100" b="1" spc="-50" dirty="0">
                          <a:latin typeface="Arial"/>
                          <a:cs typeface="Arial"/>
                        </a:rPr>
                        <a:t>related </a:t>
                      </a:r>
                      <a:r>
                        <a:rPr sz="1100" b="1" spc="-3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b="1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70" dirty="0">
                          <a:latin typeface="Arial"/>
                          <a:cs typeface="Arial"/>
                        </a:rPr>
                        <a:t>CVS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28930">
                <a:tc>
                  <a:txBody>
                    <a:bodyPr/>
                    <a:lstStyle/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590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Demonstrate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history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taking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relevant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CVS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disorders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26390" algn="r">
                        <a:lnSpc>
                          <a:spcPts val="129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Med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ci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63855" marR="300355" indent="-52069">
                        <a:lnSpc>
                          <a:spcPct val="116399"/>
                        </a:lnSpc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Small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Group 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257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Demonstrate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all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steps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CVS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examination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9720">
                        <a:lnSpc>
                          <a:spcPts val="1290"/>
                        </a:lnSpc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Skills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Lab</a:t>
                      </a:r>
                      <a:r>
                        <a:rPr sz="11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+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289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Cardiology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4965">
                <a:tc>
                  <a:txBody>
                    <a:bodyPr/>
                    <a:lstStyle/>
                    <a:p>
                      <a:pPr marL="299720" marR="146685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10" dirty="0">
                          <a:latin typeface="Arial"/>
                          <a:cs typeface="Arial"/>
                        </a:rPr>
                        <a:t>Interpret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imaging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modalities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used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diagnosis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cardiovascular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diseases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0195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Car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iolo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00175">
                <a:tc>
                  <a:txBody>
                    <a:bodyPr/>
                    <a:lstStyle/>
                    <a:p>
                      <a:pPr marL="299720" marR="136525" indent="-228600" algn="just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3003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incidence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prevalence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CVS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diseases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their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effects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such 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as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obesity,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diabetes,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life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style,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cigarette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smoking,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sedentary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life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etc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Risk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Factors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Cardiovascular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Diseases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15" dirty="0">
                          <a:latin typeface="Arial"/>
                          <a:cs typeface="Arial"/>
                        </a:rPr>
                        <a:t>Identify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New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Emerging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Cardiovascular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Risk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Factors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marR="245110" indent="-22860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guidelines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cardiovascular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disease 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prevention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including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those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involving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lifestyle</a:t>
                      </a:r>
                      <a:r>
                        <a:rPr sz="11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behavioral 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changes,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nutritional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counseling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40995" marR="262890" indent="-67310">
                        <a:lnSpc>
                          <a:spcPct val="117300"/>
                        </a:lnSpc>
                        <a:spcBef>
                          <a:spcPts val="650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mm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un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y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63855" marR="300355" indent="-52069">
                        <a:lnSpc>
                          <a:spcPct val="117300"/>
                        </a:lnSpc>
                        <a:spcBef>
                          <a:spcPts val="650"/>
                        </a:spcBef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Small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Group 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 gridSpan="3"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spc="-65" dirty="0">
                          <a:latin typeface="Arial"/>
                          <a:cs typeface="Arial"/>
                        </a:rPr>
                        <a:t>Valvular 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Heart </a:t>
                      </a:r>
                      <a:r>
                        <a:rPr sz="1100" b="1" spc="-110" dirty="0">
                          <a:latin typeface="Arial"/>
                          <a:cs typeface="Arial"/>
                        </a:rPr>
                        <a:t>Diseases</a:t>
                      </a:r>
                      <a:r>
                        <a:rPr sz="11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0" dirty="0">
                          <a:latin typeface="Arial"/>
                          <a:cs typeface="Arial"/>
                        </a:rPr>
                        <a:t>VHD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709930">
                <a:tc>
                  <a:txBody>
                    <a:bodyPr/>
                    <a:lstStyle/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Define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Rheumatic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fever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marR="488950" indent="-228600">
                        <a:lnSpc>
                          <a:spcPct val="100899"/>
                        </a:lnSpc>
                        <a:spcBef>
                          <a:spcPts val="7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etiology,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pathogenesis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features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Rheumatic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heart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disease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features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valvular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heart</a:t>
                      </a:r>
                      <a:r>
                        <a:rPr sz="11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disease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R="307340" algn="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Pat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lo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3855" marR="300355" indent="-52069">
                        <a:lnSpc>
                          <a:spcPct val="116399"/>
                        </a:lnSpc>
                        <a:spcBef>
                          <a:spcPts val="480"/>
                        </a:spcBef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Small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Group 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09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97865">
                <a:tc>
                  <a:txBody>
                    <a:bodyPr/>
                    <a:lstStyle/>
                    <a:p>
                      <a:pPr marL="299720" marR="134620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332105" algn="l"/>
                          <a:tab pos="33274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features,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diagnostic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evaluation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workup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patient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rheumatic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fever/heart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disease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marR="556895" indent="-228600">
                        <a:lnSpc>
                          <a:spcPct val="100899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control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prevention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rheumatic</a:t>
                      </a:r>
                      <a:r>
                        <a:rPr sz="1100" spc="-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heart 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diseases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290195" algn="r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Car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iolo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98425">
                        <a:lnSpc>
                          <a:spcPct val="1000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Lectures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4965">
                <a:tc>
                  <a:txBody>
                    <a:bodyPr/>
                    <a:lstStyle/>
                    <a:p>
                      <a:pPr marL="299720" marR="190500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features,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diagnosis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workup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patients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 Mitral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Valve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Diseases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302895">
                        <a:lnSpc>
                          <a:spcPct val="100000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Cardiology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4965">
                <a:tc>
                  <a:txBody>
                    <a:bodyPr/>
                    <a:lstStyle/>
                    <a:p>
                      <a:pPr marL="299720" marR="189865" indent="-228600">
                        <a:lnSpc>
                          <a:spcPct val="102000"/>
                        </a:lnSpc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features,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diagnosis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workup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patients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Aortic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Valve</a:t>
                      </a:r>
                      <a:r>
                        <a:rPr sz="11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Diseases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 gridSpan="3"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spc="-110" dirty="0">
                          <a:latin typeface="Arial"/>
                          <a:cs typeface="Arial"/>
                        </a:rPr>
                        <a:t>Diseases 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b="1" spc="-114" dirty="0">
                          <a:latin typeface="Arial"/>
                          <a:cs typeface="Arial"/>
                        </a:rPr>
                        <a:t>Vessels</a:t>
                      </a:r>
                      <a:r>
                        <a:rPr sz="11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0" dirty="0">
                          <a:latin typeface="Arial"/>
                          <a:cs typeface="Arial"/>
                        </a:rPr>
                        <a:t>wall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711200">
                <a:tc>
                  <a:txBody>
                    <a:bodyPr/>
                    <a:lstStyle/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Mark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borders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areas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auscultation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heart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marR="56515" indent="-22860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Distinguish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between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various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chambers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heart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context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their</a:t>
                      </a:r>
                      <a:r>
                        <a:rPr sz="11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functional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anatomy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arterial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supply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venous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drainage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Heart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R="332740" algn="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at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my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98425">
                        <a:lnSpc>
                          <a:spcPct val="1000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Lectures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09930">
                <a:tc>
                  <a:txBody>
                    <a:bodyPr/>
                    <a:lstStyle/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physiological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anatomy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cardiac</a:t>
                      </a:r>
                      <a:r>
                        <a:rPr sz="11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muscle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7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role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heart 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as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pump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marR="207010" indent="-22860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functions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heart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valves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along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their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abnormalities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R="290195" algn="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lo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6477000" y="9525000"/>
            <a:ext cx="581025" cy="1657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9</a:t>
            </a:fld>
            <a:endParaRPr spc="-55" dirty="0"/>
          </a:p>
        </p:txBody>
      </p:sp>
      <p:sp>
        <p:nvSpPr>
          <p:cNvPr id="2" name="object 2"/>
          <p:cNvSpPr txBox="1"/>
          <p:nvPr/>
        </p:nvSpPr>
        <p:spPr>
          <a:xfrm>
            <a:off x="4439792" y="426211"/>
            <a:ext cx="259651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75" dirty="0">
                <a:latin typeface="Arial"/>
                <a:cs typeface="Arial"/>
              </a:rPr>
              <a:t>3</a:t>
            </a:r>
            <a:r>
              <a:rPr sz="1050" b="1" i="1" spc="-112" baseline="31746" dirty="0">
                <a:latin typeface="Arial"/>
                <a:cs typeface="Arial"/>
              </a:rPr>
              <a:t>RD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20" dirty="0">
                <a:latin typeface="Arial"/>
                <a:cs typeface="Arial"/>
              </a:rPr>
              <a:t>MBBS</a:t>
            </a:r>
            <a:r>
              <a:rPr sz="1100" b="1" i="1" spc="-120">
                <a:latin typeface="Arial"/>
                <a:cs typeface="Arial"/>
              </a:rPr>
              <a:t>, </a:t>
            </a:r>
            <a:r>
              <a:rPr sz="1100" b="1" i="1" spc="-175" smtClean="0">
                <a:latin typeface="Arial"/>
                <a:cs typeface="Arial"/>
              </a:rPr>
              <a:t>CVS </a:t>
            </a:r>
            <a:r>
              <a:rPr sz="1100" b="1" i="1" spc="-15" dirty="0">
                <a:latin typeface="Arial"/>
                <a:cs typeface="Arial"/>
              </a:rPr>
              <a:t>II</a:t>
            </a:r>
            <a:r>
              <a:rPr sz="1100" b="1" i="1" spc="-105" dirty="0">
                <a:latin typeface="Arial"/>
                <a:cs typeface="Arial"/>
              </a:rPr>
              <a:t> </a:t>
            </a:r>
            <a:r>
              <a:rPr sz="1100" b="1" i="1" spc="-120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95400" y="454025"/>
            <a:ext cx="2273935" cy="17208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14400" y="762000"/>
          <a:ext cx="6242048" cy="85748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19195"/>
                <a:gridCol w="1205864"/>
                <a:gridCol w="1316989"/>
              </a:tblGrid>
              <a:tr h="544195">
                <a:tc>
                  <a:txBody>
                    <a:bodyPr/>
                    <a:lstStyle/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pathogenesis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atherosclerosis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Define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explain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arteriosclerosis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complications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atherosclerosis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Pathology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0413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 gridSpan="3"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spc="-75" dirty="0">
                          <a:latin typeface="Arial"/>
                          <a:cs typeface="Arial"/>
                        </a:rPr>
                        <a:t>Hypertension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702310">
                <a:tc>
                  <a:txBody>
                    <a:bodyPr/>
                    <a:lstStyle/>
                    <a:p>
                      <a:pPr marL="299720" marR="241935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pathogenesis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hypertension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recognize 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vascular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pathology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associated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hypertension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marR="177800" indent="-228600">
                        <a:lnSpc>
                          <a:spcPct val="101800"/>
                        </a:lnSpc>
                        <a:spcBef>
                          <a:spcPts val="4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consequence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hypertension,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pressure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overload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heart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its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progression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heart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failure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Pathology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98425">
                        <a:lnSpc>
                          <a:spcPct val="1000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Lectures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29995">
                <a:tc>
                  <a:txBody>
                    <a:bodyPr/>
                    <a:lstStyle/>
                    <a:p>
                      <a:pPr marL="299720" marR="289560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major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groups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antihypertensive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drugs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along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with 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examples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drugs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each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marR="385445" indent="-22860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major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antihypertensive vasodilator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drugs</a:t>
                      </a:r>
                      <a:r>
                        <a:rPr sz="11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 describe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their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effects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marR="104139" indent="-228600">
                        <a:lnSpc>
                          <a:spcPct val="101099"/>
                        </a:lnSpc>
                        <a:spcBef>
                          <a:spcPts val="65"/>
                        </a:spcBef>
                        <a:buFont typeface="Symbol"/>
                        <a:buChar char=""/>
                        <a:tabLst>
                          <a:tab pos="332105" algn="l"/>
                          <a:tab pos="332740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List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major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toxicities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prototype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antihypertensive 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agents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treatment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hypertensive</a:t>
                      </a:r>
                      <a:r>
                        <a:rPr sz="11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crisis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Pharmacology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4965">
                <a:tc>
                  <a:txBody>
                    <a:bodyPr/>
                    <a:lstStyle/>
                    <a:p>
                      <a:pPr marL="299720" marR="107314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factors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causing,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features,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diagnosis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treatment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hypertension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02895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Cardiology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25780">
                <a:tc>
                  <a:txBody>
                    <a:bodyPr/>
                    <a:lstStyle/>
                    <a:p>
                      <a:pPr marL="299720" marR="169545" indent="-228600">
                        <a:lnSpc>
                          <a:spcPct val="101800"/>
                        </a:lnSpc>
                        <a:spcBef>
                          <a:spcPts val="67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approaches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life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style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useful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preventing  hypertension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6550">
                        <a:lnSpc>
                          <a:spcPts val="1290"/>
                        </a:lnSpc>
                      </a:pPr>
                      <a:r>
                        <a:rPr sz="1100" spc="-95" dirty="0">
                          <a:latin typeface="Arial"/>
                          <a:cs typeface="Arial"/>
                        </a:rPr>
                        <a:t>Case-Based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6385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hypertension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170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75" dirty="0">
                          <a:latin typeface="Arial"/>
                          <a:cs typeface="Arial"/>
                        </a:rPr>
                        <a:t>Classify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Hypertension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180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rule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half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hypertension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16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prevention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Hypertension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0995" marR="262890" indent="-67310">
                        <a:lnSpc>
                          <a:spcPct val="116399"/>
                        </a:lnSpc>
                        <a:spcBef>
                          <a:spcPts val="650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mm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un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y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R="113030" algn="r">
                        <a:lnSpc>
                          <a:spcPct val="1000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 gridSpan="3"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spc="-75" dirty="0">
                          <a:latin typeface="Arial"/>
                          <a:cs typeface="Arial"/>
                        </a:rPr>
                        <a:t>Hyperlipidemias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25145">
                <a:tc>
                  <a:txBody>
                    <a:bodyPr/>
                    <a:lstStyle/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660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Disucss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hyperlipidemia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laboratory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investigation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hyperlidemia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38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Pathology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33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1785">
                        <a:lnSpc>
                          <a:spcPts val="1290"/>
                        </a:lnSpc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Small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Group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7020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299720" marR="393700" indent="-228600">
                        <a:lnSpc>
                          <a:spcPct val="100899"/>
                        </a:lnSpc>
                        <a:spcBef>
                          <a:spcPts val="1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role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cholesterol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lipoproteins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development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atheromas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(dyslipedemia)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Cardiology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33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3030" algn="r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33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4800">
                <a:tc gridSpan="3"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sz="1100" b="1" spc="-100" dirty="0">
                          <a:latin typeface="Arial"/>
                          <a:cs typeface="Arial"/>
                        </a:rPr>
                        <a:t>Ischemic </a:t>
                      </a:r>
                      <a:r>
                        <a:rPr sz="1100" b="1" spc="-50" dirty="0">
                          <a:latin typeface="Arial"/>
                          <a:cs typeface="Arial"/>
                        </a:rPr>
                        <a:t>Heart </a:t>
                      </a:r>
                      <a:r>
                        <a:rPr sz="1100" b="1" spc="-110" dirty="0">
                          <a:latin typeface="Arial"/>
                          <a:cs typeface="Arial"/>
                        </a:rPr>
                        <a:t>Diseases</a:t>
                      </a:r>
                      <a:r>
                        <a:rPr sz="11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75" dirty="0">
                          <a:latin typeface="Arial"/>
                          <a:cs typeface="Arial"/>
                        </a:rPr>
                        <a:t>IHD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400810">
                <a:tc>
                  <a:txBody>
                    <a:bodyPr/>
                    <a:lstStyle/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pathogenesis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ischemic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heart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disease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marR="57785" indent="-228600" algn="just">
                        <a:lnSpc>
                          <a:spcPct val="100899"/>
                        </a:lnSpc>
                        <a:spcBef>
                          <a:spcPts val="75"/>
                        </a:spcBef>
                        <a:buFont typeface="Symbol"/>
                        <a:buChar char=""/>
                        <a:tabLst>
                          <a:tab pos="3003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Correlate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type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angina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pectoris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pathology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coronary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arteries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marR="56515" indent="-228600" algn="just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3003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pathology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myocardial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infarction</a:t>
                      </a:r>
                      <a:r>
                        <a:rPr sz="1100" spc="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(MI)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including: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types,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morphological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changes,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main clinical  features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complications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marR="59690" indent="-228600" algn="just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3003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role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cardiac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enzymes 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CK, </a:t>
                      </a:r>
                      <a:r>
                        <a:rPr sz="1100" spc="-125" dirty="0">
                          <a:latin typeface="Arial"/>
                          <a:cs typeface="Arial"/>
                        </a:rPr>
                        <a:t>LDH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AST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diagnosis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heart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disease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Pathology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98425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Lectures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50925">
                <a:tc>
                  <a:txBody>
                    <a:bodyPr/>
                    <a:lstStyle/>
                    <a:p>
                      <a:pPr marL="299720" marR="440055" indent="-228600">
                        <a:lnSpc>
                          <a:spcPct val="100899"/>
                        </a:lnSpc>
                        <a:spcBef>
                          <a:spcPts val="1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75" dirty="0">
                          <a:latin typeface="Arial"/>
                          <a:cs typeface="Arial"/>
                        </a:rPr>
                        <a:t>Classify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drugs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used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angina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acute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coronary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syndrome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marR="328930" indent="-22860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List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strategies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drug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targets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relief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anginal 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pain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therapeutic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uses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adverse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effects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R="326390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spc="-20" dirty="0">
                          <a:latin typeface="Arial"/>
                          <a:cs typeface="Arial"/>
                        </a:rPr>
                        <a:t>nitrates,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β blockers and calcium channel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blockers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Pharmacology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3741</Words>
  <Application>Microsoft Office PowerPoint</Application>
  <PresentationFormat>Custom</PresentationFormat>
  <Paragraphs>691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STUDY GUIDE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GUIDE</dc:title>
  <cp:lastModifiedBy>Muzzammil</cp:lastModifiedBy>
  <cp:revision>4</cp:revision>
  <dcterms:created xsi:type="dcterms:W3CDTF">2019-06-10T13:42:39Z</dcterms:created>
  <dcterms:modified xsi:type="dcterms:W3CDTF">2019-06-13T14:21:56Z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2019-03-02T00:00:00Z</vt:filetime>
  </property>
  <property fmtid="{D5CDD505-2E9C-101B-9397-08002B2CF9AE}" pid="3" name="Creator">
    <vt:lpwstr>Microsoft® Word for Office 365</vt:lpwstr>
  </property>
  <property fmtid="{D5CDD505-2E9C-101B-9397-08002B2CF9AE}" pid="4" name="LastSaved">
    <vt:filetime>2019-06-10T00:00:00Z</vt:filetime>
  </property>
</Properties>
</file>