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75"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3084" y="2882900"/>
            <a:ext cx="2378710" cy="227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788920" y="9104376"/>
            <a:ext cx="2051304" cy="371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6715" y="8356675"/>
            <a:ext cx="1374774" cy="1268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1484" y="8421446"/>
            <a:ext cx="1196340" cy="10896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32434" y="8402396"/>
            <a:ext cx="1234440" cy="1127760"/>
          </a:xfrm>
          <a:custGeom>
            <a:avLst/>
            <a:gdLst/>
            <a:ahLst/>
            <a:cxnLst/>
            <a:rect l="l" t="t" r="r" b="b"/>
            <a:pathLst>
              <a:path w="1234439" h="1127759">
                <a:moveTo>
                  <a:pt x="0" y="1127760"/>
                </a:moveTo>
                <a:lnTo>
                  <a:pt x="1234440" y="1127760"/>
                </a:lnTo>
                <a:lnTo>
                  <a:pt x="1234440" y="0"/>
                </a:lnTo>
                <a:lnTo>
                  <a:pt x="0" y="0"/>
                </a:lnTo>
                <a:lnTo>
                  <a:pt x="0" y="112776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75"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75" dirty="0"/>
              <a:t>2019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75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75"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593" y="736041"/>
            <a:ext cx="6903212" cy="395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44491"/>
            <a:ext cx="33020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75"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55528"/>
            <a:ext cx="597534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‹#›</a:t>
            </a:fld>
            <a:endParaRPr spc="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ensicmedicine.co.uk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jm.org/page/about-nejm/multimedia-and-images" TargetMode="External"/><Relationship Id="rId2" Type="http://schemas.openxmlformats.org/officeDocument/2006/relationships/hyperlink" Target="http://lej4learning.com.pk/category/applied-sciences/medicine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pathologyatlas.ro/" TargetMode="External"/><Relationship Id="rId5" Type="http://schemas.openxmlformats.org/officeDocument/2006/relationships/hyperlink" Target="http://library.med.utah.edu/WebPath/webpath.html" TargetMode="External"/><Relationship Id="rId4" Type="http://schemas.openxmlformats.org/officeDocument/2006/relationships/hyperlink" Target="http://www.amazon.com/s/ref=dp_byline_sr_book_1?ie=UTF8&amp;amp;amp;field-author=Edward+F.+Goljan+MD&amp;amp;amp;search-alias=books&amp;amp;amp;text=Edward+F.+Goljan+MD&amp;amp;amp;sort=relevancerank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0354" y="1947545"/>
            <a:ext cx="3232785" cy="269304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192405">
              <a:lnSpc>
                <a:spcPts val="2080"/>
              </a:lnSpc>
            </a:pPr>
            <a:r>
              <a:rPr sz="1800" b="1" spc="-170" dirty="0">
                <a:solidFill>
                  <a:srgbClr val="F856CC"/>
                </a:solidFill>
                <a:latin typeface="Arial"/>
                <a:cs typeface="Arial"/>
              </a:rPr>
              <a:t>THIRD</a:t>
            </a:r>
            <a:r>
              <a:rPr sz="1800" b="1" spc="-340" dirty="0">
                <a:solidFill>
                  <a:srgbClr val="F856CC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856CC"/>
                </a:solidFill>
                <a:latin typeface="Arial"/>
                <a:cs typeface="Arial"/>
              </a:rPr>
              <a:t>YEAR</a:t>
            </a:r>
            <a:r>
              <a:rPr sz="1800" b="1" spc="-325" dirty="0">
                <a:solidFill>
                  <a:srgbClr val="F856CC"/>
                </a:solidFill>
                <a:latin typeface="Arial"/>
                <a:cs typeface="Arial"/>
              </a:rPr>
              <a:t> </a:t>
            </a:r>
            <a:r>
              <a:rPr sz="1800" b="1" spc="-200">
                <a:solidFill>
                  <a:srgbClr val="F856CC"/>
                </a:solidFill>
                <a:latin typeface="Arial"/>
                <a:cs typeface="Arial"/>
              </a:rPr>
              <a:t>MBBS</a:t>
            </a:r>
            <a:r>
              <a:rPr sz="1800" b="1" spc="-330">
                <a:solidFill>
                  <a:srgbClr val="F856CC"/>
                </a:solidFill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52951" y="736041"/>
            <a:ext cx="3284854" cy="39560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1435735">
              <a:lnSpc>
                <a:spcPts val="3045"/>
              </a:lnSpc>
            </a:pPr>
            <a:r>
              <a:rPr spc="-425" dirty="0"/>
              <a:t>ST</a:t>
            </a:r>
            <a:r>
              <a:rPr spc="-465" dirty="0"/>
              <a:t>U</a:t>
            </a:r>
            <a:r>
              <a:rPr spc="-350" dirty="0"/>
              <a:t>D</a:t>
            </a:r>
            <a:r>
              <a:rPr spc="-395" dirty="0"/>
              <a:t>Y</a:t>
            </a:r>
            <a:r>
              <a:rPr spc="-495" dirty="0"/>
              <a:t>G</a:t>
            </a:r>
            <a:r>
              <a:rPr spc="-270" dirty="0"/>
              <a:t>U</a:t>
            </a:r>
            <a:r>
              <a:rPr spc="-90" dirty="0"/>
              <a:t>I</a:t>
            </a:r>
            <a:r>
              <a:rPr spc="-350" dirty="0"/>
              <a:t>D</a:t>
            </a:r>
            <a:r>
              <a:rPr spc="-58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52951" y="1353566"/>
            <a:ext cx="3254375" cy="34163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675005">
              <a:lnSpc>
                <a:spcPts val="2540"/>
              </a:lnSpc>
            </a:pPr>
            <a:r>
              <a:rPr sz="2200" b="1" spc="-415" dirty="0">
                <a:solidFill>
                  <a:srgbClr val="528DD2"/>
                </a:solidFill>
                <a:latin typeface="Arial"/>
                <a:cs typeface="Arial"/>
              </a:rPr>
              <a:t>RESPIRATORY </a:t>
            </a:r>
            <a:r>
              <a:rPr sz="2200" b="1" spc="-90" dirty="0">
                <a:solidFill>
                  <a:srgbClr val="528DD2"/>
                </a:solidFill>
                <a:latin typeface="Arial"/>
                <a:cs typeface="Arial"/>
              </a:rPr>
              <a:t>II</a:t>
            </a:r>
            <a:r>
              <a:rPr sz="2200" b="1" spc="-225" dirty="0">
                <a:solidFill>
                  <a:srgbClr val="528DD2"/>
                </a:solidFill>
                <a:latin typeface="Arial"/>
                <a:cs typeface="Arial"/>
              </a:rPr>
              <a:t> </a:t>
            </a:r>
            <a:r>
              <a:rPr sz="2200" b="1" spc="-420" dirty="0">
                <a:solidFill>
                  <a:srgbClr val="528DD2"/>
                </a:solidFill>
                <a:latin typeface="Arial"/>
                <a:cs typeface="Arial"/>
              </a:rPr>
              <a:t>MODULE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2455" y="833119"/>
            <a:ext cx="2415921" cy="175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8210" y="5908802"/>
            <a:ext cx="1859914" cy="18642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81350" y="3381502"/>
            <a:ext cx="4187825" cy="4526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304800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0" y="27431"/>
                </a:moveTo>
                <a:lnTo>
                  <a:pt x="27432" y="27431"/>
                </a:lnTo>
                <a:lnTo>
                  <a:pt x="27432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304800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0" y="27431"/>
                </a:moveTo>
                <a:lnTo>
                  <a:pt x="27432" y="27431"/>
                </a:lnTo>
                <a:lnTo>
                  <a:pt x="27432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231" y="318515"/>
            <a:ext cx="7109459" cy="0"/>
          </a:xfrm>
          <a:custGeom>
            <a:avLst/>
            <a:gdLst/>
            <a:ahLst/>
            <a:cxnLst/>
            <a:rect l="l" t="t" r="r" b="b"/>
            <a:pathLst>
              <a:path w="7109459">
                <a:moveTo>
                  <a:pt x="0" y="0"/>
                </a:moveTo>
                <a:lnTo>
                  <a:pt x="7109459" y="0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41692" y="304800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40" h="27939">
                <a:moveTo>
                  <a:pt x="0" y="27431"/>
                </a:moveTo>
                <a:lnTo>
                  <a:pt x="27431" y="27431"/>
                </a:lnTo>
                <a:lnTo>
                  <a:pt x="27431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41692" y="304800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40" h="27939">
                <a:moveTo>
                  <a:pt x="0" y="27431"/>
                </a:moveTo>
                <a:lnTo>
                  <a:pt x="27431" y="27431"/>
                </a:lnTo>
                <a:lnTo>
                  <a:pt x="27431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8515" y="332231"/>
            <a:ext cx="0" cy="9423400"/>
          </a:xfrm>
          <a:custGeom>
            <a:avLst/>
            <a:gdLst/>
            <a:ahLst/>
            <a:cxnLst/>
            <a:rect l="l" t="t" r="r" b="b"/>
            <a:pathLst>
              <a:path h="9423400">
                <a:moveTo>
                  <a:pt x="0" y="0"/>
                </a:moveTo>
                <a:lnTo>
                  <a:pt x="0" y="9422891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55407" y="332231"/>
            <a:ext cx="0" cy="9423400"/>
          </a:xfrm>
          <a:custGeom>
            <a:avLst/>
            <a:gdLst/>
            <a:ahLst/>
            <a:cxnLst/>
            <a:rect l="l" t="t" r="r" b="b"/>
            <a:pathLst>
              <a:path h="9423400">
                <a:moveTo>
                  <a:pt x="0" y="0"/>
                </a:moveTo>
                <a:lnTo>
                  <a:pt x="0" y="9422891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2231" y="9741407"/>
            <a:ext cx="7109459" cy="0"/>
          </a:xfrm>
          <a:custGeom>
            <a:avLst/>
            <a:gdLst/>
            <a:ahLst/>
            <a:cxnLst/>
            <a:rect l="l" t="t" r="r" b="b"/>
            <a:pathLst>
              <a:path w="7109459">
                <a:moveTo>
                  <a:pt x="0" y="0"/>
                </a:moveTo>
                <a:lnTo>
                  <a:pt x="7109459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download.png"/>
          <p:cNvPicPr>
            <a:picLocks noChangeAspect="1"/>
          </p:cNvPicPr>
          <p:nvPr/>
        </p:nvPicPr>
        <p:blipFill>
          <a:blip r:embed="rId5"/>
          <a:srcRect t="35778" b="32222"/>
          <a:stretch>
            <a:fillRect/>
          </a:stretch>
        </p:blipFill>
        <p:spPr>
          <a:xfrm>
            <a:off x="381000" y="8305800"/>
            <a:ext cx="3352800" cy="1295400"/>
          </a:xfrm>
          <a:prstGeom prst="rect">
            <a:avLst/>
          </a:prstGeom>
        </p:spPr>
      </p:pic>
      <p:pic>
        <p:nvPicPr>
          <p:cNvPr id="22" name="Picture 21" descr="logo_hospita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8229600"/>
            <a:ext cx="1466850" cy="131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9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RESPIRATORY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2683" cy="8383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7925"/>
                <a:gridCol w="1208404"/>
                <a:gridCol w="1316354"/>
              </a:tblGrid>
              <a:tr h="179705">
                <a:tc>
                  <a:txBody>
                    <a:bodyPr/>
                    <a:lstStyle/>
                    <a:p>
                      <a:pPr marL="5715">
                        <a:lnSpc>
                          <a:spcPts val="1265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origin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302895" marR="848994" indent="-228600">
                        <a:lnSpc>
                          <a:spcPts val="136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Discusspathogenesisofpulmonaryembolismand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infarction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Correlate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etiological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ARDS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ARDS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strategies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ARDS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425450" indent="-228600">
                        <a:lnSpc>
                          <a:spcPct val="101400"/>
                        </a:lnSpc>
                        <a:spcBef>
                          <a:spcPts val="1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pharmacological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non-pharmacological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thera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1100" spc="5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6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100" spc="4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6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tient</a:t>
                      </a:r>
                      <a:r>
                        <a:rPr sz="1100" spc="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</a:t>
                      </a:r>
                      <a:r>
                        <a:rPr sz="1100" spc="5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4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6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risk 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ARDS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450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20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thebasic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concepts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ofarterial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bloodgases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(ABGs)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ABGssampling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886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constituents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pleural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fluid,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mainly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pH,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protein,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glucoseandlactatedehydrogenase(LDH)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272415" indent="-228600">
                        <a:lnSpc>
                          <a:spcPct val="1073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Differentiatebetweenexudativeandtransudativepleural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fluid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69913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causes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exudative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transudative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pleural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effusions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7025" marR="361315" indent="24130">
                        <a:lnSpc>
                          <a:spcPct val="123600"/>
                        </a:lnSpc>
                        <a:spcBef>
                          <a:spcPts val="740"/>
                        </a:spcBef>
                      </a:pPr>
                      <a:r>
                        <a:rPr sz="1100" spc="-120" dirty="0">
                          <a:latin typeface="Arial"/>
                          <a:cs typeface="Arial"/>
                        </a:rPr>
                        <a:t>Chemical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Pat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4295">
                        <a:lnSpc>
                          <a:spcPts val="1300"/>
                        </a:lnSpc>
                      </a:pPr>
                      <a:r>
                        <a:rPr sz="1100" b="1" spc="-170" dirty="0">
                          <a:latin typeface="Arial"/>
                          <a:cs typeface="Arial"/>
                        </a:rPr>
                        <a:t>RESTRICTIVE 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LUNG </a:t>
                      </a:r>
                      <a:r>
                        <a:rPr sz="1100" b="1" spc="-19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125" dirty="0">
                          <a:latin typeface="Arial"/>
                          <a:cs typeface="Arial"/>
                        </a:rPr>
                        <a:t>Discuss,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classification,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pathogenesis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restrictive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lungdiseases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659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obstructive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restrictive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lung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193040">
                        <a:lnSpc>
                          <a:spcPct val="107300"/>
                        </a:lnSpc>
                        <a:spcBef>
                          <a:spcPts val="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diseaseonthebasisofpathogenesis,clinicalpresentation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functiontests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2580">
                <a:tc>
                  <a:txBody>
                    <a:bodyPr/>
                    <a:lstStyle/>
                    <a:p>
                      <a:pPr marL="302895" marR="476250" indent="-228600">
                        <a:lnSpc>
                          <a:spcPts val="14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specific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preventive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measures 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against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pneumoconiotic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diseases such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assilicosis,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bysinosis,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asbestosis,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anthracosis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etc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5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chicken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pox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Influenza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461009" indent="-228600">
                        <a:lnSpc>
                          <a:spcPct val="1018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risks,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pathogens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travelers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377825" indent="-228600">
                        <a:lnSpc>
                          <a:spcPct val="1018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International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travelers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6710" marR="295910" indent="-67310">
                        <a:lnSpc>
                          <a:spcPct val="1227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ity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302895" marR="915669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Describetheclinical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features,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investigationsand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managementplans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forrestrictive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lung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58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Discusstheimagingtechniquesin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respiratorydisease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lung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characteristics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lung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lung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127115" y="2343315"/>
            <a:ext cx="379094" cy="325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09970" y="3177197"/>
            <a:ext cx="696595" cy="6114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17284" y="4564126"/>
            <a:ext cx="433908" cy="3721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08700" y="5124069"/>
            <a:ext cx="568477" cy="4984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38545" y="6889115"/>
            <a:ext cx="575132" cy="4965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55384" y="8478253"/>
            <a:ext cx="509651" cy="450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9753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10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8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14400"/>
          <a:ext cx="6244589" cy="84944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7925"/>
                <a:gridCol w="1212214"/>
                <a:gridCol w="1314450"/>
              </a:tblGrid>
              <a:tr h="1409748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classificationofbronchogeniccarcinomas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lung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cancer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1057910" indent="-228600">
                        <a:lnSpc>
                          <a:spcPct val="10550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Discussclinicalfeaturesandinvestigationsfor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bronchogenic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carcinoma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staging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bronchogenic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carcinoma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877569" indent="-228600">
                        <a:lnSpc>
                          <a:spcPct val="1064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Describemanagementplanandcomplicationsof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bronchogenic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carcinoma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876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645">
                <a:tc>
                  <a:txBody>
                    <a:bodyPr/>
                    <a:lstStyle/>
                    <a:p>
                      <a:pPr marL="74295">
                        <a:lnSpc>
                          <a:spcPts val="1300"/>
                        </a:lnSpc>
                      </a:pPr>
                      <a:r>
                        <a:rPr sz="1100" b="1" i="1" spc="-18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i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914750">
                <a:tc>
                  <a:txBody>
                    <a:bodyPr/>
                    <a:lstStyle/>
                    <a:p>
                      <a:pPr marL="74295">
                        <a:lnSpc>
                          <a:spcPts val="1300"/>
                        </a:lnSpc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Post 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Mortem</a:t>
                      </a:r>
                      <a:r>
                        <a:rPr sz="11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2895" marR="312420" indent="-228600">
                        <a:lnSpc>
                          <a:spcPct val="1173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Describetheobjectives,rules,essentials,andprecautions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post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mortem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autopsy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ts val="1265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autopsy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2369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legal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Autopsy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procedure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medico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autopsy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Describeimportanceofexaminationofdeadbodyatscene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9798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Exhuming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The</a:t>
                      </a:r>
                      <a:r>
                        <a:rPr sz="1100" b="1" u="sng" spc="-1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02895" marR="442595" indent="-228600">
                        <a:lnSpc>
                          <a:spcPct val="11000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DescribeExhumation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human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remains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medico-legal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purposes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1367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Negative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Obscure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autopsy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2895" indent="-228600">
                        <a:lnSpc>
                          <a:spcPts val="129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Negative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Obscure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autopsy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2636">
                <a:tc>
                  <a:txBody>
                    <a:bodyPr/>
                    <a:lstStyle/>
                    <a:p>
                      <a:pPr marL="74295">
                        <a:lnSpc>
                          <a:spcPts val="130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Postmortem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Artifacts.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2895" indent="-228600">
                        <a:lnSpc>
                          <a:spcPts val="129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differenttypes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postmortem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artifacts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4538">
                <a:tc>
                  <a:txBody>
                    <a:bodyPr/>
                    <a:lstStyle/>
                    <a:p>
                      <a:pPr marL="74295">
                        <a:lnSpc>
                          <a:spcPts val="1300"/>
                        </a:lnSpc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Post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mortem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Autopsy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report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2895" indent="-228600">
                        <a:lnSpc>
                          <a:spcPts val="129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post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mortem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autopsy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report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6809">
                <a:tc>
                  <a:txBody>
                    <a:bodyPr/>
                    <a:lstStyle/>
                    <a:p>
                      <a:pPr marL="74295">
                        <a:lnSpc>
                          <a:spcPts val="1300"/>
                        </a:lnSpc>
                      </a:pP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Asphyxial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deaths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asphyxialdeaths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650" spc="-97" baseline="252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650" spc="-270" baseline="25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44" baseline="2525" dirty="0">
                          <a:latin typeface="Arial"/>
                          <a:cs typeface="Arial"/>
                        </a:rPr>
                        <a:t>etiology</a:t>
                      </a:r>
                      <a:r>
                        <a:rPr sz="1650" spc="-270" baseline="25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22" baseline="25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650" spc="-262" baseline="25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60" baseline="25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atho-physiology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asphyxia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7234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5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Cause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Death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(COD)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asphyxia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351155" indent="-228600">
                        <a:lnSpc>
                          <a:spcPct val="1145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Differentiate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between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Suicide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andMurder,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Accidental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deaths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455295" indent="-228600">
                        <a:lnSpc>
                          <a:spcPct val="10550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Antemortem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andPostmortem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appearances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5359">
                <a:tc>
                  <a:txBody>
                    <a:bodyPr/>
                    <a:lstStyle/>
                    <a:p>
                      <a:pPr marL="74295">
                        <a:lnSpc>
                          <a:spcPts val="130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Mechanical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asphyxia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2895" marR="559435" indent="-228600">
                        <a:lnSpc>
                          <a:spcPct val="1072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Describeclassicalsigns,causeofdeath,fatalperiod,and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postmortem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appearances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followings: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R="2411095" algn="ctr">
                        <a:lnSpc>
                          <a:spcPct val="100000"/>
                        </a:lnSpc>
                        <a:spcBef>
                          <a:spcPts val="260"/>
                        </a:spcBef>
                        <a:tabLst>
                          <a:tab pos="227965" algn="l"/>
                        </a:tabLst>
                      </a:pPr>
                      <a:r>
                        <a:rPr sz="1650" baseline="2525" dirty="0">
                          <a:latin typeface="Courier New"/>
                          <a:cs typeface="Courier New"/>
                        </a:rPr>
                        <a:t>o	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Hanging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247765" y="967486"/>
            <a:ext cx="593242" cy="511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47434" y="2640952"/>
            <a:ext cx="487044" cy="418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13475" y="3437712"/>
            <a:ext cx="581025" cy="3216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47434" y="5517388"/>
            <a:ext cx="563308" cy="4806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17284" y="7392289"/>
            <a:ext cx="515150" cy="450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35370" y="8445512"/>
            <a:ext cx="520700" cy="4497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6553200" y="9525000"/>
            <a:ext cx="59753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11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8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3318" cy="420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0465"/>
                <a:gridCol w="1205864"/>
                <a:gridCol w="1316989"/>
              </a:tblGrid>
              <a:tr h="347345"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531495" algn="l"/>
                        </a:tabLst>
                      </a:pPr>
                      <a:r>
                        <a:rPr sz="1650" baseline="2525" dirty="0">
                          <a:latin typeface="Courier New"/>
                          <a:cs typeface="Courier New"/>
                        </a:rPr>
                        <a:t>o	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Strangulation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marL="531495" indent="-228600">
                        <a:lnSpc>
                          <a:spcPct val="100000"/>
                        </a:lnSpc>
                        <a:spcBef>
                          <a:spcPts val="125"/>
                        </a:spcBef>
                        <a:buFont typeface="Courier New"/>
                        <a:buChar char="o"/>
                        <a:tabLst>
                          <a:tab pos="531495" algn="l"/>
                          <a:tab pos="53213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Throttling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Courier New"/>
                        <a:buChar char="o"/>
                        <a:tabLst>
                          <a:tab pos="531495" algn="l"/>
                          <a:tab pos="53213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Smothering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Courier New"/>
                        <a:buChar char="o"/>
                        <a:tabLst>
                          <a:tab pos="531495" algn="l"/>
                          <a:tab pos="53213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Traumatic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asphyxia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3830">
                <a:tc>
                  <a:txBody>
                    <a:bodyPr/>
                    <a:lstStyle/>
                    <a:p>
                      <a:pPr marL="74295">
                        <a:lnSpc>
                          <a:spcPts val="130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Mechanical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asphyxia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2895" marR="561975" indent="-228600">
                        <a:lnSpc>
                          <a:spcPct val="10640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Describeclassicalsigns,causeofdeath,fatalperiod,and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postmortem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appearances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followings: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lvl="1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Courier New"/>
                        <a:buChar char="o"/>
                        <a:tabLst>
                          <a:tab pos="531495" algn="l"/>
                          <a:tab pos="53213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sexualasphyxia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lvl="1" indent="-228600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Courier New"/>
                        <a:buChar char="o"/>
                        <a:tabLst>
                          <a:tab pos="531495" algn="l"/>
                          <a:tab pos="53213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Suffocation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Environmental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asphyxia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lvl="1" indent="-228600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Courier New"/>
                        <a:buChar char="o"/>
                        <a:tabLst>
                          <a:tab pos="531495" algn="l"/>
                          <a:tab pos="5321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Gagging/Choking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63245" lvl="1" indent="-260350">
                        <a:lnSpc>
                          <a:spcPts val="1265"/>
                        </a:lnSpc>
                        <a:spcBef>
                          <a:spcPts val="70"/>
                        </a:spcBef>
                        <a:buFont typeface="Courier New"/>
                        <a:buChar char="o"/>
                        <a:tabLst>
                          <a:tab pos="563245" algn="l"/>
                          <a:tab pos="56388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Café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coronary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1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Drowning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Drowning </a:t>
                      </a:r>
                      <a:r>
                        <a:rPr sz="1650" spc="22" baseline="25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650" spc="-135" baseline="25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50" i="1" spc="-75" baseline="2525" dirty="0">
                          <a:latin typeface="Trebuchet MS"/>
                          <a:cs typeface="Trebuchet MS"/>
                        </a:rPr>
                        <a:t>Immersion</a:t>
                      </a:r>
                      <a:endParaRPr sz="1650" baseline="2525">
                        <a:latin typeface="Trebuchet MS"/>
                        <a:cs typeface="Trebuchet MS"/>
                      </a:endParaRPr>
                    </a:p>
                    <a:p>
                      <a:pPr marL="302895" marR="496570" indent="-228600">
                        <a:lnSpc>
                          <a:spcPct val="1073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post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mortem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examination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bodies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recovered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water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8030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DiscussPesticidepoisons/Metallicpoisons-Lead,Mercury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Poisoning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135370" y="2361438"/>
            <a:ext cx="520700" cy="449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53454" y="4246626"/>
            <a:ext cx="518490" cy="450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12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80" smtClean="0">
                <a:latin typeface="Arial"/>
                <a:cs typeface="Arial"/>
              </a:rPr>
              <a:t> </a:t>
            </a:r>
            <a:r>
              <a:rPr sz="1100" b="1" i="1" spc="-100" smtClean="0">
                <a:latin typeface="Arial"/>
                <a:cs typeface="Arial"/>
              </a:rPr>
              <a:t>5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 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778256"/>
            <a:ext cx="1316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2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5288" y="1160017"/>
          <a:ext cx="6203315" cy="6642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110"/>
                <a:gridCol w="4307205"/>
              </a:tblGrid>
              <a:tr h="191770">
                <a:tc>
                  <a:txBody>
                    <a:bodyPr/>
                    <a:lstStyle/>
                    <a:p>
                      <a:pPr marL="8255" algn="ctr">
                        <a:lnSpc>
                          <a:spcPts val="1355"/>
                        </a:lnSpc>
                      </a:pPr>
                      <a:r>
                        <a:rPr sz="1200" b="1" i="1" spc="-295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55"/>
                        </a:lnSpc>
                      </a:pPr>
                      <a:r>
                        <a:rPr sz="1200" b="1" i="1" spc="-3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26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14960">
                        <a:lnSpc>
                          <a:spcPct val="100000"/>
                        </a:lnSpc>
                      </a:pPr>
                      <a:r>
                        <a:rPr sz="1100" b="1" i="1" spc="-1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40"/>
                        </a:lnSpc>
                      </a:pPr>
                      <a:r>
                        <a:rPr sz="1100" b="1" u="heavy" spc="-20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229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r>
                        <a:rPr sz="1100" b="1" u="heavy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7380"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b="1" i="1" spc="-204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sz="1100" b="1" spc="-204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29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7359" marR="2067560" indent="-228600">
                        <a:lnSpc>
                          <a:spcPts val="1550"/>
                        </a:lnSpc>
                        <a:spcBef>
                          <a:spcPts val="25"/>
                        </a:spcBef>
                      </a:pPr>
                      <a:r>
                        <a:rPr sz="1800" spc="-112" baseline="2314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800" spc="270" baseline="23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Textbook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Physiology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Guyton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AndHall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sz="1100" b="1" spc="-114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40"/>
                        </a:lnSpc>
                      </a:pPr>
                      <a:r>
                        <a:rPr sz="1100" b="1" u="heavy" spc="-20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229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r>
                        <a:rPr sz="1100" b="1" u="heavy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indent="-22669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3213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Medicineby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indent="-226695">
                        <a:lnSpc>
                          <a:spcPct val="100000"/>
                        </a:lnSpc>
                        <a:spcBef>
                          <a:spcPts val="105"/>
                        </a:spcBef>
                        <a:buAutoNum type="arabicPeriod"/>
                        <a:tabLst>
                          <a:tab pos="53213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indent="-226695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53213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Basic</a:t>
                      </a:r>
                      <a:r>
                        <a:rPr sz="1100" i="1" spc="-45" dirty="0">
                          <a:latin typeface="Trebuchet MS"/>
                          <a:cs typeface="Trebuchet MS"/>
                        </a:rPr>
                        <a:t>Statistics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fortheHealthSciencesby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JanWKuzma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38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7505">
                        <a:lnSpc>
                          <a:spcPct val="100000"/>
                        </a:lnSpc>
                      </a:pPr>
                      <a:r>
                        <a:rPr sz="1100" b="1" spc="-18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100" b="1" spc="-204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29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289560" indent="-228600">
                        <a:lnSpc>
                          <a:spcPts val="143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58165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Nasib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R.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Awan.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Principles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practice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Medicine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1st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2002.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55816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Parikh,C.K.Parikh’sTextbookofMedicalJurisprudence,Forensic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Toxicology.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7th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ed.2005.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spc="-240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29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Knight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B.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Simpson’s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Medicine.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11th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ed.1993.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105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KnightandPekka.Principlesofforensicmedicine.3rded.2004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755650" indent="-228600">
                        <a:lnSpc>
                          <a:spcPct val="107300"/>
                        </a:lnSpc>
                        <a:spcBef>
                          <a:spcPts val="15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Krishan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VIJ.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book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medicine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toxicology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(principles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practice).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2007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326390" indent="-228600">
                        <a:lnSpc>
                          <a:spcPts val="1430"/>
                        </a:lnSpc>
                        <a:spcBef>
                          <a:spcPts val="50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Dikshit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P.C.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book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medicine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toxicology.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1st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2010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511175" indent="-228600">
                        <a:lnSpc>
                          <a:spcPts val="14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Polson.Polson’sEssentialofForensicMedicine.4thedition.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2010.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Rao.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Atlas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(latest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edition).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110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Rao.Practical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3rd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,2007.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Knight:Jimpson’sForensicMedicine10th1991,11thed.1993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473075" indent="-228600">
                        <a:lnSpc>
                          <a:spcPct val="107300"/>
                        </a:lnSpc>
                        <a:spcBef>
                          <a:spcPts val="10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Taylor’s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Principles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Practice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Jurisprudence.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15th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ed.1999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b="1" spc="-195" dirty="0">
                          <a:latin typeface="Arial"/>
                          <a:cs typeface="Arial"/>
                        </a:rPr>
                        <a:t>CDs: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AutoNum type="arabicPeriod"/>
                        <a:tabLst>
                          <a:tab pos="55816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Lectures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ForensicMedicine.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AutoNum type="arabicPeriod"/>
                        <a:tabLst>
                          <a:tab pos="55816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Atlas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ForensicMedicine.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100" b="1" spc="-195" dirty="0">
                          <a:latin typeface="Arial"/>
                          <a:cs typeface="Arial"/>
                        </a:rPr>
                        <a:t>WEBSITES: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  <a:hlinkClick r:id="rId2"/>
                        </a:rPr>
                        <a:t>www.forensicmedicine.co.uk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104900" y="651255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13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8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97280" y="663955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4255" y="668401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22270" y="668401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4255" y="2500376"/>
            <a:ext cx="1891664" cy="1299210"/>
          </a:xfrm>
          <a:custGeom>
            <a:avLst/>
            <a:gdLst/>
            <a:ahLst/>
            <a:cxnLst/>
            <a:rect l="l" t="t" r="r" b="b"/>
            <a:pathLst>
              <a:path w="1891664" h="1299210">
                <a:moveTo>
                  <a:pt x="1891664" y="0"/>
                </a:moveTo>
                <a:lnTo>
                  <a:pt x="0" y="0"/>
                </a:lnTo>
                <a:lnTo>
                  <a:pt x="0" y="1299210"/>
                </a:lnTo>
                <a:lnTo>
                  <a:pt x="1891664" y="1299210"/>
                </a:lnTo>
                <a:lnTo>
                  <a:pt x="18916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2270" y="3008376"/>
            <a:ext cx="4298315" cy="175260"/>
          </a:xfrm>
          <a:custGeom>
            <a:avLst/>
            <a:gdLst/>
            <a:ahLst/>
            <a:cxnLst/>
            <a:rect l="l" t="t" r="r" b="b"/>
            <a:pathLst>
              <a:path w="4298315" h="175260">
                <a:moveTo>
                  <a:pt x="4298314" y="0"/>
                </a:moveTo>
                <a:lnTo>
                  <a:pt x="0" y="0"/>
                </a:lnTo>
                <a:lnTo>
                  <a:pt x="0" y="175259"/>
                </a:lnTo>
                <a:lnTo>
                  <a:pt x="4298314" y="175259"/>
                </a:lnTo>
                <a:lnTo>
                  <a:pt x="429831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2270" y="2500376"/>
            <a:ext cx="4298315" cy="169545"/>
          </a:xfrm>
          <a:custGeom>
            <a:avLst/>
            <a:gdLst/>
            <a:ahLst/>
            <a:cxnLst/>
            <a:rect l="l" t="t" r="r" b="b"/>
            <a:pathLst>
              <a:path w="4298315" h="169544">
                <a:moveTo>
                  <a:pt x="4298314" y="0"/>
                </a:moveTo>
                <a:lnTo>
                  <a:pt x="0" y="0"/>
                </a:lnTo>
                <a:lnTo>
                  <a:pt x="0" y="169545"/>
                </a:lnTo>
                <a:lnTo>
                  <a:pt x="4298314" y="169545"/>
                </a:lnTo>
                <a:lnTo>
                  <a:pt x="429831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22270" y="2646426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455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21635" y="2669285"/>
            <a:ext cx="4298315" cy="338455"/>
          </a:xfrm>
          <a:custGeom>
            <a:avLst/>
            <a:gdLst/>
            <a:ahLst/>
            <a:cxnLst/>
            <a:rect l="l" t="t" r="r" b="b"/>
            <a:pathLst>
              <a:path w="4298315" h="338455">
                <a:moveTo>
                  <a:pt x="4298315" y="0"/>
                </a:moveTo>
                <a:lnTo>
                  <a:pt x="0" y="0"/>
                </a:lnTo>
                <a:lnTo>
                  <a:pt x="0" y="338455"/>
                </a:lnTo>
                <a:lnTo>
                  <a:pt x="4298315" y="338455"/>
                </a:lnTo>
                <a:lnTo>
                  <a:pt x="42983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4255" y="2497835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22270" y="2497835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21635" y="3696715"/>
            <a:ext cx="4298315" cy="102235"/>
          </a:xfrm>
          <a:custGeom>
            <a:avLst/>
            <a:gdLst/>
            <a:ahLst/>
            <a:cxnLst/>
            <a:rect l="l" t="t" r="r" b="b"/>
            <a:pathLst>
              <a:path w="4298315" h="102235">
                <a:moveTo>
                  <a:pt x="4298315" y="0"/>
                </a:moveTo>
                <a:lnTo>
                  <a:pt x="0" y="0"/>
                </a:lnTo>
                <a:lnTo>
                  <a:pt x="0" y="102235"/>
                </a:lnTo>
                <a:lnTo>
                  <a:pt x="4298315" y="102235"/>
                </a:lnTo>
                <a:lnTo>
                  <a:pt x="42983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21635" y="3189351"/>
            <a:ext cx="4298315" cy="168910"/>
          </a:xfrm>
          <a:custGeom>
            <a:avLst/>
            <a:gdLst/>
            <a:ahLst/>
            <a:cxnLst/>
            <a:rect l="l" t="t" r="r" b="b"/>
            <a:pathLst>
              <a:path w="4298315" h="168910">
                <a:moveTo>
                  <a:pt x="4298315" y="0"/>
                </a:moveTo>
                <a:lnTo>
                  <a:pt x="0" y="0"/>
                </a:lnTo>
                <a:lnTo>
                  <a:pt x="0" y="168909"/>
                </a:lnTo>
                <a:lnTo>
                  <a:pt x="4298315" y="168909"/>
                </a:lnTo>
                <a:lnTo>
                  <a:pt x="42983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22270" y="3335401"/>
            <a:ext cx="607695" cy="0"/>
          </a:xfrm>
          <a:custGeom>
            <a:avLst/>
            <a:gdLst/>
            <a:ahLst/>
            <a:cxnLst/>
            <a:rect l="l" t="t" r="r" b="b"/>
            <a:pathLst>
              <a:path w="607695">
                <a:moveTo>
                  <a:pt x="0" y="0"/>
                </a:moveTo>
                <a:lnTo>
                  <a:pt x="607694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21635" y="3358896"/>
            <a:ext cx="4298315" cy="338455"/>
          </a:xfrm>
          <a:custGeom>
            <a:avLst/>
            <a:gdLst/>
            <a:ahLst/>
            <a:cxnLst/>
            <a:rect l="l" t="t" r="r" b="b"/>
            <a:pathLst>
              <a:path w="4298315" h="338454">
                <a:moveTo>
                  <a:pt x="4298315" y="0"/>
                </a:moveTo>
                <a:lnTo>
                  <a:pt x="0" y="0"/>
                </a:lnTo>
                <a:lnTo>
                  <a:pt x="0" y="338454"/>
                </a:lnTo>
                <a:lnTo>
                  <a:pt x="4298315" y="338454"/>
                </a:lnTo>
                <a:lnTo>
                  <a:pt x="42983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22270" y="3186810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24255" y="3802760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22270" y="3802760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4255" y="4507610"/>
            <a:ext cx="1891664" cy="682625"/>
          </a:xfrm>
          <a:custGeom>
            <a:avLst/>
            <a:gdLst/>
            <a:ahLst/>
            <a:cxnLst/>
            <a:rect l="l" t="t" r="r" b="b"/>
            <a:pathLst>
              <a:path w="1891664" h="682625">
                <a:moveTo>
                  <a:pt x="1891664" y="0"/>
                </a:moveTo>
                <a:lnTo>
                  <a:pt x="0" y="0"/>
                </a:lnTo>
                <a:lnTo>
                  <a:pt x="0" y="682625"/>
                </a:lnTo>
                <a:lnTo>
                  <a:pt x="1891664" y="682625"/>
                </a:lnTo>
                <a:lnTo>
                  <a:pt x="18916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22270" y="4507610"/>
            <a:ext cx="4298315" cy="682625"/>
          </a:xfrm>
          <a:custGeom>
            <a:avLst/>
            <a:gdLst/>
            <a:ahLst/>
            <a:cxnLst/>
            <a:rect l="l" t="t" r="r" b="b"/>
            <a:pathLst>
              <a:path w="4298315" h="682625">
                <a:moveTo>
                  <a:pt x="4298314" y="0"/>
                </a:moveTo>
                <a:lnTo>
                  <a:pt x="0" y="0"/>
                </a:lnTo>
                <a:lnTo>
                  <a:pt x="0" y="682625"/>
                </a:lnTo>
                <a:lnTo>
                  <a:pt x="4298314" y="682625"/>
                </a:lnTo>
                <a:lnTo>
                  <a:pt x="429831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24255" y="4505071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22270" y="4505071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21080" y="665226"/>
            <a:ext cx="0" cy="4531995"/>
          </a:xfrm>
          <a:custGeom>
            <a:avLst/>
            <a:gdLst/>
            <a:ahLst/>
            <a:cxnLst/>
            <a:rect l="l" t="t" r="r" b="b"/>
            <a:pathLst>
              <a:path h="4531995">
                <a:moveTo>
                  <a:pt x="0" y="0"/>
                </a:moveTo>
                <a:lnTo>
                  <a:pt x="0" y="453199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4255" y="5194046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22270" y="82080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22270" y="2010155"/>
            <a:ext cx="618490" cy="0"/>
          </a:xfrm>
          <a:custGeom>
            <a:avLst/>
            <a:gdLst/>
            <a:ahLst/>
            <a:cxnLst/>
            <a:rect l="l" t="t" r="r" b="b"/>
            <a:pathLst>
              <a:path w="618489">
                <a:moveTo>
                  <a:pt x="0" y="0"/>
                </a:moveTo>
                <a:lnTo>
                  <a:pt x="61849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22270" y="395135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19095" y="665226"/>
            <a:ext cx="0" cy="4531995"/>
          </a:xfrm>
          <a:custGeom>
            <a:avLst/>
            <a:gdLst/>
            <a:ahLst/>
            <a:cxnLst/>
            <a:rect l="l" t="t" r="r" b="b"/>
            <a:pathLst>
              <a:path h="4531995">
                <a:moveTo>
                  <a:pt x="0" y="0"/>
                </a:moveTo>
                <a:lnTo>
                  <a:pt x="0" y="453199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22270" y="5194046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23759" y="665226"/>
            <a:ext cx="0" cy="4531995"/>
          </a:xfrm>
          <a:custGeom>
            <a:avLst/>
            <a:gdLst/>
            <a:ahLst/>
            <a:cxnLst/>
            <a:rect l="l" t="t" r="r" b="b"/>
            <a:pathLst>
              <a:path h="4531995">
                <a:moveTo>
                  <a:pt x="0" y="0"/>
                </a:moveTo>
                <a:lnTo>
                  <a:pt x="0" y="453199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377441" y="1522222"/>
            <a:ext cx="9512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90" dirty="0">
                <a:latin typeface="Arial"/>
                <a:cs typeface="Arial"/>
              </a:rPr>
              <a:t>GENERAL</a:t>
            </a:r>
            <a:r>
              <a:rPr sz="1100" b="1" spc="-280" dirty="0">
                <a:latin typeface="Arial"/>
                <a:cs typeface="Arial"/>
              </a:rPr>
              <a:t> </a:t>
            </a:r>
            <a:r>
              <a:rPr sz="1100" b="1" spc="-215" dirty="0">
                <a:latin typeface="Arial"/>
                <a:cs typeface="Arial"/>
              </a:rPr>
              <a:t>MEDICINE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14</a:t>
            </a:fld>
            <a:endParaRPr spc="40" dirty="0"/>
          </a:p>
        </p:txBody>
      </p:sp>
      <p:sp>
        <p:nvSpPr>
          <p:cNvPr id="34" name="object 34"/>
          <p:cNvSpPr txBox="1"/>
          <p:nvPr/>
        </p:nvSpPr>
        <p:spPr>
          <a:xfrm>
            <a:off x="2906395" y="639572"/>
            <a:ext cx="10490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40" dirty="0">
                <a:latin typeface="Arial"/>
                <a:cs typeface="Arial"/>
              </a:rPr>
              <a:t>REFERENCE</a:t>
            </a:r>
            <a:r>
              <a:rPr sz="1100" b="1" spc="-185" dirty="0">
                <a:latin typeface="Arial"/>
                <a:cs typeface="Arial"/>
              </a:rPr>
              <a:t> </a:t>
            </a:r>
            <a:r>
              <a:rPr sz="1100" b="1" spc="-210" dirty="0">
                <a:latin typeface="Arial"/>
                <a:cs typeface="Arial"/>
              </a:rPr>
              <a:t>BOOKS: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34995" y="806043"/>
            <a:ext cx="2817495" cy="110045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95"/>
              </a:spcBef>
              <a:buAutoNum type="arabicPeriod"/>
              <a:tabLst>
                <a:tab pos="241300" algn="l"/>
              </a:tabLst>
            </a:pPr>
            <a:r>
              <a:rPr sz="1100" spc="-45" dirty="0">
                <a:latin typeface="Arial"/>
                <a:cs typeface="Arial"/>
              </a:rPr>
              <a:t>Hutchison’s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Methods,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23</a:t>
            </a:r>
            <a:r>
              <a:rPr sz="1050" spc="-52" baseline="31746" dirty="0">
                <a:latin typeface="Arial"/>
                <a:cs typeface="Arial"/>
              </a:rPr>
              <a:t>rd </a:t>
            </a:r>
            <a:r>
              <a:rPr sz="1100" spc="-35" dirty="0">
                <a:latin typeface="Arial"/>
                <a:cs typeface="Arial"/>
              </a:rPr>
              <a:t>Edition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100" spc="-60" dirty="0">
                <a:latin typeface="Arial"/>
                <a:cs typeface="Arial"/>
              </a:rPr>
              <a:t>MacLeod's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13th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edition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5"/>
              </a:spcBef>
              <a:buAutoNum type="arabicPeriod"/>
              <a:tabLst>
                <a:tab pos="241300" algn="l"/>
              </a:tabLst>
            </a:pPr>
            <a:r>
              <a:rPr sz="1100" spc="-60" dirty="0">
                <a:latin typeface="Arial"/>
                <a:cs typeface="Arial"/>
              </a:rPr>
              <a:t>Davidson's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Principles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Practice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Medicine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0"/>
              </a:spcBef>
              <a:buAutoNum type="arabicPeriod"/>
              <a:tabLst>
                <a:tab pos="241300" algn="l"/>
              </a:tabLst>
            </a:pPr>
            <a:r>
              <a:rPr sz="1100" spc="-60" dirty="0">
                <a:latin typeface="Arial"/>
                <a:cs typeface="Arial"/>
              </a:rPr>
              <a:t>Kumar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Clark's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Medicine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5"/>
              </a:spcBef>
              <a:buAutoNum type="arabicPeriod"/>
              <a:tabLst>
                <a:tab pos="241300" algn="l"/>
              </a:tabLst>
            </a:pPr>
            <a:r>
              <a:rPr sz="1100" spc="-150" dirty="0">
                <a:latin typeface="Arial"/>
                <a:cs typeface="Arial"/>
              </a:rPr>
              <a:t>HCAI </a:t>
            </a:r>
            <a:r>
              <a:rPr sz="1100" spc="-70" dirty="0">
                <a:latin typeface="Arial"/>
                <a:cs typeface="Arial"/>
              </a:rPr>
              <a:t>guidelines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215" dirty="0">
                <a:latin typeface="Arial"/>
                <a:cs typeface="Arial"/>
              </a:rPr>
              <a:t>CDC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1300" algn="l"/>
              </a:tabLst>
            </a:pPr>
            <a:r>
              <a:rPr sz="1100" spc="-100" dirty="0">
                <a:latin typeface="Arial"/>
                <a:cs typeface="Arial"/>
              </a:rPr>
              <a:t>WHO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TBguidelines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25092" y="3026791"/>
            <a:ext cx="14846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10" dirty="0">
                <a:latin typeface="Arial"/>
                <a:cs typeface="Arial"/>
              </a:rPr>
              <a:t>PATHOLOGY/MICROBIOLOGY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99005" y="4238370"/>
            <a:ext cx="6337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95" dirty="0">
                <a:latin typeface="Arial"/>
                <a:cs typeface="Arial"/>
              </a:rPr>
              <a:t>PEDIATRICS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04870" y="1879447"/>
            <a:ext cx="4170045" cy="8820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95"/>
              </a:spcBef>
            </a:pPr>
            <a:r>
              <a:rPr sz="1100" b="1" spc="-195" dirty="0">
                <a:latin typeface="Arial"/>
                <a:cs typeface="Arial"/>
              </a:rPr>
              <a:t>WEBSITES:</a:t>
            </a:r>
            <a:endParaRPr sz="1100">
              <a:latin typeface="Arial"/>
              <a:cs typeface="Arial"/>
            </a:endParaRPr>
          </a:p>
          <a:p>
            <a:pPr marL="471170" indent="-22860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AutoNum type="arabicPeriod" startAt="7"/>
              <a:tabLst>
                <a:tab pos="471805" algn="l"/>
              </a:tabLst>
            </a:pPr>
            <a:r>
              <a:rPr sz="11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http://lej4learning.com.pk/category/applied-sciences/medicine/</a:t>
            </a:r>
            <a:endParaRPr sz="1100">
              <a:latin typeface="Arial"/>
              <a:cs typeface="Arial"/>
            </a:endParaRPr>
          </a:p>
          <a:p>
            <a:pPr marL="471170" indent="-228600">
              <a:lnSpc>
                <a:spcPct val="100000"/>
              </a:lnSpc>
              <a:spcBef>
                <a:spcPts val="85"/>
              </a:spcBef>
              <a:buClr>
                <a:srgbClr val="000000"/>
              </a:buClr>
              <a:buAutoNum type="arabicPeriod" startAt="7"/>
              <a:tabLst>
                <a:tab pos="471805" algn="l"/>
              </a:tabLst>
            </a:pP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http://www.nejm.org/page/about-nejm/multimedia-and-images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204" dirty="0">
                <a:latin typeface="Arial"/>
                <a:cs typeface="Arial"/>
              </a:rPr>
              <a:t>TEXT</a:t>
            </a:r>
            <a:r>
              <a:rPr sz="1100" b="1" spc="-185" dirty="0">
                <a:latin typeface="Arial"/>
                <a:cs typeface="Arial"/>
              </a:rPr>
              <a:t> </a:t>
            </a:r>
            <a:r>
              <a:rPr sz="1100" b="1" spc="-229" dirty="0">
                <a:latin typeface="Arial"/>
                <a:cs typeface="Arial"/>
              </a:rPr>
              <a:t>BOOKS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33470" y="2735935"/>
            <a:ext cx="3540760" cy="3854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39395" indent="-226695">
              <a:lnSpc>
                <a:spcPct val="100000"/>
              </a:lnSpc>
              <a:spcBef>
                <a:spcPts val="195"/>
              </a:spcBef>
              <a:buAutoNum type="arabicPeriod"/>
              <a:tabLst>
                <a:tab pos="240029" algn="l"/>
              </a:tabLst>
            </a:pPr>
            <a:r>
              <a:rPr sz="1100" spc="-65" dirty="0">
                <a:latin typeface="Arial"/>
                <a:cs typeface="Arial"/>
              </a:rPr>
              <a:t>Robbins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&amp;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Cotran,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Pathologic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Basis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Disease,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9thedition.</a:t>
            </a:r>
            <a:endParaRPr sz="11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0029" algn="l"/>
              </a:tabLst>
            </a:pPr>
            <a:r>
              <a:rPr sz="1100" spc="-70" dirty="0">
                <a:latin typeface="Arial"/>
                <a:cs typeface="Arial"/>
              </a:rPr>
              <a:t>Rapid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Review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Pathology,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4th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edition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by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  <a:hlinkClick r:id="rId4"/>
              </a:rPr>
              <a:t>Edward</a:t>
            </a:r>
            <a:r>
              <a:rPr sz="1100" spc="-195" dirty="0">
                <a:latin typeface="Arial"/>
                <a:cs typeface="Arial"/>
                <a:hlinkClick r:id="rId4"/>
              </a:rPr>
              <a:t> </a:t>
            </a:r>
            <a:r>
              <a:rPr sz="1100" spc="-100" dirty="0">
                <a:latin typeface="Arial"/>
                <a:cs typeface="Arial"/>
                <a:hlinkClick r:id="rId4"/>
              </a:rPr>
              <a:t>F.</a:t>
            </a:r>
            <a:r>
              <a:rPr sz="1100" spc="-204" dirty="0">
                <a:latin typeface="Arial"/>
                <a:cs typeface="Arial"/>
                <a:hlinkClick r:id="rId4"/>
              </a:rPr>
              <a:t> </a:t>
            </a:r>
            <a:r>
              <a:rPr sz="1100" spc="-50" dirty="0">
                <a:latin typeface="Arial"/>
                <a:cs typeface="Arial"/>
                <a:hlinkClick r:id="rId4"/>
              </a:rPr>
              <a:t>Goljan</a:t>
            </a:r>
            <a:r>
              <a:rPr sz="1100" spc="-204" dirty="0">
                <a:latin typeface="Arial"/>
                <a:cs typeface="Arial"/>
                <a:hlinkClick r:id="rId4"/>
              </a:rPr>
              <a:t> </a:t>
            </a:r>
            <a:r>
              <a:rPr sz="1100" spc="-45" dirty="0">
                <a:latin typeface="Arial"/>
                <a:cs typeface="Arial"/>
                <a:hlinkClick r:id="rId4"/>
              </a:rPr>
              <a:t>MD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04870" y="3281908"/>
            <a:ext cx="3578860" cy="8483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100" b="1" spc="-195" dirty="0">
                <a:latin typeface="Arial"/>
                <a:cs typeface="Arial"/>
              </a:rPr>
              <a:t>WEBSITES:</a:t>
            </a:r>
            <a:endParaRPr sz="1100">
              <a:latin typeface="Arial"/>
              <a:cs typeface="Arial"/>
            </a:endParaRPr>
          </a:p>
          <a:p>
            <a:pPr marL="539750" indent="-22860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540385" algn="l"/>
              </a:tabLst>
            </a:pPr>
            <a:r>
              <a:rPr sz="1650" spc="-22" baseline="2525" dirty="0">
                <a:latin typeface="Arial"/>
                <a:cs typeface="Arial"/>
                <a:hlinkClick r:id="rId5"/>
              </a:rPr>
              <a:t>http://library.med.utah.edu/WebPath/webpath.html</a:t>
            </a:r>
            <a:endParaRPr sz="1650" baseline="2525">
              <a:latin typeface="Arial"/>
              <a:cs typeface="Arial"/>
            </a:endParaRPr>
          </a:p>
          <a:p>
            <a:pPr marL="539750" indent="-22860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540385" algn="l"/>
              </a:tabLst>
            </a:pPr>
            <a:r>
              <a:rPr sz="1100" spc="-10" dirty="0">
                <a:latin typeface="Arial"/>
                <a:cs typeface="Arial"/>
                <a:hlinkClick r:id="rId6"/>
              </a:rPr>
              <a:t>http://www.pathologyatlas.ro/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100" b="1" spc="-204" dirty="0">
                <a:latin typeface="Arial"/>
                <a:cs typeface="Arial"/>
              </a:rPr>
              <a:t>TEXT</a:t>
            </a:r>
            <a:r>
              <a:rPr sz="1100" b="1" spc="-185" dirty="0">
                <a:latin typeface="Arial"/>
                <a:cs typeface="Arial"/>
              </a:rPr>
              <a:t> </a:t>
            </a:r>
            <a:r>
              <a:rPr sz="1100" b="1" spc="-195" dirty="0">
                <a:latin typeface="Arial"/>
                <a:cs typeface="Arial"/>
              </a:rPr>
              <a:t>BOOK: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38042" y="4106392"/>
            <a:ext cx="2671445" cy="388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241300" algn="l"/>
              </a:tabLst>
            </a:pPr>
            <a:r>
              <a:rPr sz="1100" spc="-90" dirty="0">
                <a:latin typeface="Arial"/>
                <a:cs typeface="Arial"/>
              </a:rPr>
              <a:t>Basis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Pediatrics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(8</a:t>
            </a:r>
            <a:r>
              <a:rPr sz="1050" spc="-30" baseline="31746" dirty="0">
                <a:latin typeface="Arial"/>
                <a:cs typeface="Arial"/>
              </a:rPr>
              <a:t>th</a:t>
            </a:r>
            <a:r>
              <a:rPr sz="1050" spc="-67" baseline="31746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Edition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Pervez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Akbar)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241300" algn="l"/>
              </a:tabLst>
            </a:pPr>
            <a:r>
              <a:rPr sz="1100" spc="-50" dirty="0">
                <a:latin typeface="Arial"/>
                <a:cs typeface="Arial"/>
              </a:rPr>
              <a:t>Textbook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Pediatrics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(5th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Edition)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by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145" dirty="0">
                <a:latin typeface="Arial"/>
                <a:cs typeface="Arial"/>
              </a:rPr>
              <a:t>PPA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99361" y="4956175"/>
            <a:ext cx="836294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260" dirty="0">
                <a:latin typeface="Arial"/>
                <a:cs typeface="Arial"/>
              </a:rPr>
              <a:t>PH</a:t>
            </a:r>
            <a:r>
              <a:rPr sz="1100" b="1" spc="-275" dirty="0">
                <a:latin typeface="Arial"/>
                <a:cs typeface="Arial"/>
              </a:rPr>
              <a:t>A</a:t>
            </a:r>
            <a:r>
              <a:rPr sz="1100" b="1" spc="-305" dirty="0">
                <a:latin typeface="Arial"/>
                <a:cs typeface="Arial"/>
              </a:rPr>
              <a:t>R</a:t>
            </a:r>
            <a:r>
              <a:rPr sz="1100" b="1" spc="-220" dirty="0">
                <a:latin typeface="Arial"/>
                <a:cs typeface="Arial"/>
              </a:rPr>
              <a:t>M</a:t>
            </a:r>
            <a:r>
              <a:rPr sz="1100" b="1" spc="-200" dirty="0">
                <a:latin typeface="Arial"/>
                <a:cs typeface="Arial"/>
              </a:rPr>
              <a:t>A</a:t>
            </a:r>
            <a:r>
              <a:rPr sz="1100" b="1" spc="-320" dirty="0">
                <a:latin typeface="Arial"/>
                <a:cs typeface="Arial"/>
              </a:rPr>
              <a:t>C</a:t>
            </a:r>
            <a:r>
              <a:rPr sz="1100" b="1" spc="-275" dirty="0">
                <a:latin typeface="Arial"/>
                <a:cs typeface="Arial"/>
              </a:rPr>
              <a:t>O</a:t>
            </a:r>
            <a:r>
              <a:rPr sz="1100" b="1" spc="-250" dirty="0">
                <a:latin typeface="Arial"/>
                <a:cs typeface="Arial"/>
              </a:rPr>
              <a:t>L</a:t>
            </a:r>
            <a:r>
              <a:rPr sz="1100" b="1" spc="-310" dirty="0">
                <a:latin typeface="Arial"/>
                <a:cs typeface="Arial"/>
              </a:rPr>
              <a:t>OG</a:t>
            </a:r>
            <a:r>
              <a:rPr sz="1100" b="1" spc="-280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06395" y="4678807"/>
            <a:ext cx="89916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0" dirty="0">
                <a:latin typeface="Arial"/>
                <a:cs typeface="Arial"/>
              </a:rPr>
              <a:t>A. </a:t>
            </a:r>
            <a:r>
              <a:rPr sz="11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TEXT</a:t>
            </a:r>
            <a:r>
              <a:rPr sz="1100" b="1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BOOKS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00400" y="4876800"/>
            <a:ext cx="2631440" cy="38087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229"/>
              </a:spcBef>
              <a:buAutoNum type="arabicPeriod"/>
              <a:tabLst>
                <a:tab pos="238760" algn="l"/>
              </a:tabLst>
            </a:pPr>
            <a:r>
              <a:rPr sz="1100" spc="-35" dirty="0">
                <a:latin typeface="Arial"/>
                <a:cs typeface="Arial"/>
              </a:rPr>
              <a:t>Lippincot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IllustratedPharmacology</a:t>
            </a:r>
            <a:endParaRPr sz="1100">
              <a:latin typeface="Arial"/>
              <a:cs typeface="Arial"/>
            </a:endParaRPr>
          </a:p>
          <a:p>
            <a:pPr marL="245745" indent="-233045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246379" algn="l"/>
              </a:tabLst>
            </a:pPr>
            <a:r>
              <a:rPr sz="1100" spc="-85" dirty="0">
                <a:latin typeface="Arial"/>
                <a:cs typeface="Arial"/>
              </a:rPr>
              <a:t>Basic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Pharmacology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by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Katzung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15</a:t>
            </a:fld>
            <a:endParaRPr spc="40" dirty="0"/>
          </a:p>
        </p:txBody>
      </p:sp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80" smtClean="0">
                <a:latin typeface="Arial"/>
                <a:cs typeface="Arial"/>
              </a:rPr>
              <a:t> </a:t>
            </a:r>
            <a:r>
              <a:rPr lang="en-US" sz="1100" b="1" i="1" spc="-100" dirty="0" smtClean="0">
                <a:latin typeface="Arial"/>
                <a:cs typeface="Arial"/>
              </a:rPr>
              <a:t>R</a:t>
            </a:r>
            <a:r>
              <a:rPr sz="1100" b="1" i="1" spc="-114" smtClean="0">
                <a:latin typeface="Arial"/>
                <a:cs typeface="Arial"/>
              </a:rPr>
              <a:t>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0960" y="718819"/>
            <a:ext cx="2182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5288" y="1138682"/>
          <a:ext cx="6203950" cy="3160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9285"/>
                <a:gridCol w="4304665"/>
              </a:tblGrid>
              <a:tr h="394335"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b="1" u="sng" spc="-1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2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04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00"/>
                        </a:lnSpc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Students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involvedinPractical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sessions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hands-on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9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b="1" u="sng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Utilizethelabtorelatetheknowledgetothespecimensandmodels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3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Provides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simulators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basic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procedures.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helps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9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10"/>
                        </a:lnSpc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38735" algn="ctr">
                        <a:lnSpc>
                          <a:spcPts val="130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0515" marR="259715" algn="ctr">
                        <a:lnSpc>
                          <a:spcPts val="2140"/>
                        </a:lnSpc>
                        <a:spcBef>
                          <a:spcPts val="195"/>
                        </a:spcBef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445">
                        <a:lnSpc>
                          <a:spcPct val="1018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581660">
                        <a:lnSpc>
                          <a:spcPts val="1310"/>
                        </a:lnSpc>
                      </a:pP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Self-directed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just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Self-directedlearning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scheduled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read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faculty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9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RESPIRATORY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900430"/>
            <a:ext cx="5699125" cy="2204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0" dirty="0">
                <a:latin typeface="Arial"/>
                <a:cs typeface="Arial"/>
              </a:rPr>
              <a:t>ASSESSMENTMETHODS: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550545" indent="-228600">
              <a:lnSpc>
                <a:spcPct val="100000"/>
              </a:lnSpc>
              <a:buFont typeface="Symbol"/>
              <a:buChar char=""/>
              <a:tabLst>
                <a:tab pos="550545" algn="l"/>
                <a:tab pos="551180" algn="l"/>
              </a:tabLst>
            </a:pPr>
            <a:r>
              <a:rPr sz="1100" b="1" spc="-105" dirty="0">
                <a:latin typeface="Arial"/>
                <a:cs typeface="Arial"/>
              </a:rPr>
              <a:t>Best </a:t>
            </a:r>
            <a:r>
              <a:rPr sz="1100" b="1" spc="-110" dirty="0">
                <a:latin typeface="Arial"/>
                <a:cs typeface="Arial"/>
              </a:rPr>
              <a:t>Choice </a:t>
            </a:r>
            <a:r>
              <a:rPr sz="1100" b="1" spc="-90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MCQs </a:t>
            </a:r>
            <a:r>
              <a:rPr sz="1100" spc="-15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Questions)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550545" algn="l"/>
                <a:tab pos="551180" algn="l"/>
              </a:tabLst>
            </a:pPr>
            <a:r>
              <a:rPr sz="1100" b="1" spc="-70" dirty="0">
                <a:latin typeface="Arial"/>
                <a:cs typeface="Arial"/>
              </a:rPr>
              <a:t>Objective </a:t>
            </a:r>
            <a:r>
              <a:rPr sz="1100" b="1" spc="-80" dirty="0">
                <a:latin typeface="Arial"/>
                <a:cs typeface="Arial"/>
              </a:rPr>
              <a:t>Structured </a:t>
            </a:r>
            <a:r>
              <a:rPr sz="1100" b="1" spc="-75" dirty="0">
                <a:latin typeface="Arial"/>
                <a:cs typeface="Arial"/>
              </a:rPr>
              <a:t>Practical/Clinical </a:t>
            </a:r>
            <a:r>
              <a:rPr sz="1100" b="1" spc="-80" dirty="0">
                <a:latin typeface="Arial"/>
                <a:cs typeface="Arial"/>
              </a:rPr>
              <a:t>Examination </a:t>
            </a:r>
            <a:r>
              <a:rPr sz="1100" b="1" spc="-175" dirty="0">
                <a:latin typeface="Arial"/>
                <a:cs typeface="Arial"/>
              </a:rPr>
              <a:t>OSPE </a:t>
            </a:r>
            <a:r>
              <a:rPr sz="1100" b="1" spc="-65" dirty="0">
                <a:latin typeface="Arial"/>
                <a:cs typeface="Arial"/>
              </a:rPr>
              <a:t>or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OSCE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1175"/>
              </a:spcBef>
            </a:pPr>
            <a:r>
              <a:rPr sz="1100" b="1" spc="-150" dirty="0">
                <a:latin typeface="Arial"/>
                <a:cs typeface="Arial"/>
              </a:rPr>
              <a:t>BCQs: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answers).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93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b="1" spc="-85" dirty="0">
                <a:latin typeface="Arial"/>
                <a:cs typeface="Arial"/>
              </a:rPr>
              <a:t>Correct answer 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9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9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40" dirty="0">
                <a:latin typeface="Arial"/>
                <a:cs typeface="Arial"/>
              </a:rPr>
              <a:t>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70" dirty="0">
                <a:latin typeface="Arial"/>
                <a:cs typeface="Arial"/>
              </a:rPr>
              <a:t>responses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5" dirty="0">
                <a:latin typeface="Arial"/>
                <a:cs typeface="Arial"/>
              </a:rPr>
              <a:t>specified computer-based </a:t>
            </a:r>
            <a:r>
              <a:rPr sz="1100" spc="-50" dirty="0">
                <a:latin typeface="Arial"/>
                <a:cs typeface="Arial"/>
              </a:rPr>
              <a:t>sheet </a:t>
            </a:r>
            <a:r>
              <a:rPr sz="1100" spc="-60" dirty="0">
                <a:latin typeface="Arial"/>
                <a:cs typeface="Arial"/>
              </a:rPr>
              <a:t>designed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210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 AVMC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165" dirty="0">
                <a:latin typeface="Arial"/>
                <a:cs typeface="Arial"/>
              </a:rPr>
              <a:t>OSCE: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6626" y="3077692"/>
            <a:ext cx="5598160" cy="229997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30" dirty="0">
                <a:latin typeface="Arial"/>
                <a:cs typeface="Arial"/>
              </a:rPr>
              <a:t>All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rotate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series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same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allocated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241300" marR="5080" indent="-228600">
              <a:lnSpc>
                <a:spcPct val="116399"/>
              </a:lnSpc>
              <a:spcBef>
                <a:spcPts val="540"/>
              </a:spcBef>
              <a:buClr>
                <a:srgbClr val="000000"/>
              </a:buClr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20" dirty="0">
                <a:solidFill>
                  <a:srgbClr val="2B2824"/>
                </a:solidFill>
                <a:latin typeface="Arial"/>
                <a:cs typeface="Arial"/>
              </a:rPr>
              <a:t>At </a:t>
            </a:r>
            <a:r>
              <a:rPr sz="1100" spc="-70" dirty="0">
                <a:solidFill>
                  <a:srgbClr val="2B2824"/>
                </a:solidFill>
                <a:latin typeface="Arial"/>
                <a:cs typeface="Arial"/>
              </a:rPr>
              <a:t>each </a:t>
            </a:r>
            <a:r>
              <a:rPr sz="1100" spc="-25" dirty="0">
                <a:solidFill>
                  <a:srgbClr val="2B2824"/>
                </a:solidFill>
                <a:latin typeface="Arial"/>
                <a:cs typeface="Arial"/>
              </a:rPr>
              <a:t>station, </a:t>
            </a:r>
            <a:r>
              <a:rPr sz="1100" spc="-85" dirty="0">
                <a:solidFill>
                  <a:srgbClr val="2B2824"/>
                </a:solidFill>
                <a:latin typeface="Arial"/>
                <a:cs typeface="Arial"/>
              </a:rPr>
              <a:t>a </a:t>
            </a:r>
            <a:r>
              <a:rPr sz="1100" spc="-10" dirty="0">
                <a:solidFill>
                  <a:srgbClr val="2B2824"/>
                </a:solidFill>
                <a:latin typeface="Arial"/>
                <a:cs typeface="Arial"/>
              </a:rPr>
              <a:t>brief </a:t>
            </a:r>
            <a:r>
              <a:rPr sz="1100" spc="5" dirty="0">
                <a:solidFill>
                  <a:srgbClr val="2B2824"/>
                </a:solidFill>
                <a:latin typeface="Arial"/>
                <a:cs typeface="Arial"/>
              </a:rPr>
              <a:t>written </a:t>
            </a:r>
            <a:r>
              <a:rPr sz="1100" spc="-30" dirty="0">
                <a:solidFill>
                  <a:srgbClr val="2B2824"/>
                </a:solidFill>
                <a:latin typeface="Arial"/>
                <a:cs typeface="Arial"/>
              </a:rPr>
              <a:t>statement </a:t>
            </a:r>
            <a:r>
              <a:rPr sz="1100" spc="-45" dirty="0">
                <a:solidFill>
                  <a:srgbClr val="2B2824"/>
                </a:solidFill>
                <a:latin typeface="Arial"/>
                <a:cs typeface="Arial"/>
              </a:rPr>
              <a:t>includes </a:t>
            </a:r>
            <a:r>
              <a:rPr sz="1100" spc="-10" dirty="0">
                <a:solidFill>
                  <a:srgbClr val="2B2824"/>
                </a:solidFill>
                <a:latin typeface="Arial"/>
                <a:cs typeface="Arial"/>
              </a:rPr>
              <a:t>the </a:t>
            </a:r>
            <a:r>
              <a:rPr sz="1100" spc="-45" dirty="0">
                <a:solidFill>
                  <a:srgbClr val="2B2824"/>
                </a:solidFill>
                <a:latin typeface="Arial"/>
                <a:cs typeface="Arial"/>
              </a:rPr>
              <a:t>task. </a:t>
            </a:r>
            <a:r>
              <a:rPr sz="1100" spc="-40" dirty="0">
                <a:latin typeface="Arial"/>
                <a:cs typeface="Arial"/>
              </a:rPr>
              <a:t>Student </a:t>
            </a:r>
            <a:r>
              <a:rPr sz="1100" spc="-45" dirty="0">
                <a:latin typeface="Arial"/>
                <a:cs typeface="Arial"/>
              </a:rPr>
              <a:t>completes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55" dirty="0">
                <a:latin typeface="Arial"/>
                <a:cs typeface="Arial"/>
              </a:rPr>
              <a:t>task 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50" dirty="0">
                <a:latin typeface="Arial"/>
                <a:cs typeface="Arial"/>
              </a:rPr>
              <a:t>one given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241300" marR="7620" indent="-228600">
              <a:lnSpc>
                <a:spcPct val="116399"/>
              </a:lnSpc>
              <a:spcBef>
                <a:spcPts val="54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unobserved </a:t>
            </a:r>
            <a:r>
              <a:rPr sz="1100" spc="-35" dirty="0">
                <a:latin typeface="Arial"/>
                <a:cs typeface="Arial"/>
              </a:rPr>
              <a:t>stations, </a:t>
            </a:r>
            <a:r>
              <a:rPr sz="1100" spc="-30" dirty="0">
                <a:latin typeface="Arial"/>
                <a:cs typeface="Arial"/>
              </a:rPr>
              <a:t>flowcharts, </a:t>
            </a:r>
            <a:r>
              <a:rPr sz="1100" spc="-45" dirty="0">
                <a:latin typeface="Arial"/>
                <a:cs typeface="Arial"/>
              </a:rPr>
              <a:t>models, slide </a:t>
            </a:r>
            <a:r>
              <a:rPr sz="1100" spc="-20" dirty="0">
                <a:latin typeface="Arial"/>
                <a:cs typeface="Arial"/>
              </a:rPr>
              <a:t>identification, </a:t>
            </a:r>
            <a:r>
              <a:rPr sz="1100" spc="-40" dirty="0">
                <a:latin typeface="Arial"/>
                <a:cs typeface="Arial"/>
              </a:rPr>
              <a:t>lab </a:t>
            </a:r>
            <a:r>
              <a:rPr sz="1100" spc="-25" dirty="0">
                <a:latin typeface="Arial"/>
                <a:cs typeface="Arial"/>
              </a:rPr>
              <a:t>reports, </a:t>
            </a:r>
            <a:r>
              <a:rPr sz="1100" spc="-95" dirty="0">
                <a:latin typeface="Arial"/>
                <a:cs typeface="Arial"/>
              </a:rPr>
              <a:t>case </a:t>
            </a:r>
            <a:r>
              <a:rPr sz="1100" spc="-60" dirty="0">
                <a:latin typeface="Arial"/>
                <a:cs typeface="Arial"/>
              </a:rPr>
              <a:t>scenarios  may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cover knowledge </a:t>
            </a:r>
            <a:r>
              <a:rPr sz="1100" spc="-35" dirty="0">
                <a:latin typeface="Arial"/>
                <a:cs typeface="Arial"/>
              </a:rPr>
              <a:t>component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content.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25" dirty="0">
                <a:latin typeface="Arial"/>
                <a:cs typeface="Arial"/>
              </a:rPr>
              <a:t>station: </a:t>
            </a:r>
            <a:r>
              <a:rPr sz="1100" spc="-50" dirty="0">
                <a:latin typeface="Arial"/>
                <a:cs typeface="Arial"/>
              </a:rPr>
              <a:t>Performance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/procedures </a:t>
            </a:r>
            <a:r>
              <a:rPr sz="1100" spc="-65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observed </a:t>
            </a:r>
            <a:r>
              <a:rPr sz="1100" spc="-45" dirty="0">
                <a:latin typeface="Arial"/>
                <a:cs typeface="Arial"/>
              </a:rPr>
              <a:t>by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assessor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25" dirty="0">
                <a:latin typeface="Arial"/>
                <a:cs typeface="Arial"/>
              </a:rPr>
              <a:t>Interactive: </a:t>
            </a:r>
            <a:r>
              <a:rPr sz="1100" spc="-50" dirty="0">
                <a:latin typeface="Arial"/>
                <a:cs typeface="Arial"/>
              </a:rPr>
              <a:t>Examiner/s </a:t>
            </a:r>
            <a:r>
              <a:rPr sz="1100" spc="-90" dirty="0">
                <a:latin typeface="Arial"/>
                <a:cs typeface="Arial"/>
              </a:rPr>
              <a:t>ask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25" dirty="0">
                <a:latin typeface="Arial"/>
                <a:cs typeface="Arial"/>
              </a:rPr>
              <a:t>related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allocated.</a:t>
            </a:r>
            <a:endParaRPr sz="1100">
              <a:latin typeface="Arial"/>
              <a:cs typeface="Arial"/>
            </a:endParaRPr>
          </a:p>
          <a:p>
            <a:pPr marL="241300" marR="234315" indent="-228600">
              <a:lnSpc>
                <a:spcPct val="116500"/>
              </a:lnSpc>
              <a:spcBef>
                <a:spcPts val="71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85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65" dirty="0">
                <a:latin typeface="Arial"/>
                <a:cs typeface="Arial"/>
              </a:rPr>
              <a:t>any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spc="-5" dirty="0">
                <a:latin typeface="Arial"/>
                <a:cs typeface="Arial"/>
              </a:rPr>
              <a:t>but </a:t>
            </a:r>
            <a:r>
              <a:rPr sz="1100" spc="-10" dirty="0">
                <a:latin typeface="Arial"/>
                <a:cs typeface="Arial"/>
              </a:rPr>
              <a:t>wait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move </a:t>
            </a:r>
            <a:r>
              <a:rPr sz="1100" spc="10" dirty="0">
                <a:latin typeface="Arial"/>
                <a:cs typeface="Arial"/>
              </a:rPr>
              <a:t>to 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4112" y="5281650"/>
            <a:ext cx="4947285" cy="5562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943610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943610" algn="l"/>
                <a:tab pos="944244" algn="l"/>
              </a:tabLst>
            </a:pP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comprehensively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15" dirty="0">
                <a:latin typeface="Arial"/>
                <a:cs typeface="Arial"/>
              </a:rPr>
              <a:t>multiple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06626" y="5912587"/>
            <a:ext cx="5375910" cy="7874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51400"/>
              </a:lnSpc>
              <a:spcBef>
                <a:spcPts val="105"/>
              </a:spcBef>
              <a:buFont typeface="Symbol"/>
              <a:buChar char=""/>
              <a:tabLst>
                <a:tab pos="241300" algn="l"/>
              </a:tabLst>
            </a:pPr>
            <a:r>
              <a:rPr sz="1100" spc="-45" dirty="0">
                <a:latin typeface="Arial"/>
                <a:cs typeface="Arial"/>
              </a:rPr>
              <a:t>20%marksofinternalevaluationwillbeaddedintheoryofsemesterexam.That20%may </a:t>
            </a:r>
            <a:r>
              <a:rPr sz="1100" spc="-40" dirty="0">
                <a:latin typeface="Arial"/>
                <a:cs typeface="Arial"/>
              </a:rPr>
              <a:t>include  </a:t>
            </a:r>
            <a:r>
              <a:rPr sz="1100" spc="-80" dirty="0">
                <a:latin typeface="Arial"/>
                <a:cs typeface="Arial"/>
              </a:rPr>
              <a:t>class </a:t>
            </a:r>
            <a:r>
              <a:rPr sz="1100" spc="-40" dirty="0">
                <a:latin typeface="Arial"/>
                <a:cs typeface="Arial"/>
              </a:rPr>
              <a:t>tests, </a:t>
            </a:r>
            <a:r>
              <a:rPr sz="1100" spc="-55" dirty="0">
                <a:latin typeface="Arial"/>
                <a:cs typeface="Arial"/>
              </a:rPr>
              <a:t>assignment, </a:t>
            </a:r>
            <a:r>
              <a:rPr sz="1100" spc="-35" dirty="0">
                <a:latin typeface="Arial"/>
                <a:cs typeface="Arial"/>
              </a:rPr>
              <a:t>journals,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modular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25" dirty="0">
                <a:latin typeface="Arial"/>
                <a:cs typeface="Arial"/>
              </a:rPr>
              <a:t>will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specific </a:t>
            </a:r>
            <a:r>
              <a:rPr sz="1100" spc="-60" dirty="0">
                <a:latin typeface="Arial"/>
                <a:cs typeface="Arial"/>
              </a:rPr>
              <a:t>marks  </a:t>
            </a:r>
            <a:r>
              <a:rPr sz="1100" spc="-30" dirty="0">
                <a:latin typeface="Arial"/>
                <a:cs typeface="Arial"/>
              </a:rPr>
              <a:t>allocation.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0104" y="8081619"/>
            <a:ext cx="6142990" cy="107378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385445">
              <a:lnSpc>
                <a:spcPct val="100000"/>
              </a:lnSpc>
              <a:spcBef>
                <a:spcPts val="745"/>
              </a:spcBef>
            </a:pPr>
            <a:r>
              <a:rPr sz="1100" spc="-40" dirty="0">
                <a:latin typeface="Arial"/>
                <a:cs typeface="Arial"/>
              </a:rPr>
              <a:t>Individualdepartmentmayholdquizorshortanswerquestionstohelpstudentsassesstheir </a:t>
            </a:r>
            <a:r>
              <a:rPr sz="1100" spc="-25" dirty="0">
                <a:latin typeface="Arial"/>
                <a:cs typeface="Arial"/>
              </a:rPr>
              <a:t>own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614045">
              <a:lnSpc>
                <a:spcPct val="100000"/>
              </a:lnSpc>
              <a:spcBef>
                <a:spcPts val="685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the internal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200" b="1" spc="-105">
                <a:latin typeface="Arial"/>
                <a:cs typeface="Arial"/>
              </a:rPr>
              <a:t>For </a:t>
            </a:r>
            <a:r>
              <a:rPr lang="en-US" sz="1200" b="1" spc="-140" dirty="0" smtClean="0">
                <a:latin typeface="Arial"/>
                <a:cs typeface="Arial"/>
              </a:rPr>
              <a:t>UHS</a:t>
            </a:r>
            <a:r>
              <a:rPr sz="1200" b="1" spc="-85" smtClean="0">
                <a:latin typeface="Arial"/>
                <a:cs typeface="Arial"/>
              </a:rPr>
              <a:t>Examination </a:t>
            </a:r>
            <a:r>
              <a:rPr sz="1200" b="1" spc="-95" dirty="0">
                <a:latin typeface="Arial"/>
                <a:cs typeface="Arial"/>
              </a:rPr>
              <a:t>Policy, </a:t>
            </a:r>
            <a:r>
              <a:rPr sz="1200" b="1" spc="-90" dirty="0">
                <a:latin typeface="Arial"/>
                <a:cs typeface="Arial"/>
              </a:rPr>
              <a:t>please </a:t>
            </a:r>
            <a:r>
              <a:rPr sz="1200" b="1" spc="-95">
                <a:latin typeface="Arial"/>
                <a:cs typeface="Arial"/>
              </a:rPr>
              <a:t>consult </a:t>
            </a:r>
            <a:r>
              <a:rPr lang="en-US" sz="1200" b="1" spc="-145" dirty="0" smtClean="0">
                <a:latin typeface="Arial"/>
                <a:cs typeface="Arial"/>
              </a:rPr>
              <a:t> UHS </a:t>
            </a:r>
            <a:r>
              <a:rPr sz="1200" b="1" spc="-60" smtClean="0">
                <a:latin typeface="Arial"/>
                <a:cs typeface="Arial"/>
              </a:rPr>
              <a:t>website</a:t>
            </a:r>
            <a:r>
              <a:rPr sz="1200" b="1" spc="-60" dirty="0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946708" y="6820789"/>
          <a:ext cx="6187439" cy="1113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0475"/>
                <a:gridCol w="1396364"/>
                <a:gridCol w="2148205"/>
                <a:gridCol w="1382395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85" dirty="0">
                          <a:latin typeface="Arial"/>
                          <a:cs typeface="Arial"/>
                        </a:rPr>
                        <a:t>Example: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039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lang="en-US" sz="1000" b="1" spc="-120" dirty="0" smtClean="0">
                          <a:latin typeface="Arial"/>
                          <a:cs typeface="Arial"/>
                        </a:rPr>
                        <a:t>UHS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Examination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984" marR="503555" algn="ctr">
                        <a:lnSpc>
                          <a:spcPct val="102299"/>
                        </a:lnSpc>
                        <a:spcBef>
                          <a:spcPts val="5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04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4040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80035" marR="271145" algn="ctr">
                        <a:lnSpc>
                          <a:spcPct val="101000"/>
                        </a:lnSpc>
                        <a:spcBef>
                          <a:spcPts val="35"/>
                        </a:spcBef>
                      </a:pPr>
                      <a:r>
                        <a:rPr sz="1000" b="1" spc="-110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+Journals + 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Assignments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03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568450" y="689355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16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lang="en-US" sz="1100" b="1" i="1" spc="-120" dirty="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38100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2784" y="952753"/>
            <a:ext cx="140208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784" y="1208786"/>
            <a:ext cx="140208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784" y="1464817"/>
            <a:ext cx="140208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784" y="1719326"/>
            <a:ext cx="140208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784" y="1976882"/>
            <a:ext cx="140208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784" y="2231389"/>
            <a:ext cx="140208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784" y="2740405"/>
            <a:ext cx="140208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784" y="2995295"/>
            <a:ext cx="140208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784" y="3507359"/>
            <a:ext cx="140208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0408" y="613663"/>
            <a:ext cx="6733540" cy="3321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2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30minutes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exam.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695"/>
              </a:spcBef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85" dirty="0">
                <a:latin typeface="Arial"/>
                <a:cs typeface="Arial"/>
              </a:rPr>
              <a:t>begin </a:t>
            </a:r>
            <a:r>
              <a:rPr sz="1100" b="1" spc="-95" dirty="0">
                <a:latin typeface="Arial"/>
                <a:cs typeface="Arial"/>
              </a:rPr>
              <a:t>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46100" marR="194310">
              <a:lnSpc>
                <a:spcPct val="151800"/>
              </a:lnSpc>
              <a:spcBef>
                <a:spcPts val="15"/>
              </a:spcBef>
            </a:pPr>
            <a:r>
              <a:rPr sz="1100" spc="-60" dirty="0">
                <a:latin typeface="Arial"/>
                <a:cs typeface="Arial"/>
              </a:rPr>
              <a:t>No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enter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after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15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scheduled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time. 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sit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seats.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705"/>
              </a:spcBef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0545" marR="76835" indent="-5080">
              <a:lnSpc>
                <a:spcPct val="150900"/>
              </a:lnSpc>
              <a:spcBef>
                <a:spcPts val="15"/>
              </a:spcBef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on)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 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46100" marR="5080">
              <a:lnSpc>
                <a:spcPct val="152000"/>
              </a:lnSpc>
              <a:spcBef>
                <a:spcPts val="10"/>
              </a:spcBef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Card, </a:t>
            </a:r>
            <a:r>
              <a:rPr sz="1100" spc="-114" dirty="0">
                <a:latin typeface="Arial"/>
                <a:cs typeface="Arial"/>
              </a:rPr>
              <a:t>LNMC </a:t>
            </a:r>
            <a:r>
              <a:rPr sz="1100" spc="-65" dirty="0">
                <a:latin typeface="Arial"/>
                <a:cs typeface="Arial"/>
              </a:rPr>
              <a:t>College </a:t>
            </a:r>
            <a:r>
              <a:rPr sz="1100" spc="-80" dirty="0">
                <a:latin typeface="Arial"/>
                <a:cs typeface="Arial"/>
              </a:rPr>
              <a:t>ID Card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 </a:t>
            </a:r>
            <a:r>
              <a:rPr sz="1100" spc="-75" dirty="0">
                <a:latin typeface="Arial"/>
                <a:cs typeface="Arial"/>
              </a:rPr>
              <a:t>Coat  </a:t>
            </a: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bring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stationary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items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exam: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Pen,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Pencil,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Eraser,</a:t>
            </a:r>
            <a:r>
              <a:rPr sz="1100" spc="-55" dirty="0">
                <a:latin typeface="Arial"/>
                <a:cs typeface="Arial"/>
              </a:rPr>
              <a:t> and</a:t>
            </a:r>
            <a:endParaRPr sz="1100">
              <a:latin typeface="Arial"/>
              <a:cs typeface="Arial"/>
            </a:endParaRPr>
          </a:p>
          <a:p>
            <a:pPr marL="550545">
              <a:lnSpc>
                <a:spcPct val="100000"/>
              </a:lnSpc>
              <a:spcBef>
                <a:spcPts val="695"/>
              </a:spcBef>
            </a:pPr>
            <a:r>
              <a:rPr sz="1100" spc="-5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550545" marR="271145" indent="-5080">
              <a:lnSpc>
                <a:spcPct val="150900"/>
              </a:lnSpc>
              <a:spcBef>
                <a:spcPts val="25"/>
              </a:spcBef>
            </a:pPr>
            <a:r>
              <a:rPr sz="1100" spc="-3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discipline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exam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50" dirty="0">
                <a:latin typeface="Arial"/>
                <a:cs typeface="Arial"/>
              </a:rPr>
              <a:t> acceptable.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possess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written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45" dirty="0">
                <a:latin typeface="Arial"/>
                <a:cs typeface="Arial"/>
              </a:rPr>
              <a:t>communicate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12976" y="4268978"/>
            <a:ext cx="4790439" cy="22476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22575" y="5052567"/>
            <a:ext cx="2489200" cy="5803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35890" marR="130810" algn="ctr">
              <a:lnSpc>
                <a:spcPts val="1150"/>
              </a:lnSpc>
              <a:spcBef>
                <a:spcPts val="409"/>
              </a:spcBef>
            </a:pPr>
            <a:r>
              <a:rPr sz="1000" spc="-5" dirty="0">
                <a:latin typeface="Arial"/>
                <a:cs typeface="Arial"/>
              </a:rPr>
              <a:t>More than75% attendance is needed </a:t>
            </a:r>
            <a:r>
              <a:rPr sz="1000" dirty="0">
                <a:latin typeface="Arial"/>
                <a:cs typeface="Arial"/>
              </a:rPr>
              <a:t>to  </a:t>
            </a:r>
            <a:r>
              <a:rPr sz="1000" spc="-5" dirty="0">
                <a:latin typeface="Arial"/>
                <a:cs typeface="Arial"/>
              </a:rPr>
              <a:t>sit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modular,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125"/>
              </a:lnSpc>
            </a:pPr>
            <a:r>
              <a:rPr sz="1000" spc="-5" dirty="0">
                <a:latin typeface="Arial"/>
                <a:cs typeface="Arial"/>
              </a:rPr>
              <a:t>And JSMU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examination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17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2</a:t>
            </a:fld>
            <a:endParaRPr spc="40" dirty="0"/>
          </a:p>
        </p:txBody>
      </p:sp>
      <p:sp>
        <p:nvSpPr>
          <p:cNvPr id="4" name="object 4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5933" y="1165605"/>
            <a:ext cx="35521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2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RESPIRATORY </a:t>
            </a:r>
            <a:r>
              <a:rPr sz="16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r>
              <a:rPr sz="16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8336" y="1982977"/>
          <a:ext cx="6226810" cy="2673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7220"/>
              </a:tblGrid>
              <a:tr h="440055"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b="1" spc="-160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400" b="1" spc="-26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73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ts val="1650"/>
                        </a:lnSpc>
                      </a:pPr>
                      <a:r>
                        <a:rPr sz="1400" b="1" spc="-175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80975">
                        <a:lnSpc>
                          <a:spcPts val="1650"/>
                        </a:lnSpc>
                        <a:spcBef>
                          <a:spcPts val="70"/>
                        </a:spcBef>
                      </a:pPr>
                      <a:r>
                        <a:rPr sz="1400" b="1" spc="-70" dirty="0">
                          <a:latin typeface="Arial"/>
                          <a:cs typeface="Arial"/>
                        </a:rPr>
                        <a:t>No.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3025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3025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75"/>
                        </a:lnSpc>
                      </a:pPr>
                      <a:r>
                        <a:rPr sz="1400" spc="-40" dirty="0">
                          <a:latin typeface="Arial"/>
                          <a:cs typeface="Arial"/>
                        </a:rPr>
                        <a:t>Integrated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curriculum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9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3025">
                        <a:lnSpc>
                          <a:spcPts val="160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3: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RespiratoryII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0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10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0225">
                        <a:lnSpc>
                          <a:spcPts val="159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9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3025">
                        <a:lnSpc>
                          <a:spcPts val="1590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590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9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61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59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60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5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60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61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7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1148892" y="1134620"/>
            <a:ext cx="5934710" cy="19007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i="1" spc="-40" dirty="0" smtClean="0">
                <a:latin typeface="Trebuchet MS"/>
                <a:cs typeface="Trebuchet MS"/>
              </a:rPr>
              <a:t>Module </a:t>
            </a:r>
            <a:r>
              <a:rPr lang="en-US" sz="1200" i="1" spc="-80" dirty="0" err="1" smtClean="0">
                <a:latin typeface="Trebuchet MS"/>
                <a:cs typeface="Trebuchet MS"/>
              </a:rPr>
              <a:t>name:</a:t>
            </a:r>
            <a:r>
              <a:rPr lang="en-US" sz="1200" b="1" spc="-80" dirty="0" err="1" smtClean="0">
                <a:latin typeface="Arial"/>
                <a:cs typeface="Arial"/>
              </a:rPr>
              <a:t>Respiratory</a:t>
            </a:r>
            <a:r>
              <a:rPr lang="en-US" sz="1200" b="1" spc="-110" dirty="0" smtClean="0">
                <a:latin typeface="Arial"/>
                <a:cs typeface="Arial"/>
              </a:rPr>
              <a:t> </a:t>
            </a:r>
            <a:r>
              <a:rPr lang="en-US" sz="1200" b="1" spc="-15" dirty="0" smtClean="0">
                <a:latin typeface="Arial"/>
                <a:cs typeface="Arial"/>
              </a:rPr>
              <a:t>II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US" sz="115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82164" algn="l"/>
                <a:tab pos="3769360" algn="l"/>
              </a:tabLst>
            </a:pPr>
            <a:r>
              <a:rPr lang="en-US" sz="1200" i="1" spc="-110" dirty="0" err="1" smtClean="0">
                <a:latin typeface="Trebuchet MS"/>
                <a:cs typeface="Trebuchet MS"/>
              </a:rPr>
              <a:t>Year:</a:t>
            </a:r>
            <a:r>
              <a:rPr lang="en-US" sz="1200" b="1" i="1" spc="-110" dirty="0" err="1" smtClean="0">
                <a:latin typeface="Arial"/>
                <a:cs typeface="Arial"/>
              </a:rPr>
              <a:t>Three</a:t>
            </a:r>
            <a:r>
              <a:rPr lang="en-US" sz="1200" b="1" i="1" spc="-110" dirty="0" smtClean="0">
                <a:latin typeface="Arial"/>
                <a:cs typeface="Arial"/>
              </a:rPr>
              <a:t>	</a:t>
            </a:r>
            <a:r>
              <a:rPr lang="en-US" sz="1200" i="1" spc="-90" dirty="0" smtClean="0">
                <a:latin typeface="Trebuchet MS"/>
                <a:cs typeface="Trebuchet MS"/>
              </a:rPr>
              <a:t>Duration:</a:t>
            </a:r>
            <a:r>
              <a:rPr lang="en-US" sz="1200" i="1" spc="-245" dirty="0" smtClean="0">
                <a:latin typeface="Trebuchet MS"/>
                <a:cs typeface="Trebuchet MS"/>
              </a:rPr>
              <a:t> </a:t>
            </a:r>
            <a:r>
              <a:rPr lang="en-US" sz="1200" b="1" i="1" spc="-95" dirty="0" smtClean="0">
                <a:latin typeface="Arial"/>
                <a:cs typeface="Arial"/>
              </a:rPr>
              <a:t>4</a:t>
            </a:r>
            <a:r>
              <a:rPr lang="en-US" sz="1200" b="1" i="1" spc="-204" dirty="0" smtClean="0">
                <a:latin typeface="Arial"/>
                <a:cs typeface="Arial"/>
              </a:rPr>
              <a:t> </a:t>
            </a:r>
            <a:r>
              <a:rPr lang="en-US" sz="1200" b="1" i="1" spc="-130" dirty="0" smtClean="0">
                <a:latin typeface="Arial"/>
                <a:cs typeface="Arial"/>
              </a:rPr>
              <a:t>weeks</a:t>
            </a:r>
            <a:r>
              <a:rPr lang="en-US" sz="1200" b="1" i="1" spc="-204" dirty="0" smtClean="0">
                <a:latin typeface="Arial"/>
                <a:cs typeface="Arial"/>
              </a:rPr>
              <a:t> </a:t>
            </a:r>
            <a:endParaRPr lang="en-US" sz="1200" dirty="0" smtClean="0">
              <a:latin typeface="Arial"/>
              <a:cs typeface="Arial"/>
            </a:endParaRPr>
          </a:p>
          <a:p>
            <a:pPr marL="12700" marR="5080">
              <a:lnSpc>
                <a:spcPct val="123300"/>
              </a:lnSpc>
              <a:spcBef>
                <a:spcPts val="1070"/>
              </a:spcBef>
            </a:pPr>
            <a:r>
              <a:rPr lang="en-US" sz="1200" i="1" spc="-160" dirty="0" smtClean="0">
                <a:latin typeface="Trebuchet MS"/>
                <a:cs typeface="Trebuchet MS"/>
              </a:rPr>
              <a:t>Timetable </a:t>
            </a:r>
            <a:r>
              <a:rPr lang="en-US" sz="1200" i="1" spc="-145" dirty="0" smtClean="0">
                <a:latin typeface="Trebuchet MS"/>
                <a:cs typeface="Trebuchet MS"/>
              </a:rPr>
              <a:t>hours: </a:t>
            </a:r>
            <a:r>
              <a:rPr lang="en-US" sz="1200" b="1" spc="-175" dirty="0" smtClean="0">
                <a:latin typeface="Arial"/>
                <a:cs typeface="Arial"/>
              </a:rPr>
              <a:t>Lectures, </a:t>
            </a:r>
            <a:r>
              <a:rPr lang="en-US" sz="1200" b="1" spc="-210" dirty="0" smtClean="0">
                <a:latin typeface="Arial"/>
                <a:cs typeface="Arial"/>
              </a:rPr>
              <a:t>Case-Based </a:t>
            </a:r>
            <a:r>
              <a:rPr lang="en-US" sz="1200" b="1" spc="-140" dirty="0" smtClean="0">
                <a:latin typeface="Arial"/>
                <a:cs typeface="Arial"/>
              </a:rPr>
              <a:t>Integrated </a:t>
            </a:r>
            <a:r>
              <a:rPr lang="en-US" sz="1200" b="1" spc="-185" dirty="0" smtClean="0">
                <a:latin typeface="Arial"/>
                <a:cs typeface="Arial"/>
              </a:rPr>
              <a:t>Learning </a:t>
            </a:r>
            <a:r>
              <a:rPr lang="en-US" sz="1200" b="1" spc="-180" dirty="0" smtClean="0">
                <a:latin typeface="Arial"/>
                <a:cs typeface="Arial"/>
              </a:rPr>
              <a:t>(CBIL), </a:t>
            </a:r>
            <a:r>
              <a:rPr lang="en-US" sz="1200" b="1" spc="-165" dirty="0" smtClean="0">
                <a:latin typeface="Arial"/>
                <a:cs typeface="Arial"/>
              </a:rPr>
              <a:t>Clinical </a:t>
            </a:r>
            <a:r>
              <a:rPr lang="en-US" sz="1200" b="1" spc="-160" dirty="0" smtClean="0">
                <a:latin typeface="Arial"/>
                <a:cs typeface="Arial"/>
              </a:rPr>
              <a:t>Rotations, </a:t>
            </a:r>
            <a:r>
              <a:rPr lang="en-US" sz="1200" b="1" spc="-155" dirty="0" smtClean="0">
                <a:latin typeface="Arial"/>
                <a:cs typeface="Arial"/>
              </a:rPr>
              <a:t>learning </a:t>
            </a:r>
            <a:r>
              <a:rPr lang="en-US" sz="1200" b="1" spc="-170" dirty="0" smtClean="0">
                <a:latin typeface="Arial"/>
                <a:cs typeface="Arial"/>
              </a:rPr>
              <a:t>experience </a:t>
            </a:r>
            <a:r>
              <a:rPr lang="en-US" sz="1200" b="1" spc="-140" dirty="0" smtClean="0">
                <a:latin typeface="Arial"/>
                <a:cs typeface="Arial"/>
              </a:rPr>
              <a:t>in </a:t>
            </a:r>
            <a:r>
              <a:rPr lang="en-US" sz="1200" b="1" spc="-250" dirty="0" smtClean="0">
                <a:latin typeface="Arial"/>
                <a:cs typeface="Arial"/>
              </a:rPr>
              <a:t>LNH  </a:t>
            </a:r>
            <a:r>
              <a:rPr lang="en-US" sz="1200" b="1" spc="-165" dirty="0" smtClean="0">
                <a:latin typeface="Arial"/>
                <a:cs typeface="Arial"/>
              </a:rPr>
              <a:t>outreach </a:t>
            </a:r>
            <a:r>
              <a:rPr lang="en-US" sz="1200" b="1" spc="-160" dirty="0" smtClean="0">
                <a:latin typeface="Arial"/>
                <a:cs typeface="Arial"/>
              </a:rPr>
              <a:t>centers, Laboratory, </a:t>
            </a:r>
            <a:r>
              <a:rPr lang="en-US" sz="1200" b="1" spc="-150" dirty="0" smtClean="0">
                <a:latin typeface="Arial"/>
                <a:cs typeface="Arial"/>
              </a:rPr>
              <a:t>Practical, </a:t>
            </a:r>
            <a:r>
              <a:rPr lang="en-US" sz="1200" b="1" spc="-165" dirty="0" smtClean="0">
                <a:latin typeface="Arial"/>
                <a:cs typeface="Arial"/>
              </a:rPr>
              <a:t>Demonstrations,</a:t>
            </a:r>
            <a:r>
              <a:rPr lang="en-US" sz="1200" b="1" spc="-130" dirty="0" smtClean="0">
                <a:latin typeface="Arial"/>
                <a:cs typeface="Arial"/>
              </a:rPr>
              <a:t> </a:t>
            </a:r>
            <a:r>
              <a:rPr lang="en-US" sz="1200" b="1" spc="-160" dirty="0" smtClean="0">
                <a:latin typeface="Arial"/>
                <a:cs typeface="Arial"/>
              </a:rPr>
              <a:t>Skills, </a:t>
            </a:r>
            <a:r>
              <a:rPr lang="en-US" sz="1200" b="1" spc="-165" dirty="0" smtClean="0">
                <a:latin typeface="Arial"/>
                <a:cs typeface="Arial"/>
              </a:rPr>
              <a:t>Self-Study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sz="115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200" i="1" spc="-90" dirty="0" smtClean="0">
                <a:latin typeface="Trebuchet MS"/>
                <a:cs typeface="Trebuchet MS"/>
              </a:rPr>
              <a:t>Credit </a:t>
            </a:r>
            <a:r>
              <a:rPr lang="en-US" sz="1200" i="1" spc="-65" dirty="0" smtClean="0">
                <a:latin typeface="Trebuchet MS"/>
                <a:cs typeface="Trebuchet MS"/>
              </a:rPr>
              <a:t>hours: </a:t>
            </a:r>
            <a:r>
              <a:rPr lang="en-US" sz="1200" b="1" spc="-60" dirty="0" smtClean="0">
                <a:latin typeface="Arial"/>
                <a:cs typeface="Arial"/>
              </a:rPr>
              <a:t>3 </a:t>
            </a:r>
            <a:r>
              <a:rPr lang="en-US" sz="1200" b="1" spc="-70" dirty="0" smtClean="0">
                <a:latin typeface="Arial"/>
                <a:cs typeface="Arial"/>
              </a:rPr>
              <a:t>credit </a:t>
            </a:r>
            <a:r>
              <a:rPr lang="en-US" sz="1200" b="1" spc="-105" dirty="0" smtClean="0">
                <a:latin typeface="Arial"/>
                <a:cs typeface="Arial"/>
              </a:rPr>
              <a:t>hours </a:t>
            </a:r>
            <a:r>
              <a:rPr lang="en-US" sz="1200" b="1" spc="-65" dirty="0" smtClean="0">
                <a:latin typeface="Arial"/>
                <a:cs typeface="Arial"/>
              </a:rPr>
              <a:t>in </a:t>
            </a:r>
            <a:r>
              <a:rPr lang="en-US" sz="1200" b="1" spc="-60" dirty="0" smtClean="0">
                <a:latin typeface="Arial"/>
                <a:cs typeface="Arial"/>
              </a:rPr>
              <a:t>theory </a:t>
            </a:r>
            <a:r>
              <a:rPr lang="en-US" sz="1200" b="1" spc="-90" dirty="0" smtClean="0">
                <a:latin typeface="Arial"/>
                <a:cs typeface="Arial"/>
              </a:rPr>
              <a:t>and </a:t>
            </a:r>
            <a:r>
              <a:rPr lang="en-US" sz="1200" b="1" spc="-50" dirty="0" smtClean="0">
                <a:latin typeface="Arial"/>
                <a:cs typeface="Arial"/>
              </a:rPr>
              <a:t>1.5 </a:t>
            </a:r>
            <a:r>
              <a:rPr lang="en-US" sz="1200" b="1" spc="-70" dirty="0" smtClean="0">
                <a:latin typeface="Arial"/>
                <a:cs typeface="Arial"/>
              </a:rPr>
              <a:t>credit </a:t>
            </a:r>
            <a:r>
              <a:rPr lang="en-US" sz="1200" b="1" spc="-105" dirty="0" smtClean="0">
                <a:latin typeface="Arial"/>
                <a:cs typeface="Arial"/>
              </a:rPr>
              <a:t>hours </a:t>
            </a:r>
            <a:r>
              <a:rPr lang="en-US" sz="1200" b="1" spc="-65" dirty="0" smtClean="0">
                <a:latin typeface="Arial"/>
                <a:cs typeface="Arial"/>
              </a:rPr>
              <a:t>in</a:t>
            </a:r>
            <a:r>
              <a:rPr lang="en-US" sz="1200" b="1" spc="20" dirty="0" smtClean="0">
                <a:latin typeface="Arial"/>
                <a:cs typeface="Arial"/>
              </a:rPr>
              <a:t> </a:t>
            </a:r>
            <a:r>
              <a:rPr lang="en-US" sz="1200" b="1" spc="-80" dirty="0" smtClean="0">
                <a:latin typeface="Arial"/>
                <a:cs typeface="Arial"/>
              </a:rPr>
              <a:t>practical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200" dirty="0" smtClean="0">
              <a:latin typeface="Times New Roman"/>
              <a:cs typeface="Times New Roman"/>
            </a:endParaRPr>
          </a:p>
          <a:p>
            <a:pPr marL="1800225">
              <a:lnSpc>
                <a:spcPct val="100000"/>
              </a:lnSpc>
            </a:pPr>
            <a:r>
              <a:rPr lang="en-US" sz="1300" b="1" spc="-175" dirty="0" smtClean="0">
                <a:latin typeface="Arial"/>
                <a:cs typeface="Arial"/>
              </a:rPr>
              <a:t>MODULE </a:t>
            </a:r>
            <a:r>
              <a:rPr lang="en-US" sz="1300" b="1" spc="-195" dirty="0" smtClean="0">
                <a:latin typeface="Arial"/>
                <a:cs typeface="Arial"/>
              </a:rPr>
              <a:t>INTEGRATED</a:t>
            </a:r>
            <a:r>
              <a:rPr lang="en-US" sz="1300" b="1" spc="-160" dirty="0" smtClean="0">
                <a:latin typeface="Arial"/>
                <a:cs typeface="Arial"/>
              </a:rPr>
              <a:t> COMMITTEE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19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20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object 7"/>
          <p:cNvGraphicFramePr>
            <a:graphicFrameLocks noGrp="1"/>
          </p:cNvGraphicFramePr>
          <p:nvPr/>
        </p:nvGraphicFramePr>
        <p:xfrm>
          <a:off x="1010716" y="435292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HEMATOOGY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Syeda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Ijlal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Zehra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Zaidi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4780">
                        <a:lnSpc>
                          <a:spcPts val="1170"/>
                        </a:lnSpc>
                      </a:pPr>
                      <a:endParaRPr lang="en-US" sz="1100" b="1" i="1" spc="-175" dirty="0" smtClean="0">
                        <a:latin typeface="Arial"/>
                        <a:cs typeface="Arial"/>
                      </a:endParaRPr>
                    </a:p>
                    <a:p>
                      <a:pPr marL="144780">
                        <a:lnSpc>
                          <a:spcPts val="1170"/>
                        </a:lnSpc>
                      </a:pPr>
                      <a:r>
                        <a:rPr lang="en-US" sz="1100" b="1" i="1" spc="-175" dirty="0" smtClean="0">
                          <a:latin typeface="Arial"/>
                          <a:cs typeface="Arial"/>
                        </a:rPr>
                        <a:t>PULMONOLOGY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1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1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Shamshad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Ali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0" name="object 2"/>
          <p:cNvSpPr txBox="1"/>
          <p:nvPr/>
        </p:nvSpPr>
        <p:spPr>
          <a:xfrm>
            <a:off x="4691252" y="426211"/>
            <a:ext cx="270014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i="1" spc="-95" dirty="0" smtClean="0">
                <a:latin typeface="Arial"/>
                <a:cs typeface="Arial"/>
              </a:rPr>
              <a:t>3</a:t>
            </a:r>
            <a:r>
              <a:rPr lang="en-US" sz="1050" b="1" i="1" spc="-142" baseline="31746" dirty="0" smtClean="0">
                <a:latin typeface="Arial"/>
                <a:cs typeface="Arial"/>
              </a:rPr>
              <a:t>RD</a:t>
            </a:r>
            <a:r>
              <a:rPr lang="en-US" sz="1050" b="1" i="1" spc="-97" baseline="31746" dirty="0" smtClean="0">
                <a:latin typeface="Arial"/>
                <a:cs typeface="Arial"/>
              </a:rPr>
              <a:t> </a:t>
            </a:r>
            <a:r>
              <a:rPr lang="en-US" sz="1100" b="1" i="1" spc="-120" dirty="0" smtClean="0">
                <a:latin typeface="Arial"/>
                <a:cs typeface="Arial"/>
              </a:rPr>
              <a:t>YEAR</a:t>
            </a:r>
            <a:r>
              <a:rPr lang="en-US" sz="1100" b="1" i="1" spc="-155" dirty="0" smtClean="0">
                <a:latin typeface="Arial"/>
                <a:cs typeface="Arial"/>
              </a:rPr>
              <a:t> </a:t>
            </a:r>
            <a:r>
              <a:rPr lang="en-US" sz="1100" b="1" i="1" spc="-110" dirty="0" smtClean="0">
                <a:latin typeface="Arial"/>
                <a:cs typeface="Arial"/>
              </a:rPr>
              <a:t>MBBS,</a:t>
            </a:r>
            <a:r>
              <a:rPr lang="en-US" sz="1100" b="1" i="1" spc="-190" dirty="0" smtClean="0">
                <a:latin typeface="Arial"/>
                <a:cs typeface="Arial"/>
              </a:rPr>
              <a:t> </a:t>
            </a:r>
            <a:r>
              <a:rPr lang="en-US" sz="1100" b="1" i="1" spc="-180" dirty="0" smtClean="0">
                <a:latin typeface="Arial"/>
                <a:cs typeface="Arial"/>
              </a:rPr>
              <a:t> </a:t>
            </a:r>
            <a:r>
              <a:rPr lang="en-US" sz="1100" b="1" i="1" spc="-100" dirty="0" smtClean="0">
                <a:latin typeface="Arial"/>
                <a:cs typeface="Arial"/>
              </a:rPr>
              <a:t>5</a:t>
            </a:r>
            <a:r>
              <a:rPr lang="en-US" sz="1100" b="1" i="1" spc="-190" dirty="0" smtClean="0">
                <a:latin typeface="Arial"/>
                <a:cs typeface="Arial"/>
              </a:rPr>
              <a:t> </a:t>
            </a:r>
            <a:r>
              <a:rPr lang="en-US" sz="1100" b="1" i="1" spc="-114" dirty="0" smtClean="0">
                <a:latin typeface="Arial"/>
                <a:cs typeface="Arial"/>
              </a:rPr>
              <a:t>RESPIRATORY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lang="en-US" sz="1100" b="1" i="1" spc="-45" dirty="0" smtClean="0">
                <a:latin typeface="Arial"/>
                <a:cs typeface="Arial"/>
              </a:rPr>
              <a:t>II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lang="en-US" sz="1100" b="1" i="1" spc="-125" dirty="0" smtClean="0">
                <a:latin typeface="Arial"/>
                <a:cs typeface="Arial"/>
              </a:rPr>
              <a:t>MODULE</a:t>
            </a:r>
            <a:endParaRPr lang="en-US" sz="11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lang="en-US" sz="1100" b="1" i="1" spc="-120" dirty="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6330" y="3098800"/>
            <a:ext cx="6073775" cy="3970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84884" y="981811"/>
            <a:ext cx="5960745" cy="14859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100" b="1" spc="-155" dirty="0">
                <a:latin typeface="Arial"/>
                <a:cs typeface="Arial"/>
              </a:rPr>
              <a:t>CURRICULUM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170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40" dirty="0">
                <a:latin typeface="Arial"/>
                <a:cs typeface="Arial"/>
              </a:rPr>
              <a:t>Studentswillexperience</a:t>
            </a:r>
            <a:r>
              <a:rPr sz="1100" i="1" spc="-40" dirty="0">
                <a:latin typeface="Trebuchet MS"/>
                <a:cs typeface="Trebuchet MS"/>
              </a:rPr>
              <a:t>integratedcurriculum</a:t>
            </a:r>
            <a:r>
              <a:rPr sz="1100" spc="-40" dirty="0">
                <a:latin typeface="Arial"/>
                <a:cs typeface="Arial"/>
              </a:rPr>
              <a:t>similartopreviousmodulesofall4semesters</a:t>
            </a:r>
            <a:r>
              <a:rPr sz="1100" b="1" spc="-40" dirty="0">
                <a:latin typeface="Arial"/>
                <a:cs typeface="Arial"/>
              </a:rPr>
              <a:t>.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INTEGRATED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62700"/>
              </a:lnSpc>
            </a:pPr>
            <a:r>
              <a:rPr sz="1100" b="1" spc="-130" dirty="0">
                <a:latin typeface="Arial"/>
                <a:cs typeface="Arial"/>
              </a:rPr>
              <a:t>CURRICULUM</a:t>
            </a:r>
            <a:r>
              <a:rPr sz="1100" spc="-130" dirty="0">
                <a:latin typeface="Arial"/>
                <a:cs typeface="Arial"/>
              </a:rPr>
              <a:t>is </a:t>
            </a:r>
            <a:r>
              <a:rPr sz="1100" spc="-75" dirty="0">
                <a:latin typeface="Arial"/>
                <a:cs typeface="Arial"/>
              </a:rPr>
              <a:t>comprisedofsystem-basedmodulessuchasInfectiousDiseases, </a:t>
            </a:r>
            <a:r>
              <a:rPr sz="1100" spc="-70" dirty="0">
                <a:latin typeface="Arial"/>
                <a:cs typeface="Arial"/>
              </a:rPr>
              <a:t>Hematology, Respiratorysystem  </a:t>
            </a:r>
            <a:r>
              <a:rPr sz="1100" spc="-135" dirty="0">
                <a:latin typeface="Arial"/>
                <a:cs typeface="Arial"/>
              </a:rPr>
              <a:t>andCVS </a:t>
            </a:r>
            <a:r>
              <a:rPr sz="1100" spc="-60" dirty="0">
                <a:latin typeface="Arial"/>
                <a:cs typeface="Arial"/>
              </a:rPr>
              <a:t>which </a:t>
            </a:r>
            <a:r>
              <a:rPr sz="1100" spc="-65" dirty="0">
                <a:latin typeface="Arial"/>
                <a:cs typeface="Arial"/>
              </a:rPr>
              <a:t>links </a:t>
            </a:r>
            <a:r>
              <a:rPr sz="1100" spc="-90" dirty="0">
                <a:latin typeface="Arial"/>
                <a:cs typeface="Arial"/>
              </a:rPr>
              <a:t>basic science </a:t>
            </a:r>
            <a:r>
              <a:rPr sz="1100" spc="-75" dirty="0">
                <a:latin typeface="Arial"/>
                <a:cs typeface="Arial"/>
              </a:rPr>
              <a:t>knowledge </a:t>
            </a:r>
            <a:r>
              <a:rPr sz="1100" spc="-15" dirty="0">
                <a:latin typeface="Arial"/>
                <a:cs typeface="Arial"/>
              </a:rPr>
              <a:t>to </a:t>
            </a:r>
            <a:r>
              <a:rPr sz="1100" spc="-5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problems. </a:t>
            </a:r>
            <a:r>
              <a:rPr sz="1100" spc="-55" dirty="0">
                <a:latin typeface="Arial"/>
                <a:cs typeface="Arial"/>
              </a:rPr>
              <a:t>Integrated </a:t>
            </a:r>
            <a:r>
              <a:rPr sz="1100" spc="-70" dirty="0">
                <a:latin typeface="Arial"/>
                <a:cs typeface="Arial"/>
              </a:rPr>
              <a:t>teaching </a:t>
            </a:r>
            <a:r>
              <a:rPr sz="1100" spc="-105" dirty="0">
                <a:latin typeface="Arial"/>
                <a:cs typeface="Arial"/>
              </a:rPr>
              <a:t>means </a:t>
            </a:r>
            <a:r>
              <a:rPr sz="1100" spc="-25" dirty="0">
                <a:latin typeface="Arial"/>
                <a:cs typeface="Arial"/>
              </a:rPr>
              <a:t>that </a:t>
            </a:r>
            <a:r>
              <a:rPr sz="1100" spc="-40" dirty="0">
                <a:latin typeface="Arial"/>
                <a:cs typeface="Arial"/>
              </a:rPr>
              <a:t>subjects </a:t>
            </a:r>
            <a:r>
              <a:rPr sz="1100" spc="-55" dirty="0">
                <a:latin typeface="Arial"/>
                <a:cs typeface="Arial"/>
              </a:rPr>
              <a:t>are  </a:t>
            </a:r>
            <a:r>
              <a:rPr sz="1100" spc="-40" dirty="0">
                <a:latin typeface="Arial"/>
                <a:cs typeface="Arial"/>
              </a:rPr>
              <a:t>presented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25" dirty="0">
                <a:latin typeface="Arial"/>
                <a:cs typeface="Arial"/>
              </a:rPr>
              <a:t>as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a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meaningful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whole.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Students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be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able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to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have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better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understanding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of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basic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sciences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when  </a:t>
            </a:r>
            <a:r>
              <a:rPr sz="1100" spc="-55" dirty="0">
                <a:latin typeface="Arial"/>
                <a:cs typeface="Arial"/>
              </a:rPr>
              <a:t>they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repeatedly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relation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to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4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8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9352" y="776731"/>
            <a:ext cx="17551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75" dirty="0">
                <a:latin typeface="Arial"/>
                <a:cs typeface="Arial"/>
              </a:rPr>
              <a:t>LEARNING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-175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03096" y="1173733"/>
          <a:ext cx="5946140" cy="7864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6275"/>
                <a:gridCol w="2729865"/>
              </a:tblGrid>
              <a:tr h="347345">
                <a:tc>
                  <a:txBody>
                    <a:bodyPr/>
                    <a:lstStyle/>
                    <a:p>
                      <a:pPr marL="760095">
                        <a:lnSpc>
                          <a:spcPts val="1415"/>
                        </a:lnSpc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Teaching/Learning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25" dirty="0">
                          <a:latin typeface="Arial"/>
                          <a:cs typeface="Arial"/>
                        </a:rPr>
                        <a:t>Technique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algn="ctr">
                        <a:lnSpc>
                          <a:spcPts val="1415"/>
                        </a:lnSpc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Icons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5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5283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2423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experiences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0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40765">
                        <a:lnSpc>
                          <a:spcPct val="100000"/>
                        </a:lnSpc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Sessions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2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100" spc="-105" dirty="0">
                          <a:latin typeface="Arial"/>
                          <a:cs typeface="Arial"/>
                        </a:rPr>
                        <a:t>Case-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20115">
                        <a:lnSpc>
                          <a:spcPct val="1000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Practicals </a:t>
                      </a:r>
                      <a:r>
                        <a:rPr sz="1100" spc="15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0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7312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Simulation-based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Self-Study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82015" marR="942340" indent="60960">
                        <a:lnSpc>
                          <a:spcPct val="107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experiences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Outreach medical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centers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5394325" y="1622552"/>
            <a:ext cx="674344" cy="574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57165" y="2357120"/>
            <a:ext cx="890155" cy="653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74309" y="3279305"/>
            <a:ext cx="736600" cy="61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38115" y="4245228"/>
            <a:ext cx="881062" cy="6623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86375" y="5331586"/>
            <a:ext cx="900531" cy="5162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37809" y="6145822"/>
            <a:ext cx="876935" cy="5987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40984" y="7064502"/>
            <a:ext cx="804545" cy="7065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38115" y="8140445"/>
            <a:ext cx="834059" cy="76771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5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lang="en-US" sz="1100" b="1" i="1" spc="-120" dirty="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8800" y="5132070"/>
            <a:ext cx="3847465" cy="2514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99714" y="1045209"/>
            <a:ext cx="2454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 </a:t>
            </a:r>
            <a:r>
              <a:rPr sz="12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3: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RESPIRATORY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6</a:t>
            </a:fld>
            <a:endParaRPr spc="40" dirty="0"/>
          </a:p>
        </p:txBody>
      </p:sp>
      <p:sp>
        <p:nvSpPr>
          <p:cNvPr id="7" name="object 7"/>
          <p:cNvSpPr txBox="1"/>
          <p:nvPr/>
        </p:nvSpPr>
        <p:spPr>
          <a:xfrm>
            <a:off x="938580" y="1237233"/>
            <a:ext cx="6400800" cy="3513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RATIONALE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23600"/>
              </a:lnSpc>
              <a:spcBef>
                <a:spcPts val="1070"/>
              </a:spcBef>
            </a:pPr>
            <a:r>
              <a:rPr sz="1100" spc="-90" dirty="0">
                <a:solidFill>
                  <a:srgbClr val="333333"/>
                </a:solidFill>
                <a:latin typeface="Arial"/>
                <a:cs typeface="Arial"/>
              </a:rPr>
              <a:t>TheRespiratorySystemII(RES </a:t>
            </a:r>
            <a:r>
              <a:rPr sz="1100" spc="-55" dirty="0">
                <a:solidFill>
                  <a:srgbClr val="333333"/>
                </a:solidFill>
                <a:latin typeface="Arial"/>
                <a:cs typeface="Arial"/>
              </a:rPr>
              <a:t>II)module</a:t>
            </a:r>
            <a:r>
              <a:rPr sz="1100" spc="-55" dirty="0">
                <a:latin typeface="Arial"/>
                <a:cs typeface="Arial"/>
              </a:rPr>
              <a:t>isdesignedtoconsolidate, andbuildonthe</a:t>
            </a:r>
            <a:r>
              <a:rPr sz="1100" spc="-55" dirty="0">
                <a:solidFill>
                  <a:srgbClr val="333333"/>
                </a:solidFill>
                <a:latin typeface="Arial"/>
                <a:cs typeface="Arial"/>
              </a:rPr>
              <a:t>SemesterII</a:t>
            </a:r>
            <a:r>
              <a:rPr sz="1100" spc="-55" dirty="0">
                <a:latin typeface="Arial"/>
                <a:cs typeface="Arial"/>
              </a:rPr>
              <a:t>RespiratoryI </a:t>
            </a:r>
            <a:r>
              <a:rPr sz="1100" spc="-30" dirty="0">
                <a:latin typeface="Arial"/>
                <a:cs typeface="Arial"/>
              </a:rPr>
              <a:t>modulewhich  </a:t>
            </a:r>
            <a:r>
              <a:rPr sz="1100" spc="-35" dirty="0">
                <a:latin typeface="Arial"/>
                <a:cs typeface="Arial"/>
              </a:rPr>
              <a:t>coveredbasicmedicalsciencesconcepts</a:t>
            </a:r>
            <a:r>
              <a:rPr sz="1100" spc="-35" dirty="0">
                <a:solidFill>
                  <a:srgbClr val="333333"/>
                </a:solidFill>
                <a:latin typeface="Arial"/>
                <a:cs typeface="Arial"/>
              </a:rPr>
              <a:t>forunderstandingthecausesandtreatmentof</a:t>
            </a:r>
            <a:r>
              <a:rPr sz="11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333333"/>
                </a:solidFill>
                <a:latin typeface="Arial"/>
                <a:cs typeface="Arial"/>
              </a:rPr>
              <a:t>diseases.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155575">
              <a:lnSpc>
                <a:spcPct val="123900"/>
              </a:lnSpc>
            </a:pPr>
            <a:r>
              <a:rPr sz="1100" spc="-80" dirty="0">
                <a:latin typeface="Arial"/>
                <a:cs typeface="Arial"/>
              </a:rPr>
              <a:t>Tuberculosis is </a:t>
            </a:r>
            <a:r>
              <a:rPr sz="1100" spc="-75" dirty="0">
                <a:latin typeface="Arial"/>
                <a:cs typeface="Arial"/>
              </a:rPr>
              <a:t>considered </a:t>
            </a:r>
            <a:r>
              <a:rPr sz="1100" spc="-15" dirty="0">
                <a:latin typeface="Arial"/>
                <a:cs typeface="Arial"/>
              </a:rPr>
              <a:t>to </a:t>
            </a:r>
            <a:r>
              <a:rPr sz="1100" spc="-85" dirty="0">
                <a:latin typeface="Arial"/>
                <a:cs typeface="Arial"/>
              </a:rPr>
              <a:t>be </a:t>
            </a:r>
            <a:r>
              <a:rPr sz="1100" spc="-120" dirty="0">
                <a:latin typeface="Arial"/>
                <a:cs typeface="Arial"/>
              </a:rPr>
              <a:t>a </a:t>
            </a:r>
            <a:r>
              <a:rPr sz="1100" spc="-55" dirty="0">
                <a:latin typeface="Arial"/>
                <a:cs typeface="Arial"/>
              </a:rPr>
              <a:t>major </a:t>
            </a:r>
            <a:r>
              <a:rPr sz="1100" spc="-110" dirty="0">
                <a:latin typeface="Arial"/>
                <a:cs typeface="Arial"/>
              </a:rPr>
              <a:t>cause </a:t>
            </a:r>
            <a:r>
              <a:rPr sz="1100" spc="-3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ill </a:t>
            </a:r>
            <a:r>
              <a:rPr sz="1100" spc="-40" dirty="0">
                <a:latin typeface="Arial"/>
                <a:cs typeface="Arial"/>
              </a:rPr>
              <a:t>healthin </a:t>
            </a:r>
            <a:r>
              <a:rPr sz="1100" spc="-85" dirty="0">
                <a:latin typeface="Arial"/>
                <a:cs typeface="Arial"/>
              </a:rPr>
              <a:t>Pakistan. </a:t>
            </a:r>
            <a:r>
              <a:rPr sz="1100" spc="-11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annual </a:t>
            </a:r>
            <a:r>
              <a:rPr sz="1100" spc="-70" dirty="0">
                <a:latin typeface="Arial"/>
                <a:cs typeface="Arial"/>
              </a:rPr>
              <a:t>incidence </a:t>
            </a:r>
            <a:r>
              <a:rPr sz="1100" spc="-45" dirty="0">
                <a:latin typeface="Arial"/>
                <a:cs typeface="Arial"/>
              </a:rPr>
              <a:t>rate </a:t>
            </a:r>
            <a:r>
              <a:rPr sz="1100" spc="-25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infectious  </a:t>
            </a:r>
            <a:r>
              <a:rPr sz="1100" spc="-90" dirty="0">
                <a:latin typeface="Arial"/>
                <a:cs typeface="Arial"/>
              </a:rPr>
              <a:t>Tuberculosiscases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is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estimated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to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bebetween85-100/100,000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persons.</a:t>
            </a:r>
            <a:r>
              <a:rPr sz="1050" spc="-120" baseline="31746" dirty="0">
                <a:latin typeface="Arial"/>
                <a:cs typeface="Arial"/>
              </a:rPr>
              <a:t>1</a:t>
            </a:r>
            <a:r>
              <a:rPr sz="1100" spc="-80" dirty="0">
                <a:latin typeface="Arial"/>
                <a:cs typeface="Arial"/>
              </a:rPr>
              <a:t>Theexact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prevalence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ofCOPDin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Pakistan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is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not  </a:t>
            </a:r>
            <a:r>
              <a:rPr sz="1100" spc="-65" dirty="0">
                <a:latin typeface="Arial"/>
                <a:cs typeface="Arial"/>
              </a:rPr>
              <a:t>known,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but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a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large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number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of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patients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attend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outpatient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and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emergency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departments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across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mostofthecountry.The  </a:t>
            </a:r>
            <a:r>
              <a:rPr sz="1100" spc="-40" dirty="0">
                <a:latin typeface="Arial"/>
                <a:cs typeface="Arial"/>
              </a:rPr>
              <a:t>socioeconomicburdenofCOPDisconsiderable.Apartfromsmoking,urbanair pollution </a:t>
            </a:r>
            <a:r>
              <a:rPr sz="1100" spc="-80" dirty="0">
                <a:latin typeface="Arial"/>
                <a:cs typeface="Arial"/>
              </a:rPr>
              <a:t>is </a:t>
            </a:r>
            <a:r>
              <a:rPr sz="1100" spc="-95" dirty="0">
                <a:latin typeface="Arial"/>
                <a:cs typeface="Arial"/>
              </a:rPr>
              <a:t>an </a:t>
            </a:r>
            <a:r>
              <a:rPr sz="1100" spc="-40" dirty="0">
                <a:latin typeface="Arial"/>
                <a:cs typeface="Arial"/>
              </a:rPr>
              <a:t>important </a:t>
            </a:r>
            <a:r>
              <a:rPr sz="1100" spc="-110" dirty="0">
                <a:latin typeface="Arial"/>
                <a:cs typeface="Arial"/>
              </a:rPr>
              <a:t>cause </a:t>
            </a:r>
            <a:r>
              <a:rPr sz="1100" spc="-25" dirty="0">
                <a:latin typeface="Arial"/>
                <a:cs typeface="Arial"/>
              </a:rPr>
              <a:t>of  </a:t>
            </a:r>
            <a:r>
              <a:rPr sz="1100" spc="-114" dirty="0">
                <a:latin typeface="Arial"/>
                <a:cs typeface="Arial"/>
              </a:rPr>
              <a:t>COPD.</a:t>
            </a:r>
            <a:r>
              <a:rPr sz="1050" spc="-172" baseline="31746" dirty="0">
                <a:latin typeface="Arial"/>
                <a:cs typeface="Arial"/>
              </a:rPr>
              <a:t>2</a:t>
            </a:r>
            <a:r>
              <a:rPr sz="1100" spc="-114" dirty="0">
                <a:latin typeface="Arial"/>
                <a:cs typeface="Arial"/>
              </a:rPr>
              <a:t>Pakistan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at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present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falls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into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a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low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risk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lung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cancer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region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in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females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andamoderateriskregionformalesand  </a:t>
            </a:r>
            <a:r>
              <a:rPr sz="1100" spc="-35" dirty="0">
                <a:latin typeface="Arial"/>
                <a:cs typeface="Arial"/>
              </a:rPr>
              <a:t>thehighestregisteredincreasebetween1995and2002was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observed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older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age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groups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(65+).</a:t>
            </a:r>
            <a:r>
              <a:rPr sz="1050" spc="-75" baseline="31746" dirty="0">
                <a:latin typeface="Arial"/>
                <a:cs typeface="Arial"/>
              </a:rPr>
              <a:t>3</a:t>
            </a:r>
            <a:endParaRPr sz="1050" baseline="31746">
              <a:latin typeface="Arial"/>
              <a:cs typeface="Arial"/>
            </a:endParaRPr>
          </a:p>
          <a:p>
            <a:pPr marL="12700" marR="257810">
              <a:lnSpc>
                <a:spcPct val="123800"/>
              </a:lnSpc>
              <a:spcBef>
                <a:spcPts val="1005"/>
              </a:spcBef>
            </a:pPr>
            <a:r>
              <a:rPr sz="1100" spc="-240" dirty="0">
                <a:latin typeface="Arial"/>
                <a:cs typeface="Arial"/>
              </a:rPr>
              <a:t>RES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(II)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will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focus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on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the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respiratory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system,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its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associated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diseases,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treatment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options,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and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prevention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of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diseases  </a:t>
            </a:r>
            <a:r>
              <a:rPr sz="1100" spc="-65" dirty="0">
                <a:latin typeface="Arial"/>
                <a:cs typeface="Arial"/>
              </a:rPr>
              <a:t>suchasobstructivelungdiseases,hypersensitivityrelateddiseases,pulmonaryinfections,respiratory </a:t>
            </a:r>
            <a:r>
              <a:rPr sz="1100" spc="-25" dirty="0">
                <a:latin typeface="Arial"/>
                <a:cs typeface="Arial"/>
              </a:rPr>
              <a:t>failureand  </a:t>
            </a:r>
            <a:r>
              <a:rPr sz="1100" spc="-35" dirty="0">
                <a:latin typeface="Arial"/>
                <a:cs typeface="Arial"/>
              </a:rPr>
              <a:t>restrictivelungdiseases.Thecommunitymedicinelearningwillaimatsessionsonpreventive </a:t>
            </a:r>
            <a:r>
              <a:rPr sz="1100" spc="-65" dirty="0">
                <a:latin typeface="Arial"/>
                <a:cs typeface="Arial"/>
              </a:rPr>
              <a:t>medicineand </a:t>
            </a:r>
            <a:r>
              <a:rPr sz="1100" spc="-70" dirty="0">
                <a:latin typeface="Arial"/>
                <a:cs typeface="Arial"/>
              </a:rPr>
              <a:t>various  program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such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as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TB,</a:t>
            </a:r>
            <a:r>
              <a:rPr sz="1100" spc="-190" dirty="0">
                <a:latin typeface="Arial"/>
                <a:cs typeface="Arial"/>
              </a:rPr>
              <a:t> DOTS </a:t>
            </a:r>
            <a:r>
              <a:rPr sz="1100" spc="-85" dirty="0">
                <a:latin typeface="Arial"/>
                <a:cs typeface="Arial"/>
              </a:rPr>
              <a:t>and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National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tuberculosis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control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program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ofPakistan.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modulewillenablestudentsto  relatetheirtheoreticalknowledgetorealpracticethroughcommonclinical </a:t>
            </a:r>
            <a:r>
              <a:rPr sz="1100" spc="-80" dirty="0">
                <a:latin typeface="Arial"/>
                <a:cs typeface="Arial"/>
              </a:rPr>
              <a:t>presentations,case-baseddiscussions,  </a:t>
            </a:r>
            <a:r>
              <a:rPr sz="1100" spc="-55" dirty="0">
                <a:latin typeface="Arial"/>
                <a:cs typeface="Arial"/>
              </a:rPr>
              <a:t>interactivelectures,patientinteractionsandsimulated-basedlearning.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8580" y="7956956"/>
            <a:ext cx="6253480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000"/>
              </a:lnSpc>
              <a:spcBef>
                <a:spcPts val="100"/>
              </a:spcBef>
              <a:buSzPct val="90000"/>
              <a:buAutoNum type="arabicPeriod"/>
              <a:tabLst>
                <a:tab pos="110489" algn="l"/>
              </a:tabLst>
            </a:pPr>
            <a:r>
              <a:rPr sz="1000" spc="-75" dirty="0">
                <a:latin typeface="Arial"/>
                <a:cs typeface="Arial"/>
              </a:rPr>
              <a:t>DeMuynck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90" dirty="0">
                <a:latin typeface="Arial"/>
                <a:cs typeface="Arial"/>
              </a:rPr>
              <a:t>A,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Siddiqi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S,Ghaffar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A,SadiqH.Tuberculosis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controlin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Pakistan: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criticalanalysisofitsimplementation.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125" dirty="0">
                <a:latin typeface="Arial"/>
                <a:cs typeface="Arial"/>
              </a:rPr>
              <a:t>JPak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Med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Assoc.  </a:t>
            </a:r>
            <a:r>
              <a:rPr sz="1000" spc="-50" dirty="0">
                <a:latin typeface="Arial"/>
                <a:cs typeface="Arial"/>
              </a:rPr>
              <a:t>2001Jan;51(1):41-7.</a:t>
            </a:r>
            <a:endParaRPr sz="1000">
              <a:latin typeface="Arial"/>
              <a:cs typeface="Arial"/>
            </a:endParaRPr>
          </a:p>
          <a:p>
            <a:pPr marL="12700" marR="346075">
              <a:lnSpc>
                <a:spcPct val="109000"/>
              </a:lnSpc>
              <a:spcBef>
                <a:spcPts val="105"/>
              </a:spcBef>
              <a:buSzPct val="90000"/>
              <a:buAutoNum type="arabicPeriod"/>
              <a:tabLst>
                <a:tab pos="139700" algn="l"/>
              </a:tabLst>
            </a:pPr>
            <a:r>
              <a:rPr sz="1000" spc="-75" dirty="0">
                <a:latin typeface="Arial"/>
                <a:cs typeface="Arial"/>
              </a:rPr>
              <a:t>Anwar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155" dirty="0">
                <a:latin typeface="Arial"/>
                <a:cs typeface="Arial"/>
              </a:rPr>
              <a:t>SK,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Mehmood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85" dirty="0">
                <a:latin typeface="Arial"/>
                <a:cs typeface="Arial"/>
              </a:rPr>
              <a:t>N,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95" dirty="0">
                <a:latin typeface="Arial"/>
                <a:cs typeface="Arial"/>
              </a:rPr>
              <a:t>Nasim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N,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Khurshid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M,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Khurshid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100" dirty="0">
                <a:latin typeface="Arial"/>
                <a:cs typeface="Arial"/>
              </a:rPr>
              <a:t>B.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Sweeper’s</a:t>
            </a:r>
            <a:r>
              <a:rPr sz="1000" spc="-18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lung</a:t>
            </a:r>
            <a:r>
              <a:rPr sz="1000" spc="-150" dirty="0">
                <a:latin typeface="Arial"/>
                <a:cs typeface="Arial"/>
              </a:rPr>
              <a:t> </a:t>
            </a:r>
            <a:r>
              <a:rPr sz="1000" spc="-85" dirty="0">
                <a:latin typeface="Arial"/>
                <a:cs typeface="Arial"/>
              </a:rPr>
              <a:t>disease: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spc="-114" dirty="0">
                <a:latin typeface="Arial"/>
                <a:cs typeface="Arial"/>
              </a:rPr>
              <a:t>a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cross-sectional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study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of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90" dirty="0">
                <a:latin typeface="Arial"/>
                <a:cs typeface="Arial"/>
              </a:rPr>
              <a:t>an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overlooked  </a:t>
            </a:r>
            <a:r>
              <a:rPr sz="1000" spc="-65" dirty="0">
                <a:latin typeface="Arial"/>
                <a:cs typeface="Arial"/>
              </a:rPr>
              <a:t>illness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90" dirty="0">
                <a:latin typeface="Arial"/>
                <a:cs typeface="Arial"/>
              </a:rPr>
              <a:t>among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sweepers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of</a:t>
            </a:r>
            <a:r>
              <a:rPr sz="1000" spc="-190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Pakistan.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International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journal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of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chronic</a:t>
            </a:r>
            <a:r>
              <a:rPr sz="1000" spc="-18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obstructive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pulmonary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spc="-85" dirty="0">
                <a:latin typeface="Arial"/>
                <a:cs typeface="Arial"/>
              </a:rPr>
              <a:t>disease.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2013;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8:193</a:t>
            </a:r>
            <a:endParaRPr sz="1000">
              <a:latin typeface="Arial"/>
              <a:cs typeface="Arial"/>
            </a:endParaRPr>
          </a:p>
          <a:p>
            <a:pPr marL="12700" marR="52069">
              <a:lnSpc>
                <a:spcPts val="1300"/>
              </a:lnSpc>
              <a:spcBef>
                <a:spcPts val="45"/>
              </a:spcBef>
              <a:buSzPct val="90000"/>
              <a:buAutoNum type="arabicPeriod"/>
              <a:tabLst>
                <a:tab pos="139700" algn="l"/>
              </a:tabLst>
            </a:pPr>
            <a:r>
              <a:rPr sz="1000" spc="-75" dirty="0">
                <a:latin typeface="Arial"/>
                <a:cs typeface="Arial"/>
              </a:rPr>
              <a:t>BhurgriY,BhurgriA,UsmanA,SheikhN,FaridiN,MalikJ,AhmedR,KayaniN,PervezS,HasanSH.Patho-epidemiology </a:t>
            </a:r>
            <a:r>
              <a:rPr sz="1000" spc="-5" dirty="0">
                <a:latin typeface="Arial"/>
                <a:cs typeface="Arial"/>
              </a:rPr>
              <a:t>of </a:t>
            </a:r>
            <a:r>
              <a:rPr sz="1000" spc="-40" dirty="0">
                <a:latin typeface="Arial"/>
                <a:cs typeface="Arial"/>
              </a:rPr>
              <a:t>lung </a:t>
            </a:r>
            <a:r>
              <a:rPr sz="1000" spc="-55" dirty="0">
                <a:latin typeface="Arial"/>
                <a:cs typeface="Arial"/>
              </a:rPr>
              <a:t>cancer  </a:t>
            </a:r>
            <a:r>
              <a:rPr sz="1000" spc="-20" dirty="0">
                <a:latin typeface="Arial"/>
                <a:cs typeface="Arial"/>
              </a:rPr>
              <a:t>in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Karachi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(1995-2002).</a:t>
            </a:r>
            <a:r>
              <a:rPr sz="1000" spc="-18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Asian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Pacific</a:t>
            </a:r>
            <a:r>
              <a:rPr sz="1000" spc="-18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journal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-18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cancer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prevention.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2006</a:t>
            </a:r>
            <a:r>
              <a:rPr sz="1000" spc="-185" dirty="0">
                <a:latin typeface="Arial"/>
                <a:cs typeface="Arial"/>
              </a:rPr>
              <a:t> </a:t>
            </a:r>
            <a:r>
              <a:rPr sz="1000" spc="-105" dirty="0">
                <a:latin typeface="Arial"/>
                <a:cs typeface="Arial"/>
              </a:rPr>
              <a:t>Jan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25;7(1):60.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8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580" y="796543"/>
            <a:ext cx="3342004" cy="53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25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2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2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able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76604" y="1413002"/>
          <a:ext cx="6243954" cy="7541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0465"/>
                <a:gridCol w="1207135"/>
                <a:gridCol w="1316354"/>
              </a:tblGrid>
              <a:tr h="56070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b="1" i="1" spc="-24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b="1" i="1" spc="-240" dirty="0">
                          <a:latin typeface="Arial"/>
                          <a:cs typeface="Arial"/>
                        </a:rPr>
                        <a:t>FACULTY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ts val="1415"/>
                        </a:lnSpc>
                      </a:pPr>
                      <a:r>
                        <a:rPr sz="1200" b="1" i="1" spc="-270" dirty="0"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3845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b="1" i="1" spc="-34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4295">
                        <a:lnSpc>
                          <a:spcPts val="1300"/>
                        </a:lnSpc>
                      </a:pPr>
                      <a:r>
                        <a:rPr sz="1100" b="1" spc="-200" dirty="0">
                          <a:latin typeface="Arial"/>
                          <a:cs typeface="Arial"/>
                        </a:rPr>
                        <a:t>OBSTRUCTIVE 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LUNG </a:t>
                      </a:r>
                      <a:r>
                        <a:rPr sz="1100" b="1" spc="-215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65" dirty="0">
                          <a:latin typeface="Arial"/>
                          <a:cs typeface="Arial"/>
                        </a:rPr>
                        <a:t>(COPD)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91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Perform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System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5904" marR="237490" indent="51435">
                        <a:lnSpc>
                          <a:spcPct val="102699"/>
                        </a:lnSpc>
                        <a:spcBef>
                          <a:spcPts val="960"/>
                        </a:spcBef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lm</a:t>
                      </a:r>
                      <a:r>
                        <a:rPr sz="1100" spc="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58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System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Takedetailedhistoryofpatientswithrespiratorydiseases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Review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anatomy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Thorax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thoracic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wall,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lungs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trachea-bronchial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2605">
                <a:tc>
                  <a:txBody>
                    <a:bodyPr/>
                    <a:lstStyle/>
                    <a:p>
                      <a:pPr marL="302895" marR="200660" indent="-228600">
                        <a:lnSpc>
                          <a:spcPts val="14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Correlate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developmental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stages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Lung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congenitalanomalies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marL="335280" indent="-260985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Symbol"/>
                        <a:buChar char=""/>
                        <a:tabLst>
                          <a:tab pos="334645" algn="l"/>
                          <a:tab pos="33528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Describethedifferentvolumesandcapacitiesoflungs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31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02895" marR="579755" indent="-228600">
                        <a:lnSpc>
                          <a:spcPts val="139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Correlate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presentation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investigations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pulmonarydiseases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775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Discusstheepidemiology,patho-physiologyandetiology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160" dirty="0">
                          <a:latin typeface="Arial"/>
                          <a:cs typeface="Arial"/>
                        </a:rPr>
                        <a:t>COPD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COPD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589280" indent="-228600">
                        <a:lnSpc>
                          <a:spcPct val="1064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114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investigations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required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diagnosis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COPD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ts val="129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COPD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marL="302895" marR="765810" indent="-228600">
                        <a:lnSpc>
                          <a:spcPts val="14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Discussthedifferentialdiagnosisofgranulomatous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inflammation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includingTB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302895" marR="456565" indent="-228600">
                        <a:lnSpc>
                          <a:spcPts val="14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histopathological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suffering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obstructive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568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Explaintheetiology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andpathogenesisofthefollowing: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lvl="1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53213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bronchitis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63245" lvl="1" indent="-260350">
                        <a:lnSpc>
                          <a:spcPct val="100000"/>
                        </a:lnSpc>
                        <a:spcBef>
                          <a:spcPts val="110"/>
                        </a:spcBef>
                        <a:buAutoNum type="arabicPeriod"/>
                        <a:tabLst>
                          <a:tab pos="563245" algn="l"/>
                          <a:tab pos="56388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Bronchiectasis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lvl="1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53213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1495" lvl="1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53213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Emphysema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188075" y="2485770"/>
            <a:ext cx="599770" cy="398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79159" y="3611117"/>
            <a:ext cx="755459" cy="659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49340" y="5468873"/>
            <a:ext cx="664578" cy="5740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37275" y="6989153"/>
            <a:ext cx="643890" cy="5307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44895" y="8183498"/>
            <a:ext cx="664578" cy="5740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7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80" smtClean="0">
                <a:latin typeface="Arial"/>
                <a:cs typeface="Arial"/>
              </a:rPr>
              <a:t> </a:t>
            </a:r>
            <a:r>
              <a:rPr lang="en-US" sz="1100" b="1" i="1" spc="-100" dirty="0" smtClean="0">
                <a:latin typeface="Arial"/>
                <a:cs typeface="Arial"/>
              </a:rPr>
              <a:t>RESPIROTERY</a:t>
            </a:r>
            <a:r>
              <a:rPr sz="1100" b="1" i="1" spc="-45" smtClean="0">
                <a:latin typeface="Arial"/>
                <a:cs typeface="Arial"/>
              </a:rPr>
              <a:t>II</a:t>
            </a:r>
            <a:r>
              <a:rPr sz="1100" b="1" i="1" spc="-170" smtClean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9600" y="685800"/>
          <a:ext cx="6243954" cy="8586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0465"/>
                <a:gridCol w="1207135"/>
                <a:gridCol w="1316354"/>
              </a:tblGrid>
              <a:tr h="50990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Anaphylaxsis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 gridSpan="3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HYPERSENSITIVITY </a:t>
                      </a:r>
                      <a:r>
                        <a:rPr sz="1100" b="1" spc="-20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b="1" spc="-190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0" dirty="0">
                          <a:latin typeface="Arial"/>
                          <a:cs typeface="Arial"/>
                        </a:rPr>
                        <a:t>(Asthma)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2890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histamine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antihistamines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bronchial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739140" indent="-228600">
                        <a:lnSpc>
                          <a:spcPct val="1077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Describethemechanismofaction,pharmacological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properties,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antihistamines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prophylaxis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attack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asthmatics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730250" indent="-228600">
                        <a:lnSpc>
                          <a:spcPct val="1064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adverse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drugs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314960" indent="-228600">
                        <a:lnSpc>
                          <a:spcPct val="1064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Justifydifferenttreatmentplansforasthmaonthebasisof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severity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(mild,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moderate,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severe)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201930" indent="-228600">
                        <a:lnSpc>
                          <a:spcPct val="1064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Demonstrate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methods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administration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drugs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asthma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nebulizer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inhaler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5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COPD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4150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9">
                <a:tc>
                  <a:txBody>
                    <a:bodyPr/>
                    <a:lstStyle/>
                    <a:p>
                      <a:pPr marL="302895" marR="295275" indent="-228600">
                        <a:lnSpc>
                          <a:spcPts val="14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Discusstheepidemiology,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etiology,and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contributing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898525" indent="-228600">
                        <a:lnSpc>
                          <a:spcPts val="142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Describetheclinicalpresentation,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diagnosisand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investigations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495300" indent="-228600">
                        <a:lnSpc>
                          <a:spcPts val="142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asthma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basis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presentation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into  mild,moderate,lifethreateningandnearfatalasthma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251460" indent="-228600">
                        <a:lnSpc>
                          <a:spcPts val="142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Review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pharmacologic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treatments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524510" indent="-228600">
                        <a:lnSpc>
                          <a:spcPts val="14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Describelong-termasthmamanagementplanincluding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pharmacological,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physical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214629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lm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02895" marR="295910" indent="-228600">
                        <a:lnSpc>
                          <a:spcPts val="14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Discusstheetiology,pathogenesis,clinicalpresentation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management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asthma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83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302895" marR="367665" indent="-228600">
                        <a:lnSpc>
                          <a:spcPct val="107300"/>
                        </a:lnSpc>
                        <a:spcBef>
                          <a:spcPts val="60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theprevalence,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causes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primaryprevention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300"/>
                        </a:lnSpc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Community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74295">
                        <a:lnSpc>
                          <a:spcPts val="1415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b="1" spc="-150" dirty="0">
                          <a:latin typeface="Arial"/>
                          <a:cs typeface="Arial"/>
                        </a:rPr>
                        <a:t>INFECTIONS </a:t>
                      </a:r>
                      <a:r>
                        <a:rPr sz="1200" b="1" spc="-140" dirty="0">
                          <a:latin typeface="Arial"/>
                          <a:cs typeface="Arial"/>
                        </a:rPr>
                        <a:t>(ARIs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Pulmonary</a:t>
                      </a:r>
                      <a:r>
                        <a:rPr sz="12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30" dirty="0">
                          <a:latin typeface="Arial"/>
                          <a:cs typeface="Arial"/>
                        </a:rPr>
                        <a:t>Tuberculosis)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72261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common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pathogens,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modes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transmission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699770">
                        <a:lnSpc>
                          <a:spcPct val="106400"/>
                        </a:lnSpc>
                        <a:spcBef>
                          <a:spcPts val="1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riskfactorsforthecommonacuterespiratorytract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pediatric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age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250825" indent="-228600">
                        <a:lnSpc>
                          <a:spcPct val="1064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theclinical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presentations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andcomplications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ARIs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danger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signs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severe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pneumonia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763905" indent="-228600">
                        <a:lnSpc>
                          <a:spcPct val="1073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tract  infections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547370" indent="-228600">
                        <a:lnSpc>
                          <a:spcPct val="1073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most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effective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ways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prevent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control 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ARIs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083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5947409" y="2739898"/>
            <a:ext cx="909396" cy="516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35675" y="4033901"/>
            <a:ext cx="667283" cy="5740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74079" y="5329428"/>
            <a:ext cx="755459" cy="6597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44895" y="7897621"/>
            <a:ext cx="667283" cy="5740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6477000" y="9372600"/>
            <a:ext cx="59753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8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7371" y="423163"/>
            <a:ext cx="3180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3</a:t>
            </a:r>
            <a:r>
              <a:rPr sz="1050" b="1" i="1" spc="-142" baseline="31746" dirty="0">
                <a:latin typeface="Arial"/>
                <a:cs typeface="Arial"/>
              </a:rPr>
              <a:t>RD</a:t>
            </a:r>
            <a:r>
              <a:rPr sz="1050" b="1" i="1" spc="-97" baseline="31746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YEAR</a:t>
            </a:r>
            <a:r>
              <a:rPr sz="1100" b="1" i="1" spc="-155" dirty="0">
                <a:latin typeface="Arial"/>
                <a:cs typeface="Arial"/>
              </a:rPr>
              <a:t> </a:t>
            </a:r>
            <a:r>
              <a:rPr sz="1100" b="1" i="1" spc="-110" dirty="0">
                <a:latin typeface="Arial"/>
                <a:cs typeface="Arial"/>
              </a:rPr>
              <a:t>MBBS</a:t>
            </a:r>
            <a:r>
              <a:rPr sz="1100" b="1" i="1" spc="-110">
                <a:latin typeface="Arial"/>
                <a:cs typeface="Arial"/>
              </a:rPr>
              <a:t>,</a:t>
            </a:r>
            <a:r>
              <a:rPr sz="1100" b="1" i="1" spc="-190">
                <a:latin typeface="Arial"/>
                <a:cs typeface="Arial"/>
              </a:rPr>
              <a:t> </a:t>
            </a:r>
            <a:r>
              <a:rPr sz="1100" b="1" i="1" spc="-18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RESPIRATORY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45" dirty="0">
                <a:latin typeface="Arial"/>
                <a:cs typeface="Arial"/>
              </a:rPr>
              <a:t>II</a:t>
            </a:r>
            <a:r>
              <a:rPr sz="1100" b="1" i="1" spc="-170" dirty="0">
                <a:latin typeface="Arial"/>
                <a:cs typeface="Arial"/>
              </a:rPr>
              <a:t> </a:t>
            </a:r>
            <a:r>
              <a:rPr sz="1100" b="1" i="1" spc="-12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584" y="472440"/>
            <a:ext cx="2218055" cy="146685"/>
          </a:xfrm>
          <a:prstGeom prst="rect">
            <a:avLst/>
          </a:prstGeom>
          <a:solidFill>
            <a:srgbClr val="C5D9E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US" sz="1100" b="1" spc="-145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1066800"/>
          <a:ext cx="6229348" cy="72346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199514"/>
                <a:gridCol w="1310639"/>
              </a:tblGrid>
              <a:tr h="356870">
                <a:tc>
                  <a:txBody>
                    <a:bodyPr/>
                    <a:lstStyle/>
                    <a:p>
                      <a:pPr marL="321310" marR="431165" indent="-228600">
                        <a:lnSpc>
                          <a:spcPct val="100899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21310" algn="l"/>
                          <a:tab pos="321945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acquired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pneumonia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special 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emphasis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causative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agents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33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pneumonia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DescribeIMNCI(integratedmanagementofneonataland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childhood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illnesses)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classification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pneumonia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ts val="1310"/>
                        </a:lnSpc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Community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302895" marR="1020444" indent="-228600">
                        <a:lnSpc>
                          <a:spcPts val="136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13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diagnosis,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managementprotocolforTB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andMDRTB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9995">
                <a:tc>
                  <a:txBody>
                    <a:bodyPr/>
                    <a:lstStyle/>
                    <a:p>
                      <a:pPr marL="302895" marR="558165" indent="-228600">
                        <a:lnSpc>
                          <a:spcPts val="14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Explaintuberculosis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apublic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problem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globally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DiscussthevariousmodesoftransmissionsuchofTB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thevarious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screening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testsoftuberculosis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306705" indent="-228600">
                        <a:lnSpc>
                          <a:spcPct val="1064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114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preventive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strategies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primary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level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National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Tuberculosis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2265" marR="291465" indent="-67310">
                        <a:lnSpc>
                          <a:spcPct val="1227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ity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 gridSpan="3">
                  <a:txBody>
                    <a:bodyPr/>
                    <a:lstStyle/>
                    <a:p>
                      <a:pPr marL="74295">
                        <a:lnSpc>
                          <a:spcPts val="1290"/>
                        </a:lnSpc>
                      </a:pPr>
                      <a:r>
                        <a:rPr sz="1100" b="1" spc="-21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780">
                <a:tc>
                  <a:txBody>
                    <a:bodyPr/>
                    <a:lstStyle/>
                    <a:p>
                      <a:pPr marL="302895" marR="351155" indent="-228600">
                        <a:lnSpc>
                          <a:spcPts val="14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Distinguish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between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inflammatory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non-inflammatory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pleural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effusions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02895" marR="89535" indent="-228600">
                        <a:lnSpc>
                          <a:spcPts val="14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failure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along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548005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Discusstheinvestigationsandmanagementrespiratory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Pulmonology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Discusstheetiologyandclassificationofpneumothorax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Discussthediagnosisandmanagementofpneumothorax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3580">
                <a:tc>
                  <a:txBody>
                    <a:bodyPr/>
                    <a:lstStyle/>
                    <a:p>
                      <a:pPr marL="302895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Pleuraleffusion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432434" indent="-228600">
                        <a:lnSpc>
                          <a:spcPct val="1064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Discusstheapproachinthe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diagnosisandmanagementof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pleural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effusion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302895" marR="482600" indent="-228600">
                        <a:lnSpc>
                          <a:spcPts val="14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Correlate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acid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balance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body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levels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pH,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PCO2,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PO2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HCO3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633730" indent="-228600">
                        <a:lnSpc>
                          <a:spcPct val="1064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Interpret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ABG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report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basis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pH,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PCO2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HCO3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levels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443865" indent="-228600">
                        <a:lnSpc>
                          <a:spcPct val="1075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Diagnose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acid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disorders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along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compensatory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responses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22580" marR="356870" indent="24130">
                        <a:lnSpc>
                          <a:spcPct val="123900"/>
                        </a:lnSpc>
                      </a:pPr>
                      <a:r>
                        <a:rPr sz="1100" spc="-120" dirty="0">
                          <a:latin typeface="Arial"/>
                          <a:cs typeface="Arial"/>
                        </a:rPr>
                        <a:t>Chemical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Pat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02895" indent="-228600">
                        <a:lnSpc>
                          <a:spcPts val="1290"/>
                        </a:lnSpc>
                        <a:buFont typeface="Symbol"/>
                        <a:buChar char=""/>
                        <a:tabLst>
                          <a:tab pos="302895" algn="l"/>
                          <a:tab pos="3035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Pulmonary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hypertension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ofvascular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111875" y="2427223"/>
            <a:ext cx="577723" cy="496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76645" y="4055503"/>
            <a:ext cx="330200" cy="2895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17590" y="6559168"/>
            <a:ext cx="664578" cy="574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Page|</a:t>
            </a:r>
            <a:fld id="{81D60167-4931-47E6-BA6A-407CBD079E47}" type="slidenum">
              <a:rPr spc="40" dirty="0"/>
              <a:pPr marL="12700">
                <a:lnSpc>
                  <a:spcPct val="100000"/>
                </a:lnSpc>
              </a:pPr>
              <a:t>9</a:t>
            </a:fld>
            <a:endParaRPr spc="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2438</Words>
  <Application>Microsoft Office PowerPoint</Application>
  <PresentationFormat>Custom</PresentationFormat>
  <Paragraphs>595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STUDYGUIDE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STUDYGUIDE</dc:title>
  <cp:lastModifiedBy>Muzzammil</cp:lastModifiedBy>
  <cp:revision>5</cp:revision>
  <dcterms:created xsi:type="dcterms:W3CDTF">2019-06-10T13:41:03Z</dcterms:created>
  <dcterms:modified xsi:type="dcterms:W3CDTF">2019-06-13T14:17:35Z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2019-02-13T00:00:00Z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