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3425" y="746173"/>
            <a:ext cx="2705100" cy="1378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6531" y="2436876"/>
            <a:ext cx="3409950" cy="340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10025" y="3924553"/>
            <a:ext cx="3248025" cy="265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1815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‹#›</a:t>
            </a:fld>
            <a:endParaRPr spc="-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2" Type="http://schemas.openxmlformats.org/officeDocument/2006/relationships/hyperlink" Target="http://www.orthobullets.com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atlas.ro/" TargetMode="External"/><Relationship Id="rId2" Type="http://schemas.openxmlformats.org/officeDocument/2006/relationships/hyperlink" Target="http://library.med.utah.edu/WebPath/webpath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nsicmedicine.co.uk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4513" y="7916418"/>
            <a:ext cx="250634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marR="5080" indent="-508000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75757"/>
                </a:solidFill>
                <a:latin typeface="Arial"/>
                <a:cs typeface="Arial"/>
              </a:rPr>
              <a:t>Fracture </a:t>
            </a:r>
            <a:r>
              <a:rPr sz="1200" spc="-5" dirty="0">
                <a:solidFill>
                  <a:srgbClr val="575757"/>
                </a:solidFill>
                <a:latin typeface="Arial"/>
                <a:cs typeface="Arial"/>
              </a:rPr>
              <a:t>of the radius and </a:t>
            </a:r>
            <a:r>
              <a:rPr sz="1200" dirty="0">
                <a:solidFill>
                  <a:srgbClr val="575757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575757"/>
                </a:solidFill>
                <a:latin typeface="Arial"/>
                <a:cs typeface="Arial"/>
              </a:rPr>
              <a:t>ulna is  dislocated at the</a:t>
            </a:r>
            <a:r>
              <a:rPr sz="120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75757"/>
                </a:solidFill>
                <a:latin typeface="Arial"/>
                <a:cs typeface="Arial"/>
              </a:rPr>
              <a:t>wrist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4584" y="6661784"/>
            <a:ext cx="3376930" cy="124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125" y="5953378"/>
            <a:ext cx="2581253" cy="247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1427" y="1315466"/>
            <a:ext cx="3169285" cy="6356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51230">
              <a:lnSpc>
                <a:spcPts val="2295"/>
              </a:lnSpc>
            </a:pPr>
            <a:r>
              <a:rPr sz="2000" b="1" spc="-254" dirty="0">
                <a:solidFill>
                  <a:srgbClr val="538DD3"/>
                </a:solidFill>
                <a:latin typeface="Arial"/>
                <a:cs typeface="Arial"/>
              </a:rPr>
              <a:t>ORTHOPAEDICS</a:t>
            </a:r>
            <a:r>
              <a:rPr sz="2000" b="1" spc="-160" dirty="0">
                <a:solidFill>
                  <a:srgbClr val="538DD3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538DD3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572770">
              <a:lnSpc>
                <a:spcPct val="100000"/>
              </a:lnSpc>
              <a:spcBef>
                <a:spcPts val="45"/>
              </a:spcBef>
            </a:pPr>
            <a:r>
              <a:rPr sz="2000" b="1" spc="-185" dirty="0">
                <a:solidFill>
                  <a:srgbClr val="538DD3"/>
                </a:solidFill>
                <a:latin typeface="Arial"/>
                <a:cs typeface="Arial"/>
              </a:rPr>
              <a:t>TRAUMA </a:t>
            </a:r>
            <a:r>
              <a:rPr sz="2000" b="1" spc="-330" dirty="0">
                <a:solidFill>
                  <a:srgbClr val="538DD3"/>
                </a:solidFill>
                <a:latin typeface="Arial"/>
                <a:cs typeface="Arial"/>
              </a:rPr>
              <a:t>CARE </a:t>
            </a:r>
            <a:r>
              <a:rPr sz="2000" b="1" spc="-310" dirty="0">
                <a:solidFill>
                  <a:srgbClr val="538DD3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538DD3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1427" y="2129282"/>
            <a:ext cx="3169285" cy="35907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ts val="2760"/>
              </a:lnSpc>
            </a:pPr>
            <a:r>
              <a:rPr sz="2400" b="1" spc="-280" dirty="0">
                <a:solidFill>
                  <a:srgbClr val="776C51"/>
                </a:solidFill>
                <a:latin typeface="Arial"/>
                <a:cs typeface="Arial"/>
              </a:rPr>
              <a:t>FOURTH  </a:t>
            </a:r>
            <a:r>
              <a:rPr sz="2400" b="1" spc="-365">
                <a:solidFill>
                  <a:srgbClr val="776C51"/>
                </a:solidFill>
                <a:latin typeface="Arial"/>
                <a:cs typeface="Arial"/>
              </a:rPr>
              <a:t>YEAR</a:t>
            </a:r>
            <a:r>
              <a:rPr sz="2400" b="1" spc="-425">
                <a:solidFill>
                  <a:srgbClr val="776C51"/>
                </a:solidFill>
                <a:latin typeface="Arial"/>
                <a:cs typeface="Arial"/>
              </a:rPr>
              <a:t> </a:t>
            </a:r>
            <a:r>
              <a:rPr sz="2400" b="1" spc="-295" smtClean="0">
                <a:solidFill>
                  <a:srgbClr val="776C51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4"/>
          <a:srcRect t="35778" b="35778"/>
          <a:stretch>
            <a:fillRect/>
          </a:stretch>
        </p:blipFill>
        <p:spPr>
          <a:xfrm>
            <a:off x="457200" y="8458200"/>
            <a:ext cx="2971800" cy="1143000"/>
          </a:xfrm>
          <a:prstGeom prst="rect">
            <a:avLst/>
          </a:prstGeom>
        </p:spPr>
      </p:pic>
      <p:pic>
        <p:nvPicPr>
          <p:cNvPr id="13" name="Picture 12" descr="logo_hospi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114" y="462280"/>
            <a:ext cx="2417445" cy="168275"/>
          </a:xfrm>
          <a:custGeom>
            <a:avLst/>
            <a:gdLst/>
            <a:ahLst/>
            <a:cxnLst/>
            <a:rect l="l" t="t" r="r" b="b"/>
            <a:pathLst>
              <a:path w="2417445" h="168275">
                <a:moveTo>
                  <a:pt x="0" y="168275"/>
                </a:moveTo>
                <a:lnTo>
                  <a:pt x="2417445" y="168275"/>
                </a:lnTo>
                <a:lnTo>
                  <a:pt x="2417445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solidFill>
            <a:srgbClr val="C5D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371" y="3064764"/>
            <a:ext cx="1426083" cy="157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8354" y="3095223"/>
            <a:ext cx="1564365" cy="162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9988" y="5187696"/>
            <a:ext cx="3400805" cy="2553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0104" y="381100"/>
            <a:ext cx="6573520" cy="22491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59"/>
              </a:spcBef>
            </a:pPr>
            <a:r>
              <a:rPr sz="1650" b="1" spc="-172" baseline="-7575" dirty="0">
                <a:latin typeface="Arial"/>
                <a:cs typeface="Arial"/>
              </a:rPr>
              <a:t>LIAQUAT </a:t>
            </a:r>
            <a:r>
              <a:rPr sz="1650" b="1" spc="-165" baseline="-7575" dirty="0">
                <a:latin typeface="Arial"/>
                <a:cs typeface="Arial"/>
              </a:rPr>
              <a:t>NATIONAL </a:t>
            </a:r>
            <a:r>
              <a:rPr sz="1650" b="1" spc="-179" baseline="-7575" dirty="0">
                <a:latin typeface="Arial"/>
                <a:cs typeface="Arial"/>
              </a:rPr>
              <a:t>MEDICAL </a:t>
            </a:r>
            <a:r>
              <a:rPr sz="1650" b="1" spc="-284" baseline="-7575" dirty="0">
                <a:latin typeface="Arial"/>
                <a:cs typeface="Arial"/>
              </a:rPr>
              <a:t>COLLEGE </a:t>
            </a: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9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100" b="1" spc="-150" dirty="0">
                <a:latin typeface="Arial"/>
                <a:cs typeface="Arial"/>
              </a:rPr>
              <a:t>TOL </a:t>
            </a:r>
            <a:r>
              <a:rPr sz="1100" b="1" spc="-114" dirty="0">
                <a:latin typeface="Arial"/>
                <a:cs typeface="Arial"/>
              </a:rPr>
              <a:t>Process: </a:t>
            </a:r>
            <a:r>
              <a:rPr sz="1100" b="1" spc="-100" dirty="0">
                <a:latin typeface="Arial"/>
                <a:cs typeface="Arial"/>
              </a:rPr>
              <a:t>Stage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  <a:p>
            <a:pPr marL="12700" marR="528955">
              <a:lnSpc>
                <a:spcPct val="152700"/>
              </a:lnSpc>
              <a:spcBef>
                <a:spcPts val="530"/>
              </a:spcBef>
            </a:pPr>
            <a:r>
              <a:rPr sz="1100" spc="-75" dirty="0">
                <a:latin typeface="Arial"/>
                <a:cs typeface="Arial"/>
              </a:rPr>
              <a:t>Every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group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present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10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minute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power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point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presentations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(PPT)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Prezi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large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group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five  </a:t>
            </a:r>
            <a:r>
              <a:rPr sz="1100" spc="-35" dirty="0">
                <a:latin typeface="Arial"/>
                <a:cs typeface="Arial"/>
              </a:rPr>
              <a:t>minutes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35" dirty="0">
                <a:latin typeface="Arial"/>
                <a:cs typeface="Arial"/>
              </a:rPr>
              <a:t>supported </a:t>
            </a:r>
            <a:r>
              <a:rPr sz="1100" spc="-50" dirty="0">
                <a:latin typeface="Arial"/>
                <a:cs typeface="Arial"/>
              </a:rPr>
              <a:t>by concerned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faculty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50" dirty="0">
                <a:latin typeface="Arial"/>
                <a:cs typeface="Arial"/>
              </a:rPr>
              <a:t>TOL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Assessment:</a:t>
            </a:r>
            <a:endParaRPr sz="1100">
              <a:latin typeface="Arial"/>
              <a:cs typeface="Arial"/>
            </a:endParaRPr>
          </a:p>
          <a:p>
            <a:pPr marL="12700" marR="212725" algn="just">
              <a:lnSpc>
                <a:spcPct val="152700"/>
              </a:lnSpc>
              <a:spcBef>
                <a:spcPts val="52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group presentations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collaborative </a:t>
            </a:r>
            <a:r>
              <a:rPr sz="1100" spc="-20" dirty="0">
                <a:latin typeface="Arial"/>
                <a:cs typeface="Arial"/>
              </a:rPr>
              <a:t>work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graded </a:t>
            </a:r>
            <a:r>
              <a:rPr sz="1100" spc="-30" dirty="0">
                <a:latin typeface="Arial"/>
                <a:cs typeface="Arial"/>
              </a:rPr>
              <a:t>on defined </a:t>
            </a:r>
            <a:r>
              <a:rPr sz="1100" spc="-20" dirty="0">
                <a:latin typeface="Arial"/>
                <a:cs typeface="Arial"/>
              </a:rPr>
              <a:t>criteria. </a:t>
            </a:r>
            <a:r>
              <a:rPr sz="1100" spc="-90" dirty="0">
                <a:latin typeface="Arial"/>
                <a:cs typeface="Arial"/>
              </a:rPr>
              <a:t>(</a:t>
            </a:r>
            <a:r>
              <a:rPr sz="1100" b="1" spc="-90" dirty="0">
                <a:latin typeface="Arial"/>
                <a:cs typeface="Arial"/>
              </a:rPr>
              <a:t>See </a:t>
            </a:r>
            <a:r>
              <a:rPr sz="1100" b="1" spc="-85" dirty="0">
                <a:latin typeface="Arial"/>
                <a:cs typeface="Arial"/>
              </a:rPr>
              <a:t>Appendix: </a:t>
            </a:r>
            <a:r>
              <a:rPr sz="1100" b="1" spc="-80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). </a:t>
            </a:r>
            <a:r>
              <a:rPr sz="1100" spc="-105" dirty="0">
                <a:latin typeface="Arial"/>
                <a:cs typeface="Arial"/>
              </a:rPr>
              <a:t>Each  </a:t>
            </a:r>
            <a:r>
              <a:rPr sz="1100" spc="-45" dirty="0">
                <a:latin typeface="Arial"/>
                <a:cs typeface="Arial"/>
              </a:rPr>
              <a:t>week,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demonstrate </a:t>
            </a:r>
            <a:r>
              <a:rPr sz="1100" spc="-40" dirty="0">
                <a:latin typeface="Arial"/>
                <a:cs typeface="Arial"/>
              </a:rPr>
              <a:t>active </a:t>
            </a:r>
            <a:r>
              <a:rPr sz="1100" spc="-20" dirty="0">
                <a:latin typeface="Arial"/>
                <a:cs typeface="Arial"/>
              </a:rPr>
              <a:t>participation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effective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spc="-30" dirty="0">
                <a:latin typeface="Arial"/>
                <a:cs typeface="Arial"/>
              </a:rPr>
              <a:t>during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activities. </a:t>
            </a: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5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mandatory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participate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activity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scores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contribute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b="1" spc="-55" dirty="0">
                <a:latin typeface="Arial"/>
                <a:cs typeface="Arial"/>
              </a:rPr>
              <a:t>internal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evaluation</a:t>
            </a:r>
            <a:r>
              <a:rPr sz="1100" spc="-6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6100" y="3845559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2125" y="0"/>
                </a:lnTo>
              </a:path>
            </a:pathLst>
          </a:custGeom>
          <a:ln w="38100">
            <a:solidFill>
              <a:srgbClr val="76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5725" y="3845559"/>
            <a:ext cx="114300" cy="1238250"/>
          </a:xfrm>
          <a:custGeom>
            <a:avLst/>
            <a:gdLst/>
            <a:ahLst/>
            <a:cxnLst/>
            <a:rect l="l" t="t" r="r" b="b"/>
            <a:pathLst>
              <a:path w="114300" h="1238250">
                <a:moveTo>
                  <a:pt x="38100" y="1123950"/>
                </a:moveTo>
                <a:lnTo>
                  <a:pt x="0" y="1123950"/>
                </a:lnTo>
                <a:lnTo>
                  <a:pt x="57150" y="1238250"/>
                </a:lnTo>
                <a:lnTo>
                  <a:pt x="104775" y="1143000"/>
                </a:lnTo>
                <a:lnTo>
                  <a:pt x="38100" y="1143000"/>
                </a:lnTo>
                <a:lnTo>
                  <a:pt x="38100" y="1123950"/>
                </a:lnTo>
                <a:close/>
              </a:path>
              <a:path w="114300" h="1238250">
                <a:moveTo>
                  <a:pt x="762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76200" y="1143000"/>
                </a:lnTo>
                <a:lnTo>
                  <a:pt x="76200" y="0"/>
                </a:lnTo>
                <a:close/>
              </a:path>
              <a:path w="114300" h="1238250">
                <a:moveTo>
                  <a:pt x="114300" y="1123950"/>
                </a:moveTo>
                <a:lnTo>
                  <a:pt x="76200" y="1123950"/>
                </a:lnTo>
                <a:lnTo>
                  <a:pt x="76200" y="1143000"/>
                </a:lnTo>
                <a:lnTo>
                  <a:pt x="104775" y="1143000"/>
                </a:lnTo>
                <a:lnTo>
                  <a:pt x="114300" y="112395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10</a:t>
            </a:fld>
            <a:endParaRPr spc="-45" dirty="0"/>
          </a:p>
        </p:txBody>
      </p:sp>
      <p:sp>
        <p:nvSpPr>
          <p:cNvPr id="12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11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465645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95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Orthopaedics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Trauma </a:t>
            </a:r>
            <a:r>
              <a:rPr sz="1100" spc="-90" dirty="0">
                <a:latin typeface="Arial"/>
                <a:cs typeface="Arial"/>
              </a:rPr>
              <a:t>Care </a:t>
            </a:r>
            <a:r>
              <a:rPr sz="1100" spc="-35" dirty="0">
                <a:latin typeface="Arial"/>
                <a:cs typeface="Arial"/>
              </a:rPr>
              <a:t>module,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able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1176" y="1550161"/>
          <a:ext cx="6242049" cy="7420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</a:tblGrid>
              <a:tr h="5607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FACULTY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92100">
                <a:tc gridSpan="3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TRAUMA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3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76605" indent="-17018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neurovascular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94030" indent="-170180">
                        <a:lnSpc>
                          <a:spcPts val="1350"/>
                        </a:lnSpc>
                        <a:spcBef>
                          <a:spcPts val="4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remodeling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repair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170180">
                        <a:lnSpc>
                          <a:spcPts val="129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67310" indent="-17018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length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width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embryonic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life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birth.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04190" indent="-17018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anomalies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13740" indent="-228600">
                        <a:lnSpc>
                          <a:spcPct val="100899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Compare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processes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modeling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remodeling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major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remodeling.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disasters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8829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 like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mitigation,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preparedness,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response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disaster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etc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effect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disaster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9017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epidemiological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disaster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(before,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event)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missiles 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gunshot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wounds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wound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appearance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tabLst>
                          <a:tab pos="56070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	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followings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named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0290">
                <a:tc>
                  <a:txBody>
                    <a:bodyPr/>
                    <a:lstStyle/>
                    <a:p>
                      <a:pPr marL="528320">
                        <a:lnSpc>
                          <a:spcPts val="117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fractures: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Colles’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Greenstick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Ronaldo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Bannete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Smith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Orthopaedics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non-operative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marL="528320">
                        <a:lnSpc>
                          <a:spcPts val="11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operative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fractures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adults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non-operative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marL="528320">
                        <a:lnSpc>
                          <a:spcPts val="117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operative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fractures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40" dirty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12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762000"/>
          <a:ext cx="6242049" cy="825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0040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overview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ATLS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protocol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trauma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5755" marR="174625" indent="-139065">
                        <a:lnSpc>
                          <a:spcPct val="117300"/>
                        </a:lnSpc>
                        <a:spcBef>
                          <a:spcPts val="87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Surgery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Orthopaedics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100" spc="-135" dirty="0">
                          <a:latin typeface="Arial"/>
                          <a:cs typeface="Arial"/>
                        </a:rPr>
                        <a:t>TEAM®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Workshops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620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pelvic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577215" indent="-228600">
                        <a:lnSpc>
                          <a:spcPct val="100899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sequence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trauma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patient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triage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trauma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45529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spine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trauma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7145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non-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Neurosurgery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8699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injury,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maxillofacial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trauma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Maxillofacial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b="1" spc="1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METABOLIC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48895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curvatures,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joints,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column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7368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impact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calcium,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concentration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changes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resorption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65278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calcium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phosphate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3652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Parathyroid hormone,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vitamin 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calcitonin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288925" indent="-52069">
                        <a:lnSpc>
                          <a:spcPct val="100899"/>
                        </a:lnSpc>
                        <a:spcBef>
                          <a:spcPts val="6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43624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anomalies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9118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acquired/metabolic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syndromes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cartilages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8105" indent="-228600">
                        <a:lnSpc>
                          <a:spcPct val="101800"/>
                        </a:lnSpc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osteoporosis,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rickets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osteomalacia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83845" indent="-228600" algn="just">
                        <a:lnSpc>
                          <a:spcPct val="101800"/>
                        </a:lnSpc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rickets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pagets’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osteomalacia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test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53060" marR="288925" indent="-52069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13</a:t>
            </a:fld>
            <a:endParaRPr spc="-45" dirty="0"/>
          </a:p>
        </p:txBody>
      </p:sp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40" dirty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838200"/>
          <a:ext cx="6355713" cy="8185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  <a:gridCol w="113664"/>
              </a:tblGrid>
              <a:tr h="136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381000" indent="-228600">
                        <a:lnSpc>
                          <a:spcPct val="102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Osteoporosis 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Osteomalacia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7721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Osteoporosis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Osteomalacia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detail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7815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the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osteomalacia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45134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Prescribe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drug’s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used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osteomalacia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3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8320" marR="58419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Osteogenesis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imperfect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Achndroplasia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Displasia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talipes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equinovarus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Orthopaedics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8320" marR="62420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Osteomalacia 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Osteoporosis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latin typeface="Arial"/>
                          <a:cs typeface="Arial"/>
                        </a:rPr>
                        <a:t>TOL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7526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flaccid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paralysis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describe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GBS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Poliomyelitis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Neuro-medicine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74625" indent="-228600">
                        <a:lnSpc>
                          <a:spcPct val="102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Cerebral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Palsy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discuss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288290" indent="-52069">
                        <a:lnSpc>
                          <a:spcPct val="117400"/>
                        </a:lnSpc>
                        <a:spcBef>
                          <a:spcPts val="204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27965" indent="-228600">
                        <a:lnSpc>
                          <a:spcPct val="101800"/>
                        </a:lnSpc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neuromuscular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atrophies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dystrophies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Duchenne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Myotonic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Becker’s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29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32715" indent="-228600">
                        <a:lnSpc>
                          <a:spcPct val="101800"/>
                        </a:lnSpc>
                        <a:buAutoNum type="arabicPeriod" startAt="4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pathology,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prevalence,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etiology,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 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systemic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sclerosis,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Polymyositis and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Dermatomyositis.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06680" indent="-228600">
                        <a:lnSpc>
                          <a:spcPts val="1350"/>
                        </a:lnSpc>
                        <a:spcBef>
                          <a:spcPts val="45"/>
                        </a:spcBef>
                        <a:buAutoNum type="arabicPeriod" startAt="4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current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strategies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Polymyositis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Dermatomyositis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33045" indent="-228600">
                        <a:lnSpc>
                          <a:spcPct val="100899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gland 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manifestations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3914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rickets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responsiveness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69596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rickets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Pediatric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14</a:t>
            </a:fld>
            <a:endParaRPr spc="-45" dirty="0"/>
          </a:p>
        </p:txBody>
      </p:sp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761999"/>
          <a:ext cx="6355713" cy="8311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  <a:gridCol w="113664"/>
              </a:tblGrid>
              <a:tr h="422052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695"/>
                        </a:spcBef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short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stature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short stature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Pediatric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MUSCULOSKELETAL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528320" marR="159385" indent="-228600">
                        <a:lnSpc>
                          <a:spcPct val="101800"/>
                        </a:lnSpc>
                        <a:spcBef>
                          <a:spcPts val="64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etiological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organisms,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route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spread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osteomyelitis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58419" indent="-228600">
                        <a:lnSpc>
                          <a:spcPct val="101800"/>
                        </a:lnSpc>
                        <a:buAutoNum type="arabicPeriod" startAt="2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Classification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origin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43560" indent="-228600">
                        <a:lnSpc>
                          <a:spcPts val="1340"/>
                        </a:lnSpc>
                        <a:spcBef>
                          <a:spcPts val="40"/>
                        </a:spcBef>
                        <a:buAutoNum type="arabicPeriod" startAt="2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epidemiology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important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59055" indent="-228600">
                        <a:lnSpc>
                          <a:spcPct val="101800"/>
                        </a:lnSpc>
                        <a:buAutoNum type="arabicPeriod" startAt="4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soft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tissue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tumors on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origin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97485" indent="-228600">
                        <a:lnSpc>
                          <a:spcPct val="101800"/>
                        </a:lnSpc>
                        <a:buAutoNum type="arabicPeriod" startAt="4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manifestations,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prognostic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  morphology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tools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soft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1082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septic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arthritis,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osteoarthritis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rheumatoid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fluid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analysis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288290" indent="-52069">
                        <a:lnSpc>
                          <a:spcPct val="117300"/>
                        </a:lnSpc>
                        <a:spcBef>
                          <a:spcPts val="3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99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osteomyelitis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01600" indent="-228600">
                        <a:lnSpc>
                          <a:spcPts val="135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action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clinical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osteomyelitis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ts val="129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osteomyelitis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01600" indent="-228600">
                        <a:lnSpc>
                          <a:spcPct val="101800"/>
                        </a:lnSpc>
                        <a:buClr>
                          <a:srgbClr val="231F1F"/>
                        </a:buClr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detail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parameters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monitor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efficacy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toxicity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anti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microbial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drugs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osteomyelitis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2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9240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major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pathogenic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organisms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causing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6195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elements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joint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47650" indent="-228600">
                        <a:lnSpc>
                          <a:spcPct val="1014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Outline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main clinical features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recognise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Joint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(Septic,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Viral,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Tuberculosis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6449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infections.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(Septic,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Viral,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Tuberculosis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Gonococcal)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Orthopaedics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7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soft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4828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Justify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malignant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1811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malignant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soft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tissues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15</a:t>
            </a:fld>
            <a:endParaRPr spc="-45" dirty="0"/>
          </a:p>
        </p:txBody>
      </p:sp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914400"/>
          <a:ext cx="6355713" cy="789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  <a:gridCol w="113664"/>
              </a:tblGrid>
              <a:tr h="1032510">
                <a:tc>
                  <a:txBody>
                    <a:bodyPr/>
                    <a:lstStyle/>
                    <a:p>
                      <a:pPr marL="528320" marR="311150" indent="-228600">
                        <a:lnSpc>
                          <a:spcPts val="134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radiological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modalities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soft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ts val="1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96520" indent="-228600">
                        <a:lnSpc>
                          <a:spcPct val="101800"/>
                        </a:lnSpc>
                        <a:buAutoNum type="arabicPeriod" startAt="2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indication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isotope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scan,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MRI, 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DEXA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Scan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scan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Radiology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70" dirty="0">
                          <a:latin typeface="Arial"/>
                          <a:cs typeface="Arial"/>
                        </a:rPr>
                        <a:t>SPORTS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ORTHOPAEDICS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DEGENERATIVE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29539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Compare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cartilages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histogenesis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cartilage.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disorders.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76884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(Osteoarthritis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Rheumatoid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arthritis)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988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Osteoarthritis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(OA)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Rheumatoid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Arthritis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(RA)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37795" indent="-228600">
                        <a:lnSpc>
                          <a:spcPct val="100899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OA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RA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4290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pharmacokinetics,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OA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RA.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OA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RA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35" dirty="0">
                          <a:latin typeface="Arial"/>
                          <a:cs typeface="Arial"/>
                        </a:rPr>
                        <a:t>CBIL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99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8699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concepts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health,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occupational medicine, occupational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hygiene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ergonomics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94945" indent="-228600">
                        <a:lnSpc>
                          <a:spcPct val="1014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occupational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health,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occupational medicine, occupational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hygiene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ergonomics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0541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risk factors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illness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11454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association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workplace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exposure  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effect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6700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hazards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at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workplace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concepts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530860" indent="-228600" algn="just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manage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degenerative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condition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appendicular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skeleton(RA,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OA)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Orthopaedics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140" dirty="0">
                          <a:latin typeface="Arial"/>
                          <a:cs typeface="Arial"/>
                        </a:rPr>
                        <a:t>TOL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16</a:t>
            </a:fld>
            <a:endParaRPr spc="-45" dirty="0"/>
          </a:p>
        </p:txBody>
      </p:sp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838200"/>
          <a:ext cx="6355713" cy="750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  <a:gridCol w="113664"/>
              </a:tblGrid>
              <a:tr h="287655">
                <a:tc gridSpan="3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34988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0764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provide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stability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 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53060" marR="288290" indent="-52069">
                        <a:lnSpc>
                          <a:spcPct val="116399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43204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composition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function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fluid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typical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7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10565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purine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degradation,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hyperuricemia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Gout.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31445" indent="-228600">
                        <a:lnSpc>
                          <a:spcPct val="101099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Pyrophosphate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Pseudogout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mineralization.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4798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correlation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uric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acid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9690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crystal induced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(Gout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pseudogout)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gout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81000" indent="-228600">
                        <a:lnSpc>
                          <a:spcPct val="101800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effects,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dosage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gout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gout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135" dirty="0">
                          <a:latin typeface="Arial"/>
                          <a:cs typeface="Arial"/>
                        </a:rPr>
                        <a:t>CBIL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 on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radiographs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Radiology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0160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systemic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affecting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(rheumatoid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arthritis, 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SLE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induced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arthritis,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Psoriatic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arthritis)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Rheumatology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221615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crystal  induced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arthropathies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(gout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pseudogout)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vasculitis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4323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vasculitis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72390" indent="-228600">
                        <a:lnSpc>
                          <a:spcPct val="101800"/>
                        </a:lnSpc>
                        <a:buAutoNum type="arabicPeriod" startAt="3"/>
                        <a:tabLst>
                          <a:tab pos="5289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manifestations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vasculitis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964" y="5097145"/>
            <a:ext cx="5545455" cy="1685925"/>
          </a:xfrm>
          <a:custGeom>
            <a:avLst/>
            <a:gdLst/>
            <a:ahLst/>
            <a:cxnLst/>
            <a:rect l="l" t="t" r="r" b="b"/>
            <a:pathLst>
              <a:path w="5545455" h="1685925">
                <a:moveTo>
                  <a:pt x="5264404" y="0"/>
                </a:moveTo>
                <a:lnTo>
                  <a:pt x="281050" y="0"/>
                </a:lnTo>
                <a:lnTo>
                  <a:pt x="235460" y="3679"/>
                </a:lnTo>
                <a:lnTo>
                  <a:pt x="192212" y="14329"/>
                </a:lnTo>
                <a:lnTo>
                  <a:pt x="151886" y="31371"/>
                </a:lnTo>
                <a:lnTo>
                  <a:pt x="115060" y="54225"/>
                </a:lnTo>
                <a:lnTo>
                  <a:pt x="82313" y="82311"/>
                </a:lnTo>
                <a:lnTo>
                  <a:pt x="54223" y="115049"/>
                </a:lnTo>
                <a:lnTo>
                  <a:pt x="31368" y="151859"/>
                </a:lnTo>
                <a:lnTo>
                  <a:pt x="14327" y="192162"/>
                </a:lnTo>
                <a:lnTo>
                  <a:pt x="3678" y="235376"/>
                </a:lnTo>
                <a:lnTo>
                  <a:pt x="0" y="280924"/>
                </a:lnTo>
                <a:lnTo>
                  <a:pt x="0" y="1404874"/>
                </a:lnTo>
                <a:lnTo>
                  <a:pt x="3678" y="1450455"/>
                </a:lnTo>
                <a:lnTo>
                  <a:pt x="14327" y="1493697"/>
                </a:lnTo>
                <a:lnTo>
                  <a:pt x="31368" y="1534021"/>
                </a:lnTo>
                <a:lnTo>
                  <a:pt x="54223" y="1570847"/>
                </a:lnTo>
                <a:lnTo>
                  <a:pt x="82313" y="1603597"/>
                </a:lnTo>
                <a:lnTo>
                  <a:pt x="115060" y="1631690"/>
                </a:lnTo>
                <a:lnTo>
                  <a:pt x="151886" y="1654549"/>
                </a:lnTo>
                <a:lnTo>
                  <a:pt x="192212" y="1671594"/>
                </a:lnTo>
                <a:lnTo>
                  <a:pt x="235460" y="1682245"/>
                </a:lnTo>
                <a:lnTo>
                  <a:pt x="281050" y="1685925"/>
                </a:lnTo>
                <a:lnTo>
                  <a:pt x="5264404" y="1685925"/>
                </a:lnTo>
                <a:lnTo>
                  <a:pt x="5309985" y="1682245"/>
                </a:lnTo>
                <a:lnTo>
                  <a:pt x="5353227" y="1671594"/>
                </a:lnTo>
                <a:lnTo>
                  <a:pt x="5393551" y="1654549"/>
                </a:lnTo>
                <a:lnTo>
                  <a:pt x="5430377" y="1631690"/>
                </a:lnTo>
                <a:lnTo>
                  <a:pt x="5463127" y="1603597"/>
                </a:lnTo>
                <a:lnTo>
                  <a:pt x="5491220" y="1570847"/>
                </a:lnTo>
                <a:lnTo>
                  <a:pt x="5514079" y="1534021"/>
                </a:lnTo>
                <a:lnTo>
                  <a:pt x="5531124" y="1493697"/>
                </a:lnTo>
                <a:lnTo>
                  <a:pt x="5541775" y="1450455"/>
                </a:lnTo>
                <a:lnTo>
                  <a:pt x="5545455" y="1404874"/>
                </a:lnTo>
                <a:lnTo>
                  <a:pt x="5545455" y="280924"/>
                </a:lnTo>
                <a:lnTo>
                  <a:pt x="5541775" y="235376"/>
                </a:lnTo>
                <a:lnTo>
                  <a:pt x="5531124" y="192162"/>
                </a:lnTo>
                <a:lnTo>
                  <a:pt x="5514079" y="151859"/>
                </a:lnTo>
                <a:lnTo>
                  <a:pt x="5491220" y="115049"/>
                </a:lnTo>
                <a:lnTo>
                  <a:pt x="5463127" y="82311"/>
                </a:lnTo>
                <a:lnTo>
                  <a:pt x="5430377" y="54225"/>
                </a:lnTo>
                <a:lnTo>
                  <a:pt x="5393551" y="31371"/>
                </a:lnTo>
                <a:lnTo>
                  <a:pt x="5353227" y="14329"/>
                </a:lnTo>
                <a:lnTo>
                  <a:pt x="5309985" y="3679"/>
                </a:lnTo>
                <a:lnTo>
                  <a:pt x="5264404" y="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964" y="5097145"/>
            <a:ext cx="5545455" cy="1685925"/>
          </a:xfrm>
          <a:custGeom>
            <a:avLst/>
            <a:gdLst/>
            <a:ahLst/>
            <a:cxnLst/>
            <a:rect l="l" t="t" r="r" b="b"/>
            <a:pathLst>
              <a:path w="5545455" h="1685925">
                <a:moveTo>
                  <a:pt x="281050" y="0"/>
                </a:moveTo>
                <a:lnTo>
                  <a:pt x="235460" y="3679"/>
                </a:lnTo>
                <a:lnTo>
                  <a:pt x="192212" y="14329"/>
                </a:lnTo>
                <a:lnTo>
                  <a:pt x="151886" y="31371"/>
                </a:lnTo>
                <a:lnTo>
                  <a:pt x="115060" y="54225"/>
                </a:lnTo>
                <a:lnTo>
                  <a:pt x="82313" y="82311"/>
                </a:lnTo>
                <a:lnTo>
                  <a:pt x="54223" y="115049"/>
                </a:lnTo>
                <a:lnTo>
                  <a:pt x="31368" y="151859"/>
                </a:lnTo>
                <a:lnTo>
                  <a:pt x="14327" y="192162"/>
                </a:lnTo>
                <a:lnTo>
                  <a:pt x="3678" y="235376"/>
                </a:lnTo>
                <a:lnTo>
                  <a:pt x="0" y="280924"/>
                </a:lnTo>
                <a:lnTo>
                  <a:pt x="0" y="1404874"/>
                </a:lnTo>
                <a:lnTo>
                  <a:pt x="3678" y="1450455"/>
                </a:lnTo>
                <a:lnTo>
                  <a:pt x="14327" y="1493697"/>
                </a:lnTo>
                <a:lnTo>
                  <a:pt x="31368" y="1534021"/>
                </a:lnTo>
                <a:lnTo>
                  <a:pt x="54223" y="1570847"/>
                </a:lnTo>
                <a:lnTo>
                  <a:pt x="82313" y="1603597"/>
                </a:lnTo>
                <a:lnTo>
                  <a:pt x="115060" y="1631690"/>
                </a:lnTo>
                <a:lnTo>
                  <a:pt x="151886" y="1654549"/>
                </a:lnTo>
                <a:lnTo>
                  <a:pt x="192212" y="1671594"/>
                </a:lnTo>
                <a:lnTo>
                  <a:pt x="235460" y="1682245"/>
                </a:lnTo>
                <a:lnTo>
                  <a:pt x="281050" y="1685925"/>
                </a:lnTo>
                <a:lnTo>
                  <a:pt x="5264404" y="1685925"/>
                </a:lnTo>
                <a:lnTo>
                  <a:pt x="5309985" y="1682245"/>
                </a:lnTo>
                <a:lnTo>
                  <a:pt x="5353227" y="1671594"/>
                </a:lnTo>
                <a:lnTo>
                  <a:pt x="5393551" y="1654549"/>
                </a:lnTo>
                <a:lnTo>
                  <a:pt x="5430377" y="1631690"/>
                </a:lnTo>
                <a:lnTo>
                  <a:pt x="5463127" y="1603597"/>
                </a:lnTo>
                <a:lnTo>
                  <a:pt x="5491220" y="1570847"/>
                </a:lnTo>
                <a:lnTo>
                  <a:pt x="5514079" y="1534021"/>
                </a:lnTo>
                <a:lnTo>
                  <a:pt x="5531124" y="1493697"/>
                </a:lnTo>
                <a:lnTo>
                  <a:pt x="5541775" y="1450455"/>
                </a:lnTo>
                <a:lnTo>
                  <a:pt x="5545455" y="1404874"/>
                </a:lnTo>
                <a:lnTo>
                  <a:pt x="5545455" y="280924"/>
                </a:lnTo>
                <a:lnTo>
                  <a:pt x="5541775" y="235376"/>
                </a:lnTo>
                <a:lnTo>
                  <a:pt x="5531124" y="192162"/>
                </a:lnTo>
                <a:lnTo>
                  <a:pt x="5514079" y="151859"/>
                </a:lnTo>
                <a:lnTo>
                  <a:pt x="5491220" y="115049"/>
                </a:lnTo>
                <a:lnTo>
                  <a:pt x="5463127" y="82311"/>
                </a:lnTo>
                <a:lnTo>
                  <a:pt x="5430377" y="54225"/>
                </a:lnTo>
                <a:lnTo>
                  <a:pt x="5393551" y="31371"/>
                </a:lnTo>
                <a:lnTo>
                  <a:pt x="5353227" y="14329"/>
                </a:lnTo>
                <a:lnTo>
                  <a:pt x="5309985" y="3679"/>
                </a:lnTo>
                <a:lnTo>
                  <a:pt x="5264404" y="0"/>
                </a:lnTo>
                <a:lnTo>
                  <a:pt x="2810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81176" y="962342"/>
          <a:ext cx="6355713" cy="349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1411605"/>
                <a:gridCol w="1294129"/>
                <a:gridCol w="113664"/>
              </a:tblGrid>
              <a:tr h="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31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tabLst>
                          <a:tab pos="56070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designs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52832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Justify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selection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statistical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prescribed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311150" indent="-228600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statistical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prescribed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given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53060" marR="287655" indent="-52069">
                        <a:lnSpc>
                          <a:spcPct val="116399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28320" marR="360680" indent="-228600">
                        <a:lnSpc>
                          <a:spcPct val="101800"/>
                        </a:lnSpc>
                        <a:spcBef>
                          <a:spcPts val="80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overall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designing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research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inception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report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17462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AutoNum type="arabicPeriod" startAt="5"/>
                        <a:tabLst>
                          <a:tab pos="5289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purpose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statement,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research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question,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hypothesis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research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objective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27025" indent="-228600">
                        <a:lnSpc>
                          <a:spcPct val="101800"/>
                        </a:lnSpc>
                        <a:buAutoNum type="arabicPeriod" startAt="5"/>
                        <a:tabLst>
                          <a:tab pos="5289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Design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good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quantitative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purpose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statement,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research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question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hypothesis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Write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good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discussion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paper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570476" y="5029200"/>
            <a:ext cx="1838705" cy="1808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7789" y="5477509"/>
            <a:ext cx="2905760" cy="947419"/>
          </a:xfrm>
          <a:custGeom>
            <a:avLst/>
            <a:gdLst/>
            <a:ahLst/>
            <a:cxnLst/>
            <a:rect l="l" t="t" r="r" b="b"/>
            <a:pathLst>
              <a:path w="2905760" h="947420">
                <a:moveTo>
                  <a:pt x="0" y="947420"/>
                </a:moveTo>
                <a:lnTo>
                  <a:pt x="2905760" y="947420"/>
                </a:lnTo>
                <a:lnTo>
                  <a:pt x="2905760" y="0"/>
                </a:lnTo>
                <a:lnTo>
                  <a:pt x="0" y="0"/>
                </a:lnTo>
                <a:lnTo>
                  <a:pt x="0" y="94742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433" y="5523865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4">
                <a:moveTo>
                  <a:pt x="0" y="214884"/>
                </a:moveTo>
                <a:lnTo>
                  <a:pt x="2760599" y="214884"/>
                </a:lnTo>
                <a:lnTo>
                  <a:pt x="2760599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433" y="5738748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60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0433" y="5952109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60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0433" y="6165469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60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8025" y="5471541"/>
            <a:ext cx="2684145" cy="882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6900"/>
              </a:lnSpc>
              <a:spcBef>
                <a:spcPts val="105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55" dirty="0">
                <a:latin typeface="Arial"/>
                <a:cs typeface="Arial"/>
              </a:rPr>
              <a:t>too </a:t>
            </a:r>
            <a:r>
              <a:rPr sz="1200" b="1" spc="-105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</a:t>
            </a:r>
            <a:r>
              <a:rPr sz="1200" b="1" spc="-40" dirty="0">
                <a:latin typeface="Arial"/>
                <a:cs typeface="Arial"/>
              </a:rPr>
              <a:t>that </a:t>
            </a:r>
            <a:r>
              <a:rPr sz="1200" b="1" spc="-55" dirty="0">
                <a:latin typeface="Arial"/>
                <a:cs typeface="Arial"/>
              </a:rPr>
              <a:t>all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0" dirty="0">
                <a:latin typeface="Arial"/>
                <a:cs typeface="Arial"/>
              </a:rPr>
              <a:t>objectives 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17</a:t>
            </a:fld>
            <a:endParaRPr spc="-45" dirty="0"/>
          </a:p>
        </p:txBody>
      </p:sp>
      <p:sp>
        <p:nvSpPr>
          <p:cNvPr id="16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2658" y="795019"/>
            <a:ext cx="277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latin typeface="Arial"/>
                <a:cs typeface="Arial"/>
              </a:rPr>
              <a:t>Objectives </a:t>
            </a:r>
            <a:r>
              <a:rPr sz="1200" b="1" spc="-55" dirty="0">
                <a:latin typeface="Arial"/>
                <a:cs typeface="Arial"/>
              </a:rPr>
              <a:t>for </a:t>
            </a:r>
            <a:r>
              <a:rPr sz="1200" b="1" spc="-125" dirty="0">
                <a:latin typeface="Arial"/>
                <a:cs typeface="Arial"/>
              </a:rPr>
              <a:t>Task </a:t>
            </a:r>
            <a:r>
              <a:rPr sz="1200" b="1" spc="-65" dirty="0">
                <a:latin typeface="Arial"/>
                <a:cs typeface="Arial"/>
              </a:rPr>
              <a:t>Oriented </a:t>
            </a:r>
            <a:r>
              <a:rPr sz="1200" b="1" spc="-105" dirty="0">
                <a:latin typeface="Arial"/>
                <a:cs typeface="Arial"/>
              </a:rPr>
              <a:t>Learning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(TOL)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990599"/>
          <a:ext cx="6049009" cy="812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"/>
                <a:gridCol w="512445"/>
                <a:gridCol w="742315"/>
                <a:gridCol w="4631055"/>
                <a:gridCol w="91439"/>
              </a:tblGrid>
              <a:tr h="66675">
                <a:tc gridSpan="5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680">
                <a:tc gridSpan="5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66385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75-years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female presented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Orthopaedics 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OPD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complain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worsening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backache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lifting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14935">
                        <a:lnSpc>
                          <a:spcPct val="116799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weight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about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days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back.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unable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walk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onset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has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history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distal radial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fracture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about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minor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fall.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There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been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gradual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change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posture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spine  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unable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walk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straight.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having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generalized bone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pains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many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years.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X-ray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dorso-lumbar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spine 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given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below.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S.No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A1/C1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differential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diagnoses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why?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A2/C2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areas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involved?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A3/C3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B1/D1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341630">
                        <a:lnSpc>
                          <a:spcPts val="1800"/>
                        </a:lnSpc>
                        <a:spcBef>
                          <a:spcPts val="8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further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investigate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interpretation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findings?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B2/D2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70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B3/D3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55010" y="2888614"/>
            <a:ext cx="2321560" cy="422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18</a:t>
            </a:fld>
            <a:endParaRPr spc="-45" dirty="0"/>
          </a:p>
        </p:txBody>
      </p:sp>
      <p:sp>
        <p:nvSpPr>
          <p:cNvPr id="9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40" dirty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5852" y="5572633"/>
          <a:ext cx="5883908" cy="187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809"/>
                <a:gridCol w="741679"/>
                <a:gridCol w="4630420"/>
              </a:tblGrid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2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812" y="5575680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2" y="228600"/>
                </a:lnTo>
                <a:lnTo>
                  <a:pt x="6553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900" y="5575680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4432" y="5575680"/>
            <a:ext cx="373380" cy="228600"/>
          </a:xfrm>
          <a:custGeom>
            <a:avLst/>
            <a:gdLst/>
            <a:ahLst/>
            <a:cxnLst/>
            <a:rect l="l" t="t" r="r" b="b"/>
            <a:pathLst>
              <a:path w="373380" h="228600">
                <a:moveTo>
                  <a:pt x="0" y="228600"/>
                </a:moveTo>
                <a:lnTo>
                  <a:pt x="373379" y="228600"/>
                </a:lnTo>
                <a:lnTo>
                  <a:pt x="37337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1473" y="5575680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39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0913" y="5575680"/>
            <a:ext cx="64135" cy="228600"/>
          </a:xfrm>
          <a:custGeom>
            <a:avLst/>
            <a:gdLst/>
            <a:ahLst/>
            <a:cxnLst/>
            <a:rect l="l" t="t" r="r" b="b"/>
            <a:pathLst>
              <a:path w="64134" h="228600">
                <a:moveTo>
                  <a:pt x="0" y="228600"/>
                </a:moveTo>
                <a:lnTo>
                  <a:pt x="64008" y="228600"/>
                </a:lnTo>
                <a:lnTo>
                  <a:pt x="6400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4922" y="5575680"/>
            <a:ext cx="607060" cy="228600"/>
          </a:xfrm>
          <a:custGeom>
            <a:avLst/>
            <a:gdLst/>
            <a:ahLst/>
            <a:cxnLst/>
            <a:rect l="l" t="t" r="r" b="b"/>
            <a:pathLst>
              <a:path w="607060" h="228600">
                <a:moveTo>
                  <a:pt x="0" y="228600"/>
                </a:moveTo>
                <a:lnTo>
                  <a:pt x="606552" y="228600"/>
                </a:lnTo>
                <a:lnTo>
                  <a:pt x="6065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0751" y="5575680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101" y="5575680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39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8633" y="5575680"/>
            <a:ext cx="4492625" cy="228600"/>
          </a:xfrm>
          <a:custGeom>
            <a:avLst/>
            <a:gdLst/>
            <a:ahLst/>
            <a:cxnLst/>
            <a:rect l="l" t="t" r="r" b="b"/>
            <a:pathLst>
              <a:path w="4492625" h="228600">
                <a:moveTo>
                  <a:pt x="0" y="228600"/>
                </a:moveTo>
                <a:lnTo>
                  <a:pt x="4492117" y="228600"/>
                </a:lnTo>
                <a:lnTo>
                  <a:pt x="449211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8900" y="5572633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0913" y="5572633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3101" y="5572633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8900" y="5807329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0913" y="5807329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3101" y="5807329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8900" y="6043548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0913" y="6043548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3101" y="6043548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8900" y="6278245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0913" y="6278245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3101" y="6278245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900" y="6512940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0913" y="6512940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3101" y="6512940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8900" y="6747636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0913" y="6747636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3101" y="6747636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8900" y="7210933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0913" y="7210933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3101" y="7210933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852" y="5569584"/>
            <a:ext cx="0" cy="1881505"/>
          </a:xfrm>
          <a:custGeom>
            <a:avLst/>
            <a:gdLst/>
            <a:ahLst/>
            <a:cxnLst/>
            <a:rect l="l" t="t" r="r" b="b"/>
            <a:pathLst>
              <a:path h="1881504">
                <a:moveTo>
                  <a:pt x="0" y="0"/>
                </a:moveTo>
                <a:lnTo>
                  <a:pt x="0" y="188099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8900" y="7447533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67866" y="5569584"/>
            <a:ext cx="0" cy="1881505"/>
          </a:xfrm>
          <a:custGeom>
            <a:avLst/>
            <a:gdLst/>
            <a:ahLst/>
            <a:cxnLst/>
            <a:rect l="l" t="t" r="r" b="b"/>
            <a:pathLst>
              <a:path h="1881504">
                <a:moveTo>
                  <a:pt x="0" y="0"/>
                </a:moveTo>
                <a:lnTo>
                  <a:pt x="0" y="188099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0913" y="7447533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0054" y="5569584"/>
            <a:ext cx="0" cy="1881505"/>
          </a:xfrm>
          <a:custGeom>
            <a:avLst/>
            <a:gdLst/>
            <a:ahLst/>
            <a:cxnLst/>
            <a:rect l="l" t="t" r="r" b="b"/>
            <a:pathLst>
              <a:path h="1881504">
                <a:moveTo>
                  <a:pt x="0" y="0"/>
                </a:moveTo>
                <a:lnTo>
                  <a:pt x="0" y="188099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13101" y="7447533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40981" y="5569584"/>
            <a:ext cx="0" cy="1881505"/>
          </a:xfrm>
          <a:custGeom>
            <a:avLst/>
            <a:gdLst/>
            <a:ahLst/>
            <a:cxnLst/>
            <a:rect l="l" t="t" r="r" b="b"/>
            <a:pathLst>
              <a:path h="1881504">
                <a:moveTo>
                  <a:pt x="0" y="0"/>
                </a:moveTo>
                <a:lnTo>
                  <a:pt x="0" y="188099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881176" y="995146"/>
          <a:ext cx="6048375" cy="759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271145">
                <a:tc>
                  <a:txBody>
                    <a:bodyPr/>
                    <a:lstStyle/>
                    <a:p>
                      <a:pPr marL="27857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2825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</a:tr>
              <a:tr h="7064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172720">
                        <a:lnSpc>
                          <a:spcPct val="11730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39-year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woman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who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admitted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hospital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experiencing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systemic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weakness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years.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bilateral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unable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walk.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76835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Laboratory results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showed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alkaline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phosphatase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concentration.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Nodules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visible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thyroid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glands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ultrasound examination.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investigation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1160" lvl="1" indent="-196215">
                        <a:lnSpc>
                          <a:spcPct val="100000"/>
                        </a:lnSpc>
                        <a:spcBef>
                          <a:spcPts val="675"/>
                        </a:spcBef>
                        <a:buSzPct val="90909"/>
                        <a:buAutoNum type="alphaUcPeriod" startAt="14"/>
                        <a:tabLst>
                          <a:tab pos="391795" algn="l"/>
                          <a:tab pos="746125" algn="l"/>
                          <a:tab pos="3350260" algn="l"/>
                        </a:tabLst>
                      </a:pPr>
                      <a:r>
                        <a:rPr sz="1100" b="1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	</a:t>
                      </a:r>
                      <a:r>
                        <a:rPr sz="1100" b="1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Groups	</a:t>
                      </a:r>
                      <a:r>
                        <a:rPr sz="1100" b="1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77216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650" b="1" spc="-75" baseline="-22727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B3/D3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differential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diagnoses?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772160">
                        <a:lnSpc>
                          <a:spcPct val="100000"/>
                        </a:lnSpc>
                        <a:spcBef>
                          <a:spcPts val="980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B2/D2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Osteomalacia?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77216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B1/D1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Osteomalacia?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lvl="2" indent="-48133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A3/C3	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mimic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Osteomalacia?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marR="358775" lvl="2" indent="-775335">
                        <a:lnSpc>
                          <a:spcPct val="136400"/>
                        </a:lnSpc>
                        <a:spcBef>
                          <a:spcPts val="45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A2/C2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osteomalacia?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lvl="2" indent="-48133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A1/C1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protocol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possible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complications?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1678685" y="2639695"/>
            <a:ext cx="44577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19</a:t>
            </a:fld>
            <a:endParaRPr spc="-45" dirty="0"/>
          </a:p>
        </p:txBody>
      </p:sp>
      <p:sp>
        <p:nvSpPr>
          <p:cNvPr id="4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40" dirty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3077" y="1135126"/>
            <a:ext cx="5252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ORTHOPAEDICS 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TRAUMA </a:t>
            </a:r>
            <a:r>
              <a:rPr sz="1600" b="1" u="heavy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</a:t>
            </a:r>
            <a:r>
              <a:rPr sz="1600" b="1" u="heavy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909826"/>
          <a:ext cx="6225540" cy="4236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755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755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755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Module1: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Orthopaedics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241935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4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241935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10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R="95250" algn="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3.2.1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95070">
                        <a:lnSpc>
                          <a:spcPts val="1625"/>
                        </a:lnSpc>
                      </a:pPr>
                      <a:r>
                        <a:rPr sz="1400" spc="-175" dirty="0">
                          <a:latin typeface="Arial"/>
                          <a:cs typeface="Arial"/>
                        </a:rPr>
                        <a:t>TEAM®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R="95250" algn="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3.2.2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5070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Task-Oriented Learning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(TOL)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241935">
                        <a:lnSpc>
                          <a:spcPts val="1639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Learning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9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241935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Learning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241935">
                        <a:lnSpc>
                          <a:spcPts val="166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241935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3.6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71755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Regulations </a:t>
                      </a:r>
                      <a:r>
                        <a:rPr sz="140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65" baseline="0" dirty="0" smtClean="0">
                          <a:latin typeface="Arial"/>
                          <a:cs typeface="Arial"/>
                        </a:rPr>
                        <a:t> UHS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35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Appendix: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75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Appendix: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3"/>
          <p:cNvSpPr txBox="1"/>
          <p:nvPr/>
        </p:nvSpPr>
        <p:spPr>
          <a:xfrm>
            <a:off x="8382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95146"/>
          <a:ext cx="6049009" cy="7920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"/>
                <a:gridCol w="512445"/>
                <a:gridCol w="742315"/>
                <a:gridCol w="4631055"/>
                <a:gridCol w="91439"/>
              </a:tblGrid>
              <a:tr h="373380">
                <a:tc gridSpan="5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1475">
                <a:tc gridSpan="5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37760">
                <a:tc gridSpan="5">
                  <a:txBody>
                    <a:bodyPr/>
                    <a:lstStyle/>
                    <a:p>
                      <a:pPr marL="71120" marR="255270">
                        <a:lnSpc>
                          <a:spcPct val="136400"/>
                        </a:lnSpc>
                        <a:spcBef>
                          <a:spcPts val="50"/>
                        </a:spcBef>
                      </a:pPr>
                      <a:r>
                        <a:rPr sz="1100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62-year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old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presents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complaints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aching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right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varies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severity 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extends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down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knee.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began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gradually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before.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Initially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felt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stiffness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whenever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sat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prolonged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periods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night’s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sleep.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reports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can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longer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walk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far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did,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negotiating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stairs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was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especially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painful.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patient’s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osteoarthritis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74320">
                        <a:lnSpc>
                          <a:spcPts val="1800"/>
                        </a:lnSpc>
                        <a:spcBef>
                          <a:spcPts val="140"/>
                        </a:spcBef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spine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occasional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twinges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right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groin.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has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right-sided 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sciatica.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Radiographs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right</a:t>
                      </a:r>
                      <a:r>
                        <a:rPr sz="1100" spc="-2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hip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provided.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S.No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A1/C1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differential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diagnoses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pathology?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A2/C2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areas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affected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problem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How?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A3/C3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B1/D1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investigations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osteoarthritis?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B2/D2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463550">
                        <a:lnSpc>
                          <a:spcPts val="1800"/>
                        </a:lnSpc>
                        <a:spcBef>
                          <a:spcPts val="95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regarding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non-operative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operative 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management?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Why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why</a:t>
                      </a:r>
                      <a:r>
                        <a:rPr sz="1100" spc="-1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not?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B3/D3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11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686814" y="3538601"/>
            <a:ext cx="4441190" cy="2947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20</a:t>
            </a:fld>
            <a:endParaRPr spc="-45" dirty="0"/>
          </a:p>
        </p:txBody>
      </p:sp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5852" y="6598284"/>
          <a:ext cx="5883908" cy="164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809"/>
                <a:gridCol w="741679"/>
                <a:gridCol w="4630420"/>
              </a:tblGrid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812" y="6601332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2" y="228600"/>
                </a:lnTo>
                <a:lnTo>
                  <a:pt x="6553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900" y="6601332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4432" y="6601332"/>
            <a:ext cx="373380" cy="228600"/>
          </a:xfrm>
          <a:custGeom>
            <a:avLst/>
            <a:gdLst/>
            <a:ahLst/>
            <a:cxnLst/>
            <a:rect l="l" t="t" r="r" b="b"/>
            <a:pathLst>
              <a:path w="373380" h="228600">
                <a:moveTo>
                  <a:pt x="0" y="228600"/>
                </a:moveTo>
                <a:lnTo>
                  <a:pt x="373379" y="228600"/>
                </a:lnTo>
                <a:lnTo>
                  <a:pt x="373379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1473" y="6601332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39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0913" y="6601332"/>
            <a:ext cx="64135" cy="228600"/>
          </a:xfrm>
          <a:custGeom>
            <a:avLst/>
            <a:gdLst/>
            <a:ahLst/>
            <a:cxnLst/>
            <a:rect l="l" t="t" r="r" b="b"/>
            <a:pathLst>
              <a:path w="64134" h="228600">
                <a:moveTo>
                  <a:pt x="0" y="228600"/>
                </a:moveTo>
                <a:lnTo>
                  <a:pt x="64008" y="228600"/>
                </a:lnTo>
                <a:lnTo>
                  <a:pt x="6400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4922" y="6601332"/>
            <a:ext cx="607060" cy="228600"/>
          </a:xfrm>
          <a:custGeom>
            <a:avLst/>
            <a:gdLst/>
            <a:ahLst/>
            <a:cxnLst/>
            <a:rect l="l" t="t" r="r" b="b"/>
            <a:pathLst>
              <a:path w="607060" h="228600">
                <a:moveTo>
                  <a:pt x="0" y="228600"/>
                </a:moveTo>
                <a:lnTo>
                  <a:pt x="606552" y="228600"/>
                </a:lnTo>
                <a:lnTo>
                  <a:pt x="6065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0751" y="6601332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40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101" y="6601332"/>
            <a:ext cx="66040" cy="228600"/>
          </a:xfrm>
          <a:custGeom>
            <a:avLst/>
            <a:gdLst/>
            <a:ahLst/>
            <a:cxnLst/>
            <a:rect l="l" t="t" r="r" b="b"/>
            <a:pathLst>
              <a:path w="66039" h="228600">
                <a:moveTo>
                  <a:pt x="0" y="228600"/>
                </a:moveTo>
                <a:lnTo>
                  <a:pt x="65531" y="228600"/>
                </a:lnTo>
                <a:lnTo>
                  <a:pt x="6553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8633" y="6601332"/>
            <a:ext cx="4492625" cy="228600"/>
          </a:xfrm>
          <a:custGeom>
            <a:avLst/>
            <a:gdLst/>
            <a:ahLst/>
            <a:cxnLst/>
            <a:rect l="l" t="t" r="r" b="b"/>
            <a:pathLst>
              <a:path w="4492625" h="228600">
                <a:moveTo>
                  <a:pt x="0" y="228600"/>
                </a:moveTo>
                <a:lnTo>
                  <a:pt x="4492117" y="228600"/>
                </a:lnTo>
                <a:lnTo>
                  <a:pt x="449211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8900" y="6598284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0913" y="659828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3101" y="6598284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8900" y="6832980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0913" y="6832980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3101" y="6832980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8900" y="7067677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0913" y="7067677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3101" y="7067677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8900" y="7303896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0913" y="7303896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3101" y="7303896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900" y="7538973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0913" y="7538973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3101" y="7538973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8900" y="7773670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0913" y="7773670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3101" y="7773670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8900" y="8008366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0913" y="8008366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3101" y="8008366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852" y="6595236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87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8900" y="8243061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67866" y="6595236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87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0913" y="8243061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0054" y="6595236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87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13101" y="8243061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70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40981" y="6595236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87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881176" y="995146"/>
          <a:ext cx="6048375" cy="765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373380">
                <a:tc>
                  <a:txBody>
                    <a:bodyPr/>
                    <a:lstStyle/>
                    <a:p>
                      <a:pPr marL="27857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2825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</a:tr>
              <a:tr h="692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66040">
                        <a:lnSpc>
                          <a:spcPct val="11710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34-year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female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presented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complaints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stiffness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hands.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Stiffness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hands,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wrists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ankles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lasts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than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hour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every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morning.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increasing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difficulty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standing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periods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due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foot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ankle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pain.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began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feeling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extremely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tired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short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tempered.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energy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usual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She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gradually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started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having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ulnar deviation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hands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swan neck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deformity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fingers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nodules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soft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tissues.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Some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preliminary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show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raised 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ESR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RA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factor.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X-rays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investigations.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1160" lvl="1" indent="-196215">
                        <a:lnSpc>
                          <a:spcPct val="100000"/>
                        </a:lnSpc>
                        <a:buSzPct val="90909"/>
                        <a:buAutoNum type="alphaUcPeriod" startAt="14"/>
                        <a:tabLst>
                          <a:tab pos="391795" algn="l"/>
                          <a:tab pos="746125" algn="l"/>
                          <a:tab pos="3350260" algn="l"/>
                        </a:tabLst>
                      </a:pPr>
                      <a:r>
                        <a:rPr sz="1100" b="1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	</a:t>
                      </a:r>
                      <a:r>
                        <a:rPr sz="1100" b="1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Groups	</a:t>
                      </a:r>
                      <a:r>
                        <a:rPr sz="1100" b="1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47815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650" b="1" spc="-75" baseline="-22727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B3/D3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manifestations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478155">
                        <a:lnSpc>
                          <a:spcPct val="100000"/>
                        </a:lnSpc>
                        <a:spcBef>
                          <a:spcPts val="994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100" b="1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B2/D2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2160" lvl="2" indent="-47815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Arial"/>
                        <a:buAutoNum type="arabicPlain"/>
                        <a:tabLst>
                          <a:tab pos="772160" algn="l"/>
                          <a:tab pos="772795" algn="l"/>
                          <a:tab pos="1397000" algn="l"/>
                        </a:tabLst>
                      </a:pPr>
                      <a:r>
                        <a:rPr sz="1650" b="1" spc="-75" baseline="-22727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B1/D1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lvl="2" indent="-481330">
                        <a:lnSpc>
                          <a:spcPct val="100000"/>
                        </a:lnSpc>
                        <a:spcBef>
                          <a:spcPts val="985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A3/C3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differential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diagnoses?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lvl="2" indent="-481330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A2/C2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options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75335" lvl="2" indent="-48133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/>
                        <a:buAutoNum type="arabicPlain"/>
                        <a:tabLst>
                          <a:tab pos="775335" algn="l"/>
                          <a:tab pos="775970" algn="l"/>
                          <a:tab pos="1397000" algn="l"/>
                        </a:tabLst>
                      </a:pPr>
                      <a:r>
                        <a:rPr sz="1100" b="1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A1/C1	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1659635" y="3285744"/>
            <a:ext cx="4489450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21</a:t>
            </a:fld>
            <a:endParaRPr spc="-45" dirty="0"/>
          </a:p>
        </p:txBody>
      </p:sp>
      <p:sp>
        <p:nvSpPr>
          <p:cNvPr id="4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17880"/>
            <a:ext cx="146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3667" y="1678177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3667" y="2668777"/>
            <a:ext cx="1210945" cy="0"/>
          </a:xfrm>
          <a:custGeom>
            <a:avLst/>
            <a:gdLst/>
            <a:ahLst/>
            <a:cxnLst/>
            <a:rect l="l" t="t" r="r" b="b"/>
            <a:pathLst>
              <a:path w="1210945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667" y="6614286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3667" y="8269732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19860" y="1179830"/>
          <a:ext cx="6202045" cy="7626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/>
                <a:gridCol w="4302125"/>
              </a:tblGrid>
              <a:tr h="191770">
                <a:tc>
                  <a:txBody>
                    <a:bodyPr/>
                    <a:lstStyle/>
                    <a:p>
                      <a:pPr marL="3175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11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 marR="43180" indent="32131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SURGERY, 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ORTHOPAEDIC,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NEROSURGERY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BOOK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50" spc="-60" baseline="252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Bailey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Love's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Surgery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15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10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WEBSITES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(ORTHOPAEDICS):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www.orthobullets.com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2585" marR="36195" indent="-327660">
                        <a:lnSpc>
                          <a:spcPct val="10200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NEUROLOGY, RHEUMATOLOGY 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spc="-17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BOOKS: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59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656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Hutchison’s 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Methods,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050" spc="-15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5930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45656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MacLeod's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examination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13th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593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5656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Davidson's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Principles and 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59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656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Kumar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Clark's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593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456565" algn="l"/>
                        </a:tabLst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HCAI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guidelines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CDC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61009" indent="-228600">
                        <a:lnSpc>
                          <a:spcPct val="100000"/>
                        </a:lnSpc>
                        <a:buAutoNum type="arabicPeriod"/>
                        <a:tabLst>
                          <a:tab pos="46164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PPA,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preface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Haneef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1009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AutoNum type="arabicPeriod"/>
                        <a:tabLst>
                          <a:tab pos="461645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050" spc="-3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Pervez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Akbar)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2885" indent="-15367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UcPeriod"/>
                        <a:tabLst>
                          <a:tab pos="223520" algn="l"/>
                        </a:tabLst>
                      </a:pPr>
                      <a:r>
                        <a:rPr sz="1100" b="1" u="heavy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GROSSANATOMY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8630" lvl="1" indent="-17081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469265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K.L.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Clinically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8920" indent="-179705">
                        <a:lnSpc>
                          <a:spcPts val="1315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49554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7995" lvl="1" indent="-170180">
                        <a:lnSpc>
                          <a:spcPts val="1315"/>
                        </a:lnSpc>
                        <a:buAutoNum type="arabicPeriod"/>
                        <a:tabLst>
                          <a:tab pos="46863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KeithL.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Moore.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8630" lvl="1" indent="-17081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46926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Langman’s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906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100" b="1" spc="-12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985" indent="-229870">
                        <a:lnSpc>
                          <a:spcPct val="100000"/>
                        </a:lnSpc>
                        <a:buAutoNum type="alphaUcPeriod"/>
                        <a:tabLst>
                          <a:tab pos="261620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4510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514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Harper’s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4510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514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Lehninger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0860" lvl="1" indent="-23304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3149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Biochemistry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Devlin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3070" indent="-22542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43370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Preventive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Social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Park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8795" indent="-227329">
                        <a:lnSpc>
                          <a:spcPct val="100000"/>
                        </a:lnSpc>
                        <a:spcBef>
                          <a:spcPts val="225"/>
                        </a:spcBef>
                        <a:buAutoNum type="arabicPeriod"/>
                        <a:tabLst>
                          <a:tab pos="51943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llyas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4510" indent="-226695">
                        <a:lnSpc>
                          <a:spcPct val="100000"/>
                        </a:lnSpc>
                        <a:spcBef>
                          <a:spcPts val="219"/>
                        </a:spcBef>
                        <a:buAutoNum type="arabicPeriod"/>
                        <a:tabLst>
                          <a:tab pos="525145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i="1" spc="-65" dirty="0">
                          <a:latin typeface="Trebuchet MS"/>
                          <a:cs typeface="Trebuchet MS"/>
                        </a:rPr>
                        <a:t>Statistics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Sciences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Jan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Kuzma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100" b="1" spc="-14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985" indent="-22987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UcPeriod"/>
                        <a:tabLst>
                          <a:tab pos="261620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2759" lvl="1" indent="-227329">
                        <a:lnSpc>
                          <a:spcPct val="100000"/>
                        </a:lnSpc>
                        <a:spcBef>
                          <a:spcPts val="80"/>
                        </a:spcBef>
                        <a:buAutoNum type="arabicPeriod"/>
                        <a:tabLst>
                          <a:tab pos="49339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9745" lvl="1" indent="-23431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99745" algn="l"/>
                          <a:tab pos="50038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0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PATHOLOGY/MICROBIOLOGY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26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8145" indent="-17081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39878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Cotran,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Pathologic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Disease,9</a:t>
                      </a:r>
                      <a:r>
                        <a:rPr sz="1050" spc="-89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-157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8145" indent="-17081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39878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Rapid Review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Pathology,4</a:t>
                      </a:r>
                      <a:r>
                        <a:rPr sz="1050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  <a:hlinkClick r:id="rId3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3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3"/>
                        </a:rPr>
                        <a:t>Goljan</a:t>
                      </a:r>
                      <a:r>
                        <a:rPr sz="1100" spc="-85" dirty="0"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  <a:hlinkClick r:id="rId3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22</a:t>
            </a:fld>
            <a:endParaRPr spc="-45" dirty="0"/>
          </a:p>
        </p:txBody>
      </p:sp>
      <p:sp>
        <p:nvSpPr>
          <p:cNvPr id="12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114" y="462280"/>
            <a:ext cx="2417445" cy="168275"/>
          </a:xfrm>
          <a:custGeom>
            <a:avLst/>
            <a:gdLst/>
            <a:ahLst/>
            <a:cxnLst/>
            <a:rect l="l" t="t" r="r" b="b"/>
            <a:pathLst>
              <a:path w="2417445" h="168275">
                <a:moveTo>
                  <a:pt x="0" y="168275"/>
                </a:moveTo>
                <a:lnTo>
                  <a:pt x="2417445" y="168275"/>
                </a:lnTo>
                <a:lnTo>
                  <a:pt x="2417445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solidFill>
            <a:srgbClr val="C5D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956" y="667461"/>
            <a:ext cx="1891664" cy="610235"/>
          </a:xfrm>
          <a:custGeom>
            <a:avLst/>
            <a:gdLst/>
            <a:ahLst/>
            <a:cxnLst/>
            <a:rect l="l" t="t" r="r" b="b"/>
            <a:pathLst>
              <a:path w="1891664" h="610235">
                <a:moveTo>
                  <a:pt x="0" y="609904"/>
                </a:moveTo>
                <a:lnTo>
                  <a:pt x="1891538" y="609904"/>
                </a:lnTo>
                <a:lnTo>
                  <a:pt x="1891538" y="0"/>
                </a:lnTo>
                <a:lnTo>
                  <a:pt x="0" y="0"/>
                </a:lnTo>
                <a:lnTo>
                  <a:pt x="0" y="6099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3667" y="1173733"/>
            <a:ext cx="4298315" cy="104139"/>
          </a:xfrm>
          <a:custGeom>
            <a:avLst/>
            <a:gdLst/>
            <a:ahLst/>
            <a:cxnLst/>
            <a:rect l="l" t="t" r="r" b="b"/>
            <a:pathLst>
              <a:path w="4298315" h="104140">
                <a:moveTo>
                  <a:pt x="0" y="103632"/>
                </a:moveTo>
                <a:lnTo>
                  <a:pt x="4298314" y="103632"/>
                </a:lnTo>
                <a:lnTo>
                  <a:pt x="4298314" y="0"/>
                </a:lnTo>
                <a:lnTo>
                  <a:pt x="0" y="0"/>
                </a:lnTo>
                <a:lnTo>
                  <a:pt x="0" y="1036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3667" y="667512"/>
            <a:ext cx="4298315" cy="167640"/>
          </a:xfrm>
          <a:custGeom>
            <a:avLst/>
            <a:gdLst/>
            <a:ahLst/>
            <a:cxnLst/>
            <a:rect l="l" t="t" r="r" b="b"/>
            <a:pathLst>
              <a:path w="4298315" h="167640">
                <a:moveTo>
                  <a:pt x="0" y="167640"/>
                </a:moveTo>
                <a:lnTo>
                  <a:pt x="4298314" y="167640"/>
                </a:lnTo>
                <a:lnTo>
                  <a:pt x="429831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667" y="81153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3667" y="835101"/>
            <a:ext cx="4298315" cy="168275"/>
          </a:xfrm>
          <a:custGeom>
            <a:avLst/>
            <a:gdLst/>
            <a:ahLst/>
            <a:cxnLst/>
            <a:rect l="l" t="t" r="r" b="b"/>
            <a:pathLst>
              <a:path w="4298315" h="168275">
                <a:moveTo>
                  <a:pt x="0" y="167944"/>
                </a:moveTo>
                <a:lnTo>
                  <a:pt x="4298314" y="167944"/>
                </a:lnTo>
                <a:lnTo>
                  <a:pt x="4298314" y="0"/>
                </a:lnTo>
                <a:lnTo>
                  <a:pt x="0" y="0"/>
                </a:lnTo>
                <a:lnTo>
                  <a:pt x="0" y="1679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3667" y="100304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5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5956" y="662940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667" y="662940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84705" y="1836166"/>
            <a:ext cx="773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6492" y="378052"/>
            <a:ext cx="6517005" cy="1226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50" b="1" spc="-172" baseline="-7575" dirty="0">
                <a:latin typeface="Arial"/>
                <a:cs typeface="Arial"/>
              </a:rPr>
              <a:t>LIAQUAT </a:t>
            </a:r>
            <a:r>
              <a:rPr sz="1650" b="1" spc="-165" baseline="-7575" dirty="0">
                <a:latin typeface="Arial"/>
                <a:cs typeface="Arial"/>
              </a:rPr>
              <a:t>NATIONAL </a:t>
            </a:r>
            <a:r>
              <a:rPr sz="1650" b="1" spc="-179" baseline="-7575" dirty="0">
                <a:latin typeface="Arial"/>
                <a:cs typeface="Arial"/>
              </a:rPr>
              <a:t>MEDICAL </a:t>
            </a:r>
            <a:r>
              <a:rPr sz="1650" b="1" spc="-284" baseline="-7575" dirty="0">
                <a:latin typeface="Arial"/>
                <a:cs typeface="Arial"/>
              </a:rPr>
              <a:t>COLLEGE </a:t>
            </a: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9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1922145">
              <a:lnSpc>
                <a:spcPct val="100000"/>
              </a:lnSpc>
              <a:spcBef>
                <a:spcPts val="385"/>
              </a:spcBef>
            </a:pPr>
            <a:r>
              <a:rPr sz="1100" b="1" spc="-145" dirty="0">
                <a:latin typeface="Arial"/>
                <a:cs typeface="Arial"/>
              </a:rPr>
              <a:t>WEBSITES:</a:t>
            </a:r>
            <a:endParaRPr sz="1100">
              <a:latin typeface="Arial"/>
              <a:cs typeface="Arial"/>
            </a:endParaRPr>
          </a:p>
          <a:p>
            <a:pPr marL="2481580" indent="-260350">
              <a:lnSpc>
                <a:spcPts val="1315"/>
              </a:lnSpc>
              <a:spcBef>
                <a:spcPts val="50"/>
              </a:spcBef>
              <a:buClr>
                <a:srgbClr val="000000"/>
              </a:buClr>
              <a:buAutoNum type="arabicPeriod"/>
              <a:tabLst>
                <a:tab pos="2481580" algn="l"/>
                <a:tab pos="2482215" algn="l"/>
              </a:tabLst>
            </a:pPr>
            <a:r>
              <a:rPr sz="1650" u="sng" spc="-30" baseline="25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http://library.med.utah.edu/WebPath/webpath.html</a:t>
            </a:r>
            <a:endParaRPr sz="1650" baseline="2525">
              <a:latin typeface="Arial"/>
              <a:cs typeface="Arial"/>
            </a:endParaRPr>
          </a:p>
          <a:p>
            <a:pPr marL="2449830" indent="-228600">
              <a:lnSpc>
                <a:spcPts val="1315"/>
              </a:lnSpc>
              <a:buAutoNum type="arabicPeriod"/>
              <a:tabLst>
                <a:tab pos="2450465" algn="l"/>
              </a:tabLst>
            </a:pPr>
            <a:r>
              <a:rPr sz="1100" spc="-10" dirty="0">
                <a:latin typeface="Arial"/>
                <a:cs typeface="Arial"/>
                <a:hlinkClick r:id="rId3"/>
              </a:rPr>
              <a:t>http://www.pathologyatlas.ro/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922145">
              <a:lnSpc>
                <a:spcPct val="100000"/>
              </a:lnSpc>
              <a:spcBef>
                <a:spcPts val="785"/>
              </a:spcBef>
            </a:pPr>
            <a:r>
              <a:rPr sz="1100" b="1" spc="-70" dirty="0">
                <a:latin typeface="Arial"/>
                <a:cs typeface="Arial"/>
              </a:rPr>
              <a:t>A.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5098" y="1583182"/>
            <a:ext cx="3118485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3515" algn="l"/>
              </a:tabLst>
            </a:pPr>
            <a:r>
              <a:rPr sz="1100" spc="-50" dirty="0">
                <a:latin typeface="Arial"/>
                <a:cs typeface="Arial"/>
              </a:rPr>
              <a:t>Textbook Of </a:t>
            </a:r>
            <a:r>
              <a:rPr sz="1100" spc="-35" dirty="0">
                <a:latin typeface="Arial"/>
                <a:cs typeface="Arial"/>
              </a:rPr>
              <a:t>Medical </a:t>
            </a:r>
            <a:r>
              <a:rPr sz="1100" spc="-60" dirty="0">
                <a:latin typeface="Arial"/>
                <a:cs typeface="Arial"/>
              </a:rPr>
              <a:t>Physiology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45" dirty="0">
                <a:latin typeface="Arial"/>
                <a:cs typeface="Arial"/>
              </a:rPr>
              <a:t>Guyton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3515" algn="l"/>
              </a:tabLst>
            </a:pPr>
            <a:r>
              <a:rPr sz="1100" spc="-85" dirty="0">
                <a:latin typeface="Arial"/>
                <a:cs typeface="Arial"/>
              </a:rPr>
              <a:t>Ganong‘S </a:t>
            </a:r>
            <a:r>
              <a:rPr sz="1100" spc="-70" dirty="0">
                <a:latin typeface="Arial"/>
                <a:cs typeface="Arial"/>
              </a:rPr>
              <a:t>Review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Medical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3515" algn="l"/>
              </a:tabLst>
            </a:pPr>
            <a:r>
              <a:rPr sz="1100" spc="-65" dirty="0">
                <a:latin typeface="Arial"/>
                <a:cs typeface="Arial"/>
              </a:rPr>
              <a:t>Human Physiology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60" dirty="0">
                <a:latin typeface="Arial"/>
                <a:cs typeface="Arial"/>
              </a:rPr>
              <a:t>Lauralee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Sherwood</a:t>
            </a:r>
            <a:endParaRPr sz="11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3515" algn="l"/>
              </a:tabLst>
            </a:pPr>
            <a:r>
              <a:rPr sz="1100" spc="-60" dirty="0">
                <a:latin typeface="Arial"/>
                <a:cs typeface="Arial"/>
              </a:rPr>
              <a:t>Berne </a:t>
            </a:r>
            <a:r>
              <a:rPr sz="1100" spc="-65" dirty="0">
                <a:latin typeface="Arial"/>
                <a:cs typeface="Arial"/>
              </a:rPr>
              <a:t>&amp;Levy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3515" algn="l"/>
              </a:tabLst>
            </a:pPr>
            <a:r>
              <a:rPr sz="1100" spc="-65" dirty="0">
                <a:latin typeface="Arial"/>
                <a:cs typeface="Arial"/>
              </a:rPr>
              <a:t>Best </a:t>
            </a:r>
            <a:r>
              <a:rPr sz="1100" spc="-45" dirty="0">
                <a:latin typeface="Arial"/>
                <a:cs typeface="Arial"/>
              </a:rPr>
              <a:t>&amp;Taylor </a:t>
            </a:r>
            <a:r>
              <a:rPr sz="1100" spc="-55" dirty="0">
                <a:latin typeface="Arial"/>
                <a:cs typeface="Arial"/>
              </a:rPr>
              <a:t>Physiological </a:t>
            </a:r>
            <a:r>
              <a:rPr sz="1100" spc="-90" dirty="0">
                <a:latin typeface="Arial"/>
                <a:cs typeface="Arial"/>
              </a:rPr>
              <a:t>Basis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Medical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Practice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5956" y="128041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3667" y="128041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5956" y="2606294"/>
            <a:ext cx="1891664" cy="2088514"/>
          </a:xfrm>
          <a:custGeom>
            <a:avLst/>
            <a:gdLst/>
            <a:ahLst/>
            <a:cxnLst/>
            <a:rect l="l" t="t" r="r" b="b"/>
            <a:pathLst>
              <a:path w="1891664" h="2088514">
                <a:moveTo>
                  <a:pt x="0" y="2088260"/>
                </a:moveTo>
                <a:lnTo>
                  <a:pt x="1891538" y="2088260"/>
                </a:lnTo>
                <a:lnTo>
                  <a:pt x="1891538" y="0"/>
                </a:lnTo>
                <a:lnTo>
                  <a:pt x="0" y="0"/>
                </a:lnTo>
                <a:lnTo>
                  <a:pt x="0" y="20882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956" y="4865242"/>
            <a:ext cx="1891664" cy="2088514"/>
          </a:xfrm>
          <a:custGeom>
            <a:avLst/>
            <a:gdLst/>
            <a:ahLst/>
            <a:cxnLst/>
            <a:rect l="l" t="t" r="r" b="b"/>
            <a:pathLst>
              <a:path w="1891664" h="2088515">
                <a:moveTo>
                  <a:pt x="0" y="2088134"/>
                </a:moveTo>
                <a:lnTo>
                  <a:pt x="1891538" y="2088134"/>
                </a:lnTo>
                <a:lnTo>
                  <a:pt x="1891538" y="0"/>
                </a:lnTo>
                <a:lnTo>
                  <a:pt x="0" y="0"/>
                </a:lnTo>
                <a:lnTo>
                  <a:pt x="0" y="208813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5956" y="4694554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7"/>
                </a:moveTo>
                <a:lnTo>
                  <a:pt x="1891538" y="170687"/>
                </a:lnTo>
                <a:lnTo>
                  <a:pt x="189153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2202" y="4674234"/>
            <a:ext cx="1219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50" dirty="0">
                <a:latin typeface="Arial"/>
                <a:cs typeface="Arial"/>
              </a:rPr>
              <a:t>FORENSIC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23667" y="2606294"/>
            <a:ext cx="4298315" cy="173990"/>
          </a:xfrm>
          <a:custGeom>
            <a:avLst/>
            <a:gdLst/>
            <a:ahLst/>
            <a:cxnLst/>
            <a:rect l="l" t="t" r="r" b="b"/>
            <a:pathLst>
              <a:path w="4298315" h="173989">
                <a:moveTo>
                  <a:pt x="0" y="173735"/>
                </a:moveTo>
                <a:lnTo>
                  <a:pt x="4298314" y="173735"/>
                </a:lnTo>
                <a:lnTo>
                  <a:pt x="4298314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3667" y="2780029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4">
                <a:moveTo>
                  <a:pt x="0" y="169164"/>
                </a:moveTo>
                <a:lnTo>
                  <a:pt x="4298314" y="169164"/>
                </a:lnTo>
                <a:lnTo>
                  <a:pt x="429831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3667" y="2949194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3667" y="3119958"/>
            <a:ext cx="4298315" cy="171450"/>
          </a:xfrm>
          <a:custGeom>
            <a:avLst/>
            <a:gdLst/>
            <a:ahLst/>
            <a:cxnLst/>
            <a:rect l="l" t="t" r="r" b="b"/>
            <a:pathLst>
              <a:path w="4298315" h="171450">
                <a:moveTo>
                  <a:pt x="0" y="170992"/>
                </a:moveTo>
                <a:lnTo>
                  <a:pt x="4298314" y="170992"/>
                </a:lnTo>
                <a:lnTo>
                  <a:pt x="4298314" y="0"/>
                </a:lnTo>
                <a:lnTo>
                  <a:pt x="0" y="0"/>
                </a:lnTo>
                <a:lnTo>
                  <a:pt x="0" y="1709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3667" y="329095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3667" y="3461639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20">
                <a:moveTo>
                  <a:pt x="0" y="172211"/>
                </a:moveTo>
                <a:lnTo>
                  <a:pt x="4298314" y="172211"/>
                </a:lnTo>
                <a:lnTo>
                  <a:pt x="4298314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10967" y="2589022"/>
            <a:ext cx="429006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1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  <a:p>
            <a:pPr marL="559435" marR="108585" indent="-228600">
              <a:lnSpc>
                <a:spcPts val="1340"/>
              </a:lnSpc>
              <a:spcBef>
                <a:spcPts val="40"/>
              </a:spcBef>
              <a:buAutoNum type="arabicPeriod"/>
              <a:tabLst>
                <a:tab pos="560070" algn="l"/>
              </a:tabLst>
            </a:pPr>
            <a:r>
              <a:rPr sz="1100" spc="-65" dirty="0">
                <a:latin typeface="Arial"/>
                <a:cs typeface="Arial"/>
              </a:rPr>
              <a:t>Nasib </a:t>
            </a:r>
            <a:r>
              <a:rPr sz="1100" spc="-114" dirty="0">
                <a:latin typeface="Arial"/>
                <a:cs typeface="Arial"/>
              </a:rPr>
              <a:t>R. </a:t>
            </a:r>
            <a:r>
              <a:rPr sz="1100" spc="-50" dirty="0">
                <a:latin typeface="Arial"/>
                <a:cs typeface="Arial"/>
              </a:rPr>
              <a:t>Awan.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practice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35" dirty="0">
                <a:latin typeface="Arial"/>
                <a:cs typeface="Arial"/>
              </a:rPr>
              <a:t>1st 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2002.</a:t>
            </a:r>
            <a:endParaRPr sz="1100">
              <a:latin typeface="Arial"/>
              <a:cs typeface="Arial"/>
            </a:endParaRPr>
          </a:p>
          <a:p>
            <a:pPr marL="559435" indent="-228600">
              <a:lnSpc>
                <a:spcPts val="1305"/>
              </a:lnSpc>
              <a:buAutoNum type="arabicPeriod"/>
              <a:tabLst>
                <a:tab pos="560070" algn="l"/>
              </a:tabLst>
            </a:pPr>
            <a:r>
              <a:rPr sz="1100" spc="-50" dirty="0">
                <a:latin typeface="Arial"/>
                <a:cs typeface="Arial"/>
              </a:rPr>
              <a:t>Parikh, </a:t>
            </a:r>
            <a:r>
              <a:rPr sz="1100" spc="-105" dirty="0">
                <a:latin typeface="Arial"/>
                <a:cs typeface="Arial"/>
              </a:rPr>
              <a:t>C.K. </a:t>
            </a:r>
            <a:r>
              <a:rPr sz="1100" spc="-50" dirty="0">
                <a:latin typeface="Arial"/>
                <a:cs typeface="Arial"/>
              </a:rPr>
              <a:t>Parikh’s </a:t>
            </a:r>
            <a:r>
              <a:rPr sz="1100" spc="-40" dirty="0">
                <a:latin typeface="Arial"/>
                <a:cs typeface="Arial"/>
              </a:rPr>
              <a:t>Textbook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Jurisprudence,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Forensic</a:t>
            </a:r>
            <a:endParaRPr sz="1100">
              <a:latin typeface="Arial"/>
              <a:cs typeface="Arial"/>
            </a:endParaRPr>
          </a:p>
          <a:p>
            <a:pPr marL="559435">
              <a:lnSpc>
                <a:spcPct val="100000"/>
              </a:lnSpc>
              <a:spcBef>
                <a:spcPts val="25"/>
              </a:spcBef>
            </a:pP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50" dirty="0">
                <a:latin typeface="Arial"/>
                <a:cs typeface="Arial"/>
              </a:rPr>
              <a:t>and Toxicology. </a:t>
            </a:r>
            <a:r>
              <a:rPr sz="1100" spc="-10" dirty="0">
                <a:latin typeface="Arial"/>
                <a:cs typeface="Arial"/>
              </a:rPr>
              <a:t>7th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ed.2005.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b="1" spc="-175" dirty="0">
                <a:latin typeface="Arial"/>
                <a:cs typeface="Arial"/>
              </a:rPr>
              <a:t>REFERENCE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60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23667" y="3613277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0995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3667" y="363385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3667" y="3804539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3667" y="3975227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3667" y="4145915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3667" y="4316603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3667" y="448729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3667" y="4657978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3667" y="4828666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23667" y="499783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3667" y="5168468"/>
            <a:ext cx="4298315" cy="171450"/>
          </a:xfrm>
          <a:custGeom>
            <a:avLst/>
            <a:gdLst/>
            <a:ahLst/>
            <a:cxnLst/>
            <a:rect l="l" t="t" r="r" b="b"/>
            <a:pathLst>
              <a:path w="4298315" h="171450">
                <a:moveTo>
                  <a:pt x="0" y="170992"/>
                </a:moveTo>
                <a:lnTo>
                  <a:pt x="4298314" y="170992"/>
                </a:lnTo>
                <a:lnTo>
                  <a:pt x="4298314" y="0"/>
                </a:lnTo>
                <a:lnTo>
                  <a:pt x="0" y="0"/>
                </a:lnTo>
                <a:lnTo>
                  <a:pt x="0" y="1709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29482" y="3613530"/>
            <a:ext cx="3851275" cy="1729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Knight </a:t>
            </a:r>
            <a:r>
              <a:rPr sz="1100" spc="-80" dirty="0">
                <a:latin typeface="Arial"/>
                <a:cs typeface="Arial"/>
              </a:rPr>
              <a:t>B. </a:t>
            </a:r>
            <a:r>
              <a:rPr sz="1100" spc="-65" dirty="0">
                <a:latin typeface="Arial"/>
                <a:cs typeface="Arial"/>
              </a:rPr>
              <a:t>Simpson’s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Medicine. </a:t>
            </a:r>
            <a:r>
              <a:rPr sz="1100" spc="-20" dirty="0">
                <a:latin typeface="Arial"/>
                <a:cs typeface="Arial"/>
              </a:rPr>
              <a:t>11th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ed.1993.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rabicPeriod" startAt="3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Knight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Pekka.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medicine. </a:t>
            </a:r>
            <a:r>
              <a:rPr sz="1100" spc="-25" dirty="0">
                <a:latin typeface="Arial"/>
                <a:cs typeface="Arial"/>
              </a:rPr>
              <a:t>3rd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2004</a:t>
            </a:r>
            <a:endParaRPr sz="1100">
              <a:latin typeface="Arial"/>
              <a:cs typeface="Arial"/>
            </a:endParaRPr>
          </a:p>
          <a:p>
            <a:pPr marL="241300" marR="285115" indent="-228600">
              <a:lnSpc>
                <a:spcPct val="101800"/>
              </a:lnSpc>
              <a:buAutoNum type="arabicPeriod" startAt="3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Krishan </a:t>
            </a:r>
            <a:r>
              <a:rPr sz="1100" spc="-90" dirty="0">
                <a:latin typeface="Arial"/>
                <a:cs typeface="Arial"/>
              </a:rPr>
              <a:t>VIJ. </a:t>
            </a:r>
            <a:r>
              <a:rPr sz="1100" spc="-55" dirty="0">
                <a:latin typeface="Arial"/>
                <a:cs typeface="Arial"/>
              </a:rPr>
              <a:t>Text </a:t>
            </a:r>
            <a:r>
              <a:rPr sz="1100" spc="-35" dirty="0">
                <a:latin typeface="Arial"/>
                <a:cs typeface="Arial"/>
              </a:rPr>
              <a:t>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toxicology  (principles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practice). </a:t>
            </a:r>
            <a:r>
              <a:rPr sz="1100" spc="-5" dirty="0">
                <a:latin typeface="Arial"/>
                <a:cs typeface="Arial"/>
              </a:rPr>
              <a:t>4th </a:t>
            </a:r>
            <a:r>
              <a:rPr sz="1100" spc="-40" dirty="0">
                <a:latin typeface="Arial"/>
                <a:cs typeface="Arial"/>
              </a:rPr>
              <a:t>ed.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2007</a:t>
            </a:r>
            <a:endParaRPr sz="1100">
              <a:latin typeface="Arial"/>
              <a:cs typeface="Arial"/>
            </a:endParaRPr>
          </a:p>
          <a:p>
            <a:pPr marL="241300" marR="53340" indent="-228600">
              <a:lnSpc>
                <a:spcPct val="101800"/>
              </a:lnSpc>
              <a:buAutoNum type="arabicPeriod" startAt="3"/>
              <a:tabLst>
                <a:tab pos="241300" algn="l"/>
              </a:tabLst>
            </a:pPr>
            <a:r>
              <a:rPr sz="1100" spc="-35" dirty="0">
                <a:latin typeface="Arial"/>
                <a:cs typeface="Arial"/>
              </a:rPr>
              <a:t>Dikshit </a:t>
            </a:r>
            <a:r>
              <a:rPr sz="1100" spc="-105" dirty="0">
                <a:latin typeface="Arial"/>
                <a:cs typeface="Arial"/>
              </a:rPr>
              <a:t>P.C. </a:t>
            </a:r>
            <a:r>
              <a:rPr sz="1100" spc="-50" dirty="0">
                <a:latin typeface="Arial"/>
                <a:cs typeface="Arial"/>
              </a:rPr>
              <a:t>Text </a:t>
            </a:r>
            <a:r>
              <a:rPr sz="1100" spc="-35" dirty="0">
                <a:latin typeface="Arial"/>
                <a:cs typeface="Arial"/>
              </a:rPr>
              <a:t>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toxicology. 1st 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2010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rabicPeriod" startAt="3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Polson. Polson’s Essential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Medicine. </a:t>
            </a:r>
            <a:r>
              <a:rPr sz="1100" spc="-5" dirty="0">
                <a:latin typeface="Arial"/>
                <a:cs typeface="Arial"/>
              </a:rPr>
              <a:t>4th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edition.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1100" spc="-50" dirty="0">
                <a:latin typeface="Arial"/>
                <a:cs typeface="Arial"/>
              </a:rPr>
              <a:t>2010.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rabicPeriod" startAt="8"/>
              <a:tabLst>
                <a:tab pos="241300" algn="l"/>
              </a:tabLst>
            </a:pPr>
            <a:r>
              <a:rPr sz="1100" spc="-85" dirty="0">
                <a:latin typeface="Arial"/>
                <a:cs typeface="Arial"/>
              </a:rPr>
              <a:t>Rao. </a:t>
            </a:r>
            <a:r>
              <a:rPr sz="1100" spc="-45" dirty="0">
                <a:latin typeface="Arial"/>
                <a:cs typeface="Arial"/>
              </a:rPr>
              <a:t>Atlas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25" dirty="0">
                <a:latin typeface="Arial"/>
                <a:cs typeface="Arial"/>
              </a:rPr>
              <a:t>(latest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edition).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AutoNum type="arabicPeriod" startAt="8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Rao.Practical 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20" dirty="0">
                <a:latin typeface="Arial"/>
                <a:cs typeface="Arial"/>
              </a:rPr>
              <a:t>3rd </a:t>
            </a:r>
            <a:r>
              <a:rPr sz="1100" spc="-50" dirty="0">
                <a:latin typeface="Arial"/>
                <a:cs typeface="Arial"/>
              </a:rPr>
              <a:t>ed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,2007.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23667" y="533946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3667" y="5510148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23667" y="568083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23667" y="5851525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20">
                <a:moveTo>
                  <a:pt x="0" y="172212"/>
                </a:moveTo>
                <a:lnTo>
                  <a:pt x="4298314" y="172212"/>
                </a:lnTo>
                <a:lnTo>
                  <a:pt x="4298314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23667" y="600316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9080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23667" y="602373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3667" y="6194425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3667" y="6365113"/>
            <a:ext cx="4298315" cy="187960"/>
          </a:xfrm>
          <a:custGeom>
            <a:avLst/>
            <a:gdLst/>
            <a:ahLst/>
            <a:cxnLst/>
            <a:rect l="l" t="t" r="r" b="b"/>
            <a:pathLst>
              <a:path w="4298315" h="187959">
                <a:moveTo>
                  <a:pt x="0" y="187451"/>
                </a:moveTo>
                <a:lnTo>
                  <a:pt x="4298314" y="187451"/>
                </a:lnTo>
                <a:lnTo>
                  <a:pt x="4298314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23667" y="6552565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20">
                <a:moveTo>
                  <a:pt x="0" y="172211"/>
                </a:moveTo>
                <a:lnTo>
                  <a:pt x="4298314" y="172211"/>
                </a:lnTo>
                <a:lnTo>
                  <a:pt x="4298314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3667" y="6704203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3667" y="6724777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5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10967" y="5319140"/>
            <a:ext cx="4147185" cy="1579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9435" indent="-228600">
              <a:lnSpc>
                <a:spcPct val="100000"/>
              </a:lnSpc>
              <a:spcBef>
                <a:spcPts val="105"/>
              </a:spcBef>
              <a:buAutoNum type="arabicPeriod" startAt="10"/>
              <a:tabLst>
                <a:tab pos="560070" algn="l"/>
              </a:tabLst>
            </a:pPr>
            <a:r>
              <a:rPr sz="1100" spc="-40" dirty="0">
                <a:latin typeface="Arial"/>
                <a:cs typeface="Arial"/>
              </a:rPr>
              <a:t>Knight: </a:t>
            </a:r>
            <a:r>
              <a:rPr sz="1100" spc="-60" dirty="0">
                <a:latin typeface="Arial"/>
                <a:cs typeface="Arial"/>
              </a:rPr>
              <a:t>Jimpson’s 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20" dirty="0">
                <a:latin typeface="Arial"/>
                <a:cs typeface="Arial"/>
              </a:rPr>
              <a:t>10th </a:t>
            </a:r>
            <a:r>
              <a:rPr sz="1100" spc="-35" dirty="0">
                <a:latin typeface="Arial"/>
                <a:cs typeface="Arial"/>
              </a:rPr>
              <a:t>1991,11th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ed.1993</a:t>
            </a:r>
            <a:endParaRPr sz="1100">
              <a:latin typeface="Arial"/>
              <a:cs typeface="Arial"/>
            </a:endParaRPr>
          </a:p>
          <a:p>
            <a:pPr marL="559435" indent="-228600">
              <a:lnSpc>
                <a:spcPct val="100000"/>
              </a:lnSpc>
              <a:spcBef>
                <a:spcPts val="20"/>
              </a:spcBef>
              <a:buAutoNum type="arabicPeriod" startAt="10"/>
              <a:tabLst>
                <a:tab pos="560070" algn="l"/>
              </a:tabLst>
            </a:pPr>
            <a:r>
              <a:rPr sz="1100" spc="-50" dirty="0">
                <a:latin typeface="Arial"/>
                <a:cs typeface="Arial"/>
              </a:rPr>
              <a:t>Taylor’s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spc="-50" dirty="0">
                <a:latin typeface="Arial"/>
                <a:cs typeface="Arial"/>
              </a:rPr>
              <a:t>and Practice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Jurisprudence.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15th</a:t>
            </a:r>
            <a:endParaRPr sz="1100">
              <a:latin typeface="Arial"/>
              <a:cs typeface="Arial"/>
            </a:endParaRPr>
          </a:p>
          <a:p>
            <a:pPr marL="559435">
              <a:lnSpc>
                <a:spcPct val="100000"/>
              </a:lnSpc>
              <a:spcBef>
                <a:spcPts val="25"/>
              </a:spcBef>
            </a:pPr>
            <a:r>
              <a:rPr sz="1100" spc="-50" dirty="0">
                <a:latin typeface="Arial"/>
                <a:cs typeface="Arial"/>
              </a:rPr>
              <a:t>ed.1999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b="1" spc="-140" dirty="0">
                <a:latin typeface="Arial"/>
                <a:cs typeface="Arial"/>
              </a:rPr>
              <a:t>CDs:</a:t>
            </a:r>
            <a:endParaRPr sz="1100">
              <a:latin typeface="Arial"/>
              <a:cs typeface="Arial"/>
            </a:endParaRPr>
          </a:p>
          <a:p>
            <a:pPr marL="559435" indent="-2286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60070" algn="l"/>
              </a:tabLst>
            </a:pPr>
            <a:r>
              <a:rPr sz="1100" spc="-55" dirty="0">
                <a:latin typeface="Arial"/>
                <a:cs typeface="Arial"/>
              </a:rPr>
              <a:t>Lectures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60" dirty="0">
                <a:latin typeface="Arial"/>
                <a:cs typeface="Arial"/>
              </a:rPr>
              <a:t>Forensic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Medicine.</a:t>
            </a:r>
            <a:endParaRPr sz="1100">
              <a:latin typeface="Arial"/>
              <a:cs typeface="Arial"/>
            </a:endParaRPr>
          </a:p>
          <a:p>
            <a:pPr marL="55943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60070" algn="l"/>
              </a:tabLst>
            </a:pPr>
            <a:r>
              <a:rPr sz="1100" spc="-45" dirty="0">
                <a:latin typeface="Arial"/>
                <a:cs typeface="Arial"/>
              </a:rPr>
              <a:t>Atlas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Medicine.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WEBSITES:</a:t>
            </a:r>
            <a:endParaRPr sz="1100">
              <a:latin typeface="Arial"/>
              <a:cs typeface="Arial"/>
            </a:endParaRPr>
          </a:p>
          <a:p>
            <a:pPr marL="559435">
              <a:lnSpc>
                <a:spcPct val="100000"/>
              </a:lnSpc>
              <a:spcBef>
                <a:spcPts val="10"/>
              </a:spcBef>
            </a:pPr>
            <a:r>
              <a:rPr sz="1100" spc="-35" dirty="0">
                <a:latin typeface="Arial"/>
                <a:cs typeface="Arial"/>
                <a:hlinkClick r:id="rId4"/>
              </a:rPr>
              <a:t>www.forensicmedicine.co.uk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23667" y="6895465"/>
            <a:ext cx="4298315" cy="58419"/>
          </a:xfrm>
          <a:custGeom>
            <a:avLst/>
            <a:gdLst/>
            <a:ahLst/>
            <a:cxnLst/>
            <a:rect l="l" t="t" r="r" b="b"/>
            <a:pathLst>
              <a:path w="4298315" h="58420">
                <a:moveTo>
                  <a:pt x="0" y="57911"/>
                </a:moveTo>
                <a:lnTo>
                  <a:pt x="4298314" y="57911"/>
                </a:lnTo>
                <a:lnTo>
                  <a:pt x="4298314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5956" y="2603245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23667" y="2603245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2908" y="659891"/>
            <a:ext cx="0" cy="6293485"/>
          </a:xfrm>
          <a:custGeom>
            <a:avLst/>
            <a:gdLst/>
            <a:ahLst/>
            <a:cxnLst/>
            <a:rect l="l" t="t" r="r" b="b"/>
            <a:pathLst>
              <a:path h="6293484">
                <a:moveTo>
                  <a:pt x="0" y="0"/>
                </a:moveTo>
                <a:lnTo>
                  <a:pt x="0" y="629348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9860" y="69533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9860" y="69533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5956" y="6956425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20619" y="659891"/>
            <a:ext cx="0" cy="6293485"/>
          </a:xfrm>
          <a:custGeom>
            <a:avLst/>
            <a:gdLst/>
            <a:ahLst/>
            <a:cxnLst/>
            <a:rect l="l" t="t" r="r" b="b"/>
            <a:pathLst>
              <a:path h="6293484">
                <a:moveTo>
                  <a:pt x="0" y="0"/>
                </a:moveTo>
                <a:lnTo>
                  <a:pt x="0" y="629348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17570" y="69533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3667" y="6956425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25029" y="659891"/>
            <a:ext cx="0" cy="6293485"/>
          </a:xfrm>
          <a:custGeom>
            <a:avLst/>
            <a:gdLst/>
            <a:ahLst/>
            <a:cxnLst/>
            <a:rect l="l" t="t" r="r" b="b"/>
            <a:pathLst>
              <a:path h="6293484">
                <a:moveTo>
                  <a:pt x="0" y="0"/>
                </a:moveTo>
                <a:lnTo>
                  <a:pt x="0" y="629348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1981" y="69533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1981" y="695337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23</a:t>
            </a:fld>
            <a:endParaRPr spc="-45" dirty="0"/>
          </a:p>
        </p:txBody>
      </p:sp>
      <p:sp>
        <p:nvSpPr>
          <p:cNvPr id="6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24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33373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233169"/>
          <a:ext cx="6202679" cy="324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Orthopaedics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Museum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Models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museum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rich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resource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quick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educational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acquisition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simulated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involving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178435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experiential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Videos/Podcasts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Videos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podcasts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familiarize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32384">
                        <a:lnSpc>
                          <a:spcPct val="1527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watch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listen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wherever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are,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easily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accessible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11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flexibility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enrich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25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5699125" cy="214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latin typeface="Arial"/>
                <a:cs typeface="Arial"/>
              </a:rPr>
              <a:t>ASSESSMENTMETHODS: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550545" indent="-228600">
              <a:lnSpc>
                <a:spcPct val="100000"/>
              </a:lnSpc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b="1" spc="-105" dirty="0">
                <a:latin typeface="Arial"/>
                <a:cs typeface="Arial"/>
              </a:rPr>
              <a:t>Best </a:t>
            </a:r>
            <a:r>
              <a:rPr sz="1100" b="1" spc="-110" dirty="0">
                <a:latin typeface="Arial"/>
                <a:cs typeface="Arial"/>
              </a:rPr>
              <a:t>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MCQs </a:t>
            </a:r>
            <a:r>
              <a:rPr sz="1100" spc="-15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Questions)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b="1" spc="-70" dirty="0">
                <a:latin typeface="Arial"/>
                <a:cs typeface="Arial"/>
              </a:rPr>
              <a:t>Objective </a:t>
            </a:r>
            <a:r>
              <a:rPr sz="1100" b="1" spc="-80" dirty="0">
                <a:latin typeface="Arial"/>
                <a:cs typeface="Arial"/>
              </a:rPr>
              <a:t>Structured </a:t>
            </a:r>
            <a:r>
              <a:rPr sz="1100" b="1" spc="-75" dirty="0">
                <a:latin typeface="Arial"/>
                <a:cs typeface="Arial"/>
              </a:rPr>
              <a:t>Practical/Clinical </a:t>
            </a:r>
            <a:r>
              <a:rPr sz="1100" b="1" spc="-80" dirty="0">
                <a:latin typeface="Arial"/>
                <a:cs typeface="Arial"/>
              </a:rPr>
              <a:t>Examination </a:t>
            </a:r>
            <a:r>
              <a:rPr sz="1100" b="1" spc="-175" dirty="0">
                <a:latin typeface="Arial"/>
                <a:cs typeface="Arial"/>
              </a:rPr>
              <a:t>OSPE </a:t>
            </a:r>
            <a:r>
              <a:rPr sz="1100" b="1" spc="-65" dirty="0">
                <a:latin typeface="Arial"/>
                <a:cs typeface="Arial"/>
              </a:rPr>
              <a:t>or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OSCE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1210"/>
              </a:spcBef>
            </a:pPr>
            <a:r>
              <a:rPr sz="1100" b="1" spc="-150" dirty="0">
                <a:latin typeface="Arial"/>
                <a:cs typeface="Arial"/>
              </a:rPr>
              <a:t>BCQs: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answers).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b="1" spc="-85" dirty="0">
                <a:latin typeface="Arial"/>
                <a:cs typeface="Arial"/>
              </a:rPr>
              <a:t>Correct answer 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40" dirty="0">
                <a:latin typeface="Arial"/>
                <a:cs typeface="Arial"/>
              </a:rPr>
              <a:t>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70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5" dirty="0">
                <a:latin typeface="Arial"/>
                <a:cs typeface="Arial"/>
              </a:rPr>
              <a:t>specified computer-based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spc="-60" dirty="0">
                <a:latin typeface="Arial"/>
                <a:cs typeface="Arial"/>
              </a:rPr>
              <a:t>designed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215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 AVMC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65" dirty="0">
                <a:latin typeface="Arial"/>
                <a:cs typeface="Arial"/>
              </a:rPr>
              <a:t>OSCE: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626" y="2943580"/>
            <a:ext cx="5598160" cy="22034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30" dirty="0">
                <a:latin typeface="Arial"/>
                <a:cs typeface="Arial"/>
              </a:rPr>
              <a:t>All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rotate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same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allocated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1300" marR="5080" indent="-228600">
              <a:lnSpc>
                <a:spcPct val="116399"/>
              </a:lnSpc>
              <a:spcBef>
                <a:spcPts val="540"/>
              </a:spcBef>
              <a:buClr>
                <a:srgbClr val="000000"/>
              </a:buClr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20" dirty="0">
                <a:solidFill>
                  <a:srgbClr val="2B2824"/>
                </a:solidFill>
                <a:latin typeface="Arial"/>
                <a:cs typeface="Arial"/>
              </a:rPr>
              <a:t>At </a:t>
            </a:r>
            <a:r>
              <a:rPr sz="1100" spc="-70" dirty="0">
                <a:solidFill>
                  <a:srgbClr val="2B2824"/>
                </a:solidFill>
                <a:latin typeface="Arial"/>
                <a:cs typeface="Arial"/>
              </a:rPr>
              <a:t>each </a:t>
            </a:r>
            <a:r>
              <a:rPr sz="1100" spc="-25" dirty="0">
                <a:solidFill>
                  <a:srgbClr val="2B2824"/>
                </a:solidFill>
                <a:latin typeface="Arial"/>
                <a:cs typeface="Arial"/>
              </a:rPr>
              <a:t>station, </a:t>
            </a:r>
            <a:r>
              <a:rPr sz="1100" spc="-85" dirty="0">
                <a:solidFill>
                  <a:srgbClr val="2B2824"/>
                </a:solidFill>
                <a:latin typeface="Arial"/>
                <a:cs typeface="Arial"/>
              </a:rPr>
              <a:t>a </a:t>
            </a:r>
            <a:r>
              <a:rPr sz="1100" spc="-10" dirty="0">
                <a:solidFill>
                  <a:srgbClr val="2B2824"/>
                </a:solidFill>
                <a:latin typeface="Arial"/>
                <a:cs typeface="Arial"/>
              </a:rPr>
              <a:t>brief </a:t>
            </a:r>
            <a:r>
              <a:rPr sz="1100" spc="5" dirty="0">
                <a:solidFill>
                  <a:srgbClr val="2B2824"/>
                </a:solidFill>
                <a:latin typeface="Arial"/>
                <a:cs typeface="Arial"/>
              </a:rPr>
              <a:t>written </a:t>
            </a:r>
            <a:r>
              <a:rPr sz="1100" spc="-30" dirty="0">
                <a:solidFill>
                  <a:srgbClr val="2B2824"/>
                </a:solidFill>
                <a:latin typeface="Arial"/>
                <a:cs typeface="Arial"/>
              </a:rPr>
              <a:t>statement </a:t>
            </a:r>
            <a:r>
              <a:rPr sz="1100" spc="-45" dirty="0">
                <a:solidFill>
                  <a:srgbClr val="2B2824"/>
                </a:solidFill>
                <a:latin typeface="Arial"/>
                <a:cs typeface="Arial"/>
              </a:rPr>
              <a:t>includes </a:t>
            </a:r>
            <a:r>
              <a:rPr sz="1100" spc="-10" dirty="0">
                <a:solidFill>
                  <a:srgbClr val="2B2824"/>
                </a:solidFill>
                <a:latin typeface="Arial"/>
                <a:cs typeface="Arial"/>
              </a:rPr>
              <a:t>the </a:t>
            </a:r>
            <a:r>
              <a:rPr sz="1100" spc="-45" dirty="0">
                <a:solidFill>
                  <a:srgbClr val="2B2824"/>
                </a:solidFill>
                <a:latin typeface="Arial"/>
                <a:cs typeface="Arial"/>
              </a:rPr>
              <a:t>task. </a:t>
            </a:r>
            <a:r>
              <a:rPr sz="1100" spc="-40" dirty="0">
                <a:latin typeface="Arial"/>
                <a:cs typeface="Arial"/>
              </a:rPr>
              <a:t>Student </a:t>
            </a:r>
            <a:r>
              <a:rPr sz="1100" spc="-45" dirty="0">
                <a:latin typeface="Arial"/>
                <a:cs typeface="Arial"/>
              </a:rPr>
              <a:t>completes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55" dirty="0">
                <a:latin typeface="Arial"/>
                <a:cs typeface="Arial"/>
              </a:rPr>
              <a:t>task 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50" dirty="0">
                <a:latin typeface="Arial"/>
                <a:cs typeface="Arial"/>
              </a:rPr>
              <a:t>one given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1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241300" marR="6350" indent="-228600">
              <a:lnSpc>
                <a:spcPct val="1018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unobserved </a:t>
            </a:r>
            <a:r>
              <a:rPr sz="1100" spc="-35" dirty="0">
                <a:latin typeface="Arial"/>
                <a:cs typeface="Arial"/>
              </a:rPr>
              <a:t>stations, </a:t>
            </a:r>
            <a:r>
              <a:rPr sz="1100" spc="-30" dirty="0">
                <a:latin typeface="Arial"/>
                <a:cs typeface="Arial"/>
              </a:rPr>
              <a:t>flowcharts, </a:t>
            </a:r>
            <a:r>
              <a:rPr sz="1100" spc="-45" dirty="0">
                <a:latin typeface="Arial"/>
                <a:cs typeface="Arial"/>
              </a:rPr>
              <a:t>models, slide </a:t>
            </a:r>
            <a:r>
              <a:rPr sz="1100" spc="-20" dirty="0">
                <a:latin typeface="Arial"/>
                <a:cs typeface="Arial"/>
              </a:rPr>
              <a:t>identification, </a:t>
            </a:r>
            <a:r>
              <a:rPr sz="1100" spc="-40" dirty="0">
                <a:latin typeface="Arial"/>
                <a:cs typeface="Arial"/>
              </a:rPr>
              <a:t>lab </a:t>
            </a:r>
            <a:r>
              <a:rPr sz="1100" spc="-25" dirty="0">
                <a:latin typeface="Arial"/>
                <a:cs typeface="Arial"/>
              </a:rPr>
              <a:t>reports, </a:t>
            </a:r>
            <a:r>
              <a:rPr sz="1100" spc="-95" dirty="0">
                <a:latin typeface="Arial"/>
                <a:cs typeface="Arial"/>
              </a:rPr>
              <a:t>case </a:t>
            </a:r>
            <a:r>
              <a:rPr sz="1100" spc="-60" dirty="0">
                <a:latin typeface="Arial"/>
                <a:cs typeface="Arial"/>
              </a:rPr>
              <a:t>scenarios  may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cover knowledge </a:t>
            </a:r>
            <a:r>
              <a:rPr sz="1100" spc="-35" dirty="0">
                <a:latin typeface="Arial"/>
                <a:cs typeface="Arial"/>
              </a:rPr>
              <a:t>component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content.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25" dirty="0">
                <a:latin typeface="Arial"/>
                <a:cs typeface="Arial"/>
              </a:rPr>
              <a:t>station: </a:t>
            </a:r>
            <a:r>
              <a:rPr sz="1100" spc="-50" dirty="0">
                <a:latin typeface="Arial"/>
                <a:cs typeface="Arial"/>
              </a:rPr>
              <a:t>Performance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/procedures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50" dirty="0">
                <a:latin typeface="Arial"/>
                <a:cs typeface="Arial"/>
              </a:rPr>
              <a:t>observed </a:t>
            </a:r>
            <a:r>
              <a:rPr sz="1100" spc="-45" dirty="0">
                <a:latin typeface="Arial"/>
                <a:cs typeface="Arial"/>
              </a:rPr>
              <a:t>by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assessor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25" dirty="0">
                <a:latin typeface="Arial"/>
                <a:cs typeface="Arial"/>
              </a:rPr>
              <a:t>Interactive: </a:t>
            </a:r>
            <a:r>
              <a:rPr sz="1100" spc="-50" dirty="0">
                <a:latin typeface="Arial"/>
                <a:cs typeface="Arial"/>
              </a:rPr>
              <a:t>Examiner/s </a:t>
            </a:r>
            <a:r>
              <a:rPr sz="1100" spc="-90" dirty="0">
                <a:latin typeface="Arial"/>
                <a:cs typeface="Arial"/>
              </a:rPr>
              <a:t>ask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25" dirty="0">
                <a:latin typeface="Arial"/>
                <a:cs typeface="Arial"/>
              </a:rPr>
              <a:t>related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task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allocated.</a:t>
            </a:r>
            <a:endParaRPr sz="1100">
              <a:latin typeface="Arial"/>
              <a:cs typeface="Arial"/>
            </a:endParaRPr>
          </a:p>
          <a:p>
            <a:pPr marL="241300" marR="233045" indent="-228600">
              <a:lnSpc>
                <a:spcPct val="116399"/>
              </a:lnSpc>
              <a:spcBef>
                <a:spcPts val="5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85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65" dirty="0">
                <a:latin typeface="Arial"/>
                <a:cs typeface="Arial"/>
              </a:rPr>
              <a:t>any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50" dirty="0">
                <a:latin typeface="Arial"/>
                <a:cs typeface="Arial"/>
              </a:rPr>
              <a:t>task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10" dirty="0">
                <a:latin typeface="Arial"/>
                <a:cs typeface="Arial"/>
              </a:rPr>
              <a:t>wait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move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112" y="5053050"/>
            <a:ext cx="4947285" cy="553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94361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943610" algn="l"/>
                <a:tab pos="944244" algn="l"/>
              </a:tabLst>
            </a:pP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comprehensively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15" dirty="0">
                <a:latin typeface="Arial"/>
                <a:cs typeface="Arial"/>
              </a:rPr>
              <a:t>multiple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6626" y="5662650"/>
            <a:ext cx="537591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20%marksofinternalevaluationwillbeaddedintheoryofsemesterexam.That20%may </a:t>
            </a:r>
            <a:r>
              <a:rPr sz="1100" spc="-40" dirty="0">
                <a:latin typeface="Arial"/>
                <a:cs typeface="Arial"/>
              </a:rPr>
              <a:t>include 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-40" dirty="0">
                <a:latin typeface="Arial"/>
                <a:cs typeface="Arial"/>
              </a:rPr>
              <a:t>tests, </a:t>
            </a:r>
            <a:r>
              <a:rPr sz="1100" spc="-55" dirty="0">
                <a:latin typeface="Arial"/>
                <a:cs typeface="Arial"/>
              </a:rPr>
              <a:t>assignment, </a:t>
            </a:r>
            <a:r>
              <a:rPr sz="1100" spc="-35" dirty="0">
                <a:latin typeface="Arial"/>
                <a:cs typeface="Arial"/>
              </a:rPr>
              <a:t>journals,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modular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25" dirty="0">
                <a:latin typeface="Arial"/>
                <a:cs typeface="Arial"/>
              </a:rPr>
              <a:t>will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60" dirty="0">
                <a:latin typeface="Arial"/>
                <a:cs typeface="Arial"/>
              </a:rPr>
              <a:t>marks  </a:t>
            </a:r>
            <a:r>
              <a:rPr sz="1100" spc="-30" dirty="0">
                <a:latin typeface="Arial"/>
                <a:cs typeface="Arial"/>
              </a:rPr>
              <a:t>allocation.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104" y="7827111"/>
            <a:ext cx="6142990" cy="126637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755"/>
              </a:spcBef>
            </a:pPr>
            <a:r>
              <a:rPr sz="1100" spc="-40" dirty="0">
                <a:latin typeface="Arial"/>
                <a:cs typeface="Arial"/>
              </a:rPr>
              <a:t>Individualdepartmentmayholdquizorshortanswerquestionstohelpstudentsassesstheir </a:t>
            </a:r>
            <a:r>
              <a:rPr sz="1100" spc="-25" dirty="0">
                <a:latin typeface="Arial"/>
                <a:cs typeface="Arial"/>
              </a:rPr>
              <a:t>own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614045">
              <a:lnSpc>
                <a:spcPct val="100000"/>
              </a:lnSpc>
              <a:spcBef>
                <a:spcPts val="670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 internal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105">
                <a:latin typeface="Arial"/>
                <a:cs typeface="Arial"/>
              </a:rPr>
              <a:t>For </a:t>
            </a:r>
            <a:r>
              <a:rPr lang="en-US" sz="1200" b="1" spc="-140" dirty="0" smtClean="0">
                <a:latin typeface="Arial"/>
                <a:cs typeface="Arial"/>
              </a:rPr>
              <a:t>UHS </a:t>
            </a:r>
            <a:r>
              <a:rPr sz="1200" b="1" spc="-85" smtClean="0">
                <a:latin typeface="Arial"/>
                <a:cs typeface="Arial"/>
              </a:rPr>
              <a:t>Examination </a:t>
            </a:r>
            <a:r>
              <a:rPr sz="1200" b="1" spc="-95" dirty="0">
                <a:latin typeface="Arial"/>
                <a:cs typeface="Arial"/>
              </a:rPr>
              <a:t>Policy, </a:t>
            </a:r>
            <a:r>
              <a:rPr sz="1200" b="1" spc="-90" dirty="0">
                <a:latin typeface="Arial"/>
                <a:cs typeface="Arial"/>
              </a:rPr>
              <a:t>please </a:t>
            </a:r>
            <a:r>
              <a:rPr sz="1200" b="1" spc="-95">
                <a:latin typeface="Arial"/>
                <a:cs typeface="Arial"/>
              </a:rPr>
              <a:t>consult </a:t>
            </a:r>
            <a:r>
              <a:rPr lang="en-US" sz="1200" b="1" spc="-145" dirty="0" smtClean="0">
                <a:latin typeface="Arial"/>
                <a:cs typeface="Arial"/>
              </a:rPr>
              <a:t>UHS </a:t>
            </a:r>
            <a:r>
              <a:rPr sz="1200" b="1" spc="-60" smtClean="0">
                <a:latin typeface="Arial"/>
                <a:cs typeface="Arial"/>
              </a:rPr>
              <a:t>website</a:t>
            </a:r>
            <a:r>
              <a:rPr sz="1200" b="1" spc="-60" dirty="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46708" y="6567804"/>
          <a:ext cx="6187439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/>
                <a:gridCol w="1396364"/>
                <a:gridCol w="2148205"/>
                <a:gridCol w="1382395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85" dirty="0">
                          <a:latin typeface="Arial"/>
                          <a:cs typeface="Arial"/>
                        </a:rPr>
                        <a:t>Example: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03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1000" b="1" spc="-120" dirty="0" smtClean="0">
                          <a:latin typeface="Arial"/>
                          <a:cs typeface="Arial"/>
                        </a:rPr>
                        <a:t>UHS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Examination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984" marR="503555" algn="ctr">
                        <a:lnSpc>
                          <a:spcPct val="101000"/>
                        </a:lnSpc>
                        <a:spcBef>
                          <a:spcPts val="58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eo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0035" marR="271145" algn="ctr">
                        <a:lnSpc>
                          <a:spcPct val="102000"/>
                        </a:lnSpc>
                        <a:spcBef>
                          <a:spcPts val="20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+Journals +  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Assignments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40" dirty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1795" y="1289050"/>
            <a:ext cx="4701540" cy="2208530"/>
          </a:xfrm>
          <a:custGeom>
            <a:avLst/>
            <a:gdLst/>
            <a:ahLst/>
            <a:cxnLst/>
            <a:rect l="l" t="t" r="r" b="b"/>
            <a:pathLst>
              <a:path w="4701540" h="2208529">
                <a:moveTo>
                  <a:pt x="2350770" y="592963"/>
                </a:moveTo>
                <a:lnTo>
                  <a:pt x="3160522" y="0"/>
                </a:lnTo>
                <a:lnTo>
                  <a:pt x="3080766" y="544068"/>
                </a:lnTo>
                <a:lnTo>
                  <a:pt x="4000246" y="455675"/>
                </a:lnTo>
                <a:lnTo>
                  <a:pt x="3635248" y="747522"/>
                </a:lnTo>
                <a:lnTo>
                  <a:pt x="4591812" y="831596"/>
                </a:lnTo>
                <a:lnTo>
                  <a:pt x="3832098" y="1070864"/>
                </a:lnTo>
                <a:lnTo>
                  <a:pt x="4701540" y="1358392"/>
                </a:lnTo>
                <a:lnTo>
                  <a:pt x="3664457" y="1323085"/>
                </a:lnTo>
                <a:lnTo>
                  <a:pt x="3949065" y="1849881"/>
                </a:lnTo>
                <a:lnTo>
                  <a:pt x="3051429" y="1477772"/>
                </a:lnTo>
                <a:lnTo>
                  <a:pt x="2883281" y="2018156"/>
                </a:lnTo>
                <a:lnTo>
                  <a:pt x="2292222" y="1526540"/>
                </a:lnTo>
                <a:lnTo>
                  <a:pt x="1846199" y="2208529"/>
                </a:lnTo>
                <a:lnTo>
                  <a:pt x="1678685" y="1597659"/>
                </a:lnTo>
                <a:lnTo>
                  <a:pt x="1035812" y="1801114"/>
                </a:lnTo>
                <a:lnTo>
                  <a:pt x="1233297" y="1424558"/>
                </a:lnTo>
                <a:lnTo>
                  <a:pt x="29210" y="1491360"/>
                </a:lnTo>
                <a:lnTo>
                  <a:pt x="809752" y="1203832"/>
                </a:lnTo>
                <a:lnTo>
                  <a:pt x="0" y="880491"/>
                </a:lnTo>
                <a:lnTo>
                  <a:pt x="1006602" y="778382"/>
                </a:lnTo>
                <a:lnTo>
                  <a:pt x="80391" y="234315"/>
                </a:lnTo>
                <a:lnTo>
                  <a:pt x="1591564" y="646049"/>
                </a:lnTo>
                <a:lnTo>
                  <a:pt x="1817624" y="234315"/>
                </a:lnTo>
                <a:lnTo>
                  <a:pt x="2350770" y="5929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92323" y="1972411"/>
            <a:ext cx="1769745" cy="6229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20000"/>
              </a:lnSpc>
              <a:spcBef>
                <a:spcPts val="50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75" dirty="0">
                <a:latin typeface="Arial"/>
                <a:cs typeface="Arial"/>
              </a:rPr>
              <a:t>than75%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 </a:t>
            </a:r>
            <a:r>
              <a:rPr sz="1100" b="1" spc="-75" dirty="0">
                <a:latin typeface="Arial"/>
                <a:cs typeface="Arial"/>
              </a:rPr>
              <a:t>needed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70" dirty="0">
                <a:latin typeface="Arial"/>
                <a:cs typeface="Arial"/>
              </a:rPr>
              <a:t>modular,  </a:t>
            </a:r>
            <a:r>
              <a:rPr sz="1100" b="1" spc="-100" dirty="0">
                <a:latin typeface="Arial"/>
                <a:cs typeface="Arial"/>
              </a:rPr>
              <a:t>And </a:t>
            </a:r>
            <a:r>
              <a:rPr sz="1100" b="1" spc="-125" dirty="0">
                <a:latin typeface="Arial"/>
                <a:cs typeface="Arial"/>
              </a:rPr>
              <a:t>JSMU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26</a:t>
            </a:fld>
            <a:endParaRPr spc="-45" dirty="0"/>
          </a:p>
        </p:txBody>
      </p:sp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27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944625"/>
            <a:ext cx="5951855" cy="3952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2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30minutes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85" dirty="0">
                <a:latin typeface="Arial"/>
                <a:cs typeface="Arial"/>
              </a:rPr>
              <a:t>begin </a:t>
            </a:r>
            <a:r>
              <a:rPr sz="1100" b="1" spc="-95" dirty="0">
                <a:latin typeface="Arial"/>
                <a:cs typeface="Arial"/>
              </a:rPr>
              <a:t>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69265" marR="556895" indent="-228600">
              <a:lnSpc>
                <a:spcPct val="1509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No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allowed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enter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after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15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11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on)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 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469265" marR="70485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>
                <a:latin typeface="Arial"/>
                <a:cs typeface="Arial"/>
              </a:rPr>
              <a:t>Card</a:t>
            </a:r>
            <a:r>
              <a:rPr sz="1100" spc="-75" smtClean="0">
                <a:latin typeface="Arial"/>
                <a:cs typeface="Arial"/>
              </a:rPr>
              <a:t>,</a:t>
            </a:r>
            <a:r>
              <a:rPr lang="en-US" sz="1100" spc="-75" dirty="0" smtClean="0">
                <a:latin typeface="Arial"/>
                <a:cs typeface="Arial"/>
              </a:rPr>
              <a:t> AVMC</a:t>
            </a:r>
            <a:r>
              <a:rPr sz="1100" spc="-114" smtClean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spc="-80" dirty="0">
                <a:latin typeface="Arial"/>
                <a:cs typeface="Arial"/>
              </a:rPr>
              <a:t>ID </a:t>
            </a:r>
            <a:r>
              <a:rPr sz="1100" spc="-85" dirty="0">
                <a:latin typeface="Arial"/>
                <a:cs typeface="Arial"/>
              </a:rPr>
              <a:t>Card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70" dirty="0">
                <a:latin typeface="Arial"/>
                <a:cs typeface="Arial"/>
              </a:rPr>
              <a:t> Coat</a:t>
            </a:r>
            <a:endParaRPr sz="1100">
              <a:latin typeface="Arial"/>
              <a:cs typeface="Arial"/>
            </a:endParaRPr>
          </a:p>
          <a:p>
            <a:pPr marL="469265" marR="518795" indent="-228600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bring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stationary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items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exam: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Pen,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Pencil, </a:t>
            </a:r>
            <a:r>
              <a:rPr sz="1100" spc="-75" dirty="0">
                <a:latin typeface="Arial"/>
                <a:cs typeface="Arial"/>
              </a:rPr>
              <a:t>Eraser,</a:t>
            </a:r>
            <a:r>
              <a:rPr sz="1100" spc="-55" dirty="0">
                <a:latin typeface="Arial"/>
                <a:cs typeface="Arial"/>
              </a:rPr>
              <a:t> 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469265" marR="231140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5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discipline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exam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</a:t>
            </a:r>
            <a:r>
              <a:rPr sz="1100" spc="-60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0" dirty="0">
                <a:latin typeface="Arial"/>
                <a:cs typeface="Arial"/>
              </a:rPr>
              <a:t> acceptable.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possess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58316" y="7008241"/>
            <a:ext cx="1986280" cy="108585"/>
          </a:xfrm>
          <a:custGeom>
            <a:avLst/>
            <a:gdLst/>
            <a:ahLst/>
            <a:cxnLst/>
            <a:rect l="l" t="t" r="r" b="b"/>
            <a:pathLst>
              <a:path w="1986280" h="108584">
                <a:moveTo>
                  <a:pt x="0" y="108203"/>
                </a:moveTo>
                <a:lnTo>
                  <a:pt x="1986026" y="108203"/>
                </a:lnTo>
                <a:lnTo>
                  <a:pt x="1986026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316" y="6840601"/>
            <a:ext cx="1986280" cy="167640"/>
          </a:xfrm>
          <a:custGeom>
            <a:avLst/>
            <a:gdLst/>
            <a:ahLst/>
            <a:cxnLst/>
            <a:rect l="l" t="t" r="r" b="b"/>
            <a:pathLst>
              <a:path w="1986280" h="167640">
                <a:moveTo>
                  <a:pt x="0" y="167640"/>
                </a:moveTo>
                <a:lnTo>
                  <a:pt x="1986026" y="167640"/>
                </a:lnTo>
                <a:lnTo>
                  <a:pt x="198602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4419" y="7008241"/>
            <a:ext cx="1989455" cy="108585"/>
          </a:xfrm>
          <a:custGeom>
            <a:avLst/>
            <a:gdLst/>
            <a:ahLst/>
            <a:cxnLst/>
            <a:rect l="l" t="t" r="r" b="b"/>
            <a:pathLst>
              <a:path w="1989454" h="108584">
                <a:moveTo>
                  <a:pt x="0" y="108203"/>
                </a:moveTo>
                <a:lnTo>
                  <a:pt x="1989074" y="108203"/>
                </a:lnTo>
                <a:lnTo>
                  <a:pt x="1989074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4419" y="6840601"/>
            <a:ext cx="1989455" cy="167640"/>
          </a:xfrm>
          <a:custGeom>
            <a:avLst/>
            <a:gdLst/>
            <a:ahLst/>
            <a:cxnLst/>
            <a:rect l="l" t="t" r="r" b="b"/>
            <a:pathLst>
              <a:path w="1989454" h="167640">
                <a:moveTo>
                  <a:pt x="0" y="167640"/>
                </a:moveTo>
                <a:lnTo>
                  <a:pt x="1989074" y="167640"/>
                </a:lnTo>
                <a:lnTo>
                  <a:pt x="198907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3492" y="7008241"/>
            <a:ext cx="1987550" cy="108585"/>
          </a:xfrm>
          <a:custGeom>
            <a:avLst/>
            <a:gdLst/>
            <a:ahLst/>
            <a:cxnLst/>
            <a:rect l="l" t="t" r="r" b="b"/>
            <a:pathLst>
              <a:path w="1987550" h="108584">
                <a:moveTo>
                  <a:pt x="0" y="108203"/>
                </a:moveTo>
                <a:lnTo>
                  <a:pt x="1987549" y="108203"/>
                </a:lnTo>
                <a:lnTo>
                  <a:pt x="1987549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3492" y="6840601"/>
            <a:ext cx="1987550" cy="167640"/>
          </a:xfrm>
          <a:custGeom>
            <a:avLst/>
            <a:gdLst/>
            <a:ahLst/>
            <a:cxnLst/>
            <a:rect l="l" t="t" r="r" b="b"/>
            <a:pathLst>
              <a:path w="1987550" h="167640">
                <a:moveTo>
                  <a:pt x="0" y="167640"/>
                </a:moveTo>
                <a:lnTo>
                  <a:pt x="1987549" y="167640"/>
                </a:lnTo>
                <a:lnTo>
                  <a:pt x="1987549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3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148892" y="1134620"/>
            <a:ext cx="5934710" cy="1607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en-US" sz="1200" i="1" spc="-35" dirty="0" smtClean="0">
                <a:latin typeface="Trebuchet MS"/>
                <a:cs typeface="Trebuchet MS"/>
              </a:rPr>
              <a:t>Module </a:t>
            </a:r>
            <a:r>
              <a:rPr lang="en-US" sz="1200" i="1" spc="-60" dirty="0" smtClean="0">
                <a:latin typeface="Trebuchet MS"/>
                <a:cs typeface="Trebuchet MS"/>
              </a:rPr>
              <a:t>name: </a:t>
            </a:r>
            <a:r>
              <a:rPr lang="en-US" sz="1200" b="1" spc="-95" dirty="0" err="1" smtClean="0">
                <a:latin typeface="Arial"/>
                <a:cs typeface="Arial"/>
              </a:rPr>
              <a:t>Orthopaedics</a:t>
            </a:r>
            <a:r>
              <a:rPr lang="en-US" sz="1200" b="1" spc="-95" dirty="0" smtClean="0">
                <a:latin typeface="Arial"/>
                <a:cs typeface="Arial"/>
              </a:rPr>
              <a:t> </a:t>
            </a:r>
            <a:r>
              <a:rPr lang="en-US" sz="1200" b="1" spc="-90" dirty="0" smtClean="0">
                <a:latin typeface="Arial"/>
                <a:cs typeface="Arial"/>
              </a:rPr>
              <a:t>and </a:t>
            </a:r>
            <a:r>
              <a:rPr lang="en-US" sz="1200" b="1" spc="-95" dirty="0" smtClean="0">
                <a:latin typeface="Arial"/>
                <a:cs typeface="Arial"/>
              </a:rPr>
              <a:t>Trauma</a:t>
            </a:r>
            <a:r>
              <a:rPr lang="en-US" sz="1200" b="1" spc="-130" dirty="0" smtClean="0">
                <a:latin typeface="Arial"/>
                <a:cs typeface="Arial"/>
              </a:rPr>
              <a:t> </a:t>
            </a:r>
            <a:r>
              <a:rPr lang="en-US" sz="1200" b="1" spc="-110" dirty="0" smtClean="0">
                <a:latin typeface="Arial"/>
                <a:cs typeface="Arial"/>
              </a:rPr>
              <a:t>Care</a:t>
            </a:r>
            <a:endParaRPr lang="en-US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1696720" algn="l"/>
                <a:tab pos="3068320" algn="l"/>
              </a:tabLst>
            </a:pPr>
            <a:r>
              <a:rPr lang="en-US" sz="1200" i="1" spc="-70" dirty="0" err="1" smtClean="0">
                <a:latin typeface="Trebuchet MS"/>
                <a:cs typeface="Trebuchet MS"/>
              </a:rPr>
              <a:t>S</a:t>
            </a:r>
            <a:r>
              <a:rPr lang="en-US" sz="1200" i="1" spc="-85" dirty="0" err="1" smtClean="0">
                <a:latin typeface="Trebuchet MS"/>
                <a:cs typeface="Trebuchet MS"/>
              </a:rPr>
              <a:t>Year</a:t>
            </a:r>
            <a:r>
              <a:rPr lang="en-US" sz="1200" i="1" spc="-85" dirty="0" smtClean="0">
                <a:latin typeface="Trebuchet MS"/>
                <a:cs typeface="Trebuchet MS"/>
              </a:rPr>
              <a:t>:</a:t>
            </a:r>
            <a:r>
              <a:rPr lang="en-US" sz="1200" i="1" spc="-75" dirty="0" smtClean="0">
                <a:latin typeface="Trebuchet MS"/>
                <a:cs typeface="Trebuchet MS"/>
              </a:rPr>
              <a:t> </a:t>
            </a:r>
            <a:r>
              <a:rPr lang="en-US" sz="1200" b="1" i="1" spc="-110" dirty="0" smtClean="0">
                <a:latin typeface="Arial"/>
                <a:cs typeface="Arial"/>
              </a:rPr>
              <a:t>Four	</a:t>
            </a:r>
            <a:r>
              <a:rPr lang="en-US" sz="1200" i="1" spc="-65" dirty="0" smtClean="0">
                <a:latin typeface="Trebuchet MS"/>
                <a:cs typeface="Trebuchet MS"/>
              </a:rPr>
              <a:t>Duration: </a:t>
            </a:r>
            <a:r>
              <a:rPr lang="en-US" sz="1200" b="1" i="1" spc="-60" dirty="0" smtClean="0">
                <a:latin typeface="Arial"/>
                <a:cs typeface="Arial"/>
              </a:rPr>
              <a:t>6 </a:t>
            </a:r>
            <a:r>
              <a:rPr lang="en-US" sz="1200" b="1" i="1" spc="-100" dirty="0" smtClean="0">
                <a:latin typeface="Arial"/>
                <a:cs typeface="Arial"/>
              </a:rPr>
              <a:t>weeks 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17500"/>
              </a:lnSpc>
            </a:pPr>
            <a:r>
              <a:rPr sz="1200" i="1" spc="-80" dirty="0">
                <a:latin typeface="Trebuchet MS"/>
                <a:cs typeface="Trebuchet MS"/>
              </a:rPr>
              <a:t>Timetable </a:t>
            </a:r>
            <a:r>
              <a:rPr sz="1200" i="1" spc="-65" dirty="0">
                <a:latin typeface="Trebuchet MS"/>
                <a:cs typeface="Trebuchet MS"/>
              </a:rPr>
              <a:t>hours: </a:t>
            </a:r>
            <a:r>
              <a:rPr sz="1200" b="1" spc="-100" dirty="0">
                <a:latin typeface="Arial"/>
                <a:cs typeface="Arial"/>
              </a:rPr>
              <a:t>Lectures, </a:t>
            </a:r>
            <a:r>
              <a:rPr sz="1200" b="1" spc="-125" dirty="0">
                <a:latin typeface="Arial"/>
                <a:cs typeface="Arial"/>
              </a:rPr>
              <a:t>Case-Based </a:t>
            </a:r>
            <a:r>
              <a:rPr sz="1200" b="1" spc="-100" dirty="0">
                <a:latin typeface="Arial"/>
                <a:cs typeface="Arial"/>
              </a:rPr>
              <a:t>Learning </a:t>
            </a:r>
            <a:r>
              <a:rPr sz="1200" b="1" spc="-130" dirty="0">
                <a:latin typeface="Arial"/>
                <a:cs typeface="Arial"/>
              </a:rPr>
              <a:t>(CBL), </a:t>
            </a:r>
            <a:r>
              <a:rPr sz="1200" b="1" spc="-90" dirty="0">
                <a:latin typeface="Arial"/>
                <a:cs typeface="Arial"/>
              </a:rPr>
              <a:t>Team </a:t>
            </a:r>
            <a:r>
              <a:rPr sz="1200" b="1" spc="-95" dirty="0">
                <a:latin typeface="Arial"/>
                <a:cs typeface="Arial"/>
              </a:rPr>
              <a:t>based </a:t>
            </a:r>
            <a:r>
              <a:rPr sz="1200" b="1" spc="-90" dirty="0">
                <a:latin typeface="Arial"/>
                <a:cs typeface="Arial"/>
              </a:rPr>
              <a:t>Learning </a:t>
            </a:r>
            <a:r>
              <a:rPr sz="1200" b="1" spc="-100" dirty="0">
                <a:latin typeface="Arial"/>
                <a:cs typeface="Arial"/>
              </a:rPr>
              <a:t>(TBL), </a:t>
            </a:r>
            <a:r>
              <a:rPr sz="1200" b="1" spc="-85" dirty="0">
                <a:latin typeface="Arial"/>
                <a:cs typeface="Arial"/>
              </a:rPr>
              <a:t>Self-Study,  </a:t>
            </a:r>
            <a:r>
              <a:rPr sz="1200" b="1" spc="-80" dirty="0">
                <a:latin typeface="Arial"/>
                <a:cs typeface="Arial"/>
              </a:rPr>
              <a:t>Practical, </a:t>
            </a:r>
            <a:r>
              <a:rPr sz="1200" b="1" spc="-95" dirty="0">
                <a:latin typeface="Arial"/>
                <a:cs typeface="Arial"/>
              </a:rPr>
              <a:t>Skills, </a:t>
            </a:r>
            <a:r>
              <a:rPr sz="1200" b="1" spc="-80" dirty="0">
                <a:latin typeface="Arial"/>
                <a:cs typeface="Arial"/>
              </a:rPr>
              <a:t>Demonstrations, </a:t>
            </a:r>
            <a:r>
              <a:rPr sz="1200" b="1" spc="-85" dirty="0">
                <a:latin typeface="Arial"/>
                <a:cs typeface="Arial"/>
              </a:rPr>
              <a:t>Field </a:t>
            </a:r>
            <a:r>
              <a:rPr sz="1200" b="1" spc="-80" dirty="0">
                <a:latin typeface="Arial"/>
                <a:cs typeface="Arial"/>
              </a:rPr>
              <a:t>Visits, </a:t>
            </a:r>
            <a:r>
              <a:rPr sz="1200" b="1" spc="-70" dirty="0">
                <a:latin typeface="Arial"/>
                <a:cs typeface="Arial"/>
              </a:rPr>
              <a:t>Visit </a:t>
            </a:r>
            <a:r>
              <a:rPr sz="1200" b="1" spc="-40" dirty="0">
                <a:latin typeface="Arial"/>
                <a:cs typeface="Arial"/>
              </a:rPr>
              <a:t>to </a:t>
            </a:r>
            <a:r>
              <a:rPr sz="1200" b="1" spc="-80" dirty="0">
                <a:latin typeface="Arial"/>
                <a:cs typeface="Arial"/>
              </a:rPr>
              <a:t>Wards&amp;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Laboratory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  <a:spcBef>
                <a:spcPts val="1080"/>
              </a:spcBef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2133600" y="358140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6"/>
          <p:cNvGraphicFramePr>
            <a:graphicFrameLocks noGrp="1"/>
          </p:cNvGraphicFramePr>
          <p:nvPr/>
        </p:nvGraphicFramePr>
        <p:xfrm>
          <a:off x="990600" y="2819400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7"/>
          <p:cNvGraphicFramePr>
            <a:graphicFrameLocks noGrp="1"/>
          </p:cNvGraphicFramePr>
          <p:nvPr/>
        </p:nvGraphicFramePr>
        <p:xfrm>
          <a:off x="1066800" y="3962400"/>
          <a:ext cx="5970904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86056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HEMATOOGY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Syeda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Ijlal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Zehra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Zaidi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endParaRPr lang="en-US" sz="1100" b="1" i="1" spc="-145" dirty="0" smtClean="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300"/>
                        </a:lnSpc>
                      </a:pPr>
                      <a:r>
                        <a:rPr lang="en-US" sz="1100" b="1" i="1" spc="-145" dirty="0" smtClean="0">
                          <a:latin typeface="Arial"/>
                          <a:cs typeface="Arial"/>
                        </a:rPr>
                        <a:t>ORTHOPAEDICS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en-US" sz="1100" spc="-35" dirty="0" smtClean="0">
                          <a:latin typeface="Arial"/>
                          <a:cs typeface="Arial"/>
                        </a:rPr>
                        <a:t>Prof. </a:t>
                      </a:r>
                      <a:r>
                        <a:rPr lang="en-US" sz="1100" spc="-100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00" baseline="0" dirty="0" err="1" smtClean="0">
                          <a:latin typeface="Arial"/>
                          <a:cs typeface="Arial"/>
                        </a:rPr>
                        <a:t>Talat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00" baseline="0" dirty="0" err="1" smtClean="0">
                          <a:latin typeface="Arial"/>
                          <a:cs typeface="Arial"/>
                        </a:rPr>
                        <a:t>Bashir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en-US" sz="1100" spc="-35" dirty="0" smtClean="0">
                          <a:latin typeface="Arial"/>
                          <a:cs typeface="Arial"/>
                        </a:rPr>
                        <a:t>Prof. </a:t>
                      </a:r>
                      <a:r>
                        <a:rPr lang="en-US" sz="1100" spc="-30" dirty="0" smtClean="0">
                          <a:latin typeface="Arial"/>
                          <a:cs typeface="Arial"/>
                        </a:rPr>
                        <a:t>Faisal</a:t>
                      </a:r>
                      <a:r>
                        <a:rPr lang="en-US" sz="1100" spc="-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30" baseline="0" dirty="0" err="1" smtClean="0">
                          <a:latin typeface="Arial"/>
                          <a:cs typeface="Arial"/>
                        </a:rPr>
                        <a:t>Nazer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None/>
                        <a:tabLst>
                          <a:tab pos="464820" algn="l"/>
                          <a:tab pos="465455" algn="l"/>
                        </a:tabLst>
                      </a:pP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2" name="object 2"/>
          <p:cNvSpPr txBox="1"/>
          <p:nvPr/>
        </p:nvSpPr>
        <p:spPr>
          <a:xfrm>
            <a:off x="3810000" y="457200"/>
            <a:ext cx="350723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i="1" spc="-110" dirty="0" smtClean="0">
                <a:latin typeface="Arial"/>
                <a:cs typeface="Arial"/>
              </a:rPr>
              <a:t>4</a:t>
            </a:r>
            <a:r>
              <a:rPr lang="en-US" sz="1050" b="1" i="1" spc="-165" baseline="31746" dirty="0" smtClean="0">
                <a:latin typeface="Arial"/>
                <a:cs typeface="Arial"/>
              </a:rPr>
              <a:t>th</a:t>
            </a:r>
            <a:r>
              <a:rPr lang="en-US" sz="1100" b="1" i="1" spc="-110" dirty="0" smtClean="0">
                <a:latin typeface="Arial"/>
                <a:cs typeface="Arial"/>
              </a:rPr>
              <a:t>YEAR </a:t>
            </a:r>
            <a:r>
              <a:rPr lang="en-US" sz="1100" b="1" i="1" spc="-114" dirty="0" smtClean="0">
                <a:latin typeface="Arial"/>
                <a:cs typeface="Arial"/>
              </a:rPr>
              <a:t>MBBS, </a:t>
            </a:r>
            <a:r>
              <a:rPr lang="en-US" sz="1100" b="1" i="1" spc="-55" dirty="0" smtClean="0">
                <a:latin typeface="Arial"/>
                <a:cs typeface="Arial"/>
              </a:rPr>
              <a:t> </a:t>
            </a:r>
            <a:r>
              <a:rPr lang="en-US" sz="1100" b="1" i="1" spc="-140" dirty="0" smtClean="0">
                <a:latin typeface="Arial"/>
                <a:cs typeface="Arial"/>
              </a:rPr>
              <a:t>ORTHOPAEDICS </a:t>
            </a:r>
            <a:r>
              <a:rPr lang="en-US" sz="1100" b="1" i="1" spc="-20" dirty="0" smtClean="0">
                <a:latin typeface="Arial"/>
                <a:cs typeface="Arial"/>
              </a:rPr>
              <a:t>&amp; </a:t>
            </a:r>
            <a:r>
              <a:rPr lang="en-US" sz="1100" b="1" i="1" spc="-100" dirty="0" smtClean="0">
                <a:latin typeface="Arial"/>
                <a:cs typeface="Arial"/>
              </a:rPr>
              <a:t>TRAUMA </a:t>
            </a:r>
            <a:r>
              <a:rPr lang="en-US" sz="1100" b="1" i="1" spc="-180" dirty="0" smtClean="0">
                <a:latin typeface="Arial"/>
                <a:cs typeface="Arial"/>
              </a:rPr>
              <a:t>CARE</a:t>
            </a:r>
            <a:r>
              <a:rPr lang="en-US" sz="1100" b="1" i="1" spc="-175" dirty="0" smtClean="0">
                <a:latin typeface="Arial"/>
                <a:cs typeface="Arial"/>
              </a:rPr>
              <a:t> </a:t>
            </a:r>
            <a:r>
              <a:rPr lang="en-US" sz="1100" b="1" i="1" spc="-114" dirty="0" smtClean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4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749300"/>
            <a:ext cx="161226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5" dirty="0">
                <a:latin typeface="Arial"/>
                <a:cs typeface="Arial"/>
              </a:rPr>
              <a:t>STUDY</a:t>
            </a:r>
            <a:r>
              <a:rPr sz="1100" b="1" spc="-10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1415541"/>
            <a:ext cx="791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433" y="1499971"/>
            <a:ext cx="5727065" cy="8153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0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organized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organize and </a:t>
            </a:r>
            <a:r>
              <a:rPr sz="1100" spc="-70" dirty="0">
                <a:latin typeface="Arial"/>
                <a:cs typeface="Arial"/>
              </a:rPr>
              <a:t>manage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 </a:t>
            </a:r>
            <a:r>
              <a:rPr sz="1100" spc="-20" dirty="0">
                <a:latin typeface="Arial"/>
                <a:cs typeface="Arial"/>
              </a:rPr>
              <a:t>throughout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2411323"/>
            <a:ext cx="5997575" cy="54171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40" dirty="0">
                <a:latin typeface="Arial"/>
                <a:cs typeface="Arial"/>
              </a:rPr>
              <a:t>THE STUDY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469265" marR="1155065" indent="-228600">
              <a:lnSpc>
                <a:spcPct val="153900"/>
              </a:lnSpc>
              <a:spcBef>
                <a:spcPts val="2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 expected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achieved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469265" marR="5080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marR="17780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55" dirty="0">
                <a:latin typeface="Arial"/>
                <a:cs typeface="Arial"/>
              </a:rPr>
              <a:t>books, </a:t>
            </a:r>
            <a:r>
              <a:rPr sz="1100" spc="-30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</a:t>
            </a:r>
            <a:r>
              <a:rPr sz="1100" spc="-35" dirty="0">
                <a:latin typeface="Arial"/>
                <a:cs typeface="Arial"/>
              </a:rPr>
              <a:t>web- 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469265" marR="320040" indent="-228600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5" dirty="0">
                <a:latin typeface="Arial"/>
                <a:cs typeface="Arial"/>
              </a:rPr>
              <a:t>Highlights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information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contribution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continuous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50" dirty="0">
                <a:latin typeface="Arial"/>
                <a:cs typeface="Arial"/>
              </a:rPr>
              <a:t> examinations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469265" marR="107950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Includes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information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every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14629">
              <a:lnSpc>
                <a:spcPct val="117000"/>
              </a:lnSpc>
              <a:spcBef>
                <a:spcPts val="5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20" dirty="0">
                <a:latin typeface="Arial"/>
                <a:cs typeface="Arial"/>
              </a:rPr>
              <a:t>Orthopedics </a:t>
            </a:r>
            <a:r>
              <a:rPr sz="1100" spc="-45" dirty="0">
                <a:latin typeface="Arial"/>
                <a:cs typeface="Arial"/>
              </a:rPr>
              <a:t>which links </a:t>
            </a:r>
            <a:r>
              <a:rPr sz="1100" spc="-70" dirty="0">
                <a:latin typeface="Arial"/>
                <a:cs typeface="Arial"/>
              </a:rPr>
              <a:t>basic  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10" dirty="0">
                <a:latin typeface="Arial"/>
                <a:cs typeface="Arial"/>
              </a:rPr>
              <a:t>better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5" dirty="0">
                <a:latin typeface="Arial"/>
                <a:cs typeface="Arial"/>
              </a:rPr>
              <a:t>basics sciences </a:t>
            </a:r>
            <a:r>
              <a:rPr sz="1100" spc="-45" dirty="0">
                <a:latin typeface="Arial"/>
                <a:cs typeface="Arial"/>
              </a:rPr>
              <a:t>when </a:t>
            </a:r>
            <a:r>
              <a:rPr sz="1100" spc="-30" dirty="0">
                <a:latin typeface="Arial"/>
                <a:cs typeface="Arial"/>
              </a:rPr>
              <a:t>they  </a:t>
            </a:r>
            <a:r>
              <a:rPr sz="1100" spc="-35" dirty="0">
                <a:latin typeface="Arial"/>
                <a:cs typeface="Arial"/>
              </a:rPr>
              <a:t>repeatedly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learn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327025">
              <a:lnSpc>
                <a:spcPct val="116799"/>
              </a:lnSpc>
              <a:spcBef>
                <a:spcPts val="5"/>
              </a:spcBef>
            </a:pP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100" dirty="0">
                <a:latin typeface="Arial"/>
                <a:cs typeface="Arial"/>
              </a:rPr>
              <a:t>Task </a:t>
            </a:r>
            <a:r>
              <a:rPr sz="1100" spc="-20" dirty="0">
                <a:latin typeface="Arial"/>
                <a:cs typeface="Arial"/>
              </a:rPr>
              <a:t>oriented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0" dirty="0">
                <a:latin typeface="Arial"/>
                <a:cs typeface="Arial"/>
              </a:rPr>
              <a:t>by task  </a:t>
            </a:r>
            <a:r>
              <a:rPr sz="1100" spc="-30" dirty="0">
                <a:latin typeface="Arial"/>
                <a:cs typeface="Arial"/>
              </a:rPr>
              <a:t>presentation,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skills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acquisition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skills </a:t>
            </a:r>
            <a:r>
              <a:rPr sz="1100" spc="-40" dirty="0">
                <a:latin typeface="Arial"/>
                <a:cs typeface="Arial"/>
              </a:rPr>
              <a:t>lab,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assignments,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ar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ng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experiences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45" dirty="0">
                <a:latin typeface="Arial"/>
                <a:cs typeface="Arial"/>
              </a:rPr>
              <a:t>clinics,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wards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252525"/>
                </a:solidFill>
                <a:latin typeface="Arial"/>
                <a:cs typeface="Arial"/>
              </a:rPr>
              <a:t>Trauma</a:t>
            </a:r>
            <a:r>
              <a:rPr sz="11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52525"/>
                </a:solidFill>
                <a:latin typeface="Arial"/>
                <a:cs typeface="Arial"/>
              </a:rPr>
              <a:t>Evaluation</a:t>
            </a:r>
            <a:r>
              <a:rPr sz="11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1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252525"/>
                </a:solidFill>
                <a:latin typeface="Arial"/>
                <a:cs typeface="Arial"/>
              </a:rPr>
              <a:t>Management</a:t>
            </a:r>
            <a:r>
              <a:rPr sz="1050" spc="-82" baseline="31746" dirty="0">
                <a:solidFill>
                  <a:srgbClr val="252525"/>
                </a:solidFill>
                <a:latin typeface="Arial"/>
                <a:cs typeface="Arial"/>
              </a:rPr>
              <a:t>®</a:t>
            </a:r>
            <a:r>
              <a:rPr sz="1050" spc="75" baseline="3174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-95" dirty="0">
                <a:solidFill>
                  <a:srgbClr val="252525"/>
                </a:solidFill>
                <a:latin typeface="Arial"/>
                <a:cs typeface="Arial"/>
              </a:rPr>
              <a:t>(TEAM</a:t>
            </a:r>
            <a:r>
              <a:rPr sz="1050" spc="-142" baseline="31746" dirty="0">
                <a:solidFill>
                  <a:srgbClr val="252525"/>
                </a:solidFill>
                <a:latin typeface="Arial"/>
                <a:cs typeface="Arial"/>
              </a:rPr>
              <a:t>®</a:t>
            </a:r>
            <a:r>
              <a:rPr sz="1100" spc="-95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1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wo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rksho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ps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0110" y="965961"/>
            <a:ext cx="393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3: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ORTHOPAEDICS </a:t>
            </a:r>
            <a:r>
              <a:rPr sz="12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2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TRAUMA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104" y="1615185"/>
            <a:ext cx="6365240" cy="549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INTRODUCTION </a:t>
            </a:r>
            <a:r>
              <a:rPr sz="1200" b="1" u="sng" spc="-1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TO </a:t>
            </a:r>
            <a:r>
              <a:rPr sz="1200" b="1" u="sng" spc="-1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THE ORTHOPAEDICS </a:t>
            </a:r>
            <a:r>
              <a:rPr sz="1200" b="1" u="sng" spc="-1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AND </a:t>
            </a:r>
            <a:r>
              <a:rPr sz="1200" b="1" u="sng" spc="-114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TRAUMA </a:t>
            </a:r>
            <a:r>
              <a:rPr sz="1200" b="1" u="sng" spc="-20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CARE</a:t>
            </a:r>
            <a:r>
              <a:rPr sz="1200" b="1" u="sng" spc="-1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cs typeface="Arial"/>
              </a:rPr>
              <a:t>MODULE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6799"/>
              </a:lnSpc>
            </a:pPr>
            <a:r>
              <a:rPr sz="1100" spc="-45" dirty="0">
                <a:latin typeface="Arial"/>
                <a:cs typeface="Arial"/>
              </a:rPr>
              <a:t>Orthopedics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medical specialty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65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diagnosis, </a:t>
            </a:r>
            <a:r>
              <a:rPr sz="1100" spc="-25" dirty="0">
                <a:latin typeface="Arial"/>
                <a:cs typeface="Arial"/>
              </a:rPr>
              <a:t>correction, prevention,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treatment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25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40" dirty="0">
                <a:latin typeface="Arial"/>
                <a:cs typeface="Arial"/>
              </a:rPr>
              <a:t>skeletal </a:t>
            </a:r>
            <a:r>
              <a:rPr sz="1100" spc="-25" dirty="0">
                <a:latin typeface="Arial"/>
                <a:cs typeface="Arial"/>
              </a:rPr>
              <a:t>deformities </a:t>
            </a:r>
            <a:r>
              <a:rPr sz="1100" spc="-30" dirty="0">
                <a:latin typeface="Arial"/>
                <a:cs typeface="Arial"/>
              </a:rPr>
              <a:t>- </a:t>
            </a:r>
            <a:r>
              <a:rPr sz="1100" spc="-45" dirty="0">
                <a:latin typeface="Arial"/>
                <a:cs typeface="Arial"/>
              </a:rPr>
              <a:t>disorders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bones, </a:t>
            </a:r>
            <a:r>
              <a:rPr sz="1100" spc="-20" dirty="0">
                <a:latin typeface="Arial"/>
                <a:cs typeface="Arial"/>
              </a:rPr>
              <a:t>joints, </a:t>
            </a:r>
            <a:r>
              <a:rPr sz="1100" spc="-65" dirty="0">
                <a:latin typeface="Arial"/>
                <a:cs typeface="Arial"/>
              </a:rPr>
              <a:t>muscles, </a:t>
            </a:r>
            <a:r>
              <a:rPr sz="1100" spc="-45" dirty="0">
                <a:latin typeface="Arial"/>
                <a:cs typeface="Arial"/>
              </a:rPr>
              <a:t>ligaments, </a:t>
            </a:r>
            <a:r>
              <a:rPr sz="1100" spc="-40" dirty="0">
                <a:latin typeface="Arial"/>
                <a:cs typeface="Arial"/>
              </a:rPr>
              <a:t>tendons, </a:t>
            </a:r>
            <a:r>
              <a:rPr sz="1100" spc="-55" dirty="0">
                <a:latin typeface="Arial"/>
                <a:cs typeface="Arial"/>
              </a:rPr>
              <a:t>nerves and </a:t>
            </a:r>
            <a:r>
              <a:rPr sz="1100" spc="-50" dirty="0">
                <a:latin typeface="Arial"/>
                <a:cs typeface="Arial"/>
              </a:rPr>
              <a:t>skin.  </a:t>
            </a:r>
            <a:r>
              <a:rPr sz="1100" spc="-90" dirty="0">
                <a:latin typeface="Arial"/>
                <a:cs typeface="Arial"/>
              </a:rPr>
              <a:t>These </a:t>
            </a:r>
            <a:r>
              <a:rPr sz="1100" spc="-45" dirty="0">
                <a:latin typeface="Arial"/>
                <a:cs typeface="Arial"/>
              </a:rPr>
              <a:t>elements </a:t>
            </a:r>
            <a:r>
              <a:rPr sz="1100" spc="-60" dirty="0">
                <a:latin typeface="Arial"/>
                <a:cs typeface="Arial"/>
              </a:rPr>
              <a:t>make </a:t>
            </a:r>
            <a:r>
              <a:rPr sz="1100" spc="-35" dirty="0">
                <a:latin typeface="Arial"/>
                <a:cs typeface="Arial"/>
              </a:rPr>
              <a:t>up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musculoskeletal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7000"/>
              </a:lnSpc>
            </a:pPr>
            <a:r>
              <a:rPr sz="1100" spc="-40" dirty="0">
                <a:latin typeface="Arial"/>
                <a:cs typeface="Arial"/>
              </a:rPr>
              <a:t>Many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40" dirty="0">
                <a:latin typeface="Arial"/>
                <a:cs typeface="Arial"/>
              </a:rPr>
              <a:t>problems </a:t>
            </a:r>
            <a:r>
              <a:rPr sz="1100" spc="-35" dirty="0">
                <a:latin typeface="Arial"/>
                <a:cs typeface="Arial"/>
              </a:rPr>
              <a:t>encountered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daily </a:t>
            </a:r>
            <a:r>
              <a:rPr sz="1100" spc="-45" dirty="0">
                <a:latin typeface="Arial"/>
                <a:cs typeface="Arial"/>
              </a:rPr>
              <a:t>medical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surgical </a:t>
            </a:r>
            <a:r>
              <a:rPr sz="1100" spc="-35" dirty="0">
                <a:latin typeface="Arial"/>
                <a:cs typeface="Arial"/>
              </a:rPr>
              <a:t>practice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15" dirty="0">
                <a:latin typeface="Arial"/>
                <a:cs typeface="Arial"/>
              </a:rPr>
              <a:t>either </a:t>
            </a:r>
            <a:r>
              <a:rPr sz="1100" spc="-35" dirty="0">
                <a:latin typeface="Arial"/>
                <a:cs typeface="Arial"/>
              </a:rPr>
              <a:t>manifesting </a:t>
            </a:r>
            <a:r>
              <a:rPr sz="1100" spc="-55" dirty="0">
                <a:latin typeface="Arial"/>
                <a:cs typeface="Arial"/>
              </a:rPr>
              <a:t>symptoms 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actual </a:t>
            </a:r>
            <a:r>
              <a:rPr sz="1100" spc="-35" dirty="0">
                <a:latin typeface="Arial"/>
                <a:cs typeface="Arial"/>
              </a:rPr>
              <a:t>pathological </a:t>
            </a:r>
            <a:r>
              <a:rPr sz="1100" spc="-40" dirty="0">
                <a:latin typeface="Arial"/>
                <a:cs typeface="Arial"/>
              </a:rPr>
              <a:t>origins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musculoskeletal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60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forms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largest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body by  </a:t>
            </a:r>
            <a:r>
              <a:rPr sz="1100" spc="-35" dirty="0">
                <a:latin typeface="Arial"/>
                <a:cs typeface="Arial"/>
              </a:rPr>
              <a:t>volume. </a:t>
            </a:r>
            <a:r>
              <a:rPr sz="1100" spc="-15" dirty="0">
                <a:latin typeface="Arial"/>
                <a:cs typeface="Arial"/>
              </a:rPr>
              <a:t>Integrity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50" dirty="0">
                <a:latin typeface="Arial"/>
                <a:cs typeface="Arial"/>
              </a:rPr>
              <a:t>complex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bones, </a:t>
            </a:r>
            <a:r>
              <a:rPr sz="1100" spc="-20" dirty="0">
                <a:latin typeface="Arial"/>
                <a:cs typeface="Arial"/>
              </a:rPr>
              <a:t>joints, </a:t>
            </a:r>
            <a:r>
              <a:rPr sz="1100" spc="-45" dirty="0">
                <a:latin typeface="Arial"/>
                <a:cs typeface="Arial"/>
              </a:rPr>
              <a:t>ligaments, </a:t>
            </a:r>
            <a:r>
              <a:rPr sz="1100" spc="-40" dirty="0">
                <a:latin typeface="Arial"/>
                <a:cs typeface="Arial"/>
              </a:rPr>
              <a:t>tendons, </a:t>
            </a:r>
            <a:r>
              <a:rPr sz="1100" spc="-70" dirty="0">
                <a:latin typeface="Arial"/>
                <a:cs typeface="Arial"/>
              </a:rPr>
              <a:t>muscles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nerves  </a:t>
            </a:r>
            <a:r>
              <a:rPr sz="1100" spc="-40" dirty="0">
                <a:latin typeface="Arial"/>
                <a:cs typeface="Arial"/>
              </a:rPr>
              <a:t>allows you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move, </a:t>
            </a:r>
            <a:r>
              <a:rPr sz="1100" spc="-20" dirty="0">
                <a:latin typeface="Arial"/>
                <a:cs typeface="Arial"/>
              </a:rPr>
              <a:t>work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active.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7300"/>
              </a:lnSpc>
            </a:pPr>
            <a:r>
              <a:rPr sz="1100" spc="-80" dirty="0">
                <a:latin typeface="Arial"/>
                <a:cs typeface="Arial"/>
              </a:rPr>
              <a:t>Once </a:t>
            </a:r>
            <a:r>
              <a:rPr sz="1100" spc="-35" dirty="0">
                <a:latin typeface="Arial"/>
                <a:cs typeface="Arial"/>
              </a:rPr>
              <a:t>devoted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care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children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5" dirty="0">
                <a:latin typeface="Arial"/>
                <a:cs typeface="Arial"/>
              </a:rPr>
              <a:t>spine and </a:t>
            </a:r>
            <a:r>
              <a:rPr sz="1100" spc="-20" dirty="0">
                <a:latin typeface="Arial"/>
                <a:cs typeface="Arial"/>
              </a:rPr>
              <a:t>limb </a:t>
            </a:r>
            <a:r>
              <a:rPr sz="1100" spc="-25" dirty="0">
                <a:latin typeface="Arial"/>
                <a:cs typeface="Arial"/>
              </a:rPr>
              <a:t>deformities, </a:t>
            </a:r>
            <a:r>
              <a:rPr sz="1100" spc="-35" dirty="0">
                <a:latin typeface="Arial"/>
                <a:cs typeface="Arial"/>
              </a:rPr>
              <a:t>orthopedics </a:t>
            </a:r>
            <a:r>
              <a:rPr sz="1100" spc="-25" dirty="0">
                <a:latin typeface="Arial"/>
                <a:cs typeface="Arial"/>
              </a:rPr>
              <a:t>now </a:t>
            </a:r>
            <a:r>
              <a:rPr sz="1100" spc="-70" dirty="0">
                <a:latin typeface="Arial"/>
                <a:cs typeface="Arial"/>
              </a:rPr>
              <a:t>cares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patients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 </a:t>
            </a:r>
            <a:r>
              <a:rPr sz="1100" spc="-80" dirty="0">
                <a:latin typeface="Arial"/>
                <a:cs typeface="Arial"/>
              </a:rPr>
              <a:t>ages,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newborns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clubfeet,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young </a:t>
            </a:r>
            <a:r>
              <a:rPr sz="1100" spc="-30" dirty="0">
                <a:latin typeface="Arial"/>
                <a:cs typeface="Arial"/>
              </a:rPr>
              <a:t>athletes </a:t>
            </a:r>
            <a:r>
              <a:rPr sz="1100" spc="-25" dirty="0">
                <a:latin typeface="Arial"/>
                <a:cs typeface="Arial"/>
              </a:rPr>
              <a:t>requiring </a:t>
            </a:r>
            <a:r>
              <a:rPr sz="1100" spc="-35" dirty="0">
                <a:latin typeface="Arial"/>
                <a:cs typeface="Arial"/>
              </a:rPr>
              <a:t>arthroscopic </a:t>
            </a:r>
            <a:r>
              <a:rPr sz="1100" spc="-50" dirty="0">
                <a:latin typeface="Arial"/>
                <a:cs typeface="Arial"/>
              </a:rPr>
              <a:t>surgery,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older </a:t>
            </a:r>
            <a:r>
              <a:rPr sz="1100" spc="-40" dirty="0">
                <a:latin typeface="Arial"/>
                <a:cs typeface="Arial"/>
              </a:rPr>
              <a:t>people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arthritis.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7000"/>
              </a:lnSpc>
            </a:pPr>
            <a:r>
              <a:rPr sz="1100" i="1" spc="-50" dirty="0">
                <a:latin typeface="Trebuchet MS"/>
                <a:cs typeface="Trebuchet MS"/>
              </a:rPr>
              <a:t>Trauma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major </a:t>
            </a:r>
            <a:r>
              <a:rPr sz="1100" spc="-80" dirty="0">
                <a:latin typeface="Arial"/>
                <a:cs typeface="Arial"/>
              </a:rPr>
              <a:t>cause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morbidity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mortality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both the </a:t>
            </a:r>
            <a:r>
              <a:rPr sz="1100" spc="-45" dirty="0">
                <a:latin typeface="Arial"/>
                <a:cs typeface="Arial"/>
              </a:rPr>
              <a:t>developed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developing </a:t>
            </a:r>
            <a:r>
              <a:rPr sz="1100" spc="-15" dirty="0">
                <a:latin typeface="Arial"/>
                <a:cs typeface="Arial"/>
              </a:rPr>
              <a:t>world. </a:t>
            </a: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55" dirty="0">
                <a:latin typeface="Arial"/>
                <a:cs typeface="Arial"/>
              </a:rPr>
              <a:t>is perhaps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disease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80" dirty="0">
                <a:latin typeface="Arial"/>
                <a:cs typeface="Arial"/>
              </a:rPr>
              <a:t>has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45" dirty="0">
                <a:latin typeface="Arial"/>
                <a:cs typeface="Arial"/>
              </a:rPr>
              <a:t>negative </a:t>
            </a:r>
            <a:r>
              <a:rPr sz="1100" spc="-35" dirty="0">
                <a:latin typeface="Arial"/>
                <a:cs typeface="Arial"/>
              </a:rPr>
              <a:t>impact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healthcare </a:t>
            </a:r>
            <a:r>
              <a:rPr sz="1100" spc="-70" dirty="0">
                <a:latin typeface="Arial"/>
                <a:cs typeface="Arial"/>
              </a:rPr>
              <a:t>systems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societies </a:t>
            </a:r>
            <a:r>
              <a:rPr sz="1100" spc="-30" dirty="0">
                <a:latin typeface="Arial"/>
                <a:cs typeface="Arial"/>
              </a:rPr>
              <a:t>today, </a:t>
            </a:r>
            <a:r>
              <a:rPr sz="1100" spc="-20" dirty="0">
                <a:latin typeface="Arial"/>
                <a:cs typeface="Arial"/>
              </a:rPr>
              <a:t>yet </a:t>
            </a:r>
            <a:r>
              <a:rPr sz="1100" spc="-35" dirty="0">
                <a:latin typeface="Arial"/>
                <a:cs typeface="Arial"/>
              </a:rPr>
              <a:t>up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5" dirty="0">
                <a:latin typeface="Arial"/>
                <a:cs typeface="Arial"/>
              </a:rPr>
              <a:t>90% </a:t>
            </a:r>
            <a:r>
              <a:rPr sz="1100" spc="-6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preventable. Injuries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leading </a:t>
            </a:r>
            <a:r>
              <a:rPr sz="1100" spc="-80" dirty="0">
                <a:latin typeface="Arial"/>
                <a:cs typeface="Arial"/>
              </a:rPr>
              <a:t>cause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death under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age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40 </a:t>
            </a:r>
            <a:r>
              <a:rPr sz="1100" spc="-60" dirty="0">
                <a:latin typeface="Arial"/>
                <a:cs typeface="Arial"/>
              </a:rPr>
              <a:t>years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United </a:t>
            </a:r>
            <a:r>
              <a:rPr sz="1100" spc="-70" dirty="0">
                <a:latin typeface="Arial"/>
                <a:cs typeface="Arial"/>
              </a:rPr>
              <a:t>States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America  </a:t>
            </a:r>
            <a:r>
              <a:rPr sz="1100" spc="-100" dirty="0">
                <a:latin typeface="Arial"/>
                <a:cs typeface="Arial"/>
              </a:rPr>
              <a:t>(USA) </a:t>
            </a:r>
            <a:r>
              <a:rPr sz="1100" spc="-50" dirty="0">
                <a:latin typeface="Arial"/>
                <a:cs typeface="Arial"/>
              </a:rPr>
              <a:t>according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trauma registry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350" indent="31750" algn="just">
              <a:lnSpc>
                <a:spcPct val="117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stipulated </a:t>
            </a:r>
            <a:r>
              <a:rPr sz="1100" spc="-25" dirty="0">
                <a:latin typeface="Arial"/>
                <a:cs typeface="Arial"/>
              </a:rPr>
              <a:t>health </a:t>
            </a:r>
            <a:r>
              <a:rPr sz="1100" spc="-35" dirty="0">
                <a:latin typeface="Arial"/>
                <a:cs typeface="Arial"/>
              </a:rPr>
              <a:t>burden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developing </a:t>
            </a:r>
            <a:r>
              <a:rPr sz="1100" spc="-15" dirty="0">
                <a:latin typeface="Arial"/>
                <a:cs typeface="Arial"/>
              </a:rPr>
              <a:t>world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unknown </a:t>
            </a:r>
            <a:r>
              <a:rPr sz="1100" spc="-50" dirty="0">
                <a:latin typeface="Arial"/>
                <a:cs typeface="Arial"/>
              </a:rPr>
              <a:t>due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lack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data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25" dirty="0">
                <a:latin typeface="Arial"/>
                <a:cs typeface="Arial"/>
              </a:rPr>
              <a:t>theoretically  </a:t>
            </a:r>
            <a:r>
              <a:rPr sz="1100" spc="-50" dirty="0">
                <a:latin typeface="Arial"/>
                <a:cs typeface="Arial"/>
              </a:rPr>
              <a:t>be much </a:t>
            </a:r>
            <a:r>
              <a:rPr sz="1100" spc="-35" dirty="0">
                <a:latin typeface="Arial"/>
                <a:cs typeface="Arial"/>
              </a:rPr>
              <a:t>higher </a:t>
            </a:r>
            <a:r>
              <a:rPr sz="1100" spc="-50" dirty="0">
                <a:latin typeface="Arial"/>
                <a:cs typeface="Arial"/>
              </a:rPr>
              <a:t>due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lack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road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civil </a:t>
            </a:r>
            <a:r>
              <a:rPr sz="1100" spc="-40" dirty="0">
                <a:latin typeface="Arial"/>
                <a:cs typeface="Arial"/>
              </a:rPr>
              <a:t>safety. </a:t>
            </a:r>
            <a:r>
              <a:rPr sz="1100" spc="-50" dirty="0">
                <a:latin typeface="Arial"/>
                <a:cs typeface="Arial"/>
              </a:rPr>
              <a:t>Presently, </a:t>
            </a:r>
            <a:r>
              <a:rPr sz="1100" spc="-30" dirty="0">
                <a:latin typeface="Arial"/>
                <a:cs typeface="Arial"/>
              </a:rPr>
              <a:t>injuries </a:t>
            </a:r>
            <a:r>
              <a:rPr sz="1100" spc="-45" dirty="0">
                <a:latin typeface="Arial"/>
                <a:cs typeface="Arial"/>
              </a:rPr>
              <a:t>account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seven </a:t>
            </a:r>
            <a:r>
              <a:rPr sz="1100" spc="-25" dirty="0">
                <a:latin typeface="Arial"/>
                <a:cs typeface="Arial"/>
              </a:rPr>
              <a:t>health </a:t>
            </a:r>
            <a:r>
              <a:rPr sz="1100" spc="-10" dirty="0">
                <a:latin typeface="Arial"/>
                <a:cs typeface="Arial"/>
              </a:rPr>
              <a:t>life </a:t>
            </a:r>
            <a:r>
              <a:rPr sz="1100" spc="-65" dirty="0">
                <a:latin typeface="Arial"/>
                <a:cs typeface="Arial"/>
              </a:rPr>
              <a:t>years  </a:t>
            </a:r>
            <a:r>
              <a:rPr sz="1100" spc="-20" dirty="0">
                <a:latin typeface="Arial"/>
                <a:cs typeface="Arial"/>
              </a:rPr>
              <a:t>lost worldwide,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WHO </a:t>
            </a:r>
            <a:r>
              <a:rPr sz="1100" spc="-35" dirty="0">
                <a:latin typeface="Arial"/>
                <a:cs typeface="Arial"/>
              </a:rPr>
              <a:t>predicts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5" dirty="0">
                <a:latin typeface="Arial"/>
                <a:cs typeface="Arial"/>
              </a:rPr>
              <a:t>increase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five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50" dirty="0">
                <a:latin typeface="Arial"/>
                <a:cs typeface="Arial"/>
              </a:rPr>
              <a:t>2020,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20" dirty="0">
                <a:latin typeface="Arial"/>
                <a:cs typeface="Arial"/>
              </a:rPr>
              <a:t>low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middle  </a:t>
            </a:r>
            <a:r>
              <a:rPr sz="1100" spc="-45" dirty="0">
                <a:latin typeface="Arial"/>
                <a:cs typeface="Arial"/>
              </a:rPr>
              <a:t>income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countries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accounting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majority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increase.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000"/>
              </a:lnSpc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Orthopedic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trauma </a:t>
            </a:r>
            <a:r>
              <a:rPr sz="1100" spc="-35" dirty="0">
                <a:latin typeface="Arial"/>
                <a:cs typeface="Arial"/>
              </a:rPr>
              <a:t>module, </a:t>
            </a:r>
            <a:r>
              <a:rPr sz="1100" spc="-40" dirty="0">
                <a:latin typeface="Arial"/>
                <a:cs typeface="Arial"/>
              </a:rPr>
              <a:t>varied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enable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40" dirty="0">
                <a:latin typeface="Arial"/>
                <a:cs typeface="Arial"/>
              </a:rPr>
              <a:t>appreciate </a:t>
            </a:r>
            <a:r>
              <a:rPr sz="1100" spc="-45" dirty="0">
                <a:latin typeface="Arial"/>
                <a:cs typeface="Arial"/>
              </a:rPr>
              <a:t>disorders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musculoskeletal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50" dirty="0">
                <a:latin typeface="Arial"/>
                <a:cs typeface="Arial"/>
              </a:rPr>
              <a:t>approach </a:t>
            </a:r>
            <a:r>
              <a:rPr sz="1100" spc="-25" dirty="0">
                <a:latin typeface="Arial"/>
                <a:cs typeface="Arial"/>
              </a:rPr>
              <a:t>incorporating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" dirty="0">
                <a:latin typeface="Arial"/>
                <a:cs typeface="Arial"/>
              </a:rPr>
              <a:t>of  </a:t>
            </a:r>
            <a:r>
              <a:rPr sz="1100" spc="-40" dirty="0">
                <a:latin typeface="Arial"/>
                <a:cs typeface="Arial"/>
              </a:rPr>
              <a:t>anatomy, </a:t>
            </a:r>
            <a:r>
              <a:rPr sz="1100" spc="-45" dirty="0">
                <a:latin typeface="Arial"/>
                <a:cs typeface="Arial"/>
              </a:rPr>
              <a:t>physiology, </a:t>
            </a:r>
            <a:r>
              <a:rPr sz="1100" spc="-35" dirty="0">
                <a:latin typeface="Arial"/>
                <a:cs typeface="Arial"/>
              </a:rPr>
              <a:t>biochemistry, pathology, </a:t>
            </a:r>
            <a:r>
              <a:rPr sz="1100" spc="-50" dirty="0">
                <a:latin typeface="Arial"/>
                <a:cs typeface="Arial"/>
              </a:rPr>
              <a:t>pharmacology, </a:t>
            </a:r>
            <a:r>
              <a:rPr sz="1100" spc="-35" dirty="0">
                <a:latin typeface="Arial"/>
                <a:cs typeface="Arial"/>
              </a:rPr>
              <a:t>radiology, </a:t>
            </a:r>
            <a:r>
              <a:rPr sz="1100" spc="-30" dirty="0">
                <a:latin typeface="Arial"/>
                <a:cs typeface="Arial"/>
              </a:rPr>
              <a:t>allied </a:t>
            </a:r>
            <a:r>
              <a:rPr sz="1100" spc="-45" dirty="0">
                <a:latin typeface="Arial"/>
                <a:cs typeface="Arial"/>
              </a:rPr>
              <a:t>medical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surgical </a:t>
            </a:r>
            <a:r>
              <a:rPr sz="1100" spc="-45" dirty="0">
                <a:latin typeface="Arial"/>
                <a:cs typeface="Arial"/>
              </a:rPr>
              <a:t>disciplines 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orthopedic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principles.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9321" y="7301483"/>
            <a:ext cx="4694296" cy="58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5</a:t>
            </a:fld>
            <a:endParaRPr spc="-45" dirty="0"/>
          </a:p>
        </p:txBody>
      </p:sp>
      <p:sp>
        <p:nvSpPr>
          <p:cNvPr id="9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8643" y="1087542"/>
            <a:ext cx="6266094" cy="412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0876" y="5663565"/>
            <a:ext cx="6099175" cy="353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teaching/learning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65" dirty="0">
                <a:latin typeface="Arial"/>
                <a:cs typeface="Arial"/>
              </a:rPr>
              <a:t> used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promote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65" dirty="0">
                <a:latin typeface="Arial"/>
                <a:cs typeface="Arial"/>
              </a:rPr>
              <a:t>Discussion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(CBD)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Task-Oriented Learning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(TOL)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4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100" dirty="0">
                <a:latin typeface="Arial"/>
                <a:cs typeface="Arial"/>
              </a:rPr>
              <a:t>Task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Presentation</a:t>
            </a:r>
            <a:endParaRPr sz="1100">
              <a:latin typeface="Arial"/>
              <a:cs typeface="Arial"/>
            </a:endParaRPr>
          </a:p>
          <a:p>
            <a:pPr marL="388620" indent="-18542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389255" algn="l"/>
              </a:tabLst>
            </a:pPr>
            <a:r>
              <a:rPr sz="1100" spc="-65" dirty="0">
                <a:latin typeface="Arial"/>
                <a:cs typeface="Arial"/>
              </a:rPr>
              <a:t>Trauma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Evaluation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Management</a:t>
            </a:r>
            <a:r>
              <a:rPr sz="1050" spc="-82" baseline="31746" dirty="0">
                <a:latin typeface="Arial"/>
                <a:cs typeface="Arial"/>
              </a:rPr>
              <a:t>®</a:t>
            </a:r>
            <a:r>
              <a:rPr sz="1050" spc="75" baseline="31746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(TEAM</a:t>
            </a:r>
            <a:r>
              <a:rPr sz="1050" spc="-142" baseline="31746" dirty="0">
                <a:latin typeface="Arial"/>
                <a:cs typeface="Arial"/>
              </a:rPr>
              <a:t>®</a:t>
            </a:r>
            <a:r>
              <a:rPr sz="1100" spc="-95" dirty="0">
                <a:latin typeface="Arial"/>
                <a:cs typeface="Arial"/>
              </a:rPr>
              <a:t>)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wo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rksho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ps</a:t>
            </a:r>
            <a:endParaRPr sz="1100">
              <a:latin typeface="Arial"/>
              <a:cs typeface="Arial"/>
            </a:endParaRPr>
          </a:p>
          <a:p>
            <a:pPr marL="388620" indent="-1854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389255" algn="l"/>
              </a:tabLst>
            </a:pP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90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(CBIL)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25" dirty="0">
                <a:latin typeface="Arial"/>
                <a:cs typeface="Arial"/>
              </a:rPr>
              <a:t>INTERACTIVE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8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52700"/>
              </a:lnSpc>
            </a:pP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underlying 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40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 </a:t>
            </a:r>
            <a:r>
              <a:rPr sz="1100" spc="-30" dirty="0">
                <a:latin typeface="Arial"/>
                <a:cs typeface="Arial"/>
              </a:rPr>
              <a:t>interviews,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0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actively 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6</a:t>
            </a:fld>
            <a:endParaRPr spc="-45" dirty="0"/>
          </a:p>
        </p:txBody>
      </p:sp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7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1074776"/>
            <a:ext cx="623887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0495">
              <a:lnSpc>
                <a:spcPct val="153000"/>
              </a:lnSpc>
              <a:spcBef>
                <a:spcPts val="95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concepts,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desired </a:t>
            </a:r>
            <a:r>
              <a:rPr sz="1100" spc="-25" dirty="0">
                <a:latin typeface="Arial"/>
                <a:cs typeface="Arial"/>
              </a:rPr>
              <a:t>attitudes. 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patient </a:t>
            </a:r>
            <a:r>
              <a:rPr sz="1100" spc="-85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15" dirty="0">
                <a:latin typeface="Arial"/>
                <a:cs typeface="Arial"/>
              </a:rPr>
              <a:t>or </a:t>
            </a:r>
            <a:r>
              <a:rPr sz="1100" spc="-60" dirty="0">
                <a:latin typeface="Arial"/>
                <a:cs typeface="Arial"/>
              </a:rPr>
              <a:t>discussion 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35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study. </a:t>
            </a:r>
            <a:r>
              <a:rPr sz="1100" spc="-85" dirty="0">
                <a:latin typeface="Arial"/>
                <a:cs typeface="Arial"/>
              </a:rPr>
              <a:t>The  </a:t>
            </a:r>
            <a:r>
              <a:rPr sz="1100" spc="-15" dirty="0">
                <a:latin typeface="Arial"/>
                <a:cs typeface="Arial"/>
              </a:rPr>
              <a:t>facilitator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probing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summarize,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clarify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39065">
              <a:lnSpc>
                <a:spcPct val="152500"/>
              </a:lnSpc>
            </a:pPr>
            <a:r>
              <a:rPr sz="1100" b="1" spc="-160" dirty="0">
                <a:latin typeface="Arial"/>
                <a:cs typeface="Arial"/>
              </a:rPr>
              <a:t>CASE-BASED </a:t>
            </a:r>
            <a:r>
              <a:rPr sz="1100" b="1" spc="-130" dirty="0">
                <a:latin typeface="Arial"/>
                <a:cs typeface="Arial"/>
              </a:rPr>
              <a:t>DISUCSSION </a:t>
            </a:r>
            <a:r>
              <a:rPr sz="1100" b="1" spc="-95" dirty="0">
                <a:latin typeface="Arial"/>
                <a:cs typeface="Arial"/>
              </a:rPr>
              <a:t>(CBD)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series 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05" dirty="0">
                <a:latin typeface="Arial"/>
                <a:cs typeface="Arial"/>
              </a:rPr>
              <a:t>basedon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0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questions </a:t>
            </a:r>
            <a:r>
              <a:rPr sz="1100" spc="-45" dirty="0">
                <a:latin typeface="Arial"/>
                <a:cs typeface="Arial"/>
              </a:rPr>
              <a:t>applying </a:t>
            </a:r>
            <a:r>
              <a:rPr sz="1100" spc="-30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35" dirty="0">
                <a:latin typeface="Arial"/>
                <a:cs typeface="Arial"/>
              </a:rPr>
              <a:t>new  </a:t>
            </a:r>
            <a:r>
              <a:rPr sz="1100" spc="-45" dirty="0">
                <a:latin typeface="Arial"/>
                <a:cs typeface="Arial"/>
              </a:rPr>
              <a:t>knowledge.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3200"/>
              </a:lnSpc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symptoms </a:t>
            </a:r>
            <a:r>
              <a:rPr sz="1100" spc="-20" dirty="0">
                <a:latin typeface="Arial"/>
                <a:cs typeface="Arial"/>
              </a:rPr>
              <a:t>in 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clinical  </a:t>
            </a:r>
            <a:r>
              <a:rPr sz="1100" spc="-75" dirty="0">
                <a:latin typeface="Arial"/>
                <a:cs typeface="Arial"/>
              </a:rPr>
              <a:t>sciences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prepare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6350" indent="-228600" algn="just">
              <a:lnSpc>
                <a:spcPct val="152600"/>
              </a:lnSpc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b="1" spc="-135" dirty="0">
                <a:latin typeface="Arial"/>
                <a:cs typeface="Arial"/>
              </a:rPr>
              <a:t>CLINICAL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114" dirty="0">
                <a:latin typeface="Arial"/>
                <a:cs typeface="Arial"/>
              </a:rPr>
              <a:t>LNH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 </a:t>
            </a:r>
            <a:r>
              <a:rPr sz="1100" spc="-45" dirty="0">
                <a:latin typeface="Arial"/>
                <a:cs typeface="Arial"/>
              </a:rPr>
              <a:t>Pediatrics,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75" dirty="0">
                <a:latin typeface="Arial"/>
                <a:cs typeface="Arial"/>
              </a:rPr>
              <a:t>ObsGyne, </a:t>
            </a:r>
            <a:r>
              <a:rPr sz="1100" spc="-114" dirty="0">
                <a:latin typeface="Arial"/>
                <a:cs typeface="Arial"/>
              </a:rPr>
              <a:t>ENT, </a:t>
            </a:r>
            <a:r>
              <a:rPr sz="1100" spc="-40" dirty="0">
                <a:latin typeface="Arial"/>
                <a:cs typeface="Arial"/>
              </a:rPr>
              <a:t>Orthopaedics,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-50" dirty="0">
                <a:latin typeface="Arial"/>
                <a:cs typeface="Arial"/>
              </a:rPr>
              <a:t>and  </a:t>
            </a:r>
            <a:r>
              <a:rPr sz="1100" spc="-20" dirty="0">
                <a:latin typeface="Arial"/>
                <a:cs typeface="Arial"/>
              </a:rPr>
              <a:t>related </a:t>
            </a:r>
            <a:r>
              <a:rPr sz="1100" spc="-25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50" dirty="0">
                <a:latin typeface="Arial"/>
                <a:cs typeface="Arial"/>
              </a:rPr>
              <a:t>experiences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included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0" dirty="0">
                <a:latin typeface="Arial"/>
                <a:cs typeface="Arial"/>
              </a:rPr>
              <a:t>well.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 </a:t>
            </a:r>
            <a:r>
              <a:rPr sz="1100" spc="-35" dirty="0">
                <a:latin typeface="Arial"/>
                <a:cs typeface="Arial"/>
              </a:rPr>
              <a:t>take </a:t>
            </a:r>
            <a:r>
              <a:rPr sz="1100" spc="-30" dirty="0">
                <a:latin typeface="Arial"/>
                <a:cs typeface="Arial"/>
              </a:rPr>
              <a:t>histories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0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0" dirty="0">
                <a:latin typeface="Arial"/>
                <a:cs typeface="Arial"/>
              </a:rPr>
              <a:t>in 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 </a:t>
            </a:r>
            <a:r>
              <a:rPr sz="1100" spc="-75" dirty="0">
                <a:latin typeface="Arial"/>
                <a:cs typeface="Arial"/>
              </a:rPr>
              <a:t>They </a:t>
            </a:r>
            <a:r>
              <a:rPr sz="1100" spc="-55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</a:t>
            </a:r>
            <a:r>
              <a:rPr sz="1100" spc="-55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0" dirty="0">
                <a:latin typeface="Arial"/>
                <a:cs typeface="Arial"/>
              </a:rPr>
              <a:t>medical 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20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4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6239636"/>
            <a:ext cx="6241415" cy="147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0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relevant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155" dirty="0">
                <a:latin typeface="Arial"/>
                <a:cs typeface="Arial"/>
              </a:rPr>
              <a:t>RSDC.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500"/>
              </a:lnSpc>
              <a:spcBef>
                <a:spcPts val="750"/>
              </a:spcBef>
            </a:pPr>
            <a:r>
              <a:rPr sz="1100" b="1" spc="-155" dirty="0">
                <a:latin typeface="Arial"/>
                <a:cs typeface="Arial"/>
              </a:rPr>
              <a:t>SELF-DIRECTED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30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15" dirty="0">
                <a:latin typeface="Arial"/>
                <a:cs typeface="Arial"/>
              </a:rPr>
              <a:t>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resource 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5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</a:t>
            </a:r>
            <a:r>
              <a:rPr sz="1100" spc="-10" dirty="0">
                <a:latin typeface="Arial"/>
                <a:cs typeface="Arial"/>
              </a:rPr>
              <a:t>the time </a:t>
            </a:r>
            <a:r>
              <a:rPr sz="1100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college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spc="-5" dirty="0">
                <a:latin typeface="Arial"/>
                <a:cs typeface="Arial"/>
              </a:rPr>
              <a:t>of 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354" y="426211"/>
            <a:ext cx="416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17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8</a:t>
            </a:fld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2280"/>
            <a:ext cx="241744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7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10260"/>
            <a:ext cx="6313170" cy="776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252525"/>
                </a:solidFill>
                <a:latin typeface="Arial"/>
                <a:cs typeface="Arial"/>
              </a:rPr>
              <a:t>TRAUMA </a:t>
            </a:r>
            <a:r>
              <a:rPr sz="1100" b="1" spc="-120" dirty="0">
                <a:solidFill>
                  <a:srgbClr val="252525"/>
                </a:solidFill>
                <a:latin typeface="Arial"/>
                <a:cs typeface="Arial"/>
              </a:rPr>
              <a:t>EVALUATION </a:t>
            </a:r>
            <a:r>
              <a:rPr sz="1100" b="1" spc="-105" dirty="0">
                <a:solidFill>
                  <a:srgbClr val="252525"/>
                </a:solidFill>
                <a:latin typeface="Arial"/>
                <a:cs typeface="Arial"/>
              </a:rPr>
              <a:t>AND MANAGEMENT</a:t>
            </a:r>
            <a:r>
              <a:rPr sz="1050" b="1" spc="-157" baseline="31746" dirty="0">
                <a:solidFill>
                  <a:srgbClr val="252525"/>
                </a:solidFill>
                <a:latin typeface="Arial"/>
                <a:cs typeface="Arial"/>
              </a:rPr>
              <a:t>®</a:t>
            </a:r>
            <a:r>
              <a:rPr sz="1050" b="1" spc="-30" baseline="3174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252525"/>
                </a:solidFill>
                <a:latin typeface="Arial"/>
                <a:cs typeface="Arial"/>
              </a:rPr>
              <a:t>(TEAM</a:t>
            </a:r>
            <a:r>
              <a:rPr sz="1050" b="1" spc="-142" baseline="31746" dirty="0">
                <a:solidFill>
                  <a:srgbClr val="252525"/>
                </a:solidFill>
                <a:latin typeface="Arial"/>
                <a:cs typeface="Arial"/>
              </a:rPr>
              <a:t>®</a:t>
            </a:r>
            <a:r>
              <a:rPr sz="1100" b="1" spc="-95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100" b="1" spc="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150" dirty="0">
                <a:solidFill>
                  <a:srgbClr val="252525"/>
                </a:solidFill>
                <a:latin typeface="Arial"/>
                <a:cs typeface="Arial"/>
              </a:rPr>
              <a:t>WORKSHOPS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0" dirty="0">
                <a:solidFill>
                  <a:srgbClr val="252525"/>
                </a:solidFill>
                <a:latin typeface="Arial"/>
                <a:cs typeface="Arial"/>
              </a:rPr>
              <a:t>What </a:t>
            </a:r>
            <a:r>
              <a:rPr sz="1100" b="1" spc="-10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1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52525"/>
                </a:solidFill>
                <a:latin typeface="Arial"/>
                <a:cs typeface="Arial"/>
              </a:rPr>
              <a:t>TEAM?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93345" marR="586105">
              <a:lnSpc>
                <a:spcPct val="153600"/>
              </a:lnSpc>
            </a:pPr>
            <a:r>
              <a:rPr sz="1100" spc="-65" dirty="0">
                <a:latin typeface="Arial"/>
                <a:cs typeface="Arial"/>
              </a:rPr>
              <a:t>Trauma </a:t>
            </a:r>
            <a:r>
              <a:rPr sz="1100" spc="-45" dirty="0">
                <a:latin typeface="Arial"/>
                <a:cs typeface="Arial"/>
              </a:rPr>
              <a:t>Evaluation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Management® </a:t>
            </a:r>
            <a:r>
              <a:rPr sz="1100" spc="-110" dirty="0">
                <a:latin typeface="Arial"/>
                <a:cs typeface="Arial"/>
              </a:rPr>
              <a:t>(TEAM®)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concepts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trauma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50" dirty="0">
                <a:latin typeface="Arial"/>
                <a:cs typeface="Arial"/>
              </a:rPr>
              <a:t>and  management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medical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during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years.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151130">
              <a:lnSpc>
                <a:spcPct val="152700"/>
              </a:lnSpc>
              <a:spcBef>
                <a:spcPts val="919"/>
              </a:spcBef>
            </a:pPr>
            <a:r>
              <a:rPr sz="1100" b="1" spc="-65" dirty="0">
                <a:latin typeface="Arial"/>
                <a:cs typeface="Arial"/>
              </a:rPr>
              <a:t>Content</a:t>
            </a:r>
            <a:r>
              <a:rPr sz="1100" spc="-65" dirty="0">
                <a:latin typeface="Arial"/>
                <a:cs typeface="Arial"/>
              </a:rPr>
              <a:t>: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core </a:t>
            </a:r>
            <a:r>
              <a:rPr sz="1100" spc="-20" dirty="0">
                <a:latin typeface="Arial"/>
                <a:cs typeface="Arial"/>
              </a:rPr>
              <a:t>content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0" dirty="0">
                <a:latin typeface="Arial"/>
                <a:cs typeface="Arial"/>
              </a:rPr>
              <a:t>adapted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0" dirty="0">
                <a:latin typeface="Arial"/>
                <a:cs typeface="Arial"/>
              </a:rPr>
              <a:t>American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5" dirty="0">
                <a:latin typeface="Arial"/>
                <a:cs typeface="Arial"/>
              </a:rPr>
              <a:t>Surgeons </a:t>
            </a:r>
            <a:r>
              <a:rPr sz="1100" spc="-125" dirty="0">
                <a:latin typeface="Arial"/>
                <a:cs typeface="Arial"/>
              </a:rPr>
              <a:t>(ACS) </a:t>
            </a:r>
            <a:r>
              <a:rPr sz="1100" spc="-65" dirty="0">
                <a:latin typeface="Arial"/>
                <a:cs typeface="Arial"/>
              </a:rPr>
              <a:t>Advanced Trauma </a:t>
            </a:r>
            <a:r>
              <a:rPr sz="1100" spc="-50" dirty="0">
                <a:latin typeface="Arial"/>
                <a:cs typeface="Arial"/>
              </a:rPr>
              <a:t>Life  </a:t>
            </a:r>
            <a:r>
              <a:rPr sz="1100" spc="-70" dirty="0">
                <a:latin typeface="Arial"/>
                <a:cs typeface="Arial"/>
              </a:rPr>
              <a:t>Support® </a:t>
            </a:r>
            <a:r>
              <a:rPr sz="1100" spc="-140" dirty="0">
                <a:latin typeface="Arial"/>
                <a:cs typeface="Arial"/>
              </a:rPr>
              <a:t>(ATLS®) </a:t>
            </a:r>
            <a:r>
              <a:rPr sz="1100" spc="-50" dirty="0">
                <a:latin typeface="Arial"/>
                <a:cs typeface="Arial"/>
              </a:rPr>
              <a:t>course. </a:t>
            </a:r>
            <a:r>
              <a:rPr sz="1100" spc="-55" dirty="0">
                <a:latin typeface="Arial"/>
                <a:cs typeface="Arial"/>
              </a:rPr>
              <a:t>Developed </a:t>
            </a:r>
            <a:r>
              <a:rPr sz="1100" spc="-5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55" dirty="0">
                <a:latin typeface="Arial"/>
                <a:cs typeface="Arial"/>
              </a:rPr>
              <a:t>ATLS </a:t>
            </a:r>
            <a:r>
              <a:rPr sz="1100" spc="-40" dirty="0">
                <a:latin typeface="Arial"/>
                <a:cs typeface="Arial"/>
              </a:rPr>
              <a:t>Committee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80" dirty="0">
                <a:latin typeface="Arial"/>
                <a:cs typeface="Arial"/>
              </a:rPr>
              <a:t>ACS </a:t>
            </a:r>
            <a:r>
              <a:rPr sz="1100" spc="-40" dirty="0">
                <a:latin typeface="Arial"/>
                <a:cs typeface="Arial"/>
              </a:rPr>
              <a:t>Committee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60" dirty="0">
                <a:latin typeface="Arial"/>
                <a:cs typeface="Arial"/>
              </a:rPr>
              <a:t>Trauma, </a:t>
            </a:r>
            <a:r>
              <a:rPr sz="1100" spc="-105" dirty="0">
                <a:latin typeface="Arial"/>
                <a:cs typeface="Arial"/>
              </a:rPr>
              <a:t>TEAM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60" dirty="0">
                <a:latin typeface="Arial"/>
                <a:cs typeface="Arial"/>
              </a:rPr>
              <a:t>an  </a:t>
            </a:r>
            <a:r>
              <a:rPr sz="1100" spc="-55" dirty="0">
                <a:latin typeface="Arial"/>
                <a:cs typeface="Arial"/>
              </a:rPr>
              <a:t>expanded </a:t>
            </a:r>
            <a:r>
              <a:rPr sz="1100" spc="-45" dirty="0">
                <a:latin typeface="Arial"/>
                <a:cs typeface="Arial"/>
              </a:rPr>
              <a:t>version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60" dirty="0">
                <a:latin typeface="Arial"/>
                <a:cs typeface="Arial"/>
              </a:rPr>
              <a:t>ATLS </a:t>
            </a:r>
            <a:r>
              <a:rPr sz="1100" spc="-5" dirty="0">
                <a:latin typeface="Arial"/>
                <a:cs typeface="Arial"/>
              </a:rPr>
              <a:t>"Initial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Management"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lecture.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795"/>
              </a:spcBef>
            </a:pPr>
            <a:r>
              <a:rPr sz="1100" b="1" spc="-90" dirty="0">
                <a:latin typeface="Arial"/>
                <a:cs typeface="Arial"/>
              </a:rPr>
              <a:t>The </a:t>
            </a:r>
            <a:r>
              <a:rPr sz="1100" b="1" spc="-105" dirty="0">
                <a:latin typeface="Arial"/>
                <a:cs typeface="Arial"/>
              </a:rPr>
              <a:t>TEAM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format</a:t>
            </a:r>
            <a:r>
              <a:rPr sz="1100" spc="-45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spc="-65" dirty="0">
                <a:latin typeface="Arial"/>
                <a:cs typeface="Arial"/>
              </a:rPr>
              <a:t>Pre-Test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30 </a:t>
            </a:r>
            <a:r>
              <a:rPr sz="1100" spc="-45" dirty="0">
                <a:latin typeface="Arial"/>
                <a:cs typeface="Arial"/>
              </a:rPr>
              <a:t>mins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conducted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week </a:t>
            </a:r>
            <a:r>
              <a:rPr sz="1100" spc="-30" dirty="0">
                <a:latin typeface="Arial"/>
                <a:cs typeface="Arial"/>
              </a:rPr>
              <a:t>before </a:t>
            </a:r>
            <a:r>
              <a:rPr sz="1100" spc="-135" dirty="0">
                <a:latin typeface="Arial"/>
                <a:cs typeface="Arial"/>
              </a:rPr>
              <a:t>TEAM® </a:t>
            </a:r>
            <a:r>
              <a:rPr sz="1100" spc="-40" dirty="0">
                <a:latin typeface="Arial"/>
                <a:cs typeface="Arial"/>
              </a:rPr>
              <a:t>workshop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40" dirty="0">
                <a:latin typeface="Arial"/>
                <a:cs typeface="Arial"/>
              </a:rPr>
              <a:t>group.</a:t>
            </a:r>
            <a:endParaRPr sz="1100">
              <a:latin typeface="Arial"/>
              <a:cs typeface="Arial"/>
            </a:endParaRPr>
          </a:p>
          <a:p>
            <a:pPr marL="550545" marR="46355" indent="-228600">
              <a:lnSpc>
                <a:spcPct val="153000"/>
              </a:lnSpc>
              <a:spcBef>
                <a:spcPts val="45"/>
              </a:spcBef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spc="-135" dirty="0">
                <a:latin typeface="Arial"/>
                <a:cs typeface="Arial"/>
              </a:rPr>
              <a:t>TEAM® </a:t>
            </a:r>
            <a:r>
              <a:rPr sz="1100" spc="-40" dirty="0">
                <a:latin typeface="Arial"/>
                <a:cs typeface="Arial"/>
              </a:rPr>
              <a:t>workshop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flexible,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90-minute </a:t>
            </a:r>
            <a:r>
              <a:rPr sz="1100" spc="-50" dirty="0">
                <a:latin typeface="Arial"/>
                <a:cs typeface="Arial"/>
              </a:rPr>
              <a:t>slide </a:t>
            </a:r>
            <a:r>
              <a:rPr sz="1100" spc="-30" dirty="0">
                <a:latin typeface="Arial"/>
                <a:cs typeface="Arial"/>
              </a:rPr>
              <a:t>presentation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optional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components. </a:t>
            </a:r>
            <a:r>
              <a:rPr sz="1100" spc="-85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program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three-segment </a:t>
            </a:r>
            <a:r>
              <a:rPr sz="1100" spc="-5" dirty="0">
                <a:latin typeface="Arial"/>
                <a:cs typeface="Arial"/>
              </a:rPr>
              <a:t>initial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video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5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30" dirty="0">
                <a:latin typeface="Arial"/>
                <a:cs typeface="Arial"/>
              </a:rPr>
              <a:t>trauma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60" dirty="0">
                <a:latin typeface="Arial"/>
                <a:cs typeface="Arial"/>
              </a:rPr>
              <a:t>scenarios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45" dirty="0">
                <a:latin typeface="Arial"/>
                <a:cs typeface="Arial"/>
              </a:rPr>
              <a:t>small-group </a:t>
            </a:r>
            <a:r>
              <a:rPr sz="1100" spc="-60" dirty="0">
                <a:latin typeface="Arial"/>
                <a:cs typeface="Arial"/>
              </a:rPr>
              <a:t>discussion,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75" dirty="0">
                <a:latin typeface="Arial"/>
                <a:cs typeface="Arial"/>
              </a:rPr>
              <a:t>sessions.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slide/lecture  </a:t>
            </a:r>
            <a:r>
              <a:rPr sz="1100" spc="-35" dirty="0">
                <a:latin typeface="Arial"/>
                <a:cs typeface="Arial"/>
              </a:rPr>
              <a:t>presentations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5" dirty="0">
                <a:latin typeface="Arial"/>
                <a:cs typeface="Arial"/>
              </a:rPr>
              <a:t>been </a:t>
            </a:r>
            <a:r>
              <a:rPr sz="1100" spc="-40" dirty="0">
                <a:latin typeface="Arial"/>
                <a:cs typeface="Arial"/>
              </a:rPr>
              <a:t>adapted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05" dirty="0">
                <a:latin typeface="Arial"/>
                <a:cs typeface="Arial"/>
              </a:rPr>
              <a:t>LNHMC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curriculum.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spc="-65" dirty="0">
                <a:latin typeface="Arial"/>
                <a:cs typeface="Arial"/>
              </a:rPr>
              <a:t>Post-Test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30 </a:t>
            </a:r>
            <a:r>
              <a:rPr sz="1100" spc="-50" dirty="0">
                <a:latin typeface="Arial"/>
                <a:cs typeface="Arial"/>
              </a:rPr>
              <a:t>mins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conducted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day </a:t>
            </a:r>
            <a:r>
              <a:rPr sz="1100" spc="-10" dirty="0">
                <a:latin typeface="Arial"/>
                <a:cs typeface="Arial"/>
              </a:rPr>
              <a:t>after the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TEAM® </a:t>
            </a:r>
            <a:r>
              <a:rPr sz="1100" spc="-40" dirty="0">
                <a:latin typeface="Arial"/>
                <a:cs typeface="Arial"/>
              </a:rPr>
              <a:t>workshop</a:t>
            </a:r>
            <a:endParaRPr sz="1100">
              <a:latin typeface="Arial"/>
              <a:cs typeface="Arial"/>
            </a:endParaRPr>
          </a:p>
          <a:p>
            <a:pPr marL="93345" marR="90805">
              <a:lnSpc>
                <a:spcPct val="152900"/>
              </a:lnSpc>
              <a:spcBef>
                <a:spcPts val="85"/>
              </a:spcBef>
            </a:pPr>
            <a:r>
              <a:rPr sz="1100" spc="-85" dirty="0">
                <a:latin typeface="Arial"/>
                <a:cs typeface="Arial"/>
              </a:rPr>
              <a:t>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completion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TEAM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would</a:t>
            </a:r>
            <a:r>
              <a:rPr sz="1100" spc="-50" dirty="0">
                <a:latin typeface="Arial"/>
                <a:cs typeface="Arial"/>
              </a:rPr>
              <a:t> be </a:t>
            </a:r>
            <a:r>
              <a:rPr sz="1100" spc="-45" dirty="0">
                <a:latin typeface="Arial"/>
                <a:cs typeface="Arial"/>
              </a:rPr>
              <a:t>able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demonstrate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knowledge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philosophy,  </a:t>
            </a:r>
            <a:r>
              <a:rPr sz="1100" spc="-5" dirty="0">
                <a:latin typeface="Arial"/>
                <a:cs typeface="Arial"/>
              </a:rPr>
              <a:t>intent,</a:t>
            </a:r>
            <a:r>
              <a:rPr sz="1100" spc="-55" dirty="0">
                <a:latin typeface="Arial"/>
                <a:cs typeface="Arial"/>
              </a:rPr>
              <a:t> 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principles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multidisciplinary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trauma</a:t>
            </a:r>
            <a:r>
              <a:rPr sz="1100" spc="-60" dirty="0">
                <a:latin typeface="Arial"/>
                <a:cs typeface="Arial"/>
              </a:rPr>
              <a:t> care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laid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down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5" dirty="0">
                <a:latin typeface="Arial"/>
                <a:cs typeface="Arial"/>
              </a:rPr>
              <a:t>ATLS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  <a:p>
            <a:pPr marL="93345" marR="5080">
              <a:lnSpc>
                <a:spcPct val="153000"/>
              </a:lnSpc>
              <a:spcBef>
                <a:spcPts val="80"/>
              </a:spcBef>
            </a:pPr>
            <a:r>
              <a:rPr sz="1100" b="1" spc="-60" dirty="0">
                <a:latin typeface="Arial"/>
                <a:cs typeface="Arial"/>
              </a:rPr>
              <a:t>Certification</a:t>
            </a:r>
            <a:r>
              <a:rPr sz="1100" spc="-60" dirty="0">
                <a:latin typeface="Arial"/>
                <a:cs typeface="Arial"/>
              </a:rPr>
              <a:t>: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awarded </a:t>
            </a:r>
            <a:r>
              <a:rPr sz="1100" spc="-30" dirty="0">
                <a:latin typeface="Arial"/>
                <a:cs typeface="Arial"/>
              </a:rPr>
              <a:t>Certificate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Participation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course recognized </a:t>
            </a:r>
            <a:r>
              <a:rPr sz="1100" spc="-50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American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Surgery </a:t>
            </a:r>
            <a:r>
              <a:rPr sz="1100" spc="-120" dirty="0">
                <a:latin typeface="Arial"/>
                <a:cs typeface="Arial"/>
              </a:rPr>
              <a:t>(ACS)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official </a:t>
            </a:r>
            <a:r>
              <a:rPr sz="1100" spc="-30" dirty="0">
                <a:latin typeface="Arial"/>
                <a:cs typeface="Arial"/>
              </a:rPr>
              <a:t>recognition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course. </a:t>
            </a:r>
            <a:r>
              <a:rPr sz="1100" spc="-40" dirty="0">
                <a:latin typeface="Arial"/>
                <a:cs typeface="Arial"/>
              </a:rPr>
              <a:t>Attendance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all 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40" dirty="0">
                <a:latin typeface="Arial"/>
                <a:cs typeface="Arial"/>
              </a:rPr>
              <a:t>TEAM® </a:t>
            </a:r>
            <a:r>
              <a:rPr sz="1100" spc="-30" dirty="0">
                <a:latin typeface="Arial"/>
                <a:cs typeface="Arial"/>
              </a:rPr>
              <a:t>i.e. </a:t>
            </a:r>
            <a:r>
              <a:rPr sz="1100" spc="-60" dirty="0">
                <a:latin typeface="Arial"/>
                <a:cs typeface="Arial"/>
              </a:rPr>
              <a:t>Pre-Test, </a:t>
            </a:r>
            <a:r>
              <a:rPr sz="1100" spc="-45" dirty="0">
                <a:latin typeface="Arial"/>
                <a:cs typeface="Arial"/>
              </a:rPr>
              <a:t>Lecture, </a:t>
            </a:r>
            <a:r>
              <a:rPr sz="1100" spc="-50" dirty="0">
                <a:latin typeface="Arial"/>
                <a:cs typeface="Arial"/>
              </a:rPr>
              <a:t>Video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35" dirty="0">
                <a:latin typeface="Arial"/>
                <a:cs typeface="Arial"/>
              </a:rPr>
              <a:t>Working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Post-Test </a:t>
            </a:r>
            <a:r>
              <a:rPr sz="1100" spc="-5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mandatory. Certificate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participation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awarded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any </a:t>
            </a:r>
            <a:r>
              <a:rPr sz="1100" spc="-25" dirty="0">
                <a:latin typeface="Arial"/>
                <a:cs typeface="Arial"/>
              </a:rPr>
              <a:t>student who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either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present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fails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complete </a:t>
            </a:r>
            <a:r>
              <a:rPr sz="1100" spc="-6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component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TEAM® </a:t>
            </a:r>
            <a:r>
              <a:rPr sz="1100" spc="-40" dirty="0">
                <a:latin typeface="Arial"/>
                <a:cs typeface="Arial"/>
              </a:rPr>
              <a:t>workshop.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i="1" spc="-40" dirty="0">
                <a:latin typeface="Trebuchet MS"/>
                <a:cs typeface="Trebuchet MS"/>
              </a:rPr>
              <a:t>IMPORTANT:</a:t>
            </a:r>
            <a:endParaRPr sz="1100">
              <a:latin typeface="Trebuchet MS"/>
              <a:cs typeface="Trebuchet MS"/>
            </a:endParaRPr>
          </a:p>
          <a:p>
            <a:pPr marL="550545" marR="48895" indent="-228600">
              <a:lnSpc>
                <a:spcPct val="153000"/>
              </a:lnSpc>
              <a:spcBef>
                <a:spcPts val="85"/>
              </a:spcBef>
              <a:buClr>
                <a:srgbClr val="252525"/>
              </a:buClr>
              <a:buSzPct val="90909"/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i="1" spc="-25" dirty="0">
                <a:latin typeface="Trebuchet MS"/>
                <a:cs typeface="Trebuchet MS"/>
              </a:rPr>
              <a:t>TEAM </a:t>
            </a:r>
            <a:r>
              <a:rPr sz="1100" i="1" spc="-60" dirty="0">
                <a:latin typeface="Trebuchet MS"/>
                <a:cs typeface="Trebuchet MS"/>
              </a:rPr>
              <a:t>is </a:t>
            </a:r>
            <a:r>
              <a:rPr sz="1100" i="1" spc="-25" dirty="0">
                <a:latin typeface="Trebuchet MS"/>
                <a:cs typeface="Trebuchet MS"/>
              </a:rPr>
              <a:t>an </a:t>
            </a:r>
            <a:r>
              <a:rPr sz="1100" i="1" spc="-60" dirty="0">
                <a:latin typeface="Trebuchet MS"/>
                <a:cs typeface="Trebuchet MS"/>
              </a:rPr>
              <a:t>abbreviated version </a:t>
            </a:r>
            <a:r>
              <a:rPr sz="1100" i="1" spc="-70" dirty="0">
                <a:latin typeface="Trebuchet MS"/>
                <a:cs typeface="Trebuchet MS"/>
              </a:rPr>
              <a:t>of the </a:t>
            </a:r>
            <a:r>
              <a:rPr sz="1100" i="1" spc="-75" dirty="0">
                <a:latin typeface="Trebuchet MS"/>
                <a:cs typeface="Trebuchet MS"/>
              </a:rPr>
              <a:t>ATLS </a:t>
            </a:r>
            <a:r>
              <a:rPr sz="1100" i="1" spc="-50" dirty="0">
                <a:latin typeface="Trebuchet MS"/>
                <a:cs typeface="Trebuchet MS"/>
              </a:rPr>
              <a:t>course </a:t>
            </a:r>
            <a:r>
              <a:rPr sz="1100" i="1" spc="-35" dirty="0">
                <a:latin typeface="Trebuchet MS"/>
                <a:cs typeface="Trebuchet MS"/>
              </a:rPr>
              <a:t>and </a:t>
            </a:r>
            <a:r>
              <a:rPr sz="1100" i="1" spc="-50" dirty="0">
                <a:latin typeface="Trebuchet MS"/>
                <a:cs typeface="Trebuchet MS"/>
              </a:rPr>
              <a:t>should </a:t>
            </a:r>
            <a:r>
              <a:rPr sz="1100" i="1" spc="-55" dirty="0">
                <a:latin typeface="Trebuchet MS"/>
                <a:cs typeface="Trebuchet MS"/>
              </a:rPr>
              <a:t>not </a:t>
            </a:r>
            <a:r>
              <a:rPr sz="1100" i="1" spc="-60" dirty="0">
                <a:latin typeface="Trebuchet MS"/>
                <a:cs typeface="Trebuchet MS"/>
              </a:rPr>
              <a:t>be </a:t>
            </a:r>
            <a:r>
              <a:rPr sz="1100" i="1" spc="-50" dirty="0">
                <a:latin typeface="Trebuchet MS"/>
                <a:cs typeface="Trebuchet MS"/>
              </a:rPr>
              <a:t>used </a:t>
            </a:r>
            <a:r>
              <a:rPr sz="1100" i="1" spc="-60" dirty="0">
                <a:latin typeface="Trebuchet MS"/>
                <a:cs typeface="Trebuchet MS"/>
              </a:rPr>
              <a:t>to </a:t>
            </a:r>
            <a:r>
              <a:rPr sz="1100" i="1" spc="-65" dirty="0">
                <a:latin typeface="Trebuchet MS"/>
                <a:cs typeface="Trebuchet MS"/>
              </a:rPr>
              <a:t>replace </a:t>
            </a:r>
            <a:r>
              <a:rPr sz="1100" i="1" spc="-70" dirty="0">
                <a:latin typeface="Trebuchet MS"/>
                <a:cs typeface="Trebuchet MS"/>
              </a:rPr>
              <a:t>ATLS  </a:t>
            </a:r>
            <a:r>
              <a:rPr sz="1100" i="1" spc="-65" dirty="0">
                <a:latin typeface="Trebuchet MS"/>
                <a:cs typeface="Trebuchet MS"/>
              </a:rPr>
              <a:t>participation.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Individuals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who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take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the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TEAM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course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are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not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considered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as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having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completed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an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i="1" spc="-75" dirty="0">
                <a:latin typeface="Trebuchet MS"/>
                <a:cs typeface="Trebuchet MS"/>
              </a:rPr>
              <a:t>ATLS  </a:t>
            </a:r>
            <a:r>
              <a:rPr sz="1100" i="1" spc="-65" dirty="0">
                <a:latin typeface="Trebuchet MS"/>
                <a:cs typeface="Trebuchet MS"/>
              </a:rPr>
              <a:t>course. </a:t>
            </a:r>
            <a:r>
              <a:rPr sz="1100" i="1" spc="-40" dirty="0">
                <a:latin typeface="Trebuchet MS"/>
                <a:cs typeface="Trebuchet MS"/>
              </a:rPr>
              <a:t>Medical </a:t>
            </a:r>
            <a:r>
              <a:rPr sz="1100" i="1" spc="-55" dirty="0">
                <a:latin typeface="Trebuchet MS"/>
                <a:cs typeface="Trebuchet MS"/>
              </a:rPr>
              <a:t>students </a:t>
            </a:r>
            <a:r>
              <a:rPr sz="1100" i="1" spc="-60" dirty="0">
                <a:latin typeface="Trebuchet MS"/>
                <a:cs typeface="Trebuchet MS"/>
              </a:rPr>
              <a:t>are </a:t>
            </a:r>
            <a:r>
              <a:rPr sz="1100" i="1" spc="-45" dirty="0">
                <a:latin typeface="Trebuchet MS"/>
                <a:cs typeface="Trebuchet MS"/>
              </a:rPr>
              <a:t>encouraged </a:t>
            </a:r>
            <a:r>
              <a:rPr sz="1100" i="1" spc="-60" dirty="0">
                <a:latin typeface="Trebuchet MS"/>
                <a:cs typeface="Trebuchet MS"/>
              </a:rPr>
              <a:t>to </a:t>
            </a:r>
            <a:r>
              <a:rPr sz="1100" i="1" spc="-55" dirty="0">
                <a:latin typeface="Trebuchet MS"/>
                <a:cs typeface="Trebuchet MS"/>
              </a:rPr>
              <a:t>take </a:t>
            </a:r>
            <a:r>
              <a:rPr sz="1100" i="1" spc="-70" dirty="0">
                <a:latin typeface="Trebuchet MS"/>
                <a:cs typeface="Trebuchet MS"/>
              </a:rPr>
              <a:t>the ATLS </a:t>
            </a:r>
            <a:r>
              <a:rPr sz="1100" i="1" spc="-50" dirty="0">
                <a:latin typeface="Trebuchet MS"/>
                <a:cs typeface="Trebuchet MS"/>
              </a:rPr>
              <a:t>course </a:t>
            </a:r>
            <a:r>
              <a:rPr sz="1100" i="1" spc="-60" dirty="0">
                <a:latin typeface="Trebuchet MS"/>
                <a:cs typeface="Trebuchet MS"/>
              </a:rPr>
              <a:t>in </a:t>
            </a:r>
            <a:r>
              <a:rPr sz="1100" i="1" spc="-80" dirty="0">
                <a:latin typeface="Trebuchet MS"/>
                <a:cs typeface="Trebuchet MS"/>
              </a:rPr>
              <a:t>their </a:t>
            </a:r>
            <a:r>
              <a:rPr sz="1100" i="1" spc="-75" dirty="0">
                <a:latin typeface="Trebuchet MS"/>
                <a:cs typeface="Trebuchet MS"/>
              </a:rPr>
              <a:t>final </a:t>
            </a:r>
            <a:r>
              <a:rPr sz="1100" i="1" spc="-60" dirty="0">
                <a:latin typeface="Trebuchet MS"/>
                <a:cs typeface="Trebuchet MS"/>
              </a:rPr>
              <a:t>year </a:t>
            </a:r>
            <a:r>
              <a:rPr sz="1100" i="1" spc="-70" dirty="0">
                <a:latin typeface="Trebuchet MS"/>
                <a:cs typeface="Trebuchet MS"/>
              </a:rPr>
              <a:t>of </a:t>
            </a:r>
            <a:r>
              <a:rPr sz="1100" i="1" spc="-60" dirty="0">
                <a:latin typeface="Trebuchet MS"/>
                <a:cs typeface="Trebuchet MS"/>
              </a:rPr>
              <a:t>medical </a:t>
            </a:r>
            <a:r>
              <a:rPr sz="1100" i="1" spc="-50" dirty="0">
                <a:latin typeface="Trebuchet MS"/>
                <a:cs typeface="Trebuchet MS"/>
              </a:rPr>
              <a:t>school  </a:t>
            </a:r>
            <a:r>
              <a:rPr sz="1100" i="1" spc="-55" dirty="0">
                <a:latin typeface="Trebuchet MS"/>
                <a:cs typeface="Trebuchet MS"/>
              </a:rPr>
              <a:t>or </a:t>
            </a:r>
            <a:r>
              <a:rPr sz="1100" i="1" spc="-80" dirty="0">
                <a:latin typeface="Trebuchet MS"/>
                <a:cs typeface="Trebuchet MS"/>
              </a:rPr>
              <a:t>after</a:t>
            </a:r>
            <a:r>
              <a:rPr sz="1100" i="1" spc="-110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graduation</a:t>
            </a:r>
            <a:r>
              <a:rPr sz="1000" i="1" spc="-4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50545" algn="l"/>
                <a:tab pos="551180" algn="l"/>
              </a:tabLst>
            </a:pPr>
            <a:r>
              <a:rPr sz="1100" b="1" i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 </a:t>
            </a:r>
            <a:r>
              <a:rPr sz="1100" b="1" i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100" b="1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i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i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sz="1100" b="1" i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prohibited </a:t>
            </a:r>
            <a:r>
              <a:rPr sz="1100" b="1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 </a:t>
            </a:r>
            <a:r>
              <a:rPr sz="1100" b="1" i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 </a:t>
            </a:r>
            <a:r>
              <a:rPr sz="1100" b="1" i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100" b="1" i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</a:t>
            </a:r>
            <a:r>
              <a:rPr sz="1100" b="1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114" y="462280"/>
            <a:ext cx="2417445" cy="168275"/>
          </a:xfrm>
          <a:custGeom>
            <a:avLst/>
            <a:gdLst/>
            <a:ahLst/>
            <a:cxnLst/>
            <a:rect l="l" t="t" r="r" b="b"/>
            <a:pathLst>
              <a:path w="2417445" h="168275">
                <a:moveTo>
                  <a:pt x="0" y="168275"/>
                </a:moveTo>
                <a:lnTo>
                  <a:pt x="2417445" y="168275"/>
                </a:lnTo>
                <a:lnTo>
                  <a:pt x="2417445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solidFill>
            <a:srgbClr val="C5D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114" y="66040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6370" y="4416425"/>
            <a:ext cx="935355" cy="775970"/>
          </a:xfrm>
          <a:custGeom>
            <a:avLst/>
            <a:gdLst/>
            <a:ahLst/>
            <a:cxnLst/>
            <a:rect l="l" t="t" r="r" b="b"/>
            <a:pathLst>
              <a:path w="935354" h="775970">
                <a:moveTo>
                  <a:pt x="0" y="0"/>
                </a:moveTo>
                <a:lnTo>
                  <a:pt x="935354" y="0"/>
                </a:lnTo>
                <a:lnTo>
                  <a:pt x="935354" y="517271"/>
                </a:lnTo>
                <a:lnTo>
                  <a:pt x="584580" y="517271"/>
                </a:lnTo>
                <a:lnTo>
                  <a:pt x="584580" y="646684"/>
                </a:lnTo>
                <a:lnTo>
                  <a:pt x="701547" y="646684"/>
                </a:lnTo>
                <a:lnTo>
                  <a:pt x="467613" y="775970"/>
                </a:lnTo>
                <a:lnTo>
                  <a:pt x="233806" y="646684"/>
                </a:lnTo>
                <a:lnTo>
                  <a:pt x="350774" y="646684"/>
                </a:lnTo>
                <a:lnTo>
                  <a:pt x="350774" y="517271"/>
                </a:lnTo>
                <a:lnTo>
                  <a:pt x="0" y="51727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5495" y="4606290"/>
            <a:ext cx="916305" cy="781050"/>
          </a:xfrm>
          <a:custGeom>
            <a:avLst/>
            <a:gdLst/>
            <a:ahLst/>
            <a:cxnLst/>
            <a:rect l="l" t="t" r="r" b="b"/>
            <a:pathLst>
              <a:path w="916305" h="781050">
                <a:moveTo>
                  <a:pt x="0" y="0"/>
                </a:moveTo>
                <a:lnTo>
                  <a:pt x="916305" y="0"/>
                </a:lnTo>
                <a:lnTo>
                  <a:pt x="916305" y="520700"/>
                </a:lnTo>
                <a:lnTo>
                  <a:pt x="572643" y="520700"/>
                </a:lnTo>
                <a:lnTo>
                  <a:pt x="572643" y="650875"/>
                </a:lnTo>
                <a:lnTo>
                  <a:pt x="687197" y="650875"/>
                </a:lnTo>
                <a:lnTo>
                  <a:pt x="458216" y="781050"/>
                </a:lnTo>
                <a:lnTo>
                  <a:pt x="229107" y="650875"/>
                </a:lnTo>
                <a:lnTo>
                  <a:pt x="343662" y="650875"/>
                </a:lnTo>
                <a:lnTo>
                  <a:pt x="343662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0104" y="381100"/>
            <a:ext cx="6573520" cy="3664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59"/>
              </a:spcBef>
            </a:pPr>
            <a:r>
              <a:rPr sz="1650" b="1" spc="-172" baseline="-7575" dirty="0">
                <a:latin typeface="Arial"/>
                <a:cs typeface="Arial"/>
              </a:rPr>
              <a:t>LIAQUAT </a:t>
            </a:r>
            <a:r>
              <a:rPr sz="1650" b="1" spc="-165" baseline="-7575" dirty="0">
                <a:latin typeface="Arial"/>
                <a:cs typeface="Arial"/>
              </a:rPr>
              <a:t>NATIONAL </a:t>
            </a:r>
            <a:r>
              <a:rPr sz="1650" b="1" spc="-179" baseline="-7575" dirty="0">
                <a:latin typeface="Arial"/>
                <a:cs typeface="Arial"/>
              </a:rPr>
              <a:t>MEDICAL </a:t>
            </a:r>
            <a:r>
              <a:rPr sz="1650" b="1" spc="-284" baseline="-7575" dirty="0">
                <a:latin typeface="Arial"/>
                <a:cs typeface="Arial"/>
              </a:rPr>
              <a:t>COLLEGE </a:t>
            </a:r>
            <a:r>
              <a:rPr sz="1100" b="1" i="1" spc="-110" dirty="0">
                <a:latin typeface="Arial"/>
                <a:cs typeface="Arial"/>
              </a:rPr>
              <a:t>4</a:t>
            </a:r>
            <a:r>
              <a:rPr sz="1050" b="1" i="1" spc="-165" baseline="31746" dirty="0">
                <a:latin typeface="Arial"/>
                <a:cs typeface="Arial"/>
              </a:rPr>
              <a:t>th</a:t>
            </a:r>
            <a:r>
              <a:rPr sz="1100" b="1" i="1" spc="-11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40" smtClean="0">
                <a:latin typeface="Arial"/>
                <a:cs typeface="Arial"/>
              </a:rPr>
              <a:t>ORTHOPAEDICS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00" dirty="0">
                <a:latin typeface="Arial"/>
                <a:cs typeface="Arial"/>
              </a:rPr>
              <a:t>TRAUMA </a:t>
            </a:r>
            <a:r>
              <a:rPr sz="1100" b="1" i="1" spc="-180" dirty="0">
                <a:latin typeface="Arial"/>
                <a:cs typeface="Arial"/>
              </a:rPr>
              <a:t>CARE</a:t>
            </a:r>
            <a:r>
              <a:rPr sz="1100" b="1" i="1" spc="-9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100" b="1" spc="-135" dirty="0">
                <a:latin typeface="Arial"/>
                <a:cs typeface="Arial"/>
              </a:rPr>
              <a:t>TASK-ORIENTED </a:t>
            </a:r>
            <a:r>
              <a:rPr sz="1100" b="1" spc="-125" dirty="0">
                <a:latin typeface="Arial"/>
                <a:cs typeface="Arial"/>
              </a:rPr>
              <a:t>LEARNING:</a:t>
            </a:r>
            <a:r>
              <a:rPr sz="1100" b="1" spc="-175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(TOL)</a:t>
            </a:r>
            <a:endParaRPr sz="1100">
              <a:latin typeface="Arial"/>
              <a:cs typeface="Arial"/>
            </a:endParaRPr>
          </a:p>
          <a:p>
            <a:pPr marL="12700" marR="323215">
              <a:lnSpc>
                <a:spcPct val="152700"/>
              </a:lnSpc>
              <a:spcBef>
                <a:spcPts val="530"/>
              </a:spcBef>
            </a:pPr>
            <a:r>
              <a:rPr sz="1100" spc="-140" dirty="0">
                <a:latin typeface="Arial"/>
                <a:cs typeface="Arial"/>
              </a:rPr>
              <a:t>TOL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activity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65" dirty="0">
                <a:latin typeface="Arial"/>
                <a:cs typeface="Arial"/>
              </a:rPr>
              <a:t>encourages </a:t>
            </a:r>
            <a:r>
              <a:rPr sz="1100" spc="-30" dirty="0">
                <a:latin typeface="Arial"/>
                <a:cs typeface="Arial"/>
              </a:rPr>
              <a:t>students’ self-directed </a:t>
            </a:r>
            <a:r>
              <a:rPr sz="1100" spc="-40" dirty="0">
                <a:latin typeface="Arial"/>
                <a:cs typeface="Arial"/>
              </a:rPr>
              <a:t>learning,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groups, and </a:t>
            </a:r>
            <a:r>
              <a:rPr sz="1100" spc="-40" dirty="0">
                <a:latin typeface="Arial"/>
                <a:cs typeface="Arial"/>
              </a:rPr>
              <a:t>peer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peer </a:t>
            </a:r>
            <a:r>
              <a:rPr sz="1100" spc="-30" dirty="0">
                <a:latin typeface="Arial"/>
                <a:cs typeface="Arial"/>
              </a:rPr>
              <a:t>collaborative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321310">
              <a:lnSpc>
                <a:spcPct val="152700"/>
              </a:lnSpc>
            </a:pPr>
            <a:r>
              <a:rPr sz="1100" spc="-65" dirty="0">
                <a:latin typeface="Arial"/>
                <a:cs typeface="Arial"/>
              </a:rPr>
              <a:t>For </a:t>
            </a:r>
            <a:r>
              <a:rPr sz="1100" spc="-114" dirty="0">
                <a:latin typeface="Arial"/>
                <a:cs typeface="Arial"/>
              </a:rPr>
              <a:t>TOL, </a:t>
            </a:r>
            <a:r>
              <a:rPr sz="1100" spc="-40" dirty="0">
                <a:latin typeface="Arial"/>
                <a:cs typeface="Arial"/>
              </a:rPr>
              <a:t>those objectives </a:t>
            </a:r>
            <a:r>
              <a:rPr sz="1100" spc="-50" dirty="0">
                <a:latin typeface="Arial"/>
                <a:cs typeface="Arial"/>
              </a:rPr>
              <a:t>are selected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60" dirty="0">
                <a:latin typeface="Arial"/>
                <a:cs typeface="Arial"/>
              </a:rPr>
              <a:t>enhance </a:t>
            </a:r>
            <a:r>
              <a:rPr sz="1100" spc="-30" dirty="0">
                <a:latin typeface="Arial"/>
                <a:cs typeface="Arial"/>
              </a:rPr>
              <a:t>students’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50" dirty="0">
                <a:latin typeface="Arial"/>
                <a:cs typeface="Arial"/>
              </a:rPr>
              <a:t>concepts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relation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medical </a:t>
            </a:r>
            <a:r>
              <a:rPr sz="1100" spc="-35" dirty="0">
                <a:latin typeface="Arial"/>
                <a:cs typeface="Arial"/>
              </a:rPr>
              <a:t>practice. </a:t>
            </a:r>
            <a:r>
              <a:rPr sz="1100" spc="-105" dirty="0">
                <a:latin typeface="Arial"/>
                <a:cs typeface="Arial"/>
              </a:rPr>
              <a:t>Tasks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20" dirty="0">
                <a:latin typeface="Arial"/>
                <a:cs typeface="Arial"/>
              </a:rPr>
              <a:t>primarily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80" dirty="0">
                <a:latin typeface="Arial"/>
                <a:cs typeface="Arial"/>
              </a:rPr>
              <a:t>seek </a:t>
            </a:r>
            <a:r>
              <a:rPr sz="1100" spc="-60" dirty="0">
                <a:latin typeface="Arial"/>
                <a:cs typeface="Arial"/>
              </a:rPr>
              <a:t>answers </a:t>
            </a:r>
            <a:r>
              <a:rPr sz="1100" spc="-25" dirty="0">
                <a:latin typeface="Arial"/>
                <a:cs typeface="Arial"/>
              </a:rPr>
              <a:t>through  </a:t>
            </a:r>
            <a:r>
              <a:rPr sz="1100" spc="-5" dirty="0">
                <a:latin typeface="Arial"/>
                <a:cs typeface="Arial"/>
              </a:rPr>
              <a:t>different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authentic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resources,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prepare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presentations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reflect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concepts, 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ready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  </a:t>
            </a:r>
            <a:r>
              <a:rPr sz="1100" spc="-55" dirty="0">
                <a:latin typeface="Arial"/>
                <a:cs typeface="Arial"/>
              </a:rPr>
              <a:t>give </a:t>
            </a:r>
            <a:r>
              <a:rPr sz="1100" spc="-45" dirty="0">
                <a:latin typeface="Arial"/>
                <a:cs typeface="Arial"/>
              </a:rPr>
              <a:t>explanations,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defend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responses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answers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35" dirty="0">
                <a:latin typeface="Arial"/>
                <a:cs typeface="Arial"/>
              </a:rPr>
              <a:t>group.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100" b="1" spc="-185" dirty="0">
                <a:latin typeface="Arial"/>
                <a:cs typeface="Arial"/>
              </a:rPr>
              <a:t>PROCESS </a:t>
            </a:r>
            <a:r>
              <a:rPr sz="1100" b="1" spc="-55" dirty="0">
                <a:latin typeface="Arial"/>
                <a:cs typeface="Arial"/>
              </a:rPr>
              <a:t>of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50" dirty="0">
                <a:latin typeface="Arial"/>
                <a:cs typeface="Arial"/>
              </a:rPr>
              <a:t>TOL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785"/>
              </a:spcBef>
            </a:pPr>
            <a:r>
              <a:rPr sz="1100" spc="-55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strategy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comprises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two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stages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770"/>
              </a:spcBef>
            </a:pPr>
            <a:r>
              <a:rPr sz="1100" b="1" spc="-100" dirty="0">
                <a:latin typeface="Arial"/>
                <a:cs typeface="Arial"/>
              </a:rPr>
              <a:t>Stage </a:t>
            </a:r>
            <a:r>
              <a:rPr sz="1100" b="1" spc="-40" dirty="0">
                <a:latin typeface="Arial"/>
                <a:cs typeface="Arial"/>
              </a:rPr>
              <a:t>1</a:t>
            </a:r>
            <a:r>
              <a:rPr sz="1100" spc="-40" dirty="0">
                <a:latin typeface="Arial"/>
                <a:cs typeface="Arial"/>
              </a:rPr>
              <a:t>. </a:t>
            </a:r>
            <a:r>
              <a:rPr sz="1100" spc="-75" dirty="0">
                <a:latin typeface="Arial"/>
                <a:cs typeface="Arial"/>
              </a:rPr>
              <a:t>Pre-class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780"/>
              </a:spcBef>
            </a:pPr>
            <a:r>
              <a:rPr sz="1100" b="1" spc="-100" dirty="0">
                <a:latin typeface="Arial"/>
                <a:cs typeface="Arial"/>
              </a:rPr>
              <a:t>Stage </a:t>
            </a:r>
            <a:r>
              <a:rPr sz="1100" b="1" spc="-30" dirty="0">
                <a:latin typeface="Arial"/>
                <a:cs typeface="Arial"/>
              </a:rPr>
              <a:t>2. </a:t>
            </a:r>
            <a:r>
              <a:rPr sz="1100" spc="-65" dirty="0">
                <a:latin typeface="Arial"/>
                <a:cs typeface="Arial"/>
              </a:rPr>
              <a:t>In-class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0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b="1" spc="-150" dirty="0">
                <a:latin typeface="Arial"/>
                <a:cs typeface="Arial"/>
              </a:rPr>
              <a:t>TOL </a:t>
            </a:r>
            <a:r>
              <a:rPr sz="1100" b="1" spc="-114" dirty="0">
                <a:latin typeface="Arial"/>
                <a:cs typeface="Arial"/>
              </a:rPr>
              <a:t>Process: </a:t>
            </a:r>
            <a:r>
              <a:rPr sz="1100" b="1" spc="-100" dirty="0">
                <a:latin typeface="Arial"/>
                <a:cs typeface="Arial"/>
              </a:rPr>
              <a:t>Stage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45" dirty="0"/>
              <a:t>Page|</a:t>
            </a:r>
            <a:fld id="{81D60167-4931-47E6-BA6A-407CBD079E47}" type="slidenum">
              <a:rPr spc="-45" dirty="0"/>
              <a:pPr marL="12700">
                <a:lnSpc>
                  <a:spcPts val="1150"/>
                </a:lnSpc>
              </a:pPr>
              <a:t>9</a:t>
            </a:fld>
            <a:endParaRPr spc="-45" dirty="0"/>
          </a:p>
        </p:txBody>
      </p:sp>
      <p:sp>
        <p:nvSpPr>
          <p:cNvPr id="7" name="object 7"/>
          <p:cNvSpPr txBox="1"/>
          <p:nvPr/>
        </p:nvSpPr>
        <p:spPr>
          <a:xfrm>
            <a:off x="1168704" y="6432270"/>
            <a:ext cx="5869940" cy="2087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15240" indent="-227965">
              <a:lnSpc>
                <a:spcPct val="152300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Four </a:t>
            </a:r>
            <a:r>
              <a:rPr sz="1100" spc="-55" dirty="0">
                <a:latin typeface="Arial"/>
                <a:cs typeface="Arial"/>
              </a:rPr>
              <a:t>groups </a:t>
            </a:r>
            <a:r>
              <a:rPr sz="1100" spc="-60" dirty="0">
                <a:latin typeface="Arial"/>
                <a:cs typeface="Arial"/>
              </a:rPr>
              <a:t>(Groups </a:t>
            </a:r>
            <a:r>
              <a:rPr sz="1100" spc="-70" dirty="0">
                <a:latin typeface="Arial"/>
                <a:cs typeface="Arial"/>
              </a:rPr>
              <a:t>A-D)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25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further </a:t>
            </a:r>
            <a:r>
              <a:rPr sz="1100" spc="-35" dirty="0">
                <a:latin typeface="Arial"/>
                <a:cs typeface="Arial"/>
              </a:rPr>
              <a:t>divided </a:t>
            </a:r>
            <a:r>
              <a:rPr sz="1100" spc="-5" dirty="0">
                <a:latin typeface="Arial"/>
                <a:cs typeface="Arial"/>
              </a:rPr>
              <a:t>into </a:t>
            </a:r>
            <a:r>
              <a:rPr sz="1100" spc="-25" dirty="0">
                <a:latin typeface="Arial"/>
                <a:cs typeface="Arial"/>
              </a:rPr>
              <a:t>three </a:t>
            </a:r>
            <a:r>
              <a:rPr sz="1100" spc="-65" dirty="0">
                <a:latin typeface="Arial"/>
                <a:cs typeface="Arial"/>
              </a:rPr>
              <a:t>sub </a:t>
            </a:r>
            <a:r>
              <a:rPr sz="1100" spc="-50" dirty="0">
                <a:latin typeface="Arial"/>
                <a:cs typeface="Arial"/>
              </a:rPr>
              <a:t>groups  </a:t>
            </a:r>
            <a:r>
              <a:rPr sz="1100" spc="-45" dirty="0">
                <a:latin typeface="Arial"/>
                <a:cs typeface="Arial"/>
              </a:rPr>
              <a:t>comprising </a:t>
            </a:r>
            <a:r>
              <a:rPr sz="1100" spc="-50" dirty="0">
                <a:latin typeface="Arial"/>
                <a:cs typeface="Arial"/>
              </a:rPr>
              <a:t>8-9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75" dirty="0">
                <a:latin typeface="Arial"/>
                <a:cs typeface="Arial"/>
              </a:rPr>
              <a:t>(see </a:t>
            </a:r>
            <a:r>
              <a:rPr sz="1100" spc="-50" dirty="0">
                <a:latin typeface="Arial"/>
                <a:cs typeface="Arial"/>
              </a:rPr>
              <a:t>Appendix </a:t>
            </a:r>
            <a:r>
              <a:rPr sz="1100" spc="-55" dirty="0">
                <a:latin typeface="Arial"/>
                <a:cs typeface="Arial"/>
              </a:rPr>
              <a:t>A). </a:t>
            </a:r>
            <a:r>
              <a:rPr sz="1100" spc="-7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35" dirty="0">
                <a:latin typeface="Arial"/>
                <a:cs typeface="Arial"/>
              </a:rPr>
              <a:t>similar </a:t>
            </a:r>
            <a:r>
              <a:rPr sz="1100" spc="-110" dirty="0">
                <a:latin typeface="Arial"/>
                <a:cs typeface="Arial"/>
              </a:rPr>
              <a:t>Tasks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completed  </a:t>
            </a:r>
            <a:r>
              <a:rPr sz="1100" dirty="0">
                <a:latin typeface="Arial"/>
                <a:cs typeface="Arial"/>
              </a:rPr>
              <a:t>within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defined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marR="5080" indent="-227965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75" dirty="0">
                <a:latin typeface="Arial"/>
                <a:cs typeface="Arial"/>
              </a:rPr>
              <a:t>Every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day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two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hours,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one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Arial"/>
                <a:cs typeface="Arial"/>
              </a:rPr>
              <a:t>group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which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includes </a:t>
            </a:r>
            <a:r>
              <a:rPr sz="1100" spc="-20" dirty="0">
                <a:latin typeface="Arial"/>
                <a:cs typeface="Arial"/>
              </a:rPr>
              <a:t>three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sub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groups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meets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discuss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Task,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  </a:t>
            </a:r>
            <a:r>
              <a:rPr sz="1100" spc="-80" dirty="0">
                <a:latin typeface="Arial"/>
                <a:cs typeface="Arial"/>
              </a:rPr>
              <a:t>seek </a:t>
            </a:r>
            <a:r>
              <a:rPr sz="1100" spc="-35" dirty="0">
                <a:latin typeface="Arial"/>
                <a:cs typeface="Arial"/>
              </a:rPr>
              <a:t>explanation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45" dirty="0">
                <a:latin typeface="Arial"/>
                <a:cs typeface="Arial"/>
              </a:rPr>
              <a:t>recommended </a:t>
            </a:r>
            <a:r>
              <a:rPr sz="1100" spc="-25" dirty="0">
                <a:latin typeface="Arial"/>
                <a:cs typeface="Arial"/>
              </a:rPr>
              <a:t>authentic </a:t>
            </a:r>
            <a:r>
              <a:rPr sz="1100" spc="-65" dirty="0">
                <a:latin typeface="Arial"/>
                <a:cs typeface="Arial"/>
              </a:rPr>
              <a:t>sources </a:t>
            </a:r>
            <a:r>
              <a:rPr sz="1100" spc="-35" dirty="0">
                <a:latin typeface="Arial"/>
                <a:cs typeface="Arial"/>
              </a:rPr>
              <a:t>including website </a:t>
            </a:r>
            <a:r>
              <a:rPr sz="1100" i="1" spc="-65" dirty="0">
                <a:latin typeface="Trebuchet MS"/>
                <a:cs typeface="Trebuchet MS"/>
              </a:rPr>
              <a:t>(patient </a:t>
            </a:r>
            <a:r>
              <a:rPr sz="1100" i="1" spc="-55" dirty="0">
                <a:latin typeface="Trebuchet MS"/>
                <a:cs typeface="Trebuchet MS"/>
              </a:rPr>
              <a:t>education  websites </a:t>
            </a:r>
            <a:r>
              <a:rPr sz="1100" i="1" spc="-60" dirty="0">
                <a:latin typeface="Trebuchet MS"/>
                <a:cs typeface="Trebuchet MS"/>
              </a:rPr>
              <a:t>are </a:t>
            </a:r>
            <a:r>
              <a:rPr sz="1100" i="1" spc="-75" dirty="0">
                <a:latin typeface="Trebuchet MS"/>
                <a:cs typeface="Trebuchet MS"/>
              </a:rPr>
              <a:t>strictly </a:t>
            </a:r>
            <a:r>
              <a:rPr sz="1100" i="1" spc="-45" dirty="0">
                <a:latin typeface="Trebuchet MS"/>
                <a:cs typeface="Trebuchet MS"/>
              </a:rPr>
              <a:t>NOT </a:t>
            </a:r>
            <a:r>
              <a:rPr sz="1100" i="1" spc="-40" dirty="0">
                <a:latin typeface="Trebuchet MS"/>
                <a:cs typeface="Trebuchet MS"/>
              </a:rPr>
              <a:t>ADVISED!!!)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work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groups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develop presentations </a:t>
            </a:r>
            <a:r>
              <a:rPr sz="1100" spc="-30" dirty="0">
                <a:latin typeface="Arial"/>
                <a:cs typeface="Arial"/>
              </a:rPr>
              <a:t>during </a:t>
            </a:r>
            <a:r>
              <a:rPr sz="1100" spc="-10" dirty="0">
                <a:latin typeface="Arial"/>
                <a:cs typeface="Arial"/>
              </a:rPr>
              <a:t>allotted  </a:t>
            </a:r>
            <a:r>
              <a:rPr sz="1100" spc="-40" dirty="0">
                <a:latin typeface="Arial"/>
                <a:cs typeface="Arial"/>
              </a:rPr>
              <a:t>study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hours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0" dirty="0">
                <a:latin typeface="Arial"/>
                <a:cs typeface="Arial"/>
              </a:rPr>
              <a:t>Students’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prepare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presentations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large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group</a:t>
            </a:r>
            <a:r>
              <a:rPr sz="1100" spc="-60" dirty="0">
                <a:latin typeface="Arial"/>
                <a:cs typeface="Arial"/>
              </a:rPr>
              <a:t> discussion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fifth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day.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5260" y="4315028"/>
          <a:ext cx="6221095" cy="221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575"/>
                <a:gridCol w="3144520"/>
              </a:tblGrid>
              <a:tr h="1035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77925" marR="1330960" indent="-3175" algn="ctr">
                        <a:lnSpc>
                          <a:spcPct val="1018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-Cl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58900" marR="1257300" indent="-2540" algn="ctr">
                        <a:lnSpc>
                          <a:spcPct val="1018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(In-Class)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181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20140" marR="281305" indent="-993775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Individual/group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preparation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2180" marR="119380" indent="-715010">
                        <a:lnSpc>
                          <a:spcPct val="101800"/>
                        </a:lnSpc>
                        <a:spcBef>
                          <a:spcPts val="65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Group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facilitator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Q/A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session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1" name="object 3"/>
          <p:cNvSpPr txBox="1"/>
          <p:nvPr/>
        </p:nvSpPr>
        <p:spPr>
          <a:xfrm>
            <a:off x="9144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5482</Words>
  <Application>Microsoft Office PowerPoint</Application>
  <PresentationFormat>Custom</PresentationFormat>
  <Paragraphs>1063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5</cp:revision>
  <dcterms:created xsi:type="dcterms:W3CDTF">2019-06-10T13:50:50Z</dcterms:created>
  <dcterms:modified xsi:type="dcterms:W3CDTF">2019-06-13T14:06:52Z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2018-12-19T00:00:00Z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2019-06-10T00:00:00Z</vt:filetime>
  </property>
</Properties>
</file>