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4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7772400" cy="10058400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920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60" dirty="0"/>
              <a:t>2</a:t>
            </a:r>
            <a:r>
              <a:rPr spc="-70" dirty="0"/>
              <a:t>0</a:t>
            </a:r>
            <a:r>
              <a:rPr spc="-60" dirty="0"/>
              <a:t>18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150"/>
              </a:lnSpc>
            </a:pPr>
            <a:r>
              <a:rPr spc="-105" dirty="0"/>
              <a:t>Page </a:t>
            </a:r>
            <a:r>
              <a:rPr spc="220" dirty="0"/>
              <a:t>|</a:t>
            </a:r>
            <a:r>
              <a:rPr spc="-80" dirty="0"/>
              <a:t> </a:t>
            </a:r>
            <a:fld id="{81D60167-4931-47E6-BA6A-407CBD079E47}" type="slidenum">
              <a:rPr spc="-55" dirty="0"/>
              <a:pPr marL="12700">
                <a:lnSpc>
                  <a:spcPts val="1150"/>
                </a:lnSpc>
              </a:pPr>
              <a:t>‹#›</a:t>
            </a:fld>
            <a:endParaRPr spc="-5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04800" y="318134"/>
            <a:ext cx="7164070" cy="0"/>
          </a:xfrm>
          <a:custGeom>
            <a:avLst/>
            <a:gdLst/>
            <a:ahLst/>
            <a:cxnLst/>
            <a:rect l="l" t="t" r="r" b="b"/>
            <a:pathLst>
              <a:path w="7164070">
                <a:moveTo>
                  <a:pt x="0" y="0"/>
                </a:moveTo>
                <a:lnTo>
                  <a:pt x="7164070" y="0"/>
                </a:lnTo>
              </a:path>
            </a:pathLst>
          </a:custGeom>
          <a:ln w="28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18134" y="332104"/>
            <a:ext cx="0" cy="9394825"/>
          </a:xfrm>
          <a:custGeom>
            <a:avLst/>
            <a:gdLst/>
            <a:ahLst/>
            <a:cxnLst/>
            <a:rect l="l" t="t" r="r" b="b"/>
            <a:pathLst>
              <a:path h="9394825">
                <a:moveTo>
                  <a:pt x="0" y="0"/>
                </a:moveTo>
                <a:lnTo>
                  <a:pt x="0" y="9394825"/>
                </a:lnTo>
              </a:path>
            </a:pathLst>
          </a:custGeom>
          <a:ln w="2870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7454900" y="332104"/>
            <a:ext cx="0" cy="9394825"/>
          </a:xfrm>
          <a:custGeom>
            <a:avLst/>
            <a:gdLst/>
            <a:ahLst/>
            <a:cxnLst/>
            <a:rect l="l" t="t" r="r" b="b"/>
            <a:pathLst>
              <a:path h="9394825">
                <a:moveTo>
                  <a:pt x="0" y="0"/>
                </a:moveTo>
                <a:lnTo>
                  <a:pt x="0" y="9394825"/>
                </a:lnTo>
              </a:path>
            </a:pathLst>
          </a:custGeom>
          <a:ln w="28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304800" y="9740900"/>
            <a:ext cx="7164070" cy="0"/>
          </a:xfrm>
          <a:custGeom>
            <a:avLst/>
            <a:gdLst/>
            <a:ahLst/>
            <a:cxnLst/>
            <a:rect l="l" t="t" r="r" b="b"/>
            <a:pathLst>
              <a:path w="7164070">
                <a:moveTo>
                  <a:pt x="0" y="0"/>
                </a:moveTo>
                <a:lnTo>
                  <a:pt x="7164070" y="0"/>
                </a:lnTo>
              </a:path>
            </a:pathLst>
          </a:custGeom>
          <a:ln w="2870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518515" y="651278"/>
            <a:ext cx="3149627" cy="23834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4137025" y="4110808"/>
            <a:ext cx="3038066" cy="20038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450215" y="5964112"/>
            <a:ext cx="2941955" cy="23745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755904" y="3267455"/>
            <a:ext cx="2564130" cy="241477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60" dirty="0"/>
              <a:t>2</a:t>
            </a:r>
            <a:r>
              <a:rPr spc="-70" dirty="0"/>
              <a:t>0</a:t>
            </a:r>
            <a:r>
              <a:rPr spc="-60" dirty="0"/>
              <a:t>18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150"/>
              </a:lnSpc>
            </a:pPr>
            <a:r>
              <a:rPr spc="-105" dirty="0"/>
              <a:t>Page </a:t>
            </a:r>
            <a:r>
              <a:rPr spc="220" dirty="0"/>
              <a:t>|</a:t>
            </a:r>
            <a:r>
              <a:rPr spc="-80" dirty="0"/>
              <a:t> </a:t>
            </a:r>
            <a:fld id="{81D60167-4931-47E6-BA6A-407CBD079E47}" type="slidenum">
              <a:rPr spc="-55" dirty="0"/>
              <a:pPr marL="12700">
                <a:lnSpc>
                  <a:spcPts val="1150"/>
                </a:lnSpc>
              </a:pPr>
              <a:t>‹#›</a:t>
            </a:fld>
            <a:endParaRPr spc="-5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60" dirty="0"/>
              <a:t>2</a:t>
            </a:r>
            <a:r>
              <a:rPr spc="-70" dirty="0"/>
              <a:t>0</a:t>
            </a:r>
            <a:r>
              <a:rPr spc="-60" dirty="0"/>
              <a:t>18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150"/>
              </a:lnSpc>
            </a:pPr>
            <a:r>
              <a:rPr spc="-105" dirty="0"/>
              <a:t>Page </a:t>
            </a:r>
            <a:r>
              <a:rPr spc="220" dirty="0"/>
              <a:t>|</a:t>
            </a:r>
            <a:r>
              <a:rPr spc="-80" dirty="0"/>
              <a:t> </a:t>
            </a:r>
            <a:fld id="{81D60167-4931-47E6-BA6A-407CBD079E47}" type="slidenum">
              <a:rPr spc="-55" dirty="0"/>
              <a:pPr marL="12700">
                <a:lnSpc>
                  <a:spcPts val="1150"/>
                </a:lnSpc>
              </a:pPr>
              <a:t>‹#›</a:t>
            </a:fld>
            <a:endParaRPr spc="-5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60" dirty="0"/>
              <a:t>2</a:t>
            </a:r>
            <a:r>
              <a:rPr spc="-70" dirty="0"/>
              <a:t>0</a:t>
            </a:r>
            <a:r>
              <a:rPr spc="-60" dirty="0"/>
              <a:t>18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150"/>
              </a:lnSpc>
            </a:pPr>
            <a:r>
              <a:rPr spc="-105" dirty="0"/>
              <a:t>Page </a:t>
            </a:r>
            <a:r>
              <a:rPr spc="220" dirty="0"/>
              <a:t>|</a:t>
            </a:r>
            <a:r>
              <a:rPr spc="-80" dirty="0"/>
              <a:t> </a:t>
            </a:r>
            <a:fld id="{81D60167-4931-47E6-BA6A-407CBD079E47}" type="slidenum">
              <a:rPr spc="-55" dirty="0"/>
              <a:pPr marL="12700">
                <a:lnSpc>
                  <a:spcPts val="1150"/>
                </a:lnSpc>
              </a:pPr>
              <a:t>‹#›</a:t>
            </a:fld>
            <a:endParaRPr spc="-5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60" dirty="0"/>
              <a:t>2</a:t>
            </a:r>
            <a:r>
              <a:rPr spc="-70" dirty="0"/>
              <a:t>0</a:t>
            </a:r>
            <a:r>
              <a:rPr spc="-60" dirty="0"/>
              <a:t>18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150"/>
              </a:lnSpc>
            </a:pPr>
            <a:r>
              <a:rPr spc="-105" dirty="0"/>
              <a:t>Page </a:t>
            </a:r>
            <a:r>
              <a:rPr spc="220" dirty="0"/>
              <a:t>|</a:t>
            </a:r>
            <a:r>
              <a:rPr spc="-80" dirty="0"/>
              <a:t> </a:t>
            </a:r>
            <a:fld id="{81D60167-4931-47E6-BA6A-407CBD079E47}" type="slidenum">
              <a:rPr spc="-55" dirty="0"/>
              <a:pPr marL="12700">
                <a:lnSpc>
                  <a:spcPts val="1150"/>
                </a:lnSpc>
              </a:pPr>
              <a:t>‹#›</a:t>
            </a:fld>
            <a:endParaRPr spc="-5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50240" y="664844"/>
            <a:ext cx="6670675" cy="0"/>
          </a:xfrm>
          <a:custGeom>
            <a:avLst/>
            <a:gdLst/>
            <a:ahLst/>
            <a:cxnLst/>
            <a:rect l="l" t="t" r="r" b="b"/>
            <a:pathLst>
              <a:path w="6670675">
                <a:moveTo>
                  <a:pt x="0" y="0"/>
                </a:moveTo>
                <a:lnTo>
                  <a:pt x="6670675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51687" y="681177"/>
            <a:ext cx="6669024" cy="511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96492" y="9266631"/>
            <a:ext cx="335280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60" dirty="0"/>
              <a:t>2</a:t>
            </a:r>
            <a:r>
              <a:rPr spc="-70" dirty="0"/>
              <a:t>0</a:t>
            </a:r>
            <a:r>
              <a:rPr spc="-60" dirty="0"/>
              <a:t>18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485382" y="9275774"/>
            <a:ext cx="581025" cy="1657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150"/>
              </a:lnSpc>
            </a:pPr>
            <a:r>
              <a:rPr spc="-105" dirty="0"/>
              <a:t>Page </a:t>
            </a:r>
            <a:r>
              <a:rPr spc="220" dirty="0"/>
              <a:t>|</a:t>
            </a:r>
            <a:r>
              <a:rPr spc="-80" dirty="0"/>
              <a:t> </a:t>
            </a:r>
            <a:fld id="{81D60167-4931-47E6-BA6A-407CBD079E47}" type="slidenum">
              <a:rPr spc="-55" dirty="0"/>
              <a:pPr marL="12700">
                <a:lnSpc>
                  <a:spcPts val="1150"/>
                </a:lnSpc>
              </a:pPr>
              <a:t>‹#›</a:t>
            </a:fld>
            <a:endParaRPr spc="-5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med.utah.edu/WebPath/webpath.html" TargetMode="External"/><Relationship Id="rId2" Type="http://schemas.openxmlformats.org/officeDocument/2006/relationships/hyperlink" Target="http://www.amazon.com/s/ref=dp_byline_sr_book_1?ie=UTF8&amp;amp;field-author=Edward+F.+Goljan+MD&amp;amp;search-alias=books&amp;amp;text=Edward+F.+Goljan+MD&amp;amp;sort=relevancerank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pathologyatlas.ro/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4051427" y="1315466"/>
            <a:ext cx="3169285" cy="635635"/>
          </a:xfrm>
          <a:prstGeom prst="rect">
            <a:avLst/>
          </a:prstGeom>
          <a:solidFill>
            <a:srgbClr val="D9D9D9"/>
          </a:solidFill>
        </p:spPr>
        <p:txBody>
          <a:bodyPr vert="horz" wrap="square" lIns="0" tIns="0" rIns="0" bIns="0" rtlCol="0">
            <a:spAutoFit/>
          </a:bodyPr>
          <a:lstStyle/>
          <a:p>
            <a:pPr marL="935355" algn="ctr">
              <a:lnSpc>
                <a:spcPts val="2295"/>
              </a:lnSpc>
            </a:pPr>
            <a:r>
              <a:rPr sz="2000" b="1" spc="-229" dirty="0">
                <a:solidFill>
                  <a:srgbClr val="4F81BC"/>
                </a:solidFill>
                <a:latin typeface="Arial"/>
                <a:cs typeface="Arial"/>
              </a:rPr>
              <a:t>NEUROSCIENCES-II</a:t>
            </a:r>
            <a:r>
              <a:rPr sz="2000" b="1" spc="-200" dirty="0">
                <a:solidFill>
                  <a:srgbClr val="4F81BC"/>
                </a:solidFill>
                <a:latin typeface="Arial"/>
                <a:cs typeface="Arial"/>
              </a:rPr>
              <a:t> </a:t>
            </a:r>
            <a:r>
              <a:rPr sz="2000" b="1" spc="-35" dirty="0">
                <a:solidFill>
                  <a:srgbClr val="4F81BC"/>
                </a:solidFill>
                <a:latin typeface="Arial"/>
                <a:cs typeface="Arial"/>
              </a:rPr>
              <a:t>&amp;</a:t>
            </a:r>
            <a:endParaRPr sz="2000">
              <a:latin typeface="Arial"/>
              <a:cs typeface="Arial"/>
            </a:endParaRPr>
          </a:p>
          <a:p>
            <a:pPr marL="837565" algn="ctr">
              <a:lnSpc>
                <a:spcPct val="100000"/>
              </a:lnSpc>
              <a:spcBef>
                <a:spcPts val="45"/>
              </a:spcBef>
            </a:pPr>
            <a:r>
              <a:rPr sz="2000" b="1" spc="-270" dirty="0">
                <a:solidFill>
                  <a:srgbClr val="4F81BC"/>
                </a:solidFill>
                <a:latin typeface="Arial"/>
                <a:cs typeface="Arial"/>
              </a:rPr>
              <a:t>PSYCHIATRY</a:t>
            </a:r>
            <a:r>
              <a:rPr sz="2000" b="1" spc="-155" dirty="0">
                <a:solidFill>
                  <a:srgbClr val="4F81BC"/>
                </a:solidFill>
                <a:latin typeface="Arial"/>
                <a:cs typeface="Arial"/>
              </a:rPr>
              <a:t> </a:t>
            </a:r>
            <a:r>
              <a:rPr sz="2000" b="1" spc="-195" dirty="0">
                <a:solidFill>
                  <a:srgbClr val="4F81BC"/>
                </a:solidFill>
                <a:latin typeface="Arial"/>
                <a:cs typeface="Arial"/>
              </a:rPr>
              <a:t>MODULE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51427" y="2129282"/>
            <a:ext cx="3169285" cy="359073"/>
          </a:xfrm>
          <a:prstGeom prst="rect">
            <a:avLst/>
          </a:prstGeom>
          <a:solidFill>
            <a:srgbClr val="D9D9D9"/>
          </a:solidFill>
        </p:spPr>
        <p:txBody>
          <a:bodyPr vert="horz" wrap="square" lIns="0" tIns="0" rIns="0" bIns="0" rtlCol="0">
            <a:spAutoFit/>
          </a:bodyPr>
          <a:lstStyle/>
          <a:p>
            <a:pPr marL="545465">
              <a:lnSpc>
                <a:spcPts val="2760"/>
              </a:lnSpc>
            </a:pPr>
            <a:r>
              <a:rPr sz="2400" b="1" spc="-280" dirty="0">
                <a:solidFill>
                  <a:srgbClr val="8063A1"/>
                </a:solidFill>
                <a:latin typeface="Arial"/>
                <a:cs typeface="Arial"/>
              </a:rPr>
              <a:t>FOURTH  </a:t>
            </a:r>
            <a:r>
              <a:rPr sz="2400" b="1" spc="-365">
                <a:solidFill>
                  <a:srgbClr val="8063A1"/>
                </a:solidFill>
                <a:latin typeface="Arial"/>
                <a:cs typeface="Arial"/>
              </a:rPr>
              <a:t>YEAR</a:t>
            </a:r>
            <a:r>
              <a:rPr sz="2400" b="1" spc="-415">
                <a:solidFill>
                  <a:srgbClr val="8063A1"/>
                </a:solidFill>
                <a:latin typeface="Arial"/>
                <a:cs typeface="Arial"/>
              </a:rPr>
              <a:t> </a:t>
            </a:r>
            <a:r>
              <a:rPr sz="2400" b="1" spc="-295" smtClean="0">
                <a:solidFill>
                  <a:srgbClr val="8063A1"/>
                </a:solidFill>
                <a:latin typeface="Arial"/>
                <a:cs typeface="Arial"/>
              </a:rPr>
              <a:t>MBBS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051427" y="681177"/>
            <a:ext cx="3169285" cy="511175"/>
          </a:xfrm>
          <a:prstGeom prst="rect">
            <a:avLst/>
          </a:prstGeom>
          <a:solidFill>
            <a:srgbClr val="D9D9D9"/>
          </a:solidFill>
        </p:spPr>
        <p:txBody>
          <a:bodyPr vert="horz" wrap="square" lIns="0" tIns="17780" rIns="0" bIns="0" rtlCol="0">
            <a:spAutoFit/>
          </a:bodyPr>
          <a:lstStyle/>
          <a:p>
            <a:pPr marL="995044">
              <a:lnSpc>
                <a:spcPct val="100000"/>
              </a:lnSpc>
              <a:spcBef>
                <a:spcPts val="140"/>
              </a:spcBef>
            </a:pPr>
            <a:r>
              <a:rPr spc="-350" dirty="0"/>
              <a:t>STUDY</a:t>
            </a:r>
            <a:r>
              <a:rPr spc="-170" dirty="0"/>
              <a:t> </a:t>
            </a:r>
            <a:r>
              <a:rPr spc="-285" dirty="0"/>
              <a:t>GUIDE</a:t>
            </a:r>
          </a:p>
        </p:txBody>
      </p:sp>
      <p:sp>
        <p:nvSpPr>
          <p:cNvPr id="9" name="object 9"/>
          <p:cNvSpPr/>
          <p:nvPr/>
        </p:nvSpPr>
        <p:spPr>
          <a:xfrm>
            <a:off x="3762755" y="6647688"/>
            <a:ext cx="3448050" cy="15003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Picture 9" descr="download.png"/>
          <p:cNvPicPr>
            <a:picLocks noChangeAspect="1"/>
          </p:cNvPicPr>
          <p:nvPr/>
        </p:nvPicPr>
        <p:blipFill>
          <a:blip r:embed="rId3"/>
          <a:srcRect t="35778" b="39333"/>
          <a:stretch>
            <a:fillRect/>
          </a:stretch>
        </p:blipFill>
        <p:spPr>
          <a:xfrm>
            <a:off x="533400" y="8382000"/>
            <a:ext cx="2819400" cy="1143000"/>
          </a:xfrm>
          <a:prstGeom prst="rect">
            <a:avLst/>
          </a:prstGeom>
        </p:spPr>
      </p:pic>
      <p:pic>
        <p:nvPicPr>
          <p:cNvPr id="11" name="Picture 10" descr="logo_hospita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8382000"/>
            <a:ext cx="1238250" cy="1238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58439" y="426211"/>
            <a:ext cx="421703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i="1" spc="-40" dirty="0">
                <a:latin typeface="Arial"/>
                <a:cs typeface="Arial"/>
              </a:rPr>
              <a:t>4</a:t>
            </a:r>
            <a:r>
              <a:rPr sz="1050" b="1" i="1" spc="-60" baseline="31746" dirty="0">
                <a:latin typeface="Arial"/>
                <a:cs typeface="Arial"/>
              </a:rPr>
              <a:t>th </a:t>
            </a:r>
            <a:r>
              <a:rPr sz="1100" b="1" i="1" spc="-170" dirty="0">
                <a:latin typeface="Arial"/>
                <a:cs typeface="Arial"/>
              </a:rPr>
              <a:t>YEAR </a:t>
            </a:r>
            <a:r>
              <a:rPr sz="1100" b="1" i="1" spc="-120" dirty="0">
                <a:latin typeface="Arial"/>
                <a:cs typeface="Arial"/>
              </a:rPr>
              <a:t>MBBS</a:t>
            </a:r>
            <a:r>
              <a:rPr sz="1100" b="1" i="1" spc="-120">
                <a:latin typeface="Arial"/>
                <a:cs typeface="Arial"/>
              </a:rPr>
              <a:t>, </a:t>
            </a:r>
            <a:r>
              <a:rPr lang="en-US" sz="1100" b="1" i="1" spc="-170" dirty="0" smtClean="0">
                <a:latin typeface="Arial"/>
                <a:cs typeface="Arial"/>
              </a:rPr>
              <a:t> </a:t>
            </a:r>
            <a:r>
              <a:rPr sz="1100" b="1" i="1" spc="-130" smtClean="0">
                <a:latin typeface="Arial"/>
                <a:cs typeface="Arial"/>
              </a:rPr>
              <a:t>NEUROSCIENCES-II </a:t>
            </a:r>
            <a:r>
              <a:rPr sz="1100" b="1" i="1" spc="-20" dirty="0">
                <a:latin typeface="Arial"/>
                <a:cs typeface="Arial"/>
              </a:rPr>
              <a:t>&amp; </a:t>
            </a:r>
            <a:r>
              <a:rPr sz="1100" b="1" i="1" spc="-145" dirty="0">
                <a:latin typeface="Arial"/>
                <a:cs typeface="Arial"/>
              </a:rPr>
              <a:t>PSYCHIATRY</a:t>
            </a:r>
            <a:r>
              <a:rPr sz="1100" b="1" i="1" spc="-160" dirty="0">
                <a:latin typeface="Arial"/>
                <a:cs typeface="Arial"/>
              </a:rPr>
              <a:t> </a:t>
            </a:r>
            <a:r>
              <a:rPr sz="1100" b="1" i="1" spc="-114" dirty="0">
                <a:latin typeface="Arial"/>
                <a:cs typeface="Arial"/>
              </a:rPr>
              <a:t>MODULE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105" dirty="0"/>
              <a:t>Page </a:t>
            </a:r>
            <a:r>
              <a:rPr spc="220" dirty="0"/>
              <a:t>|</a:t>
            </a:r>
            <a:r>
              <a:rPr spc="-80" dirty="0"/>
              <a:t> </a:t>
            </a:r>
            <a:fld id="{81D60167-4931-47E6-BA6A-407CBD079E47}" type="slidenum">
              <a:rPr spc="-55" dirty="0"/>
              <a:pPr marL="12700">
                <a:lnSpc>
                  <a:spcPts val="1150"/>
                </a:lnSpc>
              </a:pPr>
              <a:t>10</a:t>
            </a:fld>
            <a:endParaRPr spc="-55" dirty="0"/>
          </a:p>
        </p:txBody>
      </p:sp>
      <p:sp>
        <p:nvSpPr>
          <p:cNvPr id="3" name="object 3"/>
          <p:cNvSpPr txBox="1"/>
          <p:nvPr/>
        </p:nvSpPr>
        <p:spPr>
          <a:xfrm>
            <a:off x="650240" y="466725"/>
            <a:ext cx="2552065" cy="168275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0" rIns="0" bIns="0" rtlCol="0">
            <a:spAutoFit/>
          </a:bodyPr>
          <a:lstStyle/>
          <a:p>
            <a:pPr marL="108585">
              <a:lnSpc>
                <a:spcPts val="1190"/>
              </a:lnSpc>
            </a:pPr>
            <a:r>
              <a:rPr sz="1100" b="1" spc="-114" dirty="0">
                <a:latin typeface="Arial"/>
                <a:cs typeface="Arial"/>
              </a:rPr>
              <a:t>LIAQUAT </a:t>
            </a:r>
            <a:r>
              <a:rPr sz="1100" b="1" spc="-110" dirty="0">
                <a:latin typeface="Arial"/>
                <a:cs typeface="Arial"/>
              </a:rPr>
              <a:t>NATIONAL </a:t>
            </a:r>
            <a:r>
              <a:rPr sz="1100" b="1" spc="-120" dirty="0">
                <a:latin typeface="Arial"/>
                <a:cs typeface="Arial"/>
              </a:rPr>
              <a:t>MEDICAL</a:t>
            </a:r>
            <a:r>
              <a:rPr sz="1100" b="1" spc="20" dirty="0">
                <a:latin typeface="Arial"/>
                <a:cs typeface="Arial"/>
              </a:rPr>
              <a:t> </a:t>
            </a:r>
            <a:r>
              <a:rPr sz="1100" b="1" spc="-190" dirty="0">
                <a:latin typeface="Arial"/>
                <a:cs typeface="Arial"/>
              </a:rPr>
              <a:t>COLLEGE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881176" y="984503"/>
          <a:ext cx="6356350" cy="80549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55515"/>
                <a:gridCol w="1600835"/>
              </a:tblGrid>
              <a:tr h="202565">
                <a:tc>
                  <a:txBody>
                    <a:bodyPr/>
                    <a:lstStyle/>
                    <a:p>
                      <a:pPr marL="29972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100" b="1" spc="-45" dirty="0">
                          <a:latin typeface="Arial"/>
                          <a:cs typeface="Arial"/>
                        </a:rPr>
                        <a:t>2.8 </a:t>
                      </a:r>
                      <a:r>
                        <a:rPr sz="1100" b="1" spc="-90" dirty="0">
                          <a:latin typeface="Arial"/>
                          <a:cs typeface="Arial"/>
                        </a:rPr>
                        <a:t>Cerebrovascular </a:t>
                      </a:r>
                      <a:r>
                        <a:rPr sz="1100" b="1" spc="-100" dirty="0">
                          <a:latin typeface="Arial"/>
                          <a:cs typeface="Arial"/>
                        </a:rPr>
                        <a:t>Accidents</a:t>
                      </a:r>
                      <a:r>
                        <a:rPr sz="1100" b="1" spc="-1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70" dirty="0">
                          <a:latin typeface="Arial"/>
                          <a:cs typeface="Arial"/>
                        </a:rPr>
                        <a:t>(Stroke)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spc="-40" dirty="0">
                          <a:latin typeface="Arial"/>
                          <a:cs typeface="Arial"/>
                        </a:rPr>
                        <a:t>Define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terms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stroke/</a:t>
                      </a:r>
                      <a:r>
                        <a:rPr sz="1100" spc="-2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Cerebrovascular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Accidents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(CVA)&amp;Transient Ischemic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71120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1100" spc="-35" dirty="0">
                          <a:latin typeface="Arial"/>
                          <a:cs typeface="Arial"/>
                        </a:rPr>
                        <a:t>Attack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(TIA)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81940">
                        <a:lnSpc>
                          <a:spcPct val="100000"/>
                        </a:lnSpc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Interactive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lecture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1620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Describe </a:t>
                      </a:r>
                      <a:r>
                        <a:rPr sz="1100" spc="-90" dirty="0">
                          <a:latin typeface="Arial"/>
                          <a:cs typeface="Arial"/>
                        </a:rPr>
                        <a:t>causes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 stroke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16255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spc="-20" dirty="0">
                          <a:latin typeface="Arial"/>
                          <a:cs typeface="Arial"/>
                        </a:rPr>
                        <a:t>Differentiate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ischemic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stroke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(cerebral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infarct)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from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hemorrhagic</a:t>
                      </a:r>
                      <a:r>
                        <a:rPr sz="1100" spc="-2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stroke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71120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1100" spc="-30" dirty="0">
                          <a:latin typeface="Arial"/>
                          <a:cs typeface="Arial"/>
                        </a:rPr>
                        <a:t>(intracerebral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hemorrhage)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terms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etiology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pathology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1620">
                <a:tc>
                  <a:txBody>
                    <a:bodyPr/>
                    <a:lstStyle/>
                    <a:p>
                      <a:pPr marL="71120">
                        <a:lnSpc>
                          <a:spcPts val="1300"/>
                        </a:lnSpc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assessment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findings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associated 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with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stroke,</a:t>
                      </a:r>
                      <a:r>
                        <a:rPr sz="1100" spc="-1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95" dirty="0">
                          <a:latin typeface="Arial"/>
                          <a:cs typeface="Arial"/>
                        </a:rPr>
                        <a:t>TIA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1620">
                <a:tc>
                  <a:txBody>
                    <a:bodyPr/>
                    <a:lstStyle/>
                    <a:p>
                      <a:pPr marL="71120">
                        <a:lnSpc>
                          <a:spcPts val="1300"/>
                        </a:lnSpc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Identify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80" dirty="0">
                          <a:latin typeface="Arial"/>
                          <a:cs typeface="Arial"/>
                        </a:rPr>
                        <a:t>signs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15" dirty="0">
                          <a:latin typeface="Arial"/>
                          <a:cs typeface="Arial"/>
                        </a:rPr>
                        <a:t>&amp;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symptoms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related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15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90" dirty="0">
                          <a:latin typeface="Arial"/>
                          <a:cs typeface="Arial"/>
                        </a:rPr>
                        <a:t>TIA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2255">
                <a:tc>
                  <a:txBody>
                    <a:bodyPr/>
                    <a:lstStyle/>
                    <a:p>
                      <a:pPr marL="71120">
                        <a:lnSpc>
                          <a:spcPts val="1305"/>
                        </a:lnSpc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management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stroke </a:t>
                      </a:r>
                      <a:r>
                        <a:rPr sz="1100" spc="15" dirty="0">
                          <a:latin typeface="Arial"/>
                          <a:cs typeface="Arial"/>
                        </a:rPr>
                        <a:t>&amp;</a:t>
                      </a:r>
                      <a:r>
                        <a:rPr sz="1100" spc="-1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95" dirty="0">
                          <a:latin typeface="Arial"/>
                          <a:cs typeface="Arial"/>
                        </a:rPr>
                        <a:t>TIA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2565">
                <a:tc gridSpan="2">
                  <a:txBody>
                    <a:bodyPr/>
                    <a:lstStyle/>
                    <a:p>
                      <a:pPr marL="299720">
                        <a:lnSpc>
                          <a:spcPts val="1300"/>
                        </a:lnSpc>
                      </a:pPr>
                      <a:r>
                        <a:rPr sz="1100" b="1" spc="-45" dirty="0">
                          <a:latin typeface="Arial"/>
                          <a:cs typeface="Arial"/>
                        </a:rPr>
                        <a:t>2.9 </a:t>
                      </a:r>
                      <a:r>
                        <a:rPr sz="1100" b="1" spc="-80" dirty="0">
                          <a:latin typeface="Arial"/>
                          <a:cs typeface="Arial"/>
                        </a:rPr>
                        <a:t>Acute </a:t>
                      </a:r>
                      <a:r>
                        <a:rPr sz="1100" b="1" spc="-165" dirty="0">
                          <a:latin typeface="Arial"/>
                          <a:cs typeface="Arial"/>
                        </a:rPr>
                        <a:t>CNS</a:t>
                      </a:r>
                      <a:r>
                        <a:rPr sz="1100" b="1" spc="-20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75" dirty="0">
                          <a:latin typeface="Arial"/>
                          <a:cs typeface="Arial"/>
                        </a:rPr>
                        <a:t>Infections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61620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spc="-20" dirty="0">
                          <a:latin typeface="Arial"/>
                          <a:cs typeface="Arial"/>
                        </a:rPr>
                        <a:t>Differentiate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between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acute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chronic </a:t>
                      </a:r>
                      <a:r>
                        <a:rPr sz="1100" spc="-175" dirty="0">
                          <a:latin typeface="Arial"/>
                          <a:cs typeface="Arial"/>
                        </a:rPr>
                        <a:t>CNS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infections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based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on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data</a:t>
                      </a:r>
                      <a:r>
                        <a:rPr sz="1100" spc="-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provided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311150" marR="88265" indent="-210820">
                        <a:lnSpc>
                          <a:spcPct val="116399"/>
                        </a:lnSpc>
                        <a:spcBef>
                          <a:spcPts val="819"/>
                        </a:spcBef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Interactive</a:t>
                      </a:r>
                      <a:r>
                        <a:rPr sz="11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lecture/Small 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Group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Discussion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1620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Describe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clinical features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investigations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acute</a:t>
                      </a:r>
                      <a:r>
                        <a:rPr sz="1100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75" dirty="0">
                          <a:latin typeface="Arial"/>
                          <a:cs typeface="Arial"/>
                        </a:rPr>
                        <a:t>CNS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infections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1620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characteristics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causative</a:t>
                      </a:r>
                      <a:r>
                        <a:rPr sz="1100" spc="-2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organisms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1620">
                <a:tc>
                  <a:txBody>
                    <a:bodyPr/>
                    <a:lstStyle/>
                    <a:p>
                      <a:pPr marL="71120">
                        <a:lnSpc>
                          <a:spcPts val="1300"/>
                        </a:lnSpc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Describe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possible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complications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acute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80" dirty="0">
                          <a:latin typeface="Arial"/>
                          <a:cs typeface="Arial"/>
                        </a:rPr>
                        <a:t>CNS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infection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20" dirty="0">
                          <a:latin typeface="Arial"/>
                          <a:cs typeface="Arial"/>
                        </a:rPr>
                        <a:t>if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left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untreated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1620">
                <a:tc>
                  <a:txBody>
                    <a:bodyPr/>
                    <a:lstStyle/>
                    <a:p>
                      <a:pPr marL="71120">
                        <a:lnSpc>
                          <a:spcPts val="1300"/>
                        </a:lnSpc>
                      </a:pPr>
                      <a:r>
                        <a:rPr sz="1100" spc="-65" dirty="0">
                          <a:latin typeface="Arial"/>
                          <a:cs typeface="Arial"/>
                        </a:rPr>
                        <a:t>Explain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treatment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plan 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for</a:t>
                      </a:r>
                      <a:r>
                        <a:rPr sz="1100" spc="-2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acute </a:t>
                      </a:r>
                      <a:r>
                        <a:rPr sz="1100" spc="-180" dirty="0">
                          <a:latin typeface="Arial"/>
                          <a:cs typeface="Arial"/>
                        </a:rPr>
                        <a:t>CNS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infections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2565">
                <a:tc gridSpan="2">
                  <a:txBody>
                    <a:bodyPr/>
                    <a:lstStyle/>
                    <a:p>
                      <a:pPr marL="299720">
                        <a:lnSpc>
                          <a:spcPts val="1300"/>
                        </a:lnSpc>
                        <a:tabLst>
                          <a:tab pos="985519" algn="l"/>
                        </a:tabLst>
                      </a:pPr>
                      <a:r>
                        <a:rPr sz="1100" b="1" spc="-45" dirty="0">
                          <a:latin typeface="Arial"/>
                          <a:cs typeface="Arial"/>
                        </a:rPr>
                        <a:t>2.10	</a:t>
                      </a:r>
                      <a:r>
                        <a:rPr sz="1100" b="1" spc="-100" dirty="0">
                          <a:latin typeface="Arial"/>
                          <a:cs typeface="Arial"/>
                        </a:rPr>
                        <a:t>Chronic </a:t>
                      </a:r>
                      <a:r>
                        <a:rPr sz="1100" b="1" spc="-170" dirty="0">
                          <a:latin typeface="Arial"/>
                          <a:cs typeface="Arial"/>
                        </a:rPr>
                        <a:t>CNS </a:t>
                      </a:r>
                      <a:r>
                        <a:rPr sz="1100" b="1" spc="-70" dirty="0">
                          <a:latin typeface="Arial"/>
                          <a:cs typeface="Arial"/>
                        </a:rPr>
                        <a:t>Infections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62255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Enlist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common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chronic </a:t>
                      </a:r>
                      <a:r>
                        <a:rPr sz="1100" spc="-180" dirty="0">
                          <a:latin typeface="Arial"/>
                          <a:cs typeface="Arial"/>
                        </a:rPr>
                        <a:t>CNS</a:t>
                      </a:r>
                      <a:r>
                        <a:rPr sz="1100" spc="-1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infections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267970">
                        <a:lnSpc>
                          <a:spcPct val="100000"/>
                        </a:lnSpc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Interactive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Lecture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1620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Describe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clinical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features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15" dirty="0">
                          <a:latin typeface="Arial"/>
                          <a:cs typeface="Arial"/>
                        </a:rPr>
                        <a:t>&amp;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investigations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acute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80" dirty="0">
                          <a:latin typeface="Arial"/>
                          <a:cs typeface="Arial"/>
                        </a:rPr>
                        <a:t>CNS 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infections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1620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spc="-70" dirty="0">
                          <a:latin typeface="Arial"/>
                          <a:cs typeface="Arial"/>
                        </a:rPr>
                        <a:t>Summarize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characteristics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2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causative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organisms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1620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Describe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possible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complications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acute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80" dirty="0">
                          <a:latin typeface="Arial"/>
                          <a:cs typeface="Arial"/>
                        </a:rPr>
                        <a:t>CNS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infection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20" dirty="0">
                          <a:latin typeface="Arial"/>
                          <a:cs typeface="Arial"/>
                        </a:rPr>
                        <a:t>if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left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untreated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1620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spc="-65" dirty="0">
                          <a:latin typeface="Arial"/>
                          <a:cs typeface="Arial"/>
                        </a:rPr>
                        <a:t>Explain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treatment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plan 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for</a:t>
                      </a:r>
                      <a:r>
                        <a:rPr sz="1100" spc="-2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acute </a:t>
                      </a:r>
                      <a:r>
                        <a:rPr sz="1100" spc="-180" dirty="0">
                          <a:latin typeface="Arial"/>
                          <a:cs typeface="Arial"/>
                        </a:rPr>
                        <a:t>CNS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infections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2565">
                <a:tc gridSpan="2">
                  <a:txBody>
                    <a:bodyPr/>
                    <a:lstStyle/>
                    <a:p>
                      <a:pPr marL="299720">
                        <a:lnSpc>
                          <a:spcPts val="1290"/>
                        </a:lnSpc>
                        <a:tabLst>
                          <a:tab pos="985519" algn="l"/>
                        </a:tabLst>
                      </a:pPr>
                      <a:r>
                        <a:rPr sz="1100" b="1" spc="-45" dirty="0">
                          <a:latin typeface="Arial"/>
                          <a:cs typeface="Arial"/>
                        </a:rPr>
                        <a:t>2.11	</a:t>
                      </a:r>
                      <a:r>
                        <a:rPr sz="1100" b="1" spc="-100" dirty="0">
                          <a:latin typeface="Arial"/>
                          <a:cs typeface="Arial"/>
                        </a:rPr>
                        <a:t>Approaches </a:t>
                      </a:r>
                      <a:r>
                        <a:rPr sz="1100" b="1" spc="-35" dirty="0">
                          <a:latin typeface="Arial"/>
                          <a:cs typeface="Arial"/>
                        </a:rPr>
                        <a:t>to </a:t>
                      </a:r>
                      <a:r>
                        <a:rPr sz="1100" b="1" spc="-70" dirty="0">
                          <a:latin typeface="Arial"/>
                          <a:cs typeface="Arial"/>
                        </a:rPr>
                        <a:t>movement</a:t>
                      </a:r>
                      <a:r>
                        <a:rPr sz="1100" b="1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90" dirty="0">
                          <a:latin typeface="Arial"/>
                          <a:cs typeface="Arial"/>
                        </a:rPr>
                        <a:t>disorders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774065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Describe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etiologies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pathogenesis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20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movement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disorders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(Parkinson’s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71120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1100" spc="-65" dirty="0">
                          <a:latin typeface="Arial"/>
                          <a:cs typeface="Arial"/>
                        </a:rPr>
                        <a:t>disease,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essential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tremors,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Huntington’s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disease,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tics,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medication</a:t>
                      </a:r>
                      <a:r>
                        <a:rPr sz="1100" spc="-1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induced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71120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1100" spc="-55" dirty="0">
                          <a:latin typeface="Arial"/>
                          <a:cs typeface="Arial"/>
                        </a:rPr>
                        <a:t>dyskinesia)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267970">
                        <a:lnSpc>
                          <a:spcPct val="100000"/>
                        </a:lnSpc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Interactive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Lecture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2255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Describe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presentation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8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patient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with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movement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disorders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1620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differential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diagnosis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movement</a:t>
                      </a:r>
                      <a:r>
                        <a:rPr sz="1100" spc="-2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disorders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2565">
                <a:tc gridSpan="2">
                  <a:txBody>
                    <a:bodyPr/>
                    <a:lstStyle/>
                    <a:p>
                      <a:pPr marL="299720">
                        <a:lnSpc>
                          <a:spcPts val="1290"/>
                        </a:lnSpc>
                        <a:tabLst>
                          <a:tab pos="985519" algn="l"/>
                        </a:tabLst>
                      </a:pPr>
                      <a:r>
                        <a:rPr sz="1100" b="1" spc="-45" dirty="0">
                          <a:latin typeface="Arial"/>
                          <a:cs typeface="Arial"/>
                        </a:rPr>
                        <a:t>2.12	</a:t>
                      </a:r>
                      <a:r>
                        <a:rPr sz="1100" b="1" spc="-90" dirty="0">
                          <a:latin typeface="Arial"/>
                          <a:cs typeface="Arial"/>
                        </a:rPr>
                        <a:t>Parkinson’s</a:t>
                      </a:r>
                      <a:r>
                        <a:rPr sz="1100" b="1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0" dirty="0">
                          <a:latin typeface="Arial"/>
                          <a:cs typeface="Arial"/>
                        </a:rPr>
                        <a:t>Disease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61620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Describe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clinical features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1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Parkinson’s 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disease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506095" marR="186055" indent="-307975">
                        <a:lnSpc>
                          <a:spcPct val="117300"/>
                        </a:lnSpc>
                      </a:pPr>
                      <a:r>
                        <a:rPr sz="1100" spc="-30" dirty="0">
                          <a:latin typeface="Arial"/>
                          <a:cs typeface="Arial"/>
                        </a:rPr>
                        <a:t>Lecture/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Small</a:t>
                      </a:r>
                      <a:r>
                        <a:rPr sz="1100" spc="-1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Group 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Discussion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1620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approach </a:t>
                      </a:r>
                      <a:r>
                        <a:rPr sz="1100" spc="15" dirty="0">
                          <a:latin typeface="Arial"/>
                          <a:cs typeface="Arial"/>
                        </a:rPr>
                        <a:t>to </a:t>
                      </a:r>
                      <a:r>
                        <a:rPr sz="1100" spc="-85" dirty="0">
                          <a:latin typeface="Arial"/>
                          <a:cs typeface="Arial"/>
                        </a:rPr>
                        <a:t>a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patient 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with</a:t>
                      </a:r>
                      <a:r>
                        <a:rPr sz="1100" spc="-1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40" dirty="0">
                          <a:latin typeface="Arial"/>
                          <a:cs typeface="Arial"/>
                        </a:rPr>
                        <a:t>PD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1620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differential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diagnosis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Parkinson’s</a:t>
                      </a:r>
                      <a:r>
                        <a:rPr sz="1100" spc="-2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disease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1620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spc="-30" dirty="0">
                          <a:latin typeface="Arial"/>
                          <a:cs typeface="Arial"/>
                        </a:rPr>
                        <a:t>Outline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principles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drug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management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Parkinson’s 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disease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7" name="object 3"/>
          <p:cNvSpPr txBox="1"/>
          <p:nvPr/>
        </p:nvSpPr>
        <p:spPr>
          <a:xfrm>
            <a:off x="685800" y="457200"/>
            <a:ext cx="2417445" cy="153888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8900">
              <a:lnSpc>
                <a:spcPts val="1155"/>
              </a:lnSpc>
            </a:pPr>
            <a:r>
              <a:rPr lang="en-US" sz="1100" b="1" spc="-114" dirty="0" smtClean="0">
                <a:latin typeface="Arial"/>
                <a:cs typeface="Arial"/>
              </a:rPr>
              <a:t>AVICENNA MEDICAL COLLEGE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58439" y="426211"/>
            <a:ext cx="421703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i="1" spc="-40" dirty="0">
                <a:latin typeface="Arial"/>
                <a:cs typeface="Arial"/>
              </a:rPr>
              <a:t>4</a:t>
            </a:r>
            <a:r>
              <a:rPr sz="1050" b="1" i="1" spc="-60" baseline="31746" dirty="0">
                <a:latin typeface="Arial"/>
                <a:cs typeface="Arial"/>
              </a:rPr>
              <a:t>th </a:t>
            </a:r>
            <a:r>
              <a:rPr sz="1100" b="1" i="1" spc="-170" dirty="0">
                <a:latin typeface="Arial"/>
                <a:cs typeface="Arial"/>
              </a:rPr>
              <a:t>YEAR </a:t>
            </a:r>
            <a:r>
              <a:rPr sz="1100" b="1" i="1" spc="-120" dirty="0">
                <a:latin typeface="Arial"/>
                <a:cs typeface="Arial"/>
              </a:rPr>
              <a:t>MBBS</a:t>
            </a:r>
            <a:r>
              <a:rPr sz="1100" b="1" i="1" spc="-120">
                <a:latin typeface="Arial"/>
                <a:cs typeface="Arial"/>
              </a:rPr>
              <a:t>, </a:t>
            </a:r>
            <a:r>
              <a:rPr lang="en-US" sz="1100" b="1" i="1" spc="-170" dirty="0" smtClean="0">
                <a:latin typeface="Arial"/>
                <a:cs typeface="Arial"/>
              </a:rPr>
              <a:t> </a:t>
            </a:r>
            <a:r>
              <a:rPr sz="1100" b="1" i="1" spc="-130" smtClean="0">
                <a:latin typeface="Arial"/>
                <a:cs typeface="Arial"/>
              </a:rPr>
              <a:t>NEUROSCIENCES-II </a:t>
            </a:r>
            <a:r>
              <a:rPr sz="1100" b="1" i="1" spc="-20" dirty="0">
                <a:latin typeface="Arial"/>
                <a:cs typeface="Arial"/>
              </a:rPr>
              <a:t>&amp; </a:t>
            </a:r>
            <a:r>
              <a:rPr sz="1100" b="1" i="1" spc="-145" dirty="0">
                <a:latin typeface="Arial"/>
                <a:cs typeface="Arial"/>
              </a:rPr>
              <a:t>PSYCHIATRY</a:t>
            </a:r>
            <a:r>
              <a:rPr sz="1100" b="1" i="1" spc="-160" dirty="0">
                <a:latin typeface="Arial"/>
                <a:cs typeface="Arial"/>
              </a:rPr>
              <a:t> </a:t>
            </a:r>
            <a:r>
              <a:rPr sz="1100" b="1" i="1" spc="-114" dirty="0">
                <a:latin typeface="Arial"/>
                <a:cs typeface="Arial"/>
              </a:rPr>
              <a:t>MODULE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105" dirty="0"/>
              <a:t>Page </a:t>
            </a:r>
            <a:r>
              <a:rPr spc="220" dirty="0"/>
              <a:t>|</a:t>
            </a:r>
            <a:r>
              <a:rPr spc="-80" dirty="0"/>
              <a:t> </a:t>
            </a:r>
            <a:fld id="{81D60167-4931-47E6-BA6A-407CBD079E47}" type="slidenum">
              <a:rPr spc="-55" dirty="0"/>
              <a:pPr marL="12700">
                <a:lnSpc>
                  <a:spcPts val="1150"/>
                </a:lnSpc>
              </a:pPr>
              <a:t>11</a:t>
            </a:fld>
            <a:endParaRPr spc="-55" dirty="0"/>
          </a:p>
        </p:txBody>
      </p:sp>
      <p:sp>
        <p:nvSpPr>
          <p:cNvPr id="3" name="object 3"/>
          <p:cNvSpPr txBox="1"/>
          <p:nvPr/>
        </p:nvSpPr>
        <p:spPr>
          <a:xfrm>
            <a:off x="650240" y="466725"/>
            <a:ext cx="2552065" cy="168275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0" rIns="0" bIns="0" rtlCol="0">
            <a:spAutoFit/>
          </a:bodyPr>
          <a:lstStyle/>
          <a:p>
            <a:pPr marL="108585">
              <a:lnSpc>
                <a:spcPts val="1190"/>
              </a:lnSpc>
            </a:pPr>
            <a:r>
              <a:rPr sz="1100" b="1" spc="-114" dirty="0">
                <a:latin typeface="Arial"/>
                <a:cs typeface="Arial"/>
              </a:rPr>
              <a:t>LIAQUAT </a:t>
            </a:r>
            <a:r>
              <a:rPr sz="1100" b="1" spc="-110" dirty="0">
                <a:latin typeface="Arial"/>
                <a:cs typeface="Arial"/>
              </a:rPr>
              <a:t>NATIONAL </a:t>
            </a:r>
            <a:r>
              <a:rPr sz="1100" b="1" spc="-120" dirty="0">
                <a:latin typeface="Arial"/>
                <a:cs typeface="Arial"/>
              </a:rPr>
              <a:t>MEDICAL</a:t>
            </a:r>
            <a:r>
              <a:rPr sz="1100" b="1" spc="20" dirty="0">
                <a:latin typeface="Arial"/>
                <a:cs typeface="Arial"/>
              </a:rPr>
              <a:t> </a:t>
            </a:r>
            <a:r>
              <a:rPr sz="1100" b="1" spc="-190" dirty="0">
                <a:latin typeface="Arial"/>
                <a:cs typeface="Arial"/>
              </a:rPr>
              <a:t>COLLEGE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881176" y="984503"/>
          <a:ext cx="6356350" cy="70669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55515"/>
                <a:gridCol w="1600835"/>
              </a:tblGrid>
              <a:tr h="202565">
                <a:tc gridSpan="2">
                  <a:txBody>
                    <a:bodyPr/>
                    <a:lstStyle/>
                    <a:p>
                      <a:pPr marL="299720">
                        <a:lnSpc>
                          <a:spcPts val="1290"/>
                        </a:lnSpc>
                        <a:tabLst>
                          <a:tab pos="985519" algn="l"/>
                        </a:tabLst>
                      </a:pPr>
                      <a:r>
                        <a:rPr sz="1100" b="1" spc="-45" dirty="0">
                          <a:latin typeface="Arial"/>
                          <a:cs typeface="Arial"/>
                        </a:rPr>
                        <a:t>2.13	</a:t>
                      </a:r>
                      <a:r>
                        <a:rPr sz="1100" b="1" spc="-35" dirty="0">
                          <a:latin typeface="Arial"/>
                          <a:cs typeface="Arial"/>
                        </a:rPr>
                        <a:t>Multiple </a:t>
                      </a:r>
                      <a:r>
                        <a:rPr sz="1100" b="1" spc="-105" dirty="0">
                          <a:latin typeface="Arial"/>
                          <a:cs typeface="Arial"/>
                        </a:rPr>
                        <a:t>sclerosis </a:t>
                      </a:r>
                      <a:r>
                        <a:rPr sz="1100" b="1" spc="-60" dirty="0">
                          <a:latin typeface="Arial"/>
                          <a:cs typeface="Arial"/>
                        </a:rPr>
                        <a:t>(MS) </a:t>
                      </a:r>
                      <a:r>
                        <a:rPr sz="1100" b="1" spc="-8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b="1" spc="-50" dirty="0">
                          <a:latin typeface="Arial"/>
                          <a:cs typeface="Arial"/>
                        </a:rPr>
                        <a:t>other </a:t>
                      </a:r>
                      <a:r>
                        <a:rPr sz="1100" b="1" spc="-70" dirty="0">
                          <a:latin typeface="Arial"/>
                          <a:cs typeface="Arial"/>
                        </a:rPr>
                        <a:t>demyelinating</a:t>
                      </a:r>
                      <a:r>
                        <a:rPr sz="11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10" dirty="0">
                          <a:latin typeface="Arial"/>
                          <a:cs typeface="Arial"/>
                        </a:rPr>
                        <a:t>diseases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61620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spc="-5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List </a:t>
                      </a:r>
                      <a:r>
                        <a:rPr sz="1100" spc="-2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5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common </a:t>
                      </a:r>
                      <a:r>
                        <a:rPr sz="1100" spc="-17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CNS </a:t>
                      </a:r>
                      <a:r>
                        <a:rPr sz="1100" spc="-5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16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PNS </a:t>
                      </a:r>
                      <a:r>
                        <a:rPr sz="1100" spc="-3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demyelinative</a:t>
                      </a:r>
                      <a:r>
                        <a:rPr sz="1100" spc="-18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8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diseases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267970">
                        <a:lnSpc>
                          <a:spcPct val="100000"/>
                        </a:lnSpc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Interactive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Lecture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spc="-6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Describe </a:t>
                      </a:r>
                      <a:r>
                        <a:rPr sz="1100" spc="-5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common </a:t>
                      </a:r>
                      <a:r>
                        <a:rPr sz="1100" spc="-4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anatomical </a:t>
                      </a:r>
                      <a:r>
                        <a:rPr sz="1100" spc="-3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locations 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10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MS </a:t>
                      </a:r>
                      <a:r>
                        <a:rPr sz="1100" spc="-5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plaques, </a:t>
                      </a:r>
                      <a:r>
                        <a:rPr sz="1100" spc="-5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3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parts 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2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22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8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CNS 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that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71120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1100" spc="-4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are </a:t>
                      </a:r>
                      <a:r>
                        <a:rPr sz="1100" spc="-2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particularly </a:t>
                      </a:r>
                      <a:r>
                        <a:rPr sz="1100" spc="-3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prone </a:t>
                      </a:r>
                      <a:r>
                        <a:rPr sz="1100" spc="1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1100" spc="-4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developing</a:t>
                      </a:r>
                      <a:r>
                        <a:rPr sz="1100" spc="-20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lesions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1620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spc="-8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1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5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pathogenesis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10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MS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1620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spc="-1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Interpret</a:t>
                      </a:r>
                      <a:r>
                        <a:rPr sz="1100" spc="-6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6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4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CSF</a:t>
                      </a:r>
                      <a:r>
                        <a:rPr sz="1100" spc="-16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studies</a:t>
                      </a:r>
                      <a:r>
                        <a:rPr sz="1100" spc="-5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are</a:t>
                      </a:r>
                      <a:r>
                        <a:rPr sz="1100" spc="-5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ordered</a:t>
                      </a:r>
                      <a:r>
                        <a:rPr sz="1100" spc="-6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sz="1100" spc="-6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8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100" spc="-7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patient</a:t>
                      </a:r>
                      <a:r>
                        <a:rPr sz="1100" spc="-7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suspected</a:t>
                      </a:r>
                      <a:r>
                        <a:rPr sz="1100" spc="-7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7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MS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0660">
                <a:tc gridSpan="2">
                  <a:txBody>
                    <a:bodyPr/>
                    <a:lstStyle/>
                    <a:p>
                      <a:pPr marL="299720">
                        <a:lnSpc>
                          <a:spcPts val="1290"/>
                        </a:lnSpc>
                        <a:tabLst>
                          <a:tab pos="985519" algn="l"/>
                        </a:tabLst>
                      </a:pPr>
                      <a:r>
                        <a:rPr sz="1100" b="1" spc="-45" dirty="0">
                          <a:latin typeface="Arial"/>
                          <a:cs typeface="Arial"/>
                        </a:rPr>
                        <a:t>2.14	</a:t>
                      </a:r>
                      <a:r>
                        <a:rPr sz="1100" b="1" spc="-90" dirty="0">
                          <a:latin typeface="Arial"/>
                          <a:cs typeface="Arial"/>
                        </a:rPr>
                        <a:t>Approach </a:t>
                      </a:r>
                      <a:r>
                        <a:rPr sz="1100" b="1" spc="-35" dirty="0">
                          <a:latin typeface="Arial"/>
                          <a:cs typeface="Arial"/>
                        </a:rPr>
                        <a:t>to </a:t>
                      </a:r>
                      <a:r>
                        <a:rPr sz="1100" b="1" spc="-75" dirty="0">
                          <a:latin typeface="Arial"/>
                          <a:cs typeface="Arial"/>
                        </a:rPr>
                        <a:t>neuropathies </a:t>
                      </a:r>
                      <a:r>
                        <a:rPr sz="1100" b="1" spc="-8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b="1" spc="-70" dirty="0">
                          <a:latin typeface="Arial"/>
                          <a:cs typeface="Arial"/>
                        </a:rPr>
                        <a:t>Guillain-Barre </a:t>
                      </a:r>
                      <a:r>
                        <a:rPr sz="1100" b="1" spc="-90" dirty="0">
                          <a:latin typeface="Arial"/>
                          <a:cs typeface="Arial"/>
                        </a:rPr>
                        <a:t>syndrome</a:t>
                      </a:r>
                      <a:r>
                        <a:rPr sz="11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25" dirty="0">
                          <a:latin typeface="Arial"/>
                          <a:cs typeface="Arial"/>
                        </a:rPr>
                        <a:t>(GBS)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518159">
                <a:tc>
                  <a:txBody>
                    <a:bodyPr/>
                    <a:lstStyle/>
                    <a:p>
                      <a:pPr marL="71120">
                        <a:lnSpc>
                          <a:spcPts val="1300"/>
                        </a:lnSpc>
                      </a:pPr>
                      <a:r>
                        <a:rPr sz="1100" spc="-70" dirty="0">
                          <a:latin typeface="Arial"/>
                          <a:cs typeface="Arial"/>
                        </a:rPr>
                        <a:t>Name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at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least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two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laboratory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studies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that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are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useful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diagnosis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71120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1100" spc="-30" dirty="0">
                          <a:latin typeface="Arial"/>
                          <a:cs typeface="Arial"/>
                        </a:rPr>
                        <a:t>peripheral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neuropathy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9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26797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Interactive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Lecture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1620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List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most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common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inherited</a:t>
                      </a:r>
                      <a:r>
                        <a:rPr sz="1100" spc="-1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neuropathies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1620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spc="-20" dirty="0">
                          <a:latin typeface="Arial"/>
                          <a:cs typeface="Arial"/>
                        </a:rPr>
                        <a:t>Differentiate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between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axonal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de-myelinative</a:t>
                      </a:r>
                      <a:r>
                        <a:rPr sz="1100" spc="-1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neuropathy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1620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List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most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common </a:t>
                      </a:r>
                      <a:r>
                        <a:rPr sz="1100" spc="-90" dirty="0">
                          <a:latin typeface="Arial"/>
                          <a:cs typeface="Arial"/>
                        </a:rPr>
                        <a:t>causes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neuropathy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1620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spc="-70" dirty="0">
                          <a:latin typeface="Arial"/>
                          <a:cs typeface="Arial"/>
                        </a:rPr>
                        <a:t>Diagnose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hereditary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peripheral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neuropathies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based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on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pathological</a:t>
                      </a:r>
                      <a:r>
                        <a:rPr sz="1100" spc="-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findings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18159">
                <a:tc>
                  <a:txBody>
                    <a:bodyPr/>
                    <a:lstStyle/>
                    <a:p>
                      <a:pPr marL="71120">
                        <a:lnSpc>
                          <a:spcPts val="1300"/>
                        </a:lnSpc>
                      </a:pPr>
                      <a:r>
                        <a:rPr sz="1100" spc="-40" dirty="0">
                          <a:latin typeface="Arial"/>
                          <a:cs typeface="Arial"/>
                        </a:rPr>
                        <a:t>Formulate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an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approach </a:t>
                      </a:r>
                      <a:r>
                        <a:rPr sz="1100" spc="15" dirty="0">
                          <a:latin typeface="Arial"/>
                          <a:cs typeface="Arial"/>
                        </a:rPr>
                        <a:t>to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evaluation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differential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diagnosis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2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85" dirty="0">
                          <a:latin typeface="Arial"/>
                          <a:cs typeface="Arial"/>
                        </a:rPr>
                        <a:t>a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patient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71120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1100" spc="5" dirty="0">
                          <a:latin typeface="Arial"/>
                          <a:cs typeface="Arial"/>
                        </a:rPr>
                        <a:t>with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peripheral</a:t>
                      </a:r>
                      <a:r>
                        <a:rPr sz="1100" spc="-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neuropathy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18159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Describe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clinical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presentation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pathological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findings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Guillain-Barre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71120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syndrome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25" dirty="0">
                          <a:latin typeface="Arial"/>
                          <a:cs typeface="Arial"/>
                        </a:rPr>
                        <a:t>(GBS)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1620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pathogenesis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75" dirty="0">
                          <a:latin typeface="Arial"/>
                          <a:cs typeface="Arial"/>
                        </a:rPr>
                        <a:t>GBS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1620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Describe 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two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key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laboratory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abnormalities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in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2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75" dirty="0">
                          <a:latin typeface="Arial"/>
                          <a:cs typeface="Arial"/>
                        </a:rPr>
                        <a:t>GBS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2565">
                <a:tc gridSpan="2">
                  <a:txBody>
                    <a:bodyPr/>
                    <a:lstStyle/>
                    <a:p>
                      <a:pPr marL="299720">
                        <a:lnSpc>
                          <a:spcPts val="1290"/>
                        </a:lnSpc>
                        <a:tabLst>
                          <a:tab pos="985519" algn="l"/>
                        </a:tabLst>
                      </a:pPr>
                      <a:r>
                        <a:rPr sz="1100" b="1" spc="-45" dirty="0">
                          <a:latin typeface="Arial"/>
                          <a:cs typeface="Arial"/>
                        </a:rPr>
                        <a:t>2.15	</a:t>
                      </a:r>
                      <a:r>
                        <a:rPr sz="1100" b="1" spc="-65" dirty="0">
                          <a:latin typeface="Arial"/>
                          <a:cs typeface="Arial"/>
                        </a:rPr>
                        <a:t>Myasthenia</a:t>
                      </a:r>
                      <a:r>
                        <a:rPr sz="1100" b="1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0" dirty="0">
                          <a:latin typeface="Arial"/>
                          <a:cs typeface="Arial"/>
                        </a:rPr>
                        <a:t>Gravis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61620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Describe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pathophysiology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Myasthenia</a:t>
                      </a:r>
                      <a:r>
                        <a:rPr sz="1100" spc="-1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gravis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141605" marR="127635" indent="76200">
                        <a:lnSpc>
                          <a:spcPct val="117300"/>
                        </a:lnSpc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Interactive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Lecture </a:t>
                      </a:r>
                      <a:r>
                        <a:rPr sz="1100" spc="-95" dirty="0">
                          <a:latin typeface="Arial"/>
                          <a:cs typeface="Arial"/>
                        </a:rPr>
                        <a:t>+ 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Small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Group</a:t>
                      </a:r>
                      <a:r>
                        <a:rPr sz="1100" spc="-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Discussion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1620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spc="-65" dirty="0">
                          <a:latin typeface="Arial"/>
                          <a:cs typeface="Arial"/>
                        </a:rPr>
                        <a:t>Explain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clinical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presentation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15" dirty="0">
                          <a:latin typeface="Arial"/>
                          <a:cs typeface="Arial"/>
                        </a:rPr>
                        <a:t>&amp;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investigations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for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Myasthenia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Gravis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1620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long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term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management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2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Myasthenia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Gravis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1620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management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Myasthenia</a:t>
                      </a:r>
                      <a:r>
                        <a:rPr sz="1100" spc="-1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Crisis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2565">
                <a:tc gridSpan="2">
                  <a:txBody>
                    <a:bodyPr/>
                    <a:lstStyle/>
                    <a:p>
                      <a:pPr marL="299720">
                        <a:lnSpc>
                          <a:spcPts val="1290"/>
                        </a:lnSpc>
                        <a:tabLst>
                          <a:tab pos="985519" algn="l"/>
                        </a:tabLst>
                      </a:pPr>
                      <a:r>
                        <a:rPr sz="1100" b="1" spc="-45" dirty="0">
                          <a:latin typeface="Arial"/>
                          <a:cs typeface="Arial"/>
                        </a:rPr>
                        <a:t>2.16	</a:t>
                      </a:r>
                      <a:r>
                        <a:rPr sz="1100" b="1" spc="-60" dirty="0">
                          <a:latin typeface="Arial"/>
                          <a:cs typeface="Arial"/>
                        </a:rPr>
                        <a:t>Dementia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62255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80" dirty="0">
                          <a:latin typeface="Arial"/>
                          <a:cs typeface="Arial"/>
                        </a:rPr>
                        <a:t>causes,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clinical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presentation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investigations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1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dementia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267970">
                        <a:lnSpc>
                          <a:spcPct val="100000"/>
                        </a:lnSpc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Interactive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Lecture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1620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differential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diagnosis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1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dementia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1620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Describe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principles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management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dementia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7" name="object 3"/>
          <p:cNvSpPr txBox="1"/>
          <p:nvPr/>
        </p:nvSpPr>
        <p:spPr>
          <a:xfrm>
            <a:off x="685800" y="457200"/>
            <a:ext cx="2417445" cy="153888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8900">
              <a:lnSpc>
                <a:spcPts val="1155"/>
              </a:lnSpc>
            </a:pPr>
            <a:r>
              <a:rPr lang="en-US" sz="1100" b="1" spc="-114" dirty="0" smtClean="0">
                <a:latin typeface="Arial"/>
                <a:cs typeface="Arial"/>
              </a:rPr>
              <a:t>AVICENNA MEDICAL COLLEGE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58439" y="426211"/>
            <a:ext cx="421703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i="1" spc="-40" dirty="0">
                <a:latin typeface="Arial"/>
                <a:cs typeface="Arial"/>
              </a:rPr>
              <a:t>4</a:t>
            </a:r>
            <a:r>
              <a:rPr sz="1050" b="1" i="1" spc="-60" baseline="31746" dirty="0">
                <a:latin typeface="Arial"/>
                <a:cs typeface="Arial"/>
              </a:rPr>
              <a:t>th </a:t>
            </a:r>
            <a:r>
              <a:rPr sz="1100" b="1" i="1" spc="-170" dirty="0">
                <a:latin typeface="Arial"/>
                <a:cs typeface="Arial"/>
              </a:rPr>
              <a:t>YEAR </a:t>
            </a:r>
            <a:r>
              <a:rPr sz="1100" b="1" i="1" spc="-120" dirty="0">
                <a:latin typeface="Arial"/>
                <a:cs typeface="Arial"/>
              </a:rPr>
              <a:t>MBBS</a:t>
            </a:r>
            <a:r>
              <a:rPr sz="1100" b="1" i="1" spc="-120">
                <a:latin typeface="Arial"/>
                <a:cs typeface="Arial"/>
              </a:rPr>
              <a:t>, </a:t>
            </a:r>
            <a:r>
              <a:rPr lang="en-US" sz="1100" b="1" i="1" spc="-170" dirty="0" smtClean="0">
                <a:latin typeface="Arial"/>
                <a:cs typeface="Arial"/>
              </a:rPr>
              <a:t> </a:t>
            </a:r>
            <a:r>
              <a:rPr sz="1100" b="1" i="1" spc="-130" smtClean="0">
                <a:latin typeface="Arial"/>
                <a:cs typeface="Arial"/>
              </a:rPr>
              <a:t>NEUROSCIENCES-II </a:t>
            </a:r>
            <a:r>
              <a:rPr sz="1100" b="1" i="1" spc="-20" dirty="0">
                <a:latin typeface="Arial"/>
                <a:cs typeface="Arial"/>
              </a:rPr>
              <a:t>&amp; </a:t>
            </a:r>
            <a:r>
              <a:rPr sz="1100" b="1" i="1" spc="-145" dirty="0">
                <a:latin typeface="Arial"/>
                <a:cs typeface="Arial"/>
              </a:rPr>
              <a:t>PSYCHIATRY</a:t>
            </a:r>
            <a:r>
              <a:rPr sz="1100" b="1" i="1" spc="-160" dirty="0">
                <a:latin typeface="Arial"/>
                <a:cs typeface="Arial"/>
              </a:rPr>
              <a:t> </a:t>
            </a:r>
            <a:r>
              <a:rPr sz="1100" b="1" i="1" spc="-114" dirty="0">
                <a:latin typeface="Arial"/>
                <a:cs typeface="Arial"/>
              </a:rPr>
              <a:t>MODULE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105" dirty="0"/>
              <a:t>Page </a:t>
            </a:r>
            <a:r>
              <a:rPr spc="220" dirty="0"/>
              <a:t>|</a:t>
            </a:r>
            <a:r>
              <a:rPr spc="-80" dirty="0"/>
              <a:t> </a:t>
            </a:r>
            <a:fld id="{81D60167-4931-47E6-BA6A-407CBD079E47}" type="slidenum">
              <a:rPr spc="-55" dirty="0"/>
              <a:pPr marL="12700">
                <a:lnSpc>
                  <a:spcPts val="1150"/>
                </a:lnSpc>
              </a:pPr>
              <a:t>12</a:t>
            </a:fld>
            <a:endParaRPr spc="-55" dirty="0"/>
          </a:p>
        </p:txBody>
      </p:sp>
      <p:sp>
        <p:nvSpPr>
          <p:cNvPr id="3" name="object 3"/>
          <p:cNvSpPr txBox="1"/>
          <p:nvPr/>
        </p:nvSpPr>
        <p:spPr>
          <a:xfrm>
            <a:off x="650240" y="466725"/>
            <a:ext cx="2552065" cy="168275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0" rIns="0" bIns="0" rtlCol="0">
            <a:spAutoFit/>
          </a:bodyPr>
          <a:lstStyle/>
          <a:p>
            <a:pPr marL="108585">
              <a:lnSpc>
                <a:spcPts val="1190"/>
              </a:lnSpc>
            </a:pPr>
            <a:r>
              <a:rPr sz="1100" b="1" spc="-114" dirty="0">
                <a:latin typeface="Arial"/>
                <a:cs typeface="Arial"/>
              </a:rPr>
              <a:t>LIAQUAT </a:t>
            </a:r>
            <a:r>
              <a:rPr sz="1100" b="1" spc="-110" dirty="0">
                <a:latin typeface="Arial"/>
                <a:cs typeface="Arial"/>
              </a:rPr>
              <a:t>NATIONAL </a:t>
            </a:r>
            <a:r>
              <a:rPr sz="1100" b="1" spc="-120" dirty="0">
                <a:latin typeface="Arial"/>
                <a:cs typeface="Arial"/>
              </a:rPr>
              <a:t>MEDICAL</a:t>
            </a:r>
            <a:r>
              <a:rPr sz="1100" b="1" spc="20" dirty="0">
                <a:latin typeface="Arial"/>
                <a:cs typeface="Arial"/>
              </a:rPr>
              <a:t> </a:t>
            </a:r>
            <a:r>
              <a:rPr sz="1100" b="1" spc="-190" dirty="0">
                <a:latin typeface="Arial"/>
                <a:cs typeface="Arial"/>
              </a:rPr>
              <a:t>COLLEGE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881176" y="984503"/>
          <a:ext cx="6356350" cy="81241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55515"/>
                <a:gridCol w="1600835"/>
              </a:tblGrid>
              <a:tr h="191770">
                <a:tc gridSpan="2">
                  <a:txBody>
                    <a:bodyPr/>
                    <a:lstStyle/>
                    <a:p>
                      <a:pPr marL="2575560">
                        <a:lnSpc>
                          <a:spcPts val="1405"/>
                        </a:lnSpc>
                      </a:pPr>
                      <a:r>
                        <a:rPr sz="1200" b="1" spc="-40" dirty="0">
                          <a:latin typeface="Arial"/>
                          <a:cs typeface="Arial"/>
                        </a:rPr>
                        <a:t>3.</a:t>
                      </a:r>
                      <a:r>
                        <a:rPr sz="1200" b="1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65" dirty="0">
                          <a:latin typeface="Arial"/>
                          <a:cs typeface="Arial"/>
                        </a:rPr>
                        <a:t>NEUROSURGERY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20345">
                <a:tc>
                  <a:txBody>
                    <a:bodyPr/>
                    <a:lstStyle/>
                    <a:p>
                      <a:pPr marL="3810" algn="ctr">
                        <a:lnSpc>
                          <a:spcPts val="1405"/>
                        </a:lnSpc>
                      </a:pPr>
                      <a:r>
                        <a:rPr sz="1200" b="1" i="1" spc="-180" dirty="0">
                          <a:latin typeface="Arial"/>
                          <a:cs typeface="Arial"/>
                        </a:rPr>
                        <a:t>OBJECTIVES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405"/>
                        </a:lnSpc>
                      </a:pPr>
                      <a:r>
                        <a:rPr sz="1200" b="1" i="1" spc="-140" dirty="0">
                          <a:latin typeface="Arial"/>
                          <a:cs typeface="Arial"/>
                        </a:rPr>
                        <a:t>TEACHING</a:t>
                      </a:r>
                      <a:r>
                        <a:rPr sz="1200" b="1" i="1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i="1" spc="-185" dirty="0">
                          <a:latin typeface="Arial"/>
                          <a:cs typeface="Arial"/>
                        </a:rPr>
                        <a:t>STRATEGY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200660">
                <a:tc gridSpan="2"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b="1" spc="-45" dirty="0">
                          <a:latin typeface="Arial"/>
                          <a:cs typeface="Arial"/>
                        </a:rPr>
                        <a:t>3.1 </a:t>
                      </a:r>
                      <a:r>
                        <a:rPr sz="1100" b="1" spc="-85" dirty="0">
                          <a:latin typeface="Arial"/>
                          <a:cs typeface="Arial"/>
                        </a:rPr>
                        <a:t>Congenital </a:t>
                      </a:r>
                      <a:r>
                        <a:rPr sz="1100" b="1" spc="-90" dirty="0">
                          <a:latin typeface="Arial"/>
                          <a:cs typeface="Arial"/>
                        </a:rPr>
                        <a:t>disorders </a:t>
                      </a:r>
                      <a:r>
                        <a:rPr sz="1100" b="1" spc="-55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b="1" spc="-140" dirty="0">
                          <a:latin typeface="Arial"/>
                          <a:cs typeface="Arial"/>
                        </a:rPr>
                        <a:t>CNS: </a:t>
                      </a:r>
                      <a:r>
                        <a:rPr sz="1100" b="1" spc="-60" dirty="0">
                          <a:latin typeface="Arial"/>
                          <a:cs typeface="Arial"/>
                        </a:rPr>
                        <a:t>Neural </a:t>
                      </a:r>
                      <a:r>
                        <a:rPr sz="1100" b="1" spc="-55" dirty="0">
                          <a:latin typeface="Arial"/>
                          <a:cs typeface="Arial"/>
                        </a:rPr>
                        <a:t>tube</a:t>
                      </a:r>
                      <a:r>
                        <a:rPr sz="1100" b="1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80" dirty="0">
                          <a:latin typeface="Arial"/>
                          <a:cs typeface="Arial"/>
                        </a:rPr>
                        <a:t>defects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61620">
                <a:tc>
                  <a:txBody>
                    <a:bodyPr/>
                    <a:lstStyle/>
                    <a:p>
                      <a:pPr marL="71120">
                        <a:lnSpc>
                          <a:spcPts val="1300"/>
                        </a:lnSpc>
                      </a:pPr>
                      <a:r>
                        <a:rPr sz="1100" spc="-70" dirty="0">
                          <a:latin typeface="Arial"/>
                          <a:cs typeface="Arial"/>
                        </a:rPr>
                        <a:t>Diagnose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neural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tube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defects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based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on 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written</a:t>
                      </a:r>
                      <a:r>
                        <a:rPr sz="1100" spc="-1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data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provided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267970">
                        <a:lnSpc>
                          <a:spcPct val="100000"/>
                        </a:lnSpc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Interactive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Lecture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1620">
                <a:tc>
                  <a:txBody>
                    <a:bodyPr/>
                    <a:lstStyle/>
                    <a:p>
                      <a:pPr marL="71120">
                        <a:lnSpc>
                          <a:spcPts val="1300"/>
                        </a:lnSpc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Describe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management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1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Myelomeningocele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2565">
                <a:tc gridSpan="2">
                  <a:txBody>
                    <a:bodyPr/>
                    <a:lstStyle/>
                    <a:p>
                      <a:pPr marL="71120">
                        <a:lnSpc>
                          <a:spcPts val="1300"/>
                        </a:lnSpc>
                      </a:pPr>
                      <a:r>
                        <a:rPr sz="1100" b="1" spc="-45" dirty="0">
                          <a:latin typeface="Arial"/>
                          <a:cs typeface="Arial"/>
                        </a:rPr>
                        <a:t>3.2 </a:t>
                      </a:r>
                      <a:r>
                        <a:rPr sz="1100" b="1" spc="-90" dirty="0">
                          <a:latin typeface="Arial"/>
                          <a:cs typeface="Arial"/>
                        </a:rPr>
                        <a:t>Hydrocephalus </a:t>
                      </a:r>
                      <a:r>
                        <a:rPr sz="1100" b="1" spc="-20" dirty="0">
                          <a:latin typeface="Arial"/>
                          <a:cs typeface="Arial"/>
                        </a:rPr>
                        <a:t>&amp; </a:t>
                      </a:r>
                      <a:r>
                        <a:rPr sz="1100" b="1" spc="-65" dirty="0">
                          <a:latin typeface="Arial"/>
                          <a:cs typeface="Arial"/>
                        </a:rPr>
                        <a:t>its</a:t>
                      </a:r>
                      <a:r>
                        <a:rPr sz="1100" b="1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65" dirty="0">
                          <a:latin typeface="Arial"/>
                          <a:cs typeface="Arial"/>
                        </a:rPr>
                        <a:t>Management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61620">
                <a:tc>
                  <a:txBody>
                    <a:bodyPr/>
                    <a:lstStyle/>
                    <a:p>
                      <a:pPr marL="71120">
                        <a:lnSpc>
                          <a:spcPts val="1300"/>
                        </a:lnSpc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common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symptoms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80" dirty="0">
                          <a:latin typeface="Arial"/>
                          <a:cs typeface="Arial"/>
                        </a:rPr>
                        <a:t>signs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acute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hydrocephalus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1100" spc="-1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children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267970">
                        <a:lnSpc>
                          <a:spcPct val="100000"/>
                        </a:lnSpc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Interactive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Lecture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18159">
                <a:tc>
                  <a:txBody>
                    <a:bodyPr/>
                    <a:lstStyle/>
                    <a:p>
                      <a:pPr marL="71120">
                        <a:lnSpc>
                          <a:spcPts val="1300"/>
                        </a:lnSpc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common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symptoms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80" dirty="0">
                          <a:latin typeface="Arial"/>
                          <a:cs typeface="Arial"/>
                        </a:rPr>
                        <a:t>signs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normal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pressure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hydrocephalus</a:t>
                      </a:r>
                      <a:r>
                        <a:rPr sz="1100" spc="-1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in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71120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1100" spc="-35" dirty="0">
                          <a:latin typeface="Arial"/>
                          <a:cs typeface="Arial"/>
                        </a:rPr>
                        <a:t>adults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2255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spc="-40" dirty="0">
                          <a:latin typeface="Arial"/>
                          <a:cs typeface="Arial"/>
                        </a:rPr>
                        <a:t>Define communicating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non-communicating</a:t>
                      </a:r>
                      <a:r>
                        <a:rPr sz="1100" spc="-1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hydrocephalus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1620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Describe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differences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in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their</a:t>
                      </a:r>
                      <a:r>
                        <a:rPr sz="1100" spc="-1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treatments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2565">
                <a:tc gridSpan="2"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b="1" spc="-45" dirty="0">
                          <a:latin typeface="Arial"/>
                          <a:cs typeface="Arial"/>
                        </a:rPr>
                        <a:t>3.3 </a:t>
                      </a:r>
                      <a:r>
                        <a:rPr sz="1100" b="1" spc="-75" dirty="0">
                          <a:latin typeface="Arial"/>
                          <a:cs typeface="Arial"/>
                        </a:rPr>
                        <a:t>Traumatic </a:t>
                      </a:r>
                      <a:r>
                        <a:rPr sz="1100" b="1" spc="-85" dirty="0">
                          <a:latin typeface="Arial"/>
                          <a:cs typeface="Arial"/>
                        </a:rPr>
                        <a:t>Brain</a:t>
                      </a:r>
                      <a:r>
                        <a:rPr sz="1100" b="1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60" dirty="0">
                          <a:latin typeface="Arial"/>
                          <a:cs typeface="Arial"/>
                        </a:rPr>
                        <a:t>injury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61620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Describe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initial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assessment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8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patient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with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head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injury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Interactive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Lecture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1620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spc="-105" dirty="0">
                          <a:latin typeface="Arial"/>
                          <a:cs typeface="Arial"/>
                        </a:rPr>
                        <a:t>Assess 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Glasgow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coma 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scale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in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comatose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patient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469265">
                        <a:lnSpc>
                          <a:spcPct val="100000"/>
                        </a:lnSpc>
                      </a:pPr>
                      <a:r>
                        <a:rPr sz="1100" spc="-55" dirty="0">
                          <a:latin typeface="Arial"/>
                          <a:cs typeface="Arial"/>
                        </a:rPr>
                        <a:t>Skill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session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1620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spc="-40" dirty="0">
                          <a:latin typeface="Arial"/>
                          <a:cs typeface="Arial"/>
                        </a:rPr>
                        <a:t>Perform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airway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prevention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in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comatose</a:t>
                      </a:r>
                      <a:r>
                        <a:rPr sz="1100" spc="-1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patient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2565"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b="1" spc="-45" dirty="0">
                          <a:latin typeface="Arial"/>
                          <a:cs typeface="Arial"/>
                        </a:rPr>
                        <a:t>3.4 </a:t>
                      </a:r>
                      <a:r>
                        <a:rPr sz="1100" b="1" spc="-105" dirty="0">
                          <a:latin typeface="Arial"/>
                          <a:cs typeface="Arial"/>
                        </a:rPr>
                        <a:t>Raised </a:t>
                      </a:r>
                      <a:r>
                        <a:rPr sz="1100" b="1" spc="-40" dirty="0">
                          <a:latin typeface="Arial"/>
                          <a:cs typeface="Arial"/>
                        </a:rPr>
                        <a:t>Intra </a:t>
                      </a:r>
                      <a:r>
                        <a:rPr sz="1100" b="1" spc="-85" dirty="0">
                          <a:latin typeface="Arial"/>
                          <a:cs typeface="Arial"/>
                        </a:rPr>
                        <a:t>Cranial </a:t>
                      </a:r>
                      <a:r>
                        <a:rPr sz="1100" b="1" spc="-100" dirty="0">
                          <a:latin typeface="Arial"/>
                          <a:cs typeface="Arial"/>
                        </a:rPr>
                        <a:t>Pressure</a:t>
                      </a:r>
                      <a:r>
                        <a:rPr sz="11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90" dirty="0">
                          <a:latin typeface="Arial"/>
                          <a:cs typeface="Arial"/>
                        </a:rPr>
                        <a:t>(ICP)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</a:tr>
              <a:tr h="261620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Identify the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symptoms and </a:t>
                      </a:r>
                      <a:r>
                        <a:rPr sz="1100" spc="-80" dirty="0">
                          <a:latin typeface="Arial"/>
                          <a:cs typeface="Arial"/>
                        </a:rPr>
                        <a:t>signs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raised</a:t>
                      </a:r>
                      <a:r>
                        <a:rPr sz="1100" spc="-2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40" dirty="0">
                          <a:latin typeface="Arial"/>
                          <a:cs typeface="Arial"/>
                        </a:rPr>
                        <a:t>ICP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267970"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Interactive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Lecture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18159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Describe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evaluation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8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patient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with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raised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40" dirty="0">
                          <a:latin typeface="Arial"/>
                          <a:cs typeface="Arial"/>
                        </a:rPr>
                        <a:t>ICP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with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reference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15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0" dirty="0">
                          <a:latin typeface="Arial"/>
                          <a:cs typeface="Arial"/>
                        </a:rPr>
                        <a:t>Space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71120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1100" spc="-65" dirty="0">
                          <a:latin typeface="Arial"/>
                          <a:cs typeface="Arial"/>
                        </a:rPr>
                        <a:t>Occupying Lesion</a:t>
                      </a:r>
                      <a:r>
                        <a:rPr sz="11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20" dirty="0">
                          <a:latin typeface="Arial"/>
                          <a:cs typeface="Arial"/>
                        </a:rPr>
                        <a:t>(SOL)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2565">
                <a:tc gridSpan="2"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b="1" spc="-45" dirty="0">
                          <a:latin typeface="Arial"/>
                          <a:cs typeface="Arial"/>
                        </a:rPr>
                        <a:t>3.5 </a:t>
                      </a:r>
                      <a:r>
                        <a:rPr sz="1100" b="1" spc="-75" dirty="0">
                          <a:latin typeface="Arial"/>
                          <a:cs typeface="Arial"/>
                        </a:rPr>
                        <a:t>Traumatic</a:t>
                      </a:r>
                      <a:r>
                        <a:rPr sz="1100" b="1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75" dirty="0">
                          <a:latin typeface="Arial"/>
                          <a:cs typeface="Arial"/>
                        </a:rPr>
                        <a:t>myelopathies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61620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List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90" dirty="0">
                          <a:latin typeface="Arial"/>
                          <a:cs typeface="Arial"/>
                        </a:rPr>
                        <a:t>causes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traumatic</a:t>
                      </a:r>
                      <a:r>
                        <a:rPr sz="1100" spc="-1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myelopathies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267970">
                        <a:lnSpc>
                          <a:spcPct val="100000"/>
                        </a:lnSpc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Interactive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Lecture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72160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clinical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presentations, neuro-diagnostic findings,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100" spc="-1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therapeutic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71120" marR="422909">
                        <a:lnSpc>
                          <a:spcPct val="152700"/>
                        </a:lnSpc>
                      </a:pPr>
                      <a:r>
                        <a:rPr sz="1100" spc="-45" dirty="0">
                          <a:latin typeface="Arial"/>
                          <a:cs typeface="Arial"/>
                        </a:rPr>
                        <a:t>(nonsurgical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vs.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surgical)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strategies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for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diagnosing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managing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Traumatic 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myelopathies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71120">
                        <a:lnSpc>
                          <a:spcPts val="1300"/>
                        </a:lnSpc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Describe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evaluation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85" dirty="0">
                          <a:latin typeface="Arial"/>
                          <a:cs typeface="Arial"/>
                        </a:rPr>
                        <a:t>a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patient 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with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raised </a:t>
                      </a:r>
                      <a:r>
                        <a:rPr sz="1100" spc="-140" dirty="0">
                          <a:latin typeface="Arial"/>
                          <a:cs typeface="Arial"/>
                        </a:rPr>
                        <a:t>ICP 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with</a:t>
                      </a:r>
                      <a:r>
                        <a:rPr sz="1100" spc="-2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compressive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71120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1100" spc="-40" dirty="0">
                          <a:latin typeface="Arial"/>
                          <a:cs typeface="Arial"/>
                        </a:rPr>
                        <a:t>myelopathies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3675">
                <a:tc gridSpan="2">
                  <a:txBody>
                    <a:bodyPr/>
                    <a:lstStyle/>
                    <a:p>
                      <a:pPr marL="2708275">
                        <a:lnSpc>
                          <a:spcPts val="1405"/>
                        </a:lnSpc>
                      </a:pPr>
                      <a:r>
                        <a:rPr sz="1200" b="1" spc="-40" dirty="0">
                          <a:latin typeface="Arial"/>
                          <a:cs typeface="Arial"/>
                        </a:rPr>
                        <a:t>4.</a:t>
                      </a:r>
                      <a:r>
                        <a:rPr sz="1200" b="1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55" dirty="0">
                          <a:latin typeface="Arial"/>
                          <a:cs typeface="Arial"/>
                        </a:rPr>
                        <a:t>PATHOLOGY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19075">
                <a:tc>
                  <a:txBody>
                    <a:bodyPr/>
                    <a:lstStyle/>
                    <a:p>
                      <a:pPr marL="3810" algn="ctr">
                        <a:lnSpc>
                          <a:spcPts val="1405"/>
                        </a:lnSpc>
                      </a:pPr>
                      <a:r>
                        <a:rPr sz="1200" b="1" i="1" spc="-180" dirty="0">
                          <a:latin typeface="Arial"/>
                          <a:cs typeface="Arial"/>
                        </a:rPr>
                        <a:t>OBJECTIVES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405"/>
                        </a:lnSpc>
                      </a:pPr>
                      <a:r>
                        <a:rPr sz="1200" b="1" i="1" spc="-140" dirty="0">
                          <a:latin typeface="Arial"/>
                          <a:cs typeface="Arial"/>
                        </a:rPr>
                        <a:t>TEACHING</a:t>
                      </a:r>
                      <a:r>
                        <a:rPr sz="1200" b="1" i="1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i="1" spc="-185" dirty="0">
                          <a:latin typeface="Arial"/>
                          <a:cs typeface="Arial"/>
                        </a:rPr>
                        <a:t>STRATEGY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202565">
                <a:tc gridSpan="2"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b="1" spc="-45" dirty="0">
                          <a:latin typeface="Arial"/>
                          <a:cs typeface="Arial"/>
                        </a:rPr>
                        <a:t>4.1 </a:t>
                      </a:r>
                      <a:r>
                        <a:rPr sz="1100" b="1" spc="-85" dirty="0">
                          <a:latin typeface="Arial"/>
                          <a:cs typeface="Arial"/>
                        </a:rPr>
                        <a:t>Reaction </a:t>
                      </a:r>
                      <a:r>
                        <a:rPr sz="1100" b="1" spc="-55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b="1" spc="-90" dirty="0">
                          <a:latin typeface="Arial"/>
                          <a:cs typeface="Arial"/>
                        </a:rPr>
                        <a:t>neurons </a:t>
                      </a:r>
                      <a:r>
                        <a:rPr sz="1100" b="1" spc="-8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b="1" spc="-70" dirty="0">
                          <a:latin typeface="Arial"/>
                          <a:cs typeface="Arial"/>
                        </a:rPr>
                        <a:t>glial </a:t>
                      </a:r>
                      <a:r>
                        <a:rPr sz="1100" b="1" spc="-95" dirty="0">
                          <a:latin typeface="Arial"/>
                          <a:cs typeface="Arial"/>
                        </a:rPr>
                        <a:t>cells </a:t>
                      </a:r>
                      <a:r>
                        <a:rPr sz="1100" b="1" spc="-35" dirty="0">
                          <a:latin typeface="Arial"/>
                          <a:cs typeface="Arial"/>
                        </a:rPr>
                        <a:t>to </a:t>
                      </a:r>
                      <a:r>
                        <a:rPr sz="1100" b="1" spc="-60" dirty="0">
                          <a:latin typeface="Arial"/>
                          <a:cs typeface="Arial"/>
                        </a:rPr>
                        <a:t>injury, </a:t>
                      </a:r>
                      <a:r>
                        <a:rPr sz="1100" b="1" spc="-70" dirty="0">
                          <a:latin typeface="Arial"/>
                          <a:cs typeface="Arial"/>
                        </a:rPr>
                        <a:t>cerebral </a:t>
                      </a:r>
                      <a:r>
                        <a:rPr sz="1100" b="1" spc="-80" dirty="0">
                          <a:latin typeface="Arial"/>
                          <a:cs typeface="Arial"/>
                        </a:rPr>
                        <a:t>hypoxia </a:t>
                      </a:r>
                      <a:r>
                        <a:rPr sz="1100" b="1" spc="-20" dirty="0">
                          <a:latin typeface="Arial"/>
                          <a:cs typeface="Arial"/>
                        </a:rPr>
                        <a:t>&amp; </a:t>
                      </a:r>
                      <a:r>
                        <a:rPr sz="1100" b="1" spc="-70" dirty="0">
                          <a:latin typeface="Arial"/>
                          <a:cs typeface="Arial"/>
                        </a:rPr>
                        <a:t>cerebral</a:t>
                      </a:r>
                      <a:r>
                        <a:rPr sz="1100" b="1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80" dirty="0">
                          <a:latin typeface="Arial"/>
                          <a:cs typeface="Arial"/>
                        </a:rPr>
                        <a:t>edema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61620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Describe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pathophysiology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hypoxia and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cerebral</a:t>
                      </a:r>
                      <a:r>
                        <a:rPr sz="1100" spc="-2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oedema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267970">
                        <a:lnSpc>
                          <a:spcPct val="100000"/>
                        </a:lnSpc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Interactive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Lecture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1620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role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microglia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in </a:t>
                      </a:r>
                      <a:r>
                        <a:rPr sz="1100" spc="-175" dirty="0">
                          <a:latin typeface="Arial"/>
                          <a:cs typeface="Arial"/>
                        </a:rPr>
                        <a:t>CNS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inflammation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100" spc="-229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repair.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19760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spc="-65" dirty="0">
                          <a:latin typeface="Arial"/>
                          <a:cs typeface="Arial"/>
                        </a:rPr>
                        <a:t>Explain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all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types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glial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cells,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their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normal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functions,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their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reactions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10" dirty="0">
                          <a:latin typeface="Arial"/>
                          <a:cs typeface="Arial"/>
                        </a:rPr>
                        <a:t>to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71120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injury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7" name="object 3"/>
          <p:cNvSpPr txBox="1"/>
          <p:nvPr/>
        </p:nvSpPr>
        <p:spPr>
          <a:xfrm>
            <a:off x="685800" y="457200"/>
            <a:ext cx="2417445" cy="153888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8900">
              <a:lnSpc>
                <a:spcPts val="1155"/>
              </a:lnSpc>
            </a:pPr>
            <a:r>
              <a:rPr lang="en-US" sz="1100" b="1" spc="-114" dirty="0" smtClean="0">
                <a:latin typeface="Arial"/>
                <a:cs typeface="Arial"/>
              </a:rPr>
              <a:t>AVICENNA MEDICAL COLLEGE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58439" y="426211"/>
            <a:ext cx="421703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i="1" spc="-40" dirty="0">
                <a:latin typeface="Arial"/>
                <a:cs typeface="Arial"/>
              </a:rPr>
              <a:t>4</a:t>
            </a:r>
            <a:r>
              <a:rPr sz="1050" b="1" i="1" spc="-60" baseline="31746" dirty="0">
                <a:latin typeface="Arial"/>
                <a:cs typeface="Arial"/>
              </a:rPr>
              <a:t>th </a:t>
            </a:r>
            <a:r>
              <a:rPr sz="1100" b="1" i="1" spc="-170" dirty="0">
                <a:latin typeface="Arial"/>
                <a:cs typeface="Arial"/>
              </a:rPr>
              <a:t>YEAR </a:t>
            </a:r>
            <a:r>
              <a:rPr sz="1100" b="1" i="1" spc="-120" dirty="0">
                <a:latin typeface="Arial"/>
                <a:cs typeface="Arial"/>
              </a:rPr>
              <a:t>MBBS</a:t>
            </a:r>
            <a:r>
              <a:rPr sz="1100" b="1" i="1" spc="-120">
                <a:latin typeface="Arial"/>
                <a:cs typeface="Arial"/>
              </a:rPr>
              <a:t>, </a:t>
            </a:r>
            <a:r>
              <a:rPr sz="1100" b="1" i="1" spc="-55" smtClean="0">
                <a:latin typeface="Arial"/>
                <a:cs typeface="Arial"/>
              </a:rPr>
              <a:t> </a:t>
            </a:r>
            <a:r>
              <a:rPr sz="1100" b="1" i="1" spc="-130" dirty="0">
                <a:latin typeface="Arial"/>
                <a:cs typeface="Arial"/>
              </a:rPr>
              <a:t>NEUROSCIENCES-II </a:t>
            </a:r>
            <a:r>
              <a:rPr sz="1100" b="1" i="1" spc="-20" dirty="0">
                <a:latin typeface="Arial"/>
                <a:cs typeface="Arial"/>
              </a:rPr>
              <a:t>&amp; </a:t>
            </a:r>
            <a:r>
              <a:rPr sz="1100" b="1" i="1" spc="-145" dirty="0">
                <a:latin typeface="Arial"/>
                <a:cs typeface="Arial"/>
              </a:rPr>
              <a:t>PSYCHIATRY</a:t>
            </a:r>
            <a:r>
              <a:rPr sz="1100" b="1" i="1" spc="-160" dirty="0">
                <a:latin typeface="Arial"/>
                <a:cs typeface="Arial"/>
              </a:rPr>
              <a:t> </a:t>
            </a:r>
            <a:r>
              <a:rPr sz="1100" b="1" i="1" spc="-114" dirty="0">
                <a:latin typeface="Arial"/>
                <a:cs typeface="Arial"/>
              </a:rPr>
              <a:t>MODULE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105" dirty="0"/>
              <a:t>Page </a:t>
            </a:r>
            <a:r>
              <a:rPr spc="220" dirty="0"/>
              <a:t>|</a:t>
            </a:r>
            <a:r>
              <a:rPr spc="-80" dirty="0"/>
              <a:t> </a:t>
            </a:r>
            <a:fld id="{81D60167-4931-47E6-BA6A-407CBD079E47}" type="slidenum">
              <a:rPr spc="-55" dirty="0"/>
              <a:pPr marL="12700">
                <a:lnSpc>
                  <a:spcPts val="1150"/>
                </a:lnSpc>
              </a:pPr>
              <a:t>13</a:t>
            </a:fld>
            <a:endParaRPr spc="-55" dirty="0"/>
          </a:p>
        </p:txBody>
      </p:sp>
      <p:sp>
        <p:nvSpPr>
          <p:cNvPr id="3" name="object 3"/>
          <p:cNvSpPr txBox="1"/>
          <p:nvPr/>
        </p:nvSpPr>
        <p:spPr>
          <a:xfrm>
            <a:off x="650240" y="466725"/>
            <a:ext cx="2552065" cy="168275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0" rIns="0" bIns="0" rtlCol="0">
            <a:spAutoFit/>
          </a:bodyPr>
          <a:lstStyle/>
          <a:p>
            <a:pPr marL="108585">
              <a:lnSpc>
                <a:spcPts val="1190"/>
              </a:lnSpc>
            </a:pPr>
            <a:r>
              <a:rPr sz="1100" b="1" spc="-114" dirty="0">
                <a:latin typeface="Arial"/>
                <a:cs typeface="Arial"/>
              </a:rPr>
              <a:t>LIAQUAT </a:t>
            </a:r>
            <a:r>
              <a:rPr sz="1100" b="1" spc="-110" dirty="0">
                <a:latin typeface="Arial"/>
                <a:cs typeface="Arial"/>
              </a:rPr>
              <a:t>NATIONAL </a:t>
            </a:r>
            <a:r>
              <a:rPr sz="1100" b="1" spc="-120" dirty="0">
                <a:latin typeface="Arial"/>
                <a:cs typeface="Arial"/>
              </a:rPr>
              <a:t>MEDICAL</a:t>
            </a:r>
            <a:r>
              <a:rPr sz="1100" b="1" spc="20" dirty="0">
                <a:latin typeface="Arial"/>
                <a:cs typeface="Arial"/>
              </a:rPr>
              <a:t> </a:t>
            </a:r>
            <a:r>
              <a:rPr sz="1100" b="1" spc="-190" dirty="0">
                <a:latin typeface="Arial"/>
                <a:cs typeface="Arial"/>
              </a:rPr>
              <a:t>COLLEGE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881176" y="984503"/>
          <a:ext cx="6356350" cy="793495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55515"/>
                <a:gridCol w="1600835"/>
              </a:tblGrid>
              <a:tr h="202565">
                <a:tc gridSpan="2"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b="1" spc="-45" dirty="0">
                          <a:latin typeface="Arial"/>
                          <a:cs typeface="Arial"/>
                        </a:rPr>
                        <a:t>4.2 </a:t>
                      </a:r>
                      <a:r>
                        <a:rPr sz="1100" b="1" spc="-70" dirty="0">
                          <a:latin typeface="Arial"/>
                          <a:cs typeface="Arial"/>
                        </a:rPr>
                        <a:t>Demyelinating </a:t>
                      </a:r>
                      <a:r>
                        <a:rPr sz="1100" b="1" spc="-110" dirty="0">
                          <a:latin typeface="Arial"/>
                          <a:cs typeface="Arial"/>
                        </a:rPr>
                        <a:t>diseases </a:t>
                      </a:r>
                      <a:r>
                        <a:rPr sz="1100" b="1" spc="-55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70" dirty="0">
                          <a:latin typeface="Arial"/>
                          <a:cs typeface="Arial"/>
                        </a:rPr>
                        <a:t>CNS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90830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spc="-75" dirty="0">
                          <a:latin typeface="Arial"/>
                          <a:cs typeface="Arial"/>
                        </a:rPr>
                        <a:t>Classify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demyelinating </a:t>
                      </a:r>
                      <a:r>
                        <a:rPr sz="1100" spc="-80" dirty="0">
                          <a:latin typeface="Arial"/>
                          <a:cs typeface="Arial"/>
                        </a:rPr>
                        <a:t>diseases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75" dirty="0">
                          <a:latin typeface="Arial"/>
                          <a:cs typeface="Arial"/>
                        </a:rPr>
                        <a:t>CNS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267970">
                        <a:lnSpc>
                          <a:spcPct val="100000"/>
                        </a:lnSpc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Interactive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Lecture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spc="-6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Describe </a:t>
                      </a:r>
                      <a:r>
                        <a:rPr sz="1100" spc="-4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pathophysiology </a:t>
                      </a:r>
                      <a:r>
                        <a:rPr sz="1100" spc="-5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3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morphology 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Multiple</a:t>
                      </a:r>
                      <a:r>
                        <a:rPr sz="1100" spc="-19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7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Sclerosis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2565">
                <a:tc gridSpan="2"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b="1" spc="-45" dirty="0">
                          <a:latin typeface="Arial"/>
                          <a:cs typeface="Arial"/>
                        </a:rPr>
                        <a:t>4.2 </a:t>
                      </a:r>
                      <a:r>
                        <a:rPr sz="1100" b="1" spc="-70" dirty="0">
                          <a:latin typeface="Arial"/>
                          <a:cs typeface="Arial"/>
                        </a:rPr>
                        <a:t>Degenerative </a:t>
                      </a:r>
                      <a:r>
                        <a:rPr sz="1100" b="1" spc="-110" dirty="0">
                          <a:latin typeface="Arial"/>
                          <a:cs typeface="Arial"/>
                        </a:rPr>
                        <a:t>diseases </a:t>
                      </a:r>
                      <a:r>
                        <a:rPr sz="1100" b="1" spc="-55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b="1" spc="-70" dirty="0">
                          <a:latin typeface="Arial"/>
                          <a:cs typeface="Arial"/>
                        </a:rPr>
                        <a:t>cerebral cortex </a:t>
                      </a:r>
                      <a:r>
                        <a:rPr sz="1100" b="1" spc="-55" dirty="0">
                          <a:latin typeface="Arial"/>
                          <a:cs typeface="Arial"/>
                        </a:rPr>
                        <a:t>like </a:t>
                      </a:r>
                      <a:r>
                        <a:rPr sz="1100" b="1" spc="-80" dirty="0">
                          <a:latin typeface="Arial"/>
                          <a:cs typeface="Arial"/>
                        </a:rPr>
                        <a:t>Alzheimer’s</a:t>
                      </a:r>
                      <a:r>
                        <a:rPr sz="11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95" dirty="0">
                          <a:latin typeface="Arial"/>
                          <a:cs typeface="Arial"/>
                        </a:rPr>
                        <a:t>disease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61620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spc="-7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Classify </a:t>
                      </a:r>
                      <a:r>
                        <a:rPr sz="1100" spc="-4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neurodegenerative</a:t>
                      </a:r>
                      <a:r>
                        <a:rPr sz="1100" spc="-5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8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diseases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141605" marR="127635" indent="76200">
                        <a:lnSpc>
                          <a:spcPct val="117300"/>
                        </a:lnSpc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Interactive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Lecture </a:t>
                      </a:r>
                      <a:r>
                        <a:rPr sz="1100" spc="-95" dirty="0">
                          <a:latin typeface="Arial"/>
                          <a:cs typeface="Arial"/>
                        </a:rPr>
                        <a:t>+ 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Small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Group</a:t>
                      </a:r>
                      <a:r>
                        <a:rPr sz="1100" spc="-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Discussion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18159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spc="-8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1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4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pathophysiology </a:t>
                      </a:r>
                      <a:r>
                        <a:rPr sz="1100" spc="-5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3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morphology 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21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Alzheimer’s </a:t>
                      </a:r>
                      <a:r>
                        <a:rPr sz="1100" spc="-5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5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Parkinson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71120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1100" spc="-7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diseases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0660">
                <a:tc gridSpan="2"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b="1" spc="-45" dirty="0">
                          <a:latin typeface="Arial"/>
                          <a:cs typeface="Arial"/>
                        </a:rPr>
                        <a:t>4.3 </a:t>
                      </a:r>
                      <a:r>
                        <a:rPr sz="1100" b="1" spc="-85" dirty="0">
                          <a:latin typeface="Arial"/>
                          <a:cs typeface="Arial"/>
                        </a:rPr>
                        <a:t>Brain</a:t>
                      </a:r>
                      <a:r>
                        <a:rPr sz="1100" b="1" spc="-80" dirty="0">
                          <a:latin typeface="Arial"/>
                          <a:cs typeface="Arial"/>
                        </a:rPr>
                        <a:t> tumors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62255">
                <a:tc>
                  <a:txBody>
                    <a:bodyPr/>
                    <a:lstStyle/>
                    <a:p>
                      <a:pPr marL="71120">
                        <a:lnSpc>
                          <a:spcPts val="1300"/>
                        </a:lnSpc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List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genetic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conditions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associated 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with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brain</a:t>
                      </a:r>
                      <a:r>
                        <a:rPr sz="1100" spc="-2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tumors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141605" marR="127635" indent="76200">
                        <a:lnSpc>
                          <a:spcPct val="116399"/>
                        </a:lnSpc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Interactive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Lecture </a:t>
                      </a:r>
                      <a:r>
                        <a:rPr sz="1100" spc="-95" dirty="0">
                          <a:latin typeface="Arial"/>
                          <a:cs typeface="Arial"/>
                        </a:rPr>
                        <a:t>+ 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Small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Group</a:t>
                      </a:r>
                      <a:r>
                        <a:rPr sz="1100" spc="-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Discussion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71120">
                        <a:lnSpc>
                          <a:spcPts val="1300"/>
                        </a:lnSpc>
                      </a:pPr>
                      <a:r>
                        <a:rPr sz="1100" spc="-65" dirty="0">
                          <a:latin typeface="Arial"/>
                          <a:cs typeface="Arial"/>
                        </a:rPr>
                        <a:t>Explain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inheritance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pattern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most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common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tumors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associated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with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71120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1100" spc="-70" dirty="0">
                          <a:latin typeface="Arial"/>
                          <a:cs typeface="Arial"/>
                        </a:rPr>
                        <a:t>each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18159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Describe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key 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gross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microscopic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differences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between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different</a:t>
                      </a:r>
                      <a:r>
                        <a:rPr sz="1100" spc="-1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brain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71120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tumors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1620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Describe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pathological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diagnostic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criteria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for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brain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tumors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2565">
                <a:tc gridSpan="2"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b="1" spc="-45" dirty="0">
                          <a:latin typeface="Arial"/>
                          <a:cs typeface="Arial"/>
                        </a:rPr>
                        <a:t>4.4 </a:t>
                      </a:r>
                      <a:r>
                        <a:rPr sz="1100" b="1" spc="-110" dirty="0">
                          <a:latin typeface="Arial"/>
                          <a:cs typeface="Arial"/>
                        </a:rPr>
                        <a:t>Diseases </a:t>
                      </a:r>
                      <a:r>
                        <a:rPr sz="1100" b="1" spc="-55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b="1" spc="-65" dirty="0">
                          <a:latin typeface="Arial"/>
                          <a:cs typeface="Arial"/>
                        </a:rPr>
                        <a:t>skeletal</a:t>
                      </a:r>
                      <a:r>
                        <a:rPr sz="11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14" dirty="0">
                          <a:latin typeface="Arial"/>
                          <a:cs typeface="Arial"/>
                        </a:rPr>
                        <a:t>muscles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518159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Describe </a:t>
                      </a:r>
                      <a:r>
                        <a:rPr sz="1100" spc="-80" dirty="0">
                          <a:latin typeface="Arial"/>
                          <a:cs typeface="Arial"/>
                        </a:rPr>
                        <a:t>diseases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Neuromuscular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Junction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with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special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reference</a:t>
                      </a:r>
                      <a:r>
                        <a:rPr sz="1100" spc="-2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10" dirty="0">
                          <a:latin typeface="Arial"/>
                          <a:cs typeface="Arial"/>
                        </a:rPr>
                        <a:t>to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71120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1100" spc="-40" dirty="0">
                          <a:latin typeface="Arial"/>
                          <a:cs typeface="Arial"/>
                        </a:rPr>
                        <a:t>pathophysiology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Myasthenia</a:t>
                      </a:r>
                      <a:r>
                        <a:rPr sz="1100" spc="-1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gravis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41605" marR="127635" indent="76200">
                        <a:lnSpc>
                          <a:spcPct val="117300"/>
                        </a:lnSpc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Interactive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Lecture </a:t>
                      </a:r>
                      <a:r>
                        <a:rPr sz="1100" spc="-95" dirty="0">
                          <a:latin typeface="Arial"/>
                          <a:cs typeface="Arial"/>
                        </a:rPr>
                        <a:t>+ 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Small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Group</a:t>
                      </a:r>
                      <a:r>
                        <a:rPr sz="1100" spc="-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Discussion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2255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Describe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Neurogenic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Myopathic </a:t>
                      </a:r>
                      <a:r>
                        <a:rPr sz="1100" spc="-95" dirty="0">
                          <a:latin typeface="Arial"/>
                          <a:cs typeface="Arial"/>
                        </a:rPr>
                        <a:t>Changes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in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Skeletal</a:t>
                      </a:r>
                      <a:r>
                        <a:rPr sz="1100" spc="-1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Muscle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74065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spc="-20" dirty="0">
                          <a:latin typeface="Arial"/>
                          <a:cs typeface="Arial"/>
                        </a:rPr>
                        <a:t>Differentiate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among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various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Inherited </a:t>
                      </a:r>
                      <a:r>
                        <a:rPr sz="1100" spc="-90" dirty="0">
                          <a:latin typeface="Arial"/>
                          <a:cs typeface="Arial"/>
                        </a:rPr>
                        <a:t>Diseases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Skeletal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Muscle(including</a:t>
                      </a:r>
                      <a:r>
                        <a:rPr sz="1100" spc="-2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90" dirty="0">
                          <a:latin typeface="Arial"/>
                          <a:cs typeface="Arial"/>
                        </a:rPr>
                        <a:t>X-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71120" marR="330835">
                        <a:lnSpc>
                          <a:spcPct val="152700"/>
                        </a:lnSpc>
                      </a:pPr>
                      <a:r>
                        <a:rPr sz="1100" spc="-55" dirty="0">
                          <a:latin typeface="Arial"/>
                          <a:cs typeface="Arial"/>
                        </a:rPr>
                        <a:t>Linked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Muscular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Dystrophy 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with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Dystrophin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Mutation/Duchenne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100" spc="-2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Becker 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Muscular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Dystrophy)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on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basis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1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pathophysiology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16255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List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various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Peripheral Neuropathies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including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Inflammatory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Neuropathies</a:t>
                      </a:r>
                      <a:r>
                        <a:rPr sz="1100" spc="-229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(esp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71120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1100" spc="-35" dirty="0">
                          <a:latin typeface="Arial"/>
                          <a:cs typeface="Arial"/>
                        </a:rPr>
                        <a:t>Poliomyelitis)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1620">
                <a:tc>
                  <a:txBody>
                    <a:bodyPr/>
                    <a:lstStyle/>
                    <a:p>
                      <a:pPr marL="71120">
                        <a:lnSpc>
                          <a:spcPts val="1300"/>
                        </a:lnSpc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Describe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pathophysiology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1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Poliomyelitis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0040">
                <a:tc gridSpan="2"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100" b="1" spc="-45" dirty="0">
                          <a:latin typeface="Arial"/>
                          <a:cs typeface="Arial"/>
                        </a:rPr>
                        <a:t>4.5 </a:t>
                      </a:r>
                      <a:r>
                        <a:rPr sz="1100" b="1" spc="-110" dirty="0">
                          <a:latin typeface="Arial"/>
                          <a:cs typeface="Arial"/>
                        </a:rPr>
                        <a:t>Common </a:t>
                      </a:r>
                      <a:r>
                        <a:rPr sz="1100" b="1" spc="-90" dirty="0">
                          <a:latin typeface="Arial"/>
                          <a:cs typeface="Arial"/>
                        </a:rPr>
                        <a:t>pathogens </a:t>
                      </a:r>
                      <a:r>
                        <a:rPr sz="1100" b="1" spc="-55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b="1" spc="-90" dirty="0">
                          <a:latin typeface="Arial"/>
                          <a:cs typeface="Arial"/>
                        </a:rPr>
                        <a:t>nervous </a:t>
                      </a:r>
                      <a:r>
                        <a:rPr sz="1100" b="1" spc="-95" dirty="0">
                          <a:latin typeface="Arial"/>
                          <a:cs typeface="Arial"/>
                        </a:rPr>
                        <a:t>system </a:t>
                      </a:r>
                      <a:r>
                        <a:rPr sz="1100" b="1" spc="-40" dirty="0">
                          <a:latin typeface="Arial"/>
                          <a:cs typeface="Arial"/>
                        </a:rPr>
                        <a:t>with </a:t>
                      </a:r>
                      <a:r>
                        <a:rPr sz="1100" b="1" spc="-95" dirty="0">
                          <a:latin typeface="Arial"/>
                          <a:cs typeface="Arial"/>
                        </a:rPr>
                        <a:t>special </a:t>
                      </a:r>
                      <a:r>
                        <a:rPr sz="1100" b="1" spc="-75" dirty="0">
                          <a:latin typeface="Arial"/>
                          <a:cs typeface="Arial"/>
                        </a:rPr>
                        <a:t>references </a:t>
                      </a:r>
                      <a:r>
                        <a:rPr sz="1100" b="1" spc="-35" dirty="0">
                          <a:latin typeface="Arial"/>
                          <a:cs typeface="Arial"/>
                        </a:rPr>
                        <a:t>to </a:t>
                      </a:r>
                      <a:r>
                        <a:rPr sz="1100" b="1" spc="-45" dirty="0">
                          <a:latin typeface="Arial"/>
                          <a:cs typeface="Arial"/>
                        </a:rPr>
                        <a:t>different </a:t>
                      </a:r>
                      <a:r>
                        <a:rPr sz="1100" b="1" spc="-100" dirty="0">
                          <a:latin typeface="Arial"/>
                          <a:cs typeface="Arial"/>
                        </a:rPr>
                        <a:t>age</a:t>
                      </a:r>
                      <a:r>
                        <a:rPr sz="1100" b="1" spc="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5" dirty="0">
                          <a:latin typeface="Arial"/>
                          <a:cs typeface="Arial"/>
                        </a:rPr>
                        <a:t>groups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524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62255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spc="-5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List </a:t>
                      </a:r>
                      <a:r>
                        <a:rPr sz="1100" spc="-2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3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most </a:t>
                      </a:r>
                      <a:r>
                        <a:rPr sz="1100" spc="-5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common </a:t>
                      </a:r>
                      <a:r>
                        <a:rPr sz="1100" spc="-6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organisms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that </a:t>
                      </a:r>
                      <a:r>
                        <a:rPr sz="1100" spc="-8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cause </a:t>
                      </a:r>
                      <a:r>
                        <a:rPr sz="1100" spc="-18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CNS </a:t>
                      </a:r>
                      <a:r>
                        <a:rPr sz="1100" spc="-2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infection </a:t>
                      </a:r>
                      <a:r>
                        <a:rPr sz="1100" spc="-1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in </a:t>
                      </a:r>
                      <a:r>
                        <a:rPr sz="1100" spc="-1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different</a:t>
                      </a:r>
                      <a:r>
                        <a:rPr sz="1100" spc="-17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8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age </a:t>
                      </a:r>
                      <a:r>
                        <a:rPr sz="1100" spc="-5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groups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257810" marR="88265" indent="-155575">
                        <a:lnSpc>
                          <a:spcPct val="117300"/>
                        </a:lnSpc>
                        <a:spcBef>
                          <a:spcPts val="5"/>
                        </a:spcBef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Interactive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Lecture </a:t>
                      </a:r>
                      <a:r>
                        <a:rPr sz="1100" spc="-95" dirty="0">
                          <a:latin typeface="Arial"/>
                          <a:cs typeface="Arial"/>
                        </a:rPr>
                        <a:t>+</a:t>
                      </a:r>
                      <a:r>
                        <a:rPr sz="1100" spc="-20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90" dirty="0">
                          <a:latin typeface="Arial"/>
                          <a:cs typeface="Arial"/>
                        </a:rPr>
                        <a:t>Lab 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visit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(Microbiology)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72160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Describe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pathogenesis,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etiologic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agents,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cellular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reactions,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type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100" spc="-2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location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71120" marR="498475">
                        <a:lnSpc>
                          <a:spcPct val="152700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pathologic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changes, </a:t>
                      </a:r>
                      <a:r>
                        <a:rPr sz="1100" spc="-80" dirty="0">
                          <a:latin typeface="Arial"/>
                          <a:cs typeface="Arial"/>
                        </a:rPr>
                        <a:t>signs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 symptoms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(where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applicable), </a:t>
                      </a:r>
                      <a:r>
                        <a:rPr sz="1100" spc="-85" dirty="0">
                          <a:latin typeface="Arial"/>
                          <a:cs typeface="Arial"/>
                        </a:rPr>
                        <a:t>age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group 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affected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71120">
                        <a:lnSpc>
                          <a:spcPts val="1300"/>
                        </a:lnSpc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Describe </a:t>
                      </a:r>
                      <a:r>
                        <a:rPr sz="1100" spc="-204" dirty="0">
                          <a:latin typeface="Arial"/>
                          <a:cs typeface="Arial"/>
                        </a:rPr>
                        <a:t>CSF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findings 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bacterial meningitis, </a:t>
                      </a:r>
                      <a:r>
                        <a:rPr sz="1100" spc="-3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tuberculous 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meningitis,</a:t>
                      </a:r>
                      <a:r>
                        <a:rPr sz="1100" spc="-204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fungal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71120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1100" spc="-3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infections, </a:t>
                      </a:r>
                      <a:r>
                        <a:rPr sz="1100" spc="-2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viral </a:t>
                      </a:r>
                      <a:r>
                        <a:rPr sz="1100" spc="-8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diseases 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5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nervous </a:t>
                      </a:r>
                      <a:r>
                        <a:rPr sz="1100" spc="-6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system </a:t>
                      </a:r>
                      <a:r>
                        <a:rPr sz="1100" spc="-5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sz="1100" spc="-22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encephalitis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7" name="object 3"/>
          <p:cNvSpPr txBox="1"/>
          <p:nvPr/>
        </p:nvSpPr>
        <p:spPr>
          <a:xfrm>
            <a:off x="685800" y="457200"/>
            <a:ext cx="2417445" cy="153888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8900">
              <a:lnSpc>
                <a:spcPts val="1155"/>
              </a:lnSpc>
            </a:pPr>
            <a:r>
              <a:rPr lang="en-US" sz="1100" b="1" spc="-114" dirty="0" smtClean="0">
                <a:latin typeface="Arial"/>
                <a:cs typeface="Arial"/>
              </a:rPr>
              <a:t>AVICENNA MEDICAL COLLEGE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58439" y="426211"/>
            <a:ext cx="421703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i="1" spc="-40" dirty="0">
                <a:latin typeface="Arial"/>
                <a:cs typeface="Arial"/>
              </a:rPr>
              <a:t>4</a:t>
            </a:r>
            <a:r>
              <a:rPr sz="1050" b="1" i="1" spc="-60" baseline="31746" dirty="0">
                <a:latin typeface="Arial"/>
                <a:cs typeface="Arial"/>
              </a:rPr>
              <a:t>th </a:t>
            </a:r>
            <a:r>
              <a:rPr sz="1100" b="1" i="1" spc="-170" dirty="0">
                <a:latin typeface="Arial"/>
                <a:cs typeface="Arial"/>
              </a:rPr>
              <a:t>YEAR </a:t>
            </a:r>
            <a:r>
              <a:rPr sz="1100" b="1" i="1" spc="-120" dirty="0">
                <a:latin typeface="Arial"/>
                <a:cs typeface="Arial"/>
              </a:rPr>
              <a:t>MBBS</a:t>
            </a:r>
            <a:r>
              <a:rPr sz="1100" b="1" i="1" spc="-120">
                <a:latin typeface="Arial"/>
                <a:cs typeface="Arial"/>
              </a:rPr>
              <a:t>, </a:t>
            </a:r>
            <a:r>
              <a:rPr lang="en-US" sz="1100" b="1" i="1" spc="-170" dirty="0" smtClean="0">
                <a:latin typeface="Arial"/>
                <a:cs typeface="Arial"/>
              </a:rPr>
              <a:t> </a:t>
            </a:r>
            <a:r>
              <a:rPr sz="1100" b="1" i="1" spc="-130" smtClean="0">
                <a:latin typeface="Arial"/>
                <a:cs typeface="Arial"/>
              </a:rPr>
              <a:t>NEUROSCIENCES-II </a:t>
            </a:r>
            <a:r>
              <a:rPr sz="1100" b="1" i="1" spc="-20" dirty="0">
                <a:latin typeface="Arial"/>
                <a:cs typeface="Arial"/>
              </a:rPr>
              <a:t>&amp; </a:t>
            </a:r>
            <a:r>
              <a:rPr sz="1100" b="1" i="1" spc="-145" dirty="0">
                <a:latin typeface="Arial"/>
                <a:cs typeface="Arial"/>
              </a:rPr>
              <a:t>PSYCHIATRY</a:t>
            </a:r>
            <a:r>
              <a:rPr sz="1100" b="1" i="1" spc="-160" dirty="0">
                <a:latin typeface="Arial"/>
                <a:cs typeface="Arial"/>
              </a:rPr>
              <a:t> </a:t>
            </a:r>
            <a:r>
              <a:rPr sz="1100" b="1" i="1" spc="-114" dirty="0">
                <a:latin typeface="Arial"/>
                <a:cs typeface="Arial"/>
              </a:rPr>
              <a:t>MODULE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105" dirty="0"/>
              <a:t>Page </a:t>
            </a:r>
            <a:r>
              <a:rPr spc="220" dirty="0"/>
              <a:t>|</a:t>
            </a:r>
            <a:r>
              <a:rPr spc="-80" dirty="0"/>
              <a:t> </a:t>
            </a:r>
            <a:fld id="{81D60167-4931-47E6-BA6A-407CBD079E47}" type="slidenum">
              <a:rPr spc="-55" dirty="0"/>
              <a:pPr marL="12700">
                <a:lnSpc>
                  <a:spcPts val="1150"/>
                </a:lnSpc>
              </a:pPr>
              <a:t>14</a:t>
            </a:fld>
            <a:endParaRPr spc="-55" dirty="0"/>
          </a:p>
        </p:txBody>
      </p:sp>
      <p:sp>
        <p:nvSpPr>
          <p:cNvPr id="3" name="object 3"/>
          <p:cNvSpPr txBox="1"/>
          <p:nvPr/>
        </p:nvSpPr>
        <p:spPr>
          <a:xfrm>
            <a:off x="650240" y="466725"/>
            <a:ext cx="2552065" cy="168275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0" rIns="0" bIns="0" rtlCol="0">
            <a:spAutoFit/>
          </a:bodyPr>
          <a:lstStyle/>
          <a:p>
            <a:pPr marL="108585">
              <a:lnSpc>
                <a:spcPts val="1190"/>
              </a:lnSpc>
            </a:pPr>
            <a:r>
              <a:rPr sz="1100" b="1" spc="-114" dirty="0">
                <a:latin typeface="Arial"/>
                <a:cs typeface="Arial"/>
              </a:rPr>
              <a:t>LIAQUAT </a:t>
            </a:r>
            <a:r>
              <a:rPr sz="1100" b="1" spc="-110" dirty="0">
                <a:latin typeface="Arial"/>
                <a:cs typeface="Arial"/>
              </a:rPr>
              <a:t>NATIONAL </a:t>
            </a:r>
            <a:r>
              <a:rPr sz="1100" b="1" spc="-120" dirty="0">
                <a:latin typeface="Arial"/>
                <a:cs typeface="Arial"/>
              </a:rPr>
              <a:t>MEDICAL</a:t>
            </a:r>
            <a:r>
              <a:rPr sz="1100" b="1" spc="20" dirty="0">
                <a:latin typeface="Arial"/>
                <a:cs typeface="Arial"/>
              </a:rPr>
              <a:t> </a:t>
            </a:r>
            <a:r>
              <a:rPr sz="1100" b="1" spc="-190" dirty="0">
                <a:latin typeface="Arial"/>
                <a:cs typeface="Arial"/>
              </a:rPr>
              <a:t>COLLEGE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881176" y="984503"/>
          <a:ext cx="6356350" cy="783081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55515"/>
                <a:gridCol w="1600835"/>
              </a:tblGrid>
              <a:tr h="191770">
                <a:tc gridSpan="2">
                  <a:txBody>
                    <a:bodyPr/>
                    <a:lstStyle/>
                    <a:p>
                      <a:pPr marL="2810510">
                        <a:lnSpc>
                          <a:spcPts val="1405"/>
                        </a:lnSpc>
                      </a:pPr>
                      <a:r>
                        <a:rPr sz="1200" b="1" spc="-40" dirty="0">
                          <a:latin typeface="Arial"/>
                          <a:cs typeface="Arial"/>
                        </a:rPr>
                        <a:t>5.</a:t>
                      </a:r>
                      <a:r>
                        <a:rPr sz="1200" b="1" spc="2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50" dirty="0">
                          <a:latin typeface="Arial"/>
                          <a:cs typeface="Arial"/>
                        </a:rPr>
                        <a:t>PEDIATRICS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20345">
                <a:tc>
                  <a:txBody>
                    <a:bodyPr/>
                    <a:lstStyle/>
                    <a:p>
                      <a:pPr marL="3810" algn="ctr">
                        <a:lnSpc>
                          <a:spcPts val="1405"/>
                        </a:lnSpc>
                      </a:pPr>
                      <a:r>
                        <a:rPr sz="1200" b="1" i="1" spc="-180" dirty="0">
                          <a:latin typeface="Arial"/>
                          <a:cs typeface="Arial"/>
                        </a:rPr>
                        <a:t>OBJECTIVES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405"/>
                        </a:lnSpc>
                      </a:pPr>
                      <a:r>
                        <a:rPr sz="1200" b="1" i="1" spc="-140" dirty="0">
                          <a:latin typeface="Arial"/>
                          <a:cs typeface="Arial"/>
                        </a:rPr>
                        <a:t>TEACHING</a:t>
                      </a:r>
                      <a:r>
                        <a:rPr sz="1200" b="1" i="1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i="1" spc="-185" dirty="0">
                          <a:latin typeface="Arial"/>
                          <a:cs typeface="Arial"/>
                        </a:rPr>
                        <a:t>STRATEGY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200660">
                <a:tc gridSpan="2"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b="1" spc="-45" dirty="0">
                          <a:latin typeface="Arial"/>
                          <a:cs typeface="Arial"/>
                        </a:rPr>
                        <a:t>5.1 </a:t>
                      </a:r>
                      <a:r>
                        <a:rPr sz="1100" b="1" spc="-80" dirty="0">
                          <a:latin typeface="Arial"/>
                          <a:cs typeface="Arial"/>
                        </a:rPr>
                        <a:t>Cerebral </a:t>
                      </a:r>
                      <a:r>
                        <a:rPr sz="1100" b="1" spc="-110" dirty="0">
                          <a:latin typeface="Arial"/>
                          <a:cs typeface="Arial"/>
                        </a:rPr>
                        <a:t>Palsy </a:t>
                      </a:r>
                      <a:r>
                        <a:rPr sz="1100" b="1" spc="-80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b="1" spc="-60" dirty="0">
                          <a:latin typeface="Arial"/>
                          <a:cs typeface="Arial"/>
                        </a:rPr>
                        <a:t>mental</a:t>
                      </a:r>
                      <a:r>
                        <a:rPr sz="1100" b="1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50" dirty="0">
                          <a:latin typeface="Arial"/>
                          <a:cs typeface="Arial"/>
                        </a:rPr>
                        <a:t>retardation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61620">
                <a:tc>
                  <a:txBody>
                    <a:bodyPr/>
                    <a:lstStyle/>
                    <a:p>
                      <a:pPr marL="71120">
                        <a:lnSpc>
                          <a:spcPts val="1300"/>
                        </a:lnSpc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Describe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cerebral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palsy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267970">
                        <a:lnSpc>
                          <a:spcPct val="100000"/>
                        </a:lnSpc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Interactive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Lecture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1620">
                <a:tc>
                  <a:txBody>
                    <a:bodyPr/>
                    <a:lstStyle/>
                    <a:p>
                      <a:pPr marL="71120">
                        <a:lnSpc>
                          <a:spcPts val="1300"/>
                        </a:lnSpc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List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90" dirty="0">
                          <a:latin typeface="Arial"/>
                          <a:cs typeface="Arial"/>
                        </a:rPr>
                        <a:t>causes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cerebral </a:t>
                      </a:r>
                      <a:r>
                        <a:rPr sz="1100" spc="-85" dirty="0">
                          <a:latin typeface="Arial"/>
                          <a:cs typeface="Arial"/>
                        </a:rPr>
                        <a:t>Palsy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1100" spc="-1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children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71120">
                        <a:lnSpc>
                          <a:spcPts val="1300"/>
                        </a:lnSpc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Describe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topographic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classification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cerebral</a:t>
                      </a:r>
                      <a:r>
                        <a:rPr sz="1100" spc="-2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palsy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1620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associated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conditions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in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cerebral</a:t>
                      </a:r>
                      <a:r>
                        <a:rPr sz="1100" spc="-1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palsy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1620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spc="-65" dirty="0">
                          <a:latin typeface="Arial"/>
                          <a:cs typeface="Arial"/>
                        </a:rPr>
                        <a:t>Explain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management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Children 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with</a:t>
                      </a:r>
                      <a:r>
                        <a:rPr sz="1100" spc="-2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cerebral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palsy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0660">
                <a:tc gridSpan="2"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b="1" spc="-45" dirty="0">
                          <a:latin typeface="Arial"/>
                          <a:cs typeface="Arial"/>
                        </a:rPr>
                        <a:t>5.2 </a:t>
                      </a:r>
                      <a:r>
                        <a:rPr sz="1100" b="1" spc="-110" dirty="0">
                          <a:latin typeface="Arial"/>
                          <a:cs typeface="Arial"/>
                        </a:rPr>
                        <a:t>Common </a:t>
                      </a:r>
                      <a:r>
                        <a:rPr sz="1100" b="1" spc="-170" dirty="0">
                          <a:latin typeface="Arial"/>
                          <a:cs typeface="Arial"/>
                        </a:rPr>
                        <a:t>CNS </a:t>
                      </a:r>
                      <a:r>
                        <a:rPr sz="1100" b="1" spc="-75" dirty="0">
                          <a:latin typeface="Arial"/>
                          <a:cs typeface="Arial"/>
                        </a:rPr>
                        <a:t>Infections </a:t>
                      </a:r>
                      <a:r>
                        <a:rPr sz="1100" b="1" spc="-55" dirty="0">
                          <a:latin typeface="Arial"/>
                          <a:cs typeface="Arial"/>
                        </a:rPr>
                        <a:t>in </a:t>
                      </a:r>
                      <a:r>
                        <a:rPr sz="1100" b="1" spc="-75" dirty="0">
                          <a:latin typeface="Arial"/>
                          <a:cs typeface="Arial"/>
                        </a:rPr>
                        <a:t>Children( </a:t>
                      </a:r>
                      <a:r>
                        <a:rPr sz="1100" b="1" spc="-65" dirty="0">
                          <a:latin typeface="Arial"/>
                          <a:cs typeface="Arial"/>
                        </a:rPr>
                        <a:t>Meningitis </a:t>
                      </a:r>
                      <a:r>
                        <a:rPr sz="1100" b="1" spc="-80" dirty="0">
                          <a:latin typeface="Arial"/>
                          <a:cs typeface="Arial"/>
                        </a:rPr>
                        <a:t>,Encephalitis and </a:t>
                      </a:r>
                      <a:r>
                        <a:rPr sz="1100" b="1" spc="-85" dirty="0">
                          <a:latin typeface="Arial"/>
                          <a:cs typeface="Arial"/>
                        </a:rPr>
                        <a:t>Brian</a:t>
                      </a:r>
                      <a:r>
                        <a:rPr sz="1100" b="1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20" dirty="0">
                          <a:latin typeface="Arial"/>
                          <a:cs typeface="Arial"/>
                        </a:rPr>
                        <a:t>abscess)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62255">
                <a:tc>
                  <a:txBody>
                    <a:bodyPr/>
                    <a:lstStyle/>
                    <a:p>
                      <a:pPr marL="71120">
                        <a:lnSpc>
                          <a:spcPts val="1305"/>
                        </a:lnSpc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Identify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common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pathogens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175" dirty="0">
                          <a:latin typeface="Arial"/>
                          <a:cs typeface="Arial"/>
                        </a:rPr>
                        <a:t>CNS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infections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in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various</a:t>
                      </a:r>
                      <a:r>
                        <a:rPr sz="1100" spc="-1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90" dirty="0">
                          <a:latin typeface="Arial"/>
                          <a:cs typeface="Arial"/>
                        </a:rPr>
                        <a:t>ages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267970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Interactive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Lecture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1620">
                <a:tc>
                  <a:txBody>
                    <a:bodyPr/>
                    <a:lstStyle/>
                    <a:p>
                      <a:pPr marL="71120">
                        <a:lnSpc>
                          <a:spcPts val="1300"/>
                        </a:lnSpc>
                      </a:pPr>
                      <a:r>
                        <a:rPr sz="1100" spc="-80" dirty="0">
                          <a:latin typeface="Arial"/>
                          <a:cs typeface="Arial"/>
                        </a:rPr>
                        <a:t>Recognize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common </a:t>
                      </a:r>
                      <a:r>
                        <a:rPr sz="1100" spc="-80" dirty="0">
                          <a:latin typeface="Arial"/>
                          <a:cs typeface="Arial"/>
                        </a:rPr>
                        <a:t>signs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symptoms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175" dirty="0">
                          <a:latin typeface="Arial"/>
                          <a:cs typeface="Arial"/>
                        </a:rPr>
                        <a:t>CNS</a:t>
                      </a:r>
                      <a:r>
                        <a:rPr sz="1100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infections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1620">
                <a:tc>
                  <a:txBody>
                    <a:bodyPr/>
                    <a:lstStyle/>
                    <a:p>
                      <a:pPr marL="71120">
                        <a:lnSpc>
                          <a:spcPts val="1300"/>
                        </a:lnSpc>
                      </a:pPr>
                      <a:r>
                        <a:rPr sz="1100" spc="-40" dirty="0">
                          <a:latin typeface="Arial"/>
                          <a:cs typeface="Arial"/>
                        </a:rPr>
                        <a:t>Investigate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interpret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204" dirty="0">
                          <a:latin typeface="Arial"/>
                          <a:cs typeface="Arial"/>
                        </a:rPr>
                        <a:t>CSF</a:t>
                      </a:r>
                      <a:r>
                        <a:rPr sz="1100" spc="-1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reports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1620">
                <a:tc>
                  <a:txBody>
                    <a:bodyPr/>
                    <a:lstStyle/>
                    <a:p>
                      <a:pPr marL="71120">
                        <a:lnSpc>
                          <a:spcPts val="1300"/>
                        </a:lnSpc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management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180" dirty="0">
                          <a:latin typeface="Arial"/>
                          <a:cs typeface="Arial"/>
                        </a:rPr>
                        <a:t>CNS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infections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their</a:t>
                      </a:r>
                      <a:r>
                        <a:rPr sz="1100" spc="-1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complications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2565">
                <a:tc gridSpan="2">
                  <a:txBody>
                    <a:bodyPr/>
                    <a:lstStyle/>
                    <a:p>
                      <a:pPr marL="71120">
                        <a:lnSpc>
                          <a:spcPts val="1300"/>
                        </a:lnSpc>
                      </a:pPr>
                      <a:r>
                        <a:rPr sz="1100" b="1" spc="-45" dirty="0">
                          <a:latin typeface="Arial"/>
                          <a:cs typeface="Arial"/>
                        </a:rPr>
                        <a:t>5.3 </a:t>
                      </a:r>
                      <a:r>
                        <a:rPr sz="1100" b="1" spc="-70" dirty="0">
                          <a:latin typeface="Arial"/>
                          <a:cs typeface="Arial"/>
                        </a:rPr>
                        <a:t>Upper </a:t>
                      </a:r>
                      <a:r>
                        <a:rPr sz="1100" b="1" spc="-105" dirty="0">
                          <a:latin typeface="Arial"/>
                          <a:cs typeface="Arial"/>
                        </a:rPr>
                        <a:t>versus </a:t>
                      </a:r>
                      <a:r>
                        <a:rPr sz="1100" b="1" spc="-55" dirty="0">
                          <a:latin typeface="Arial"/>
                          <a:cs typeface="Arial"/>
                        </a:rPr>
                        <a:t>lower </a:t>
                      </a:r>
                      <a:r>
                        <a:rPr sz="1100" b="1" spc="-60" dirty="0">
                          <a:latin typeface="Arial"/>
                          <a:cs typeface="Arial"/>
                        </a:rPr>
                        <a:t>motor </a:t>
                      </a:r>
                      <a:r>
                        <a:rPr sz="1100" b="1" spc="-75" dirty="0">
                          <a:latin typeface="Arial"/>
                          <a:cs typeface="Arial"/>
                        </a:rPr>
                        <a:t>neuron </a:t>
                      </a:r>
                      <a:r>
                        <a:rPr sz="1100" b="1" spc="-95" dirty="0">
                          <a:latin typeface="Arial"/>
                          <a:cs typeface="Arial"/>
                        </a:rPr>
                        <a:t>lesions (Localizing </a:t>
                      </a:r>
                      <a:r>
                        <a:rPr sz="1100" b="1" spc="-70" dirty="0">
                          <a:latin typeface="Arial"/>
                          <a:cs typeface="Arial"/>
                        </a:rPr>
                        <a:t>a </a:t>
                      </a:r>
                      <a:r>
                        <a:rPr sz="1100" b="1" spc="-170" dirty="0">
                          <a:latin typeface="Arial"/>
                          <a:cs typeface="Arial"/>
                        </a:rPr>
                        <a:t>CNS </a:t>
                      </a:r>
                      <a:r>
                        <a:rPr sz="1100" b="1" spc="-80" dirty="0">
                          <a:latin typeface="Arial"/>
                          <a:cs typeface="Arial"/>
                        </a:rPr>
                        <a:t>lesion</a:t>
                      </a:r>
                      <a:r>
                        <a:rPr sz="1100" b="1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25" dirty="0">
                          <a:latin typeface="Arial"/>
                          <a:cs typeface="Arial"/>
                        </a:rPr>
                        <a:t>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518159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spc="-20" dirty="0">
                          <a:latin typeface="Arial"/>
                          <a:cs typeface="Arial"/>
                        </a:rPr>
                        <a:t>Differentiate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between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symptoms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80" dirty="0">
                          <a:latin typeface="Arial"/>
                          <a:cs typeface="Arial"/>
                        </a:rPr>
                        <a:t>signs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upper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lower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motor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neuron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71120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lesions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66370">
                        <a:lnSpc>
                          <a:spcPct val="100000"/>
                        </a:lnSpc>
                      </a:pPr>
                      <a:r>
                        <a:rPr sz="1100" spc="-95" dirty="0">
                          <a:latin typeface="Arial"/>
                          <a:cs typeface="Arial"/>
                        </a:rPr>
                        <a:t>Case-Based</a:t>
                      </a:r>
                      <a:r>
                        <a:rPr sz="11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Discussion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18159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Identify the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common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conditions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associated 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with 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AFP.(Polio </a:t>
                      </a:r>
                      <a:r>
                        <a:rPr sz="1100" spc="-120" dirty="0">
                          <a:latin typeface="Arial"/>
                          <a:cs typeface="Arial"/>
                        </a:rPr>
                        <a:t>,GBS,</a:t>
                      </a:r>
                      <a:r>
                        <a:rPr sz="1100" spc="-20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transverse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71120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myelitis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traumatic</a:t>
                      </a:r>
                      <a:r>
                        <a:rPr sz="1100" spc="-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neuritis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1620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Identify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common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conditions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associated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with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upper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motor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neuron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lesions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1620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importance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Polio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eradication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program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Pakistan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2565">
                <a:tc gridSpan="2"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b="1" spc="-45" dirty="0">
                          <a:latin typeface="Arial"/>
                          <a:cs typeface="Arial"/>
                        </a:rPr>
                        <a:t>5.4 </a:t>
                      </a:r>
                      <a:r>
                        <a:rPr sz="1100" b="1" spc="-100" dirty="0">
                          <a:latin typeface="Arial"/>
                          <a:cs typeface="Arial"/>
                        </a:rPr>
                        <a:t>Seizures </a:t>
                      </a:r>
                      <a:r>
                        <a:rPr sz="1100" b="1" spc="-60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1100" b="1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80" dirty="0">
                          <a:latin typeface="Arial"/>
                          <a:cs typeface="Arial"/>
                        </a:rPr>
                        <a:t>Children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61620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Identify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various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types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fits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based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on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data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provided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267970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Interactive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Lecture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1620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List </a:t>
                      </a:r>
                      <a:r>
                        <a:rPr sz="1100" spc="-90" dirty="0">
                          <a:latin typeface="Arial"/>
                          <a:cs typeface="Arial"/>
                        </a:rPr>
                        <a:t>causes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seizures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11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children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1620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Describe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febrile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seizures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childhood</a:t>
                      </a:r>
                      <a:r>
                        <a:rPr sz="1100" spc="-1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epilepsy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1620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management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acute</a:t>
                      </a:r>
                      <a:r>
                        <a:rPr sz="1100" spc="-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seizures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1770">
                <a:tc gridSpan="2">
                  <a:txBody>
                    <a:bodyPr/>
                    <a:lstStyle/>
                    <a:p>
                      <a:pPr marL="2625725">
                        <a:lnSpc>
                          <a:spcPts val="1405"/>
                        </a:lnSpc>
                      </a:pPr>
                      <a:r>
                        <a:rPr sz="1200" b="1" spc="-40" dirty="0">
                          <a:latin typeface="Arial"/>
                          <a:cs typeface="Arial"/>
                        </a:rPr>
                        <a:t>6.</a:t>
                      </a:r>
                      <a:r>
                        <a:rPr sz="1200" b="1" spc="2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50" dirty="0">
                          <a:latin typeface="Arial"/>
                          <a:cs typeface="Arial"/>
                        </a:rPr>
                        <a:t>PHARMACOLOGY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20979">
                <a:tc>
                  <a:txBody>
                    <a:bodyPr/>
                    <a:lstStyle/>
                    <a:p>
                      <a:pPr marL="3810" algn="ctr">
                        <a:lnSpc>
                          <a:spcPts val="1405"/>
                        </a:lnSpc>
                      </a:pPr>
                      <a:r>
                        <a:rPr sz="1200" b="1" i="1" spc="-180" dirty="0">
                          <a:latin typeface="Arial"/>
                          <a:cs typeface="Arial"/>
                        </a:rPr>
                        <a:t>OBJECTIVES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405"/>
                        </a:lnSpc>
                      </a:pPr>
                      <a:r>
                        <a:rPr sz="1200" b="1" i="1" spc="-140" dirty="0">
                          <a:latin typeface="Arial"/>
                          <a:cs typeface="Arial"/>
                        </a:rPr>
                        <a:t>TEACHING</a:t>
                      </a:r>
                      <a:r>
                        <a:rPr sz="1200" b="1" i="1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i="1" spc="-185" dirty="0">
                          <a:latin typeface="Arial"/>
                          <a:cs typeface="Arial"/>
                        </a:rPr>
                        <a:t>STRATEGY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202565">
                <a:tc gridSpan="2"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b="1" spc="-45" dirty="0">
                          <a:latin typeface="Arial"/>
                          <a:cs typeface="Arial"/>
                        </a:rPr>
                        <a:t>6.1 </a:t>
                      </a:r>
                      <a:r>
                        <a:rPr sz="1100" b="1" spc="-90" dirty="0">
                          <a:latin typeface="Arial"/>
                          <a:cs typeface="Arial"/>
                        </a:rPr>
                        <a:t>Sedatives </a:t>
                      </a:r>
                      <a:r>
                        <a:rPr sz="1100" b="1" spc="-20" dirty="0">
                          <a:latin typeface="Arial"/>
                          <a:cs typeface="Arial"/>
                        </a:rPr>
                        <a:t>&amp; </a:t>
                      </a:r>
                      <a:r>
                        <a:rPr sz="1100" b="1" spc="-85" dirty="0">
                          <a:latin typeface="Arial"/>
                          <a:cs typeface="Arial"/>
                        </a:rPr>
                        <a:t>hypnotics;</a:t>
                      </a:r>
                      <a:r>
                        <a:rPr sz="1100" b="1" spc="-90" dirty="0">
                          <a:latin typeface="Arial"/>
                          <a:cs typeface="Arial"/>
                        </a:rPr>
                        <a:t> Benzodiazepines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772160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spc="-20" dirty="0">
                          <a:latin typeface="Arial"/>
                          <a:cs typeface="Arial"/>
                        </a:rPr>
                        <a:t>Differentiate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among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benzodiazepine and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barbiturate </a:t>
                      </a:r>
                      <a:r>
                        <a:rPr sz="1100" spc="-85" dirty="0">
                          <a:latin typeface="Arial"/>
                          <a:cs typeface="Arial"/>
                        </a:rPr>
                        <a:t>classes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regarding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onset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71120" marR="713105">
                        <a:lnSpc>
                          <a:spcPct val="151800"/>
                        </a:lnSpc>
                        <a:spcBef>
                          <a:spcPts val="10"/>
                        </a:spcBef>
                      </a:pPr>
                      <a:r>
                        <a:rPr sz="1100" spc="-20" dirty="0">
                          <a:latin typeface="Arial"/>
                          <a:cs typeface="Arial"/>
                        </a:rPr>
                        <a:t>duration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action,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mechanisms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action,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route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administration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 and 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therapeutic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indications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281940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Interactive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lecture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1620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Describe advantages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disadvantages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benzodiazepine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sedative</a:t>
                      </a:r>
                      <a:r>
                        <a:rPr sz="1100" spc="-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hypnotics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7" name="object 3"/>
          <p:cNvSpPr txBox="1"/>
          <p:nvPr/>
        </p:nvSpPr>
        <p:spPr>
          <a:xfrm>
            <a:off x="685800" y="457200"/>
            <a:ext cx="2417445" cy="153888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8900">
              <a:lnSpc>
                <a:spcPts val="1155"/>
              </a:lnSpc>
            </a:pPr>
            <a:r>
              <a:rPr lang="en-US" sz="1100" b="1" spc="-114" dirty="0" smtClean="0">
                <a:latin typeface="Arial"/>
                <a:cs typeface="Arial"/>
              </a:rPr>
              <a:t>AVICENNA MEDICAL COLLEGE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58439" y="426211"/>
            <a:ext cx="421703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i="1" spc="-40" dirty="0">
                <a:latin typeface="Arial"/>
                <a:cs typeface="Arial"/>
              </a:rPr>
              <a:t>4</a:t>
            </a:r>
            <a:r>
              <a:rPr sz="1050" b="1" i="1" spc="-60" baseline="31746" dirty="0">
                <a:latin typeface="Arial"/>
                <a:cs typeface="Arial"/>
              </a:rPr>
              <a:t>th </a:t>
            </a:r>
            <a:r>
              <a:rPr sz="1100" b="1" i="1" spc="-170" dirty="0">
                <a:latin typeface="Arial"/>
                <a:cs typeface="Arial"/>
              </a:rPr>
              <a:t>YEAR </a:t>
            </a:r>
            <a:r>
              <a:rPr sz="1100" b="1" i="1" spc="-120" dirty="0">
                <a:latin typeface="Arial"/>
                <a:cs typeface="Arial"/>
              </a:rPr>
              <a:t>MBBS</a:t>
            </a:r>
            <a:r>
              <a:rPr sz="1100" b="1" i="1" spc="-120">
                <a:latin typeface="Arial"/>
                <a:cs typeface="Arial"/>
              </a:rPr>
              <a:t>, </a:t>
            </a:r>
            <a:r>
              <a:rPr lang="en-US" sz="1100" b="1" i="1" spc="-120" dirty="0" smtClean="0">
                <a:latin typeface="Arial"/>
                <a:cs typeface="Arial"/>
              </a:rPr>
              <a:t> </a:t>
            </a:r>
            <a:r>
              <a:rPr lang="en-US" sz="1100" b="1" i="1" spc="-170" dirty="0" smtClean="0">
                <a:latin typeface="Arial"/>
                <a:cs typeface="Arial"/>
              </a:rPr>
              <a:t>N</a:t>
            </a:r>
            <a:r>
              <a:rPr sz="1100" b="1" i="1" spc="-130" smtClean="0">
                <a:latin typeface="Arial"/>
                <a:cs typeface="Arial"/>
              </a:rPr>
              <a:t>EUROSCIENCES-II </a:t>
            </a:r>
            <a:r>
              <a:rPr sz="1100" b="1" i="1" spc="-20" dirty="0">
                <a:latin typeface="Arial"/>
                <a:cs typeface="Arial"/>
              </a:rPr>
              <a:t>&amp; </a:t>
            </a:r>
            <a:r>
              <a:rPr sz="1100" b="1" i="1" spc="-145" dirty="0">
                <a:latin typeface="Arial"/>
                <a:cs typeface="Arial"/>
              </a:rPr>
              <a:t>PSYCHIATRY</a:t>
            </a:r>
            <a:r>
              <a:rPr sz="1100" b="1" i="1" spc="-160" dirty="0">
                <a:latin typeface="Arial"/>
                <a:cs typeface="Arial"/>
              </a:rPr>
              <a:t> </a:t>
            </a:r>
            <a:r>
              <a:rPr sz="1100" b="1" i="1" spc="-114" dirty="0">
                <a:latin typeface="Arial"/>
                <a:cs typeface="Arial"/>
              </a:rPr>
              <a:t>MODULE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105" dirty="0"/>
              <a:t>Page </a:t>
            </a:r>
            <a:r>
              <a:rPr spc="220" dirty="0"/>
              <a:t>|</a:t>
            </a:r>
            <a:r>
              <a:rPr spc="-80" dirty="0"/>
              <a:t> </a:t>
            </a:r>
            <a:fld id="{81D60167-4931-47E6-BA6A-407CBD079E47}" type="slidenum">
              <a:rPr spc="-55" dirty="0"/>
              <a:pPr marL="12700">
                <a:lnSpc>
                  <a:spcPts val="1150"/>
                </a:lnSpc>
              </a:pPr>
              <a:t>15</a:t>
            </a:fld>
            <a:endParaRPr spc="-55" dirty="0"/>
          </a:p>
        </p:txBody>
      </p:sp>
      <p:sp>
        <p:nvSpPr>
          <p:cNvPr id="3" name="object 3"/>
          <p:cNvSpPr txBox="1"/>
          <p:nvPr/>
        </p:nvSpPr>
        <p:spPr>
          <a:xfrm>
            <a:off x="650240" y="466725"/>
            <a:ext cx="2552065" cy="168275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0" rIns="0" bIns="0" rtlCol="0">
            <a:spAutoFit/>
          </a:bodyPr>
          <a:lstStyle/>
          <a:p>
            <a:pPr marL="108585">
              <a:lnSpc>
                <a:spcPts val="1190"/>
              </a:lnSpc>
            </a:pPr>
            <a:r>
              <a:rPr sz="1100" b="1" spc="-114" dirty="0">
                <a:latin typeface="Arial"/>
                <a:cs typeface="Arial"/>
              </a:rPr>
              <a:t>LIAQUAT </a:t>
            </a:r>
            <a:r>
              <a:rPr sz="1100" b="1" spc="-110" dirty="0">
                <a:latin typeface="Arial"/>
                <a:cs typeface="Arial"/>
              </a:rPr>
              <a:t>NATIONAL </a:t>
            </a:r>
            <a:r>
              <a:rPr sz="1100" b="1" spc="-120" dirty="0">
                <a:latin typeface="Arial"/>
                <a:cs typeface="Arial"/>
              </a:rPr>
              <a:t>MEDICAL</a:t>
            </a:r>
            <a:r>
              <a:rPr sz="1100" b="1" spc="20" dirty="0">
                <a:latin typeface="Arial"/>
                <a:cs typeface="Arial"/>
              </a:rPr>
              <a:t> </a:t>
            </a:r>
            <a:r>
              <a:rPr sz="1100" b="1" spc="-190" dirty="0">
                <a:latin typeface="Arial"/>
                <a:cs typeface="Arial"/>
              </a:rPr>
              <a:t>COLLEGE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609600" y="762000"/>
          <a:ext cx="6588759" cy="846264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3679"/>
                <a:gridCol w="4754880"/>
                <a:gridCol w="1600200"/>
              </a:tblGrid>
              <a:tr h="201930">
                <a:tc rowSpan="3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 gridSpan="2">
                  <a:txBody>
                    <a:bodyPr/>
                    <a:lstStyle/>
                    <a:p>
                      <a:pPr marL="68580">
                        <a:lnSpc>
                          <a:spcPts val="1285"/>
                        </a:lnSpc>
                      </a:pPr>
                      <a:r>
                        <a:rPr sz="1100" b="1" spc="-45" dirty="0">
                          <a:latin typeface="Arial"/>
                          <a:cs typeface="Arial"/>
                        </a:rPr>
                        <a:t>6.2 </a:t>
                      </a:r>
                      <a:r>
                        <a:rPr sz="1100" b="1" spc="-90" dirty="0">
                          <a:latin typeface="Arial"/>
                          <a:cs typeface="Arial"/>
                        </a:rPr>
                        <a:t>Sedatives </a:t>
                      </a:r>
                      <a:r>
                        <a:rPr sz="1100" b="1" spc="-20" dirty="0">
                          <a:latin typeface="Arial"/>
                          <a:cs typeface="Arial"/>
                        </a:rPr>
                        <a:t>&amp; </a:t>
                      </a:r>
                      <a:r>
                        <a:rPr sz="1100" b="1" spc="-90" dirty="0">
                          <a:latin typeface="Arial"/>
                          <a:cs typeface="Arial"/>
                        </a:rPr>
                        <a:t>hypnotics;</a:t>
                      </a:r>
                      <a:r>
                        <a:rPr sz="1100" b="1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70" dirty="0">
                          <a:latin typeface="Arial"/>
                          <a:cs typeface="Arial"/>
                        </a:rPr>
                        <a:t>Barbiturates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51689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90"/>
                        </a:lnSpc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classification,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onset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duration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action,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mechanisms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action,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route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administration,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clinical </a:t>
                      </a:r>
                      <a:r>
                        <a:rPr sz="1100" spc="-90" dirty="0">
                          <a:latin typeface="Arial"/>
                          <a:cs typeface="Arial"/>
                        </a:rPr>
                        <a:t>uses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adverse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effects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20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Barbiturates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Interactive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lecture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256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 gridSpan="2">
                  <a:txBody>
                    <a:bodyPr/>
                    <a:lstStyle/>
                    <a:p>
                      <a:pPr marL="68580">
                        <a:lnSpc>
                          <a:spcPts val="1300"/>
                        </a:lnSpc>
                      </a:pPr>
                      <a:r>
                        <a:rPr sz="1100" b="1" spc="-45" dirty="0">
                          <a:latin typeface="Arial"/>
                          <a:cs typeface="Arial"/>
                        </a:rPr>
                        <a:t>6.3</a:t>
                      </a:r>
                      <a:r>
                        <a:rPr sz="1100" b="1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55" dirty="0">
                          <a:latin typeface="Arial"/>
                          <a:cs typeface="Arial"/>
                        </a:rPr>
                        <a:t>Migraine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616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90"/>
                        </a:lnSpc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preventative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acute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treatment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20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migraine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spc="-95" dirty="0">
                          <a:latin typeface="Arial"/>
                          <a:cs typeface="Arial"/>
                        </a:rPr>
                        <a:t>Case-Based</a:t>
                      </a:r>
                      <a:r>
                        <a:rPr sz="11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Discussion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256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 gridSpan="2">
                  <a:txBody>
                    <a:bodyPr/>
                    <a:lstStyle/>
                    <a:p>
                      <a:pPr marL="68580">
                        <a:lnSpc>
                          <a:spcPts val="1290"/>
                        </a:lnSpc>
                      </a:pPr>
                      <a:r>
                        <a:rPr sz="1100" b="1" spc="-45" dirty="0">
                          <a:latin typeface="Arial"/>
                          <a:cs typeface="Arial"/>
                        </a:rPr>
                        <a:t>6.4 </a:t>
                      </a:r>
                      <a:r>
                        <a:rPr sz="1100" b="1" spc="-114" dirty="0">
                          <a:latin typeface="Arial"/>
                          <a:cs typeface="Arial"/>
                        </a:rPr>
                        <a:t>Drugs </a:t>
                      </a:r>
                      <a:r>
                        <a:rPr sz="1100" b="1" spc="-55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b="1" spc="-85" dirty="0">
                          <a:latin typeface="Arial"/>
                          <a:cs typeface="Arial"/>
                        </a:rPr>
                        <a:t>Anesthesia: </a:t>
                      </a:r>
                      <a:r>
                        <a:rPr sz="1100" b="1" spc="-75" dirty="0">
                          <a:latin typeface="Arial"/>
                          <a:cs typeface="Arial"/>
                        </a:rPr>
                        <a:t>General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80" dirty="0">
                          <a:latin typeface="Arial"/>
                          <a:cs typeface="Arial"/>
                        </a:rPr>
                        <a:t>anesthetics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52514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Describe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pharmacokinetic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pharmacodynamic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principles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1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drugs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1100" spc="-40" dirty="0">
                          <a:latin typeface="Arial"/>
                          <a:cs typeface="Arial"/>
                        </a:rPr>
                        <a:t>commonly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involved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in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general</a:t>
                      </a:r>
                      <a:r>
                        <a:rPr sz="1100" spc="-1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anesthesia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Interactive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lecture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256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 gridSpan="2">
                  <a:txBody>
                    <a:bodyPr/>
                    <a:lstStyle/>
                    <a:p>
                      <a:pPr marL="68580">
                        <a:lnSpc>
                          <a:spcPts val="1290"/>
                        </a:lnSpc>
                      </a:pPr>
                      <a:r>
                        <a:rPr sz="1100" b="1" spc="-45" dirty="0">
                          <a:latin typeface="Arial"/>
                          <a:cs typeface="Arial"/>
                        </a:rPr>
                        <a:t>6.5 </a:t>
                      </a:r>
                      <a:r>
                        <a:rPr sz="1100" b="1" spc="-114" dirty="0">
                          <a:latin typeface="Arial"/>
                          <a:cs typeface="Arial"/>
                        </a:rPr>
                        <a:t>Drugs </a:t>
                      </a:r>
                      <a:r>
                        <a:rPr sz="1100" b="1" spc="-55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b="1" spc="-85" dirty="0">
                          <a:latin typeface="Arial"/>
                          <a:cs typeface="Arial"/>
                        </a:rPr>
                        <a:t>Anesthesia: </a:t>
                      </a:r>
                      <a:r>
                        <a:rPr sz="1100" b="1" spc="-114" dirty="0">
                          <a:latin typeface="Arial"/>
                          <a:cs typeface="Arial"/>
                        </a:rPr>
                        <a:t>Local</a:t>
                      </a:r>
                      <a:r>
                        <a:rPr sz="1100" b="1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80" dirty="0">
                          <a:latin typeface="Arial"/>
                          <a:cs typeface="Arial"/>
                        </a:rPr>
                        <a:t>anesthetics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616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90"/>
                        </a:lnSpc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mechanism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action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local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anesthetics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280035">
                        <a:lnSpc>
                          <a:spcPct val="100000"/>
                        </a:lnSpc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Interactive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lecture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225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90"/>
                        </a:lnSpc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List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common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adverse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effects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local</a:t>
                      </a:r>
                      <a:r>
                        <a:rPr sz="1100" spc="-20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anesthetics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16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90"/>
                        </a:lnSpc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Describe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common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routes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administration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local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anesthetics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256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 gridSpan="2">
                  <a:txBody>
                    <a:bodyPr/>
                    <a:lstStyle/>
                    <a:p>
                      <a:pPr marL="68580">
                        <a:lnSpc>
                          <a:spcPts val="1290"/>
                        </a:lnSpc>
                      </a:pPr>
                      <a:r>
                        <a:rPr sz="1100" b="1" spc="-45" dirty="0">
                          <a:latin typeface="Arial"/>
                          <a:cs typeface="Arial"/>
                        </a:rPr>
                        <a:t>6.6 </a:t>
                      </a:r>
                      <a:r>
                        <a:rPr sz="1100" b="1" spc="-60" dirty="0">
                          <a:latin typeface="Arial"/>
                          <a:cs typeface="Arial"/>
                        </a:rPr>
                        <a:t>Anti-epileptic</a:t>
                      </a:r>
                      <a:r>
                        <a:rPr sz="1100" b="1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5" dirty="0">
                          <a:latin typeface="Arial"/>
                          <a:cs typeface="Arial"/>
                        </a:rPr>
                        <a:t>drugs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616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90"/>
                        </a:lnSpc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Indications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15" dirty="0">
                          <a:latin typeface="Arial"/>
                          <a:cs typeface="Arial"/>
                        </a:rPr>
                        <a:t>&amp;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adverse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effects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anti-epileptic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drugs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spc="-95" dirty="0">
                          <a:latin typeface="Arial"/>
                          <a:cs typeface="Arial"/>
                        </a:rPr>
                        <a:t>Case-Based</a:t>
                      </a:r>
                      <a:r>
                        <a:rPr sz="11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Discussion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256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 gridSpan="2">
                  <a:txBody>
                    <a:bodyPr/>
                    <a:lstStyle/>
                    <a:p>
                      <a:pPr marL="68580">
                        <a:lnSpc>
                          <a:spcPts val="1290"/>
                        </a:lnSpc>
                      </a:pPr>
                      <a:r>
                        <a:rPr sz="1100" b="1" spc="-45" dirty="0">
                          <a:latin typeface="Arial"/>
                          <a:cs typeface="Arial"/>
                        </a:rPr>
                        <a:t>6.7 </a:t>
                      </a:r>
                      <a:r>
                        <a:rPr sz="1100" b="1" spc="-85" dirty="0">
                          <a:latin typeface="Arial"/>
                          <a:cs typeface="Arial"/>
                        </a:rPr>
                        <a:t>Anti-psychotic</a:t>
                      </a:r>
                      <a:r>
                        <a:rPr sz="1100" b="1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10" dirty="0">
                          <a:latin typeface="Arial"/>
                          <a:cs typeface="Arial"/>
                        </a:rPr>
                        <a:t>drugs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616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90"/>
                        </a:lnSpc>
                      </a:pPr>
                      <a:r>
                        <a:rPr sz="1100" spc="-75" dirty="0">
                          <a:latin typeface="Arial"/>
                          <a:cs typeface="Arial"/>
                        </a:rPr>
                        <a:t>Classify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antipsychotic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drugs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280035">
                        <a:lnSpc>
                          <a:spcPct val="100000"/>
                        </a:lnSpc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Interactive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lecture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16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90"/>
                        </a:lnSpc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List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first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second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generation</a:t>
                      </a:r>
                      <a:r>
                        <a:rPr sz="1100" spc="-1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drugs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16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90"/>
                        </a:lnSpc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Describe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mechanism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action,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indications,</a:t>
                      </a:r>
                      <a:r>
                        <a:rPr sz="1100" spc="-2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side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effects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066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 gridSpan="2">
                  <a:txBody>
                    <a:bodyPr/>
                    <a:lstStyle/>
                    <a:p>
                      <a:pPr marL="68580">
                        <a:lnSpc>
                          <a:spcPts val="1290"/>
                        </a:lnSpc>
                      </a:pPr>
                      <a:r>
                        <a:rPr sz="1100" b="1" spc="-45" dirty="0">
                          <a:latin typeface="Arial"/>
                          <a:cs typeface="Arial"/>
                        </a:rPr>
                        <a:t>6.8 </a:t>
                      </a:r>
                      <a:r>
                        <a:rPr sz="1100" b="1" spc="-170" dirty="0">
                          <a:latin typeface="Arial"/>
                          <a:cs typeface="Arial"/>
                        </a:rPr>
                        <a:t>CNS </a:t>
                      </a:r>
                      <a:r>
                        <a:rPr sz="1100" b="1" spc="-80" dirty="0">
                          <a:latin typeface="Arial"/>
                          <a:cs typeface="Arial"/>
                        </a:rPr>
                        <a:t>Stimulants and</a:t>
                      </a:r>
                      <a:r>
                        <a:rPr sz="1100" b="1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90" dirty="0">
                          <a:latin typeface="Arial"/>
                          <a:cs typeface="Arial"/>
                        </a:rPr>
                        <a:t>hallucinogens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6225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300"/>
                        </a:lnSpc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List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different </a:t>
                      </a:r>
                      <a:r>
                        <a:rPr sz="1100" spc="-90" dirty="0">
                          <a:latin typeface="Arial"/>
                          <a:cs typeface="Arial"/>
                        </a:rPr>
                        <a:t>classes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175" dirty="0">
                          <a:latin typeface="Arial"/>
                          <a:cs typeface="Arial"/>
                        </a:rPr>
                        <a:t>CNS</a:t>
                      </a:r>
                      <a:r>
                        <a:rPr sz="1100" spc="-1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stimulants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139700">
                        <a:lnSpc>
                          <a:spcPct val="100000"/>
                        </a:lnSpc>
                      </a:pPr>
                      <a:r>
                        <a:rPr sz="1100" spc="-70" dirty="0">
                          <a:latin typeface="Arial"/>
                          <a:cs typeface="Arial"/>
                        </a:rPr>
                        <a:t>Small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Group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Discussion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16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300"/>
                        </a:lnSpc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Describe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main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pharmacological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effects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they</a:t>
                      </a:r>
                      <a:r>
                        <a:rPr sz="1100" spc="-1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produce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16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300"/>
                        </a:lnSpc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Describe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common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side</a:t>
                      </a:r>
                      <a:r>
                        <a:rPr sz="1100" spc="-1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effects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16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300"/>
                        </a:lnSpc>
                      </a:pPr>
                      <a:r>
                        <a:rPr sz="1100" spc="-65" dirty="0">
                          <a:latin typeface="Arial"/>
                          <a:cs typeface="Arial"/>
                        </a:rPr>
                        <a:t>Explain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mechanism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action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90" dirty="0">
                          <a:latin typeface="Arial"/>
                          <a:cs typeface="Arial"/>
                        </a:rPr>
                        <a:t>uses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175" dirty="0">
                          <a:latin typeface="Arial"/>
                          <a:cs typeface="Arial"/>
                        </a:rPr>
                        <a:t>CNS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stimulants</a:t>
                      </a:r>
                      <a:r>
                        <a:rPr sz="1100" spc="-1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drugs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16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300"/>
                        </a:lnSpc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Identify the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different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types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20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hallucinogens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16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300"/>
                        </a:lnSpc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Describe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effects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hallucinogens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on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nervous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system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256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 gridSpan="2">
                  <a:txBody>
                    <a:bodyPr/>
                    <a:lstStyle/>
                    <a:p>
                      <a:pPr marL="68580">
                        <a:lnSpc>
                          <a:spcPts val="1300"/>
                        </a:lnSpc>
                      </a:pPr>
                      <a:r>
                        <a:rPr sz="1100" b="1" spc="-45" dirty="0">
                          <a:latin typeface="Arial"/>
                          <a:cs typeface="Arial"/>
                        </a:rPr>
                        <a:t>6.9 </a:t>
                      </a:r>
                      <a:r>
                        <a:rPr sz="1100" b="1" spc="-114" dirty="0">
                          <a:latin typeface="Arial"/>
                          <a:cs typeface="Arial"/>
                        </a:rPr>
                        <a:t>Drugs </a:t>
                      </a:r>
                      <a:r>
                        <a:rPr sz="1100" b="1" spc="-50" dirty="0">
                          <a:latin typeface="Arial"/>
                          <a:cs typeface="Arial"/>
                        </a:rPr>
                        <a:t>for </a:t>
                      </a:r>
                      <a:r>
                        <a:rPr sz="1100" b="1" spc="-95" dirty="0">
                          <a:latin typeface="Arial"/>
                          <a:cs typeface="Arial"/>
                        </a:rPr>
                        <a:t>Parkinson’s </a:t>
                      </a:r>
                      <a:r>
                        <a:rPr sz="1100" b="1" spc="-100" dirty="0">
                          <a:latin typeface="Arial"/>
                          <a:cs typeface="Arial"/>
                        </a:rPr>
                        <a:t>Disease</a:t>
                      </a:r>
                      <a:r>
                        <a:rPr sz="1100" b="1" spc="-1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80" dirty="0">
                          <a:latin typeface="Arial"/>
                          <a:cs typeface="Arial"/>
                        </a:rPr>
                        <a:t>(PD)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616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90"/>
                        </a:lnSpc>
                      </a:pPr>
                      <a:r>
                        <a:rPr sz="1100" spc="-6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Recommend</a:t>
                      </a:r>
                      <a:r>
                        <a:rPr sz="1100" spc="-7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an</a:t>
                      </a:r>
                      <a:r>
                        <a:rPr sz="1100" spc="-7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initial</a:t>
                      </a:r>
                      <a:r>
                        <a:rPr sz="1100" spc="-6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treatment</a:t>
                      </a:r>
                      <a:r>
                        <a:rPr sz="1100" spc="-7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plan</a:t>
                      </a:r>
                      <a:r>
                        <a:rPr sz="1100" spc="-6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for</a:t>
                      </a:r>
                      <a:r>
                        <a:rPr sz="1100" spc="-7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8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100" spc="-5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patient</a:t>
                      </a:r>
                      <a:r>
                        <a:rPr sz="1100" spc="-5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with</a:t>
                      </a:r>
                      <a:r>
                        <a:rPr sz="1100" spc="-6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4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PD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63830"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r>
                        <a:rPr sz="1100" spc="-95" dirty="0">
                          <a:latin typeface="Arial"/>
                          <a:cs typeface="Arial"/>
                        </a:rPr>
                        <a:t>Case-Based</a:t>
                      </a:r>
                      <a:r>
                        <a:rPr sz="11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Discussion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1815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305"/>
                        </a:lnSpc>
                      </a:pPr>
                      <a:r>
                        <a:rPr sz="1100" spc="-6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Describe</a:t>
                      </a:r>
                      <a:r>
                        <a:rPr sz="1100" spc="-5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7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pharmacology, </a:t>
                      </a:r>
                      <a:r>
                        <a:rPr sz="1100" spc="-3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clinical</a:t>
                      </a:r>
                      <a:r>
                        <a:rPr sz="1100" spc="-6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effect,</a:t>
                      </a:r>
                      <a:r>
                        <a:rPr sz="1100" spc="-6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sz="1100" spc="-6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safety</a:t>
                      </a:r>
                      <a:r>
                        <a:rPr sz="1100" spc="-6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6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drugs</a:t>
                      </a:r>
                      <a:r>
                        <a:rPr sz="1100" spc="-5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for</a:t>
                      </a:r>
                      <a:r>
                        <a:rPr sz="1100" spc="-6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the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1100" spc="-5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management 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9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4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PD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177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 gridSpan="2">
                  <a:txBody>
                    <a:bodyPr/>
                    <a:lstStyle/>
                    <a:p>
                      <a:pPr marL="2840990">
                        <a:lnSpc>
                          <a:spcPts val="1405"/>
                        </a:lnSpc>
                      </a:pPr>
                      <a:r>
                        <a:rPr sz="1200" b="1" spc="-40" dirty="0">
                          <a:latin typeface="Arial"/>
                          <a:cs typeface="Arial"/>
                        </a:rPr>
                        <a:t>7. </a:t>
                      </a:r>
                      <a:r>
                        <a:rPr sz="1200" b="1" spc="-195" dirty="0">
                          <a:latin typeface="Arial"/>
                          <a:cs typeface="Arial"/>
                        </a:rPr>
                        <a:t>SKILLS</a:t>
                      </a:r>
                      <a:r>
                        <a:rPr sz="1200" b="1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90" dirty="0">
                          <a:latin typeface="Arial"/>
                          <a:cs typeface="Arial"/>
                        </a:rPr>
                        <a:t>LAB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2097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5"/>
                        </a:lnSpc>
                      </a:pPr>
                      <a:r>
                        <a:rPr sz="1200" b="1" i="1" spc="-180" dirty="0">
                          <a:latin typeface="Arial"/>
                          <a:cs typeface="Arial"/>
                        </a:rPr>
                        <a:t>OBJECTIVES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415"/>
                        </a:lnSpc>
                      </a:pPr>
                      <a:r>
                        <a:rPr sz="1200" b="1" i="1" spc="-140" dirty="0">
                          <a:latin typeface="Arial"/>
                          <a:cs typeface="Arial"/>
                        </a:rPr>
                        <a:t>TEACHING</a:t>
                      </a:r>
                      <a:r>
                        <a:rPr sz="1200" b="1" i="1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i="1" spc="-185" dirty="0">
                          <a:latin typeface="Arial"/>
                          <a:cs typeface="Arial"/>
                        </a:rPr>
                        <a:t>STRATEGY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22034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 gridSpan="2">
                  <a:txBody>
                    <a:bodyPr/>
                    <a:lstStyle/>
                    <a:p>
                      <a:pPr marL="68580">
                        <a:lnSpc>
                          <a:spcPts val="1405"/>
                        </a:lnSpc>
                      </a:pPr>
                      <a:r>
                        <a:rPr sz="1200" b="1" spc="-45" dirty="0">
                          <a:latin typeface="Arial"/>
                          <a:cs typeface="Arial"/>
                        </a:rPr>
                        <a:t>7.1 </a:t>
                      </a:r>
                      <a:r>
                        <a:rPr sz="1200" b="1" spc="-95" dirty="0">
                          <a:latin typeface="Arial"/>
                          <a:cs typeface="Arial"/>
                        </a:rPr>
                        <a:t>Suturing</a:t>
                      </a:r>
                      <a:r>
                        <a:rPr sz="1200" b="1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5" dirty="0">
                          <a:latin typeface="Arial"/>
                          <a:cs typeface="Arial"/>
                        </a:rPr>
                        <a:t>Techniques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0066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90"/>
                        </a:lnSpc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Identify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different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suture materials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100" spc="-2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needles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74955" marR="238760" indent="-26034">
                        <a:lnSpc>
                          <a:spcPct val="116300"/>
                        </a:lnSpc>
                      </a:pPr>
                      <a:r>
                        <a:rPr sz="1100" spc="-35" dirty="0">
                          <a:latin typeface="Arial"/>
                          <a:cs typeface="Arial"/>
                        </a:rPr>
                        <a:t>Demonstration</a:t>
                      </a:r>
                      <a:r>
                        <a:rPr sz="110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  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Hands-On</a:t>
                      </a:r>
                      <a:r>
                        <a:rPr sz="1100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Practice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2514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300"/>
                        </a:lnSpc>
                      </a:pPr>
                      <a:r>
                        <a:rPr sz="1100" spc="-40" dirty="0">
                          <a:latin typeface="Arial"/>
                          <a:cs typeface="Arial"/>
                        </a:rPr>
                        <a:t>Demonstrate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wound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closure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techniques by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using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simple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interrupted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100" spc="-1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simple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100" spc="-35" dirty="0">
                          <a:latin typeface="Arial"/>
                          <a:cs typeface="Arial"/>
                        </a:rPr>
                        <a:t>continuous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sutures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7" name="object 3"/>
          <p:cNvSpPr txBox="1"/>
          <p:nvPr/>
        </p:nvSpPr>
        <p:spPr>
          <a:xfrm>
            <a:off x="685800" y="457200"/>
            <a:ext cx="2417445" cy="153888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8900">
              <a:lnSpc>
                <a:spcPts val="1155"/>
              </a:lnSpc>
            </a:pPr>
            <a:r>
              <a:rPr lang="en-US" sz="1100" b="1" spc="-114" dirty="0" smtClean="0">
                <a:latin typeface="Arial"/>
                <a:cs typeface="Arial"/>
              </a:rPr>
              <a:t>AVICENNA MEDICAL COLLEGE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58439" y="426211"/>
            <a:ext cx="421703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i="1" spc="-40" dirty="0">
                <a:latin typeface="Arial"/>
                <a:cs typeface="Arial"/>
              </a:rPr>
              <a:t>4</a:t>
            </a:r>
            <a:r>
              <a:rPr sz="1050" b="1" i="1" spc="-60" baseline="31746" dirty="0">
                <a:latin typeface="Arial"/>
                <a:cs typeface="Arial"/>
              </a:rPr>
              <a:t>th </a:t>
            </a:r>
            <a:r>
              <a:rPr sz="1100" b="1" i="1" spc="-170" dirty="0">
                <a:latin typeface="Arial"/>
                <a:cs typeface="Arial"/>
              </a:rPr>
              <a:t>YEAR </a:t>
            </a:r>
            <a:r>
              <a:rPr sz="1100" b="1" i="1" spc="-120" dirty="0">
                <a:latin typeface="Arial"/>
                <a:cs typeface="Arial"/>
              </a:rPr>
              <a:t>MBBS</a:t>
            </a:r>
            <a:r>
              <a:rPr sz="1100" b="1" i="1" spc="-120">
                <a:latin typeface="Arial"/>
                <a:cs typeface="Arial"/>
              </a:rPr>
              <a:t>, </a:t>
            </a:r>
            <a:r>
              <a:rPr lang="en-US" sz="1100" b="1" i="1" spc="-170" dirty="0" smtClean="0">
                <a:latin typeface="Arial"/>
                <a:cs typeface="Arial"/>
              </a:rPr>
              <a:t> </a:t>
            </a:r>
            <a:r>
              <a:rPr sz="1100" b="1" i="1" spc="-130" smtClean="0">
                <a:latin typeface="Arial"/>
                <a:cs typeface="Arial"/>
              </a:rPr>
              <a:t>NEUROSCIENCES-II </a:t>
            </a:r>
            <a:r>
              <a:rPr sz="1100" b="1" i="1" spc="-20" dirty="0">
                <a:latin typeface="Arial"/>
                <a:cs typeface="Arial"/>
              </a:rPr>
              <a:t>&amp; </a:t>
            </a:r>
            <a:r>
              <a:rPr sz="1100" b="1" i="1" spc="-145" dirty="0">
                <a:latin typeface="Arial"/>
                <a:cs typeface="Arial"/>
              </a:rPr>
              <a:t>PSYCHIATRY</a:t>
            </a:r>
            <a:r>
              <a:rPr sz="1100" b="1" i="1" spc="-160" dirty="0">
                <a:latin typeface="Arial"/>
                <a:cs typeface="Arial"/>
              </a:rPr>
              <a:t> </a:t>
            </a:r>
            <a:r>
              <a:rPr sz="1100" b="1" i="1" spc="-114" dirty="0">
                <a:latin typeface="Arial"/>
                <a:cs typeface="Arial"/>
              </a:rPr>
              <a:t>MODULE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105" dirty="0"/>
              <a:t>Page </a:t>
            </a:r>
            <a:r>
              <a:rPr spc="220" dirty="0"/>
              <a:t>|</a:t>
            </a:r>
            <a:r>
              <a:rPr spc="-80" dirty="0"/>
              <a:t> </a:t>
            </a:r>
            <a:fld id="{81D60167-4931-47E6-BA6A-407CBD079E47}" type="slidenum">
              <a:rPr spc="-55" dirty="0"/>
              <a:pPr marL="12700">
                <a:lnSpc>
                  <a:spcPts val="1150"/>
                </a:lnSpc>
              </a:pPr>
              <a:t>16</a:t>
            </a:fld>
            <a:endParaRPr spc="-55" dirty="0"/>
          </a:p>
        </p:txBody>
      </p:sp>
      <p:sp>
        <p:nvSpPr>
          <p:cNvPr id="3" name="object 3"/>
          <p:cNvSpPr txBox="1"/>
          <p:nvPr/>
        </p:nvSpPr>
        <p:spPr>
          <a:xfrm>
            <a:off x="650240" y="466725"/>
            <a:ext cx="2552065" cy="168275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0" rIns="0" bIns="0" rtlCol="0">
            <a:spAutoFit/>
          </a:bodyPr>
          <a:lstStyle/>
          <a:p>
            <a:pPr marL="108585">
              <a:lnSpc>
                <a:spcPts val="1190"/>
              </a:lnSpc>
            </a:pPr>
            <a:r>
              <a:rPr sz="1100" b="1" spc="-114" dirty="0">
                <a:latin typeface="Arial"/>
                <a:cs typeface="Arial"/>
              </a:rPr>
              <a:t>LIAQUAT </a:t>
            </a:r>
            <a:r>
              <a:rPr sz="1100" b="1" spc="-110" dirty="0">
                <a:latin typeface="Arial"/>
                <a:cs typeface="Arial"/>
              </a:rPr>
              <a:t>NATIONAL </a:t>
            </a:r>
            <a:r>
              <a:rPr sz="1100" b="1" spc="-120" dirty="0">
                <a:latin typeface="Arial"/>
                <a:cs typeface="Arial"/>
              </a:rPr>
              <a:t>MEDICAL</a:t>
            </a:r>
            <a:r>
              <a:rPr sz="1100" b="1" spc="20" dirty="0">
                <a:latin typeface="Arial"/>
                <a:cs typeface="Arial"/>
              </a:rPr>
              <a:t> </a:t>
            </a:r>
            <a:r>
              <a:rPr sz="1100" b="1" spc="-190" dirty="0">
                <a:latin typeface="Arial"/>
                <a:cs typeface="Arial"/>
              </a:rPr>
              <a:t>COLLEGE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881176" y="984503"/>
          <a:ext cx="6356350" cy="71818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55515"/>
                <a:gridCol w="1600835"/>
              </a:tblGrid>
              <a:tr h="191770">
                <a:tc gridSpan="2">
                  <a:txBody>
                    <a:bodyPr/>
                    <a:lstStyle/>
                    <a:p>
                      <a:pPr marL="2612390">
                        <a:lnSpc>
                          <a:spcPts val="1405"/>
                        </a:lnSpc>
                      </a:pPr>
                      <a:r>
                        <a:rPr sz="1200" b="1" spc="-40" dirty="0">
                          <a:latin typeface="Arial"/>
                          <a:cs typeface="Arial"/>
                        </a:rPr>
                        <a:t>8. </a:t>
                      </a:r>
                      <a:r>
                        <a:rPr sz="1200" b="1" spc="-165" dirty="0">
                          <a:latin typeface="Arial"/>
                          <a:cs typeface="Arial"/>
                        </a:rPr>
                        <a:t>PLASTIC</a:t>
                      </a:r>
                      <a:r>
                        <a:rPr sz="1200" b="1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85" dirty="0">
                          <a:latin typeface="Arial"/>
                          <a:cs typeface="Arial"/>
                        </a:rPr>
                        <a:t>SURGERY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20345">
                <a:tc>
                  <a:txBody>
                    <a:bodyPr/>
                    <a:lstStyle/>
                    <a:p>
                      <a:pPr marL="3810" algn="ctr">
                        <a:lnSpc>
                          <a:spcPts val="1405"/>
                        </a:lnSpc>
                      </a:pPr>
                      <a:r>
                        <a:rPr sz="1200" b="1" i="1" spc="-180" dirty="0">
                          <a:latin typeface="Arial"/>
                          <a:cs typeface="Arial"/>
                        </a:rPr>
                        <a:t>OBJECTIVES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405"/>
                        </a:lnSpc>
                      </a:pPr>
                      <a:r>
                        <a:rPr sz="1200" b="1" i="1" spc="-140" dirty="0">
                          <a:latin typeface="Arial"/>
                          <a:cs typeface="Arial"/>
                        </a:rPr>
                        <a:t>TEACHING</a:t>
                      </a:r>
                      <a:r>
                        <a:rPr sz="1200" b="1" i="1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i="1" spc="-185" dirty="0">
                          <a:latin typeface="Arial"/>
                          <a:cs typeface="Arial"/>
                        </a:rPr>
                        <a:t>STRATEGY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200660">
                <a:tc gridSpan="2">
                  <a:txBody>
                    <a:bodyPr/>
                    <a:lstStyle/>
                    <a:p>
                      <a:pPr marL="299720">
                        <a:lnSpc>
                          <a:spcPts val="1290"/>
                        </a:lnSpc>
                      </a:pPr>
                      <a:r>
                        <a:rPr sz="1100" b="1" spc="-45" dirty="0">
                          <a:latin typeface="Arial"/>
                          <a:cs typeface="Arial"/>
                        </a:rPr>
                        <a:t>8.1 </a:t>
                      </a:r>
                      <a:r>
                        <a:rPr sz="1100" b="1" spc="-95" dirty="0">
                          <a:latin typeface="Arial"/>
                          <a:cs typeface="Arial"/>
                        </a:rPr>
                        <a:t>Care </a:t>
                      </a:r>
                      <a:r>
                        <a:rPr sz="1100" b="1" spc="-55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b="1" spc="-105" dirty="0">
                          <a:latin typeface="Arial"/>
                          <a:cs typeface="Arial"/>
                        </a:rPr>
                        <a:t>Bed </a:t>
                      </a:r>
                      <a:r>
                        <a:rPr sz="1100" b="1" spc="-110" dirty="0">
                          <a:latin typeface="Arial"/>
                          <a:cs typeface="Arial"/>
                        </a:rPr>
                        <a:t>sores </a:t>
                      </a:r>
                      <a:r>
                        <a:rPr sz="1100" b="1" spc="-95" dirty="0">
                          <a:latin typeface="Arial"/>
                          <a:cs typeface="Arial"/>
                        </a:rPr>
                        <a:t>(Pressure</a:t>
                      </a:r>
                      <a:r>
                        <a:rPr sz="1100" b="1" spc="-85" dirty="0">
                          <a:latin typeface="Arial"/>
                          <a:cs typeface="Arial"/>
                        </a:rPr>
                        <a:t> Ulcers)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61620">
                <a:tc>
                  <a:txBody>
                    <a:bodyPr/>
                    <a:lstStyle/>
                    <a:p>
                      <a:pPr marL="71120">
                        <a:lnSpc>
                          <a:spcPts val="1300"/>
                        </a:lnSpc>
                      </a:pPr>
                      <a:r>
                        <a:rPr sz="1100" spc="-60" dirty="0">
                          <a:solidFill>
                            <a:srgbClr val="444444"/>
                          </a:solidFill>
                          <a:latin typeface="Arial"/>
                          <a:cs typeface="Arial"/>
                        </a:rPr>
                        <a:t>Describe </a:t>
                      </a:r>
                      <a:r>
                        <a:rPr sz="1100" spc="-10" dirty="0">
                          <a:solidFill>
                            <a:srgbClr val="444444"/>
                          </a:solidFill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30" dirty="0">
                          <a:solidFill>
                            <a:srgbClr val="444444"/>
                          </a:solidFill>
                          <a:latin typeface="Arial"/>
                          <a:cs typeface="Arial"/>
                        </a:rPr>
                        <a:t>etiology </a:t>
                      </a:r>
                      <a:r>
                        <a:rPr sz="1100" spc="-50" dirty="0">
                          <a:solidFill>
                            <a:srgbClr val="444444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40" dirty="0">
                          <a:solidFill>
                            <a:srgbClr val="444444"/>
                          </a:solidFill>
                          <a:latin typeface="Arial"/>
                          <a:cs typeface="Arial"/>
                        </a:rPr>
                        <a:t>pathophysiology </a:t>
                      </a:r>
                      <a:r>
                        <a:rPr sz="1100" dirty="0">
                          <a:solidFill>
                            <a:srgbClr val="444444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215" dirty="0">
                          <a:solidFill>
                            <a:srgbClr val="44444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solidFill>
                            <a:srgbClr val="444444"/>
                          </a:solidFill>
                          <a:latin typeface="Arial"/>
                          <a:cs typeface="Arial"/>
                        </a:rPr>
                        <a:t>pressure </a:t>
                      </a:r>
                      <a:r>
                        <a:rPr sz="1100" spc="-35" dirty="0">
                          <a:solidFill>
                            <a:srgbClr val="444444"/>
                          </a:solidFill>
                          <a:latin typeface="Arial"/>
                          <a:cs typeface="Arial"/>
                        </a:rPr>
                        <a:t>ulcer development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9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153670">
                        <a:lnSpc>
                          <a:spcPct val="100000"/>
                        </a:lnSpc>
                      </a:pPr>
                      <a:r>
                        <a:rPr sz="1100" spc="-70" dirty="0">
                          <a:latin typeface="Arial"/>
                          <a:cs typeface="Arial"/>
                        </a:rPr>
                        <a:t>Small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group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Discussion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1620">
                <a:tc>
                  <a:txBody>
                    <a:bodyPr/>
                    <a:lstStyle/>
                    <a:p>
                      <a:pPr marL="71120">
                        <a:lnSpc>
                          <a:spcPts val="1300"/>
                        </a:lnSpc>
                      </a:pPr>
                      <a:r>
                        <a:rPr sz="1100" spc="-15" dirty="0">
                          <a:solidFill>
                            <a:srgbClr val="444444"/>
                          </a:solidFill>
                          <a:latin typeface="Arial"/>
                          <a:cs typeface="Arial"/>
                        </a:rPr>
                        <a:t>Identify </a:t>
                      </a:r>
                      <a:r>
                        <a:rPr sz="1100" spc="-35" dirty="0">
                          <a:solidFill>
                            <a:srgbClr val="444444"/>
                          </a:solidFill>
                          <a:latin typeface="Arial"/>
                          <a:cs typeface="Arial"/>
                        </a:rPr>
                        <a:t>risk factors </a:t>
                      </a:r>
                      <a:r>
                        <a:rPr sz="1100" spc="5" dirty="0">
                          <a:solidFill>
                            <a:srgbClr val="444444"/>
                          </a:solidFill>
                          <a:latin typeface="Arial"/>
                          <a:cs typeface="Arial"/>
                        </a:rPr>
                        <a:t>for</a:t>
                      </a:r>
                      <a:r>
                        <a:rPr sz="1100" spc="-220" dirty="0">
                          <a:solidFill>
                            <a:srgbClr val="44444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solidFill>
                            <a:srgbClr val="444444"/>
                          </a:solidFill>
                          <a:latin typeface="Arial"/>
                          <a:cs typeface="Arial"/>
                        </a:rPr>
                        <a:t>pressure </a:t>
                      </a:r>
                      <a:r>
                        <a:rPr sz="1100" spc="-35" dirty="0">
                          <a:solidFill>
                            <a:srgbClr val="444444"/>
                          </a:solidFill>
                          <a:latin typeface="Arial"/>
                          <a:cs typeface="Arial"/>
                        </a:rPr>
                        <a:t>ulcer development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71120">
                        <a:lnSpc>
                          <a:spcPts val="1300"/>
                        </a:lnSpc>
                      </a:pPr>
                      <a:r>
                        <a:rPr sz="1100" spc="-60" dirty="0">
                          <a:solidFill>
                            <a:srgbClr val="444444"/>
                          </a:solidFill>
                          <a:latin typeface="Arial"/>
                          <a:cs typeface="Arial"/>
                        </a:rPr>
                        <a:t>Evaluate </a:t>
                      </a:r>
                      <a:r>
                        <a:rPr sz="1100" spc="-55" dirty="0">
                          <a:solidFill>
                            <a:srgbClr val="444444"/>
                          </a:solidFill>
                          <a:latin typeface="Arial"/>
                          <a:cs typeface="Arial"/>
                        </a:rPr>
                        <a:t>pressure </a:t>
                      </a:r>
                      <a:r>
                        <a:rPr sz="1100" spc="-35" dirty="0">
                          <a:solidFill>
                            <a:srgbClr val="444444"/>
                          </a:solidFill>
                          <a:latin typeface="Arial"/>
                          <a:cs typeface="Arial"/>
                        </a:rPr>
                        <a:t>ulcer risk </a:t>
                      </a:r>
                      <a:r>
                        <a:rPr sz="1100" spc="-75" dirty="0">
                          <a:solidFill>
                            <a:srgbClr val="444444"/>
                          </a:solidFill>
                          <a:latin typeface="Arial"/>
                          <a:cs typeface="Arial"/>
                        </a:rPr>
                        <a:t>assessment </a:t>
                      </a:r>
                      <a:r>
                        <a:rPr sz="1100" spc="-40" dirty="0">
                          <a:solidFill>
                            <a:srgbClr val="444444"/>
                          </a:solidFill>
                          <a:latin typeface="Arial"/>
                          <a:cs typeface="Arial"/>
                        </a:rPr>
                        <a:t>methods </a:t>
                      </a:r>
                      <a:r>
                        <a:rPr sz="1100" spc="-50" dirty="0">
                          <a:solidFill>
                            <a:srgbClr val="444444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sz="1100" spc="-155" dirty="0">
                          <a:solidFill>
                            <a:srgbClr val="44444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solidFill>
                            <a:srgbClr val="444444"/>
                          </a:solidFill>
                          <a:latin typeface="Arial"/>
                          <a:cs typeface="Arial"/>
                        </a:rPr>
                        <a:t>procedures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1620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spc="-70" dirty="0">
                          <a:solidFill>
                            <a:srgbClr val="444444"/>
                          </a:solidFill>
                          <a:latin typeface="Arial"/>
                          <a:cs typeface="Arial"/>
                        </a:rPr>
                        <a:t>Diagnose </a:t>
                      </a:r>
                      <a:r>
                        <a:rPr sz="1100" spc="-55" dirty="0">
                          <a:solidFill>
                            <a:srgbClr val="444444"/>
                          </a:solidFill>
                          <a:latin typeface="Arial"/>
                          <a:cs typeface="Arial"/>
                        </a:rPr>
                        <a:t>and classify pressure</a:t>
                      </a:r>
                      <a:r>
                        <a:rPr sz="1100" spc="-50" dirty="0">
                          <a:solidFill>
                            <a:srgbClr val="444444"/>
                          </a:solidFill>
                          <a:latin typeface="Arial"/>
                          <a:cs typeface="Arial"/>
                        </a:rPr>
                        <a:t> ulcers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72795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spc="-60" dirty="0">
                          <a:solidFill>
                            <a:srgbClr val="444444"/>
                          </a:solidFill>
                          <a:latin typeface="Arial"/>
                          <a:cs typeface="Arial"/>
                        </a:rPr>
                        <a:t>Describe </a:t>
                      </a:r>
                      <a:r>
                        <a:rPr sz="1100" spc="-10" dirty="0">
                          <a:solidFill>
                            <a:srgbClr val="444444"/>
                          </a:solidFill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50" dirty="0">
                          <a:solidFill>
                            <a:srgbClr val="444444"/>
                          </a:solidFill>
                          <a:latin typeface="Arial"/>
                          <a:cs typeface="Arial"/>
                        </a:rPr>
                        <a:t>evidence </a:t>
                      </a:r>
                      <a:r>
                        <a:rPr sz="1100" spc="-30" dirty="0">
                          <a:solidFill>
                            <a:srgbClr val="444444"/>
                          </a:solidFill>
                          <a:latin typeface="Arial"/>
                          <a:cs typeface="Arial"/>
                        </a:rPr>
                        <a:t>about support </a:t>
                      </a:r>
                      <a:r>
                        <a:rPr sz="1100" spc="-65" dirty="0">
                          <a:solidFill>
                            <a:srgbClr val="444444"/>
                          </a:solidFill>
                          <a:latin typeface="Arial"/>
                          <a:cs typeface="Arial"/>
                        </a:rPr>
                        <a:t>surfaces </a:t>
                      </a:r>
                      <a:r>
                        <a:rPr sz="1100" spc="-60" dirty="0">
                          <a:solidFill>
                            <a:srgbClr val="444444"/>
                          </a:solidFill>
                          <a:latin typeface="Arial"/>
                          <a:cs typeface="Arial"/>
                        </a:rPr>
                        <a:t>(cushions </a:t>
                      </a:r>
                      <a:r>
                        <a:rPr sz="1100" spc="-50" dirty="0">
                          <a:solidFill>
                            <a:srgbClr val="444444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45" dirty="0">
                          <a:solidFill>
                            <a:srgbClr val="444444"/>
                          </a:solidFill>
                          <a:latin typeface="Arial"/>
                          <a:cs typeface="Arial"/>
                        </a:rPr>
                        <a:t>mattresses),</a:t>
                      </a:r>
                      <a:r>
                        <a:rPr sz="1100" spc="-180" dirty="0">
                          <a:solidFill>
                            <a:srgbClr val="44444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solidFill>
                            <a:srgbClr val="444444"/>
                          </a:solidFill>
                          <a:latin typeface="Arial"/>
                          <a:cs typeface="Arial"/>
                        </a:rPr>
                        <a:t>heel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71120" marR="277495">
                        <a:lnSpc>
                          <a:spcPct val="152000"/>
                        </a:lnSpc>
                        <a:spcBef>
                          <a:spcPts val="10"/>
                        </a:spcBef>
                      </a:pPr>
                      <a:r>
                        <a:rPr sz="1100" spc="-30" dirty="0">
                          <a:solidFill>
                            <a:srgbClr val="444444"/>
                          </a:solidFill>
                          <a:latin typeface="Arial"/>
                          <a:cs typeface="Arial"/>
                        </a:rPr>
                        <a:t>preventive </a:t>
                      </a:r>
                      <a:r>
                        <a:rPr sz="1100" spc="-60" dirty="0">
                          <a:solidFill>
                            <a:srgbClr val="444444"/>
                          </a:solidFill>
                          <a:latin typeface="Arial"/>
                          <a:cs typeface="Arial"/>
                        </a:rPr>
                        <a:t>devices, </a:t>
                      </a:r>
                      <a:r>
                        <a:rPr sz="1100" spc="-5" dirty="0">
                          <a:solidFill>
                            <a:srgbClr val="444444"/>
                          </a:solidFill>
                          <a:latin typeface="Arial"/>
                          <a:cs typeface="Arial"/>
                        </a:rPr>
                        <a:t>nutrition, </a:t>
                      </a:r>
                      <a:r>
                        <a:rPr sz="1100" spc="-50" dirty="0">
                          <a:solidFill>
                            <a:srgbClr val="444444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30" dirty="0">
                          <a:solidFill>
                            <a:srgbClr val="444444"/>
                          </a:solidFill>
                          <a:latin typeface="Arial"/>
                          <a:cs typeface="Arial"/>
                        </a:rPr>
                        <a:t>repositioning </a:t>
                      </a:r>
                      <a:r>
                        <a:rPr sz="1100" spc="10" dirty="0">
                          <a:solidFill>
                            <a:srgbClr val="444444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1100" spc="-30" dirty="0">
                          <a:solidFill>
                            <a:srgbClr val="444444"/>
                          </a:solidFill>
                          <a:latin typeface="Arial"/>
                          <a:cs typeface="Arial"/>
                        </a:rPr>
                        <a:t>prevent </a:t>
                      </a:r>
                      <a:r>
                        <a:rPr sz="1100" spc="-50" dirty="0">
                          <a:solidFill>
                            <a:srgbClr val="444444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5" dirty="0">
                          <a:solidFill>
                            <a:srgbClr val="444444"/>
                          </a:solidFill>
                          <a:latin typeface="Arial"/>
                          <a:cs typeface="Arial"/>
                        </a:rPr>
                        <a:t>treat</a:t>
                      </a:r>
                      <a:r>
                        <a:rPr sz="1100" spc="-220" dirty="0">
                          <a:solidFill>
                            <a:srgbClr val="44444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solidFill>
                            <a:srgbClr val="444444"/>
                          </a:solidFill>
                          <a:latin typeface="Arial"/>
                          <a:cs typeface="Arial"/>
                        </a:rPr>
                        <a:t>pressure  </a:t>
                      </a:r>
                      <a:r>
                        <a:rPr sz="1100" spc="-50" dirty="0">
                          <a:solidFill>
                            <a:srgbClr val="444444"/>
                          </a:solidFill>
                          <a:latin typeface="Arial"/>
                          <a:cs typeface="Arial"/>
                        </a:rPr>
                        <a:t>ulcers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1620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spc="-65" dirty="0">
                          <a:solidFill>
                            <a:srgbClr val="444444"/>
                          </a:solidFill>
                          <a:latin typeface="Arial"/>
                          <a:cs typeface="Arial"/>
                        </a:rPr>
                        <a:t>Recommend</a:t>
                      </a:r>
                      <a:r>
                        <a:rPr sz="1100" spc="-75" dirty="0">
                          <a:solidFill>
                            <a:srgbClr val="44444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solidFill>
                            <a:srgbClr val="444444"/>
                          </a:solidFill>
                          <a:latin typeface="Arial"/>
                          <a:cs typeface="Arial"/>
                        </a:rPr>
                        <a:t>effective</a:t>
                      </a:r>
                      <a:r>
                        <a:rPr sz="1100" spc="-55" dirty="0">
                          <a:solidFill>
                            <a:srgbClr val="44444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solidFill>
                            <a:srgbClr val="444444"/>
                          </a:solidFill>
                          <a:latin typeface="Arial"/>
                          <a:cs typeface="Arial"/>
                        </a:rPr>
                        <a:t>interventions</a:t>
                      </a:r>
                      <a:r>
                        <a:rPr sz="1100" spc="-55" dirty="0">
                          <a:solidFill>
                            <a:srgbClr val="44444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444444"/>
                          </a:solidFill>
                          <a:latin typeface="Arial"/>
                          <a:cs typeface="Arial"/>
                        </a:rPr>
                        <a:t>for</a:t>
                      </a:r>
                      <a:r>
                        <a:rPr sz="1100" spc="-60" dirty="0">
                          <a:solidFill>
                            <a:srgbClr val="44444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solidFill>
                            <a:srgbClr val="444444"/>
                          </a:solidFill>
                          <a:latin typeface="Arial"/>
                          <a:cs typeface="Arial"/>
                        </a:rPr>
                        <a:t>local</a:t>
                      </a:r>
                      <a:r>
                        <a:rPr sz="1100" spc="-60" dirty="0">
                          <a:solidFill>
                            <a:srgbClr val="44444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solidFill>
                            <a:srgbClr val="444444"/>
                          </a:solidFill>
                          <a:latin typeface="Arial"/>
                          <a:cs typeface="Arial"/>
                        </a:rPr>
                        <a:t>treatment</a:t>
                      </a:r>
                      <a:r>
                        <a:rPr sz="1100" spc="-50" dirty="0">
                          <a:solidFill>
                            <a:srgbClr val="44444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444444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70" dirty="0">
                          <a:solidFill>
                            <a:srgbClr val="44444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solidFill>
                            <a:srgbClr val="444444"/>
                          </a:solidFill>
                          <a:latin typeface="Arial"/>
                          <a:cs typeface="Arial"/>
                        </a:rPr>
                        <a:t>pressure</a:t>
                      </a:r>
                      <a:r>
                        <a:rPr sz="1100" spc="-70" dirty="0">
                          <a:solidFill>
                            <a:srgbClr val="44444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solidFill>
                            <a:srgbClr val="444444"/>
                          </a:solidFill>
                          <a:latin typeface="Arial"/>
                          <a:cs typeface="Arial"/>
                        </a:rPr>
                        <a:t>ulcers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spc="-60" dirty="0">
                          <a:solidFill>
                            <a:srgbClr val="444444"/>
                          </a:solidFill>
                          <a:latin typeface="Arial"/>
                          <a:cs typeface="Arial"/>
                        </a:rPr>
                        <a:t>Describe </a:t>
                      </a:r>
                      <a:r>
                        <a:rPr sz="1100" spc="-45" dirty="0">
                          <a:solidFill>
                            <a:srgbClr val="444444"/>
                          </a:solidFill>
                          <a:latin typeface="Arial"/>
                          <a:cs typeface="Arial"/>
                        </a:rPr>
                        <a:t>best practices </a:t>
                      </a:r>
                      <a:r>
                        <a:rPr sz="1100" dirty="0">
                          <a:solidFill>
                            <a:srgbClr val="444444"/>
                          </a:solidFill>
                          <a:latin typeface="Arial"/>
                          <a:cs typeface="Arial"/>
                        </a:rPr>
                        <a:t>for </a:t>
                      </a:r>
                      <a:r>
                        <a:rPr sz="1100" spc="-55" dirty="0">
                          <a:solidFill>
                            <a:srgbClr val="444444"/>
                          </a:solidFill>
                          <a:latin typeface="Arial"/>
                          <a:cs typeface="Arial"/>
                        </a:rPr>
                        <a:t>cleansing, </a:t>
                      </a:r>
                      <a:r>
                        <a:rPr sz="1100" spc="-30" dirty="0">
                          <a:solidFill>
                            <a:srgbClr val="444444"/>
                          </a:solidFill>
                          <a:latin typeface="Arial"/>
                          <a:cs typeface="Arial"/>
                        </a:rPr>
                        <a:t>debridement, </a:t>
                      </a:r>
                      <a:r>
                        <a:rPr sz="1100" spc="-75" dirty="0">
                          <a:solidFill>
                            <a:srgbClr val="444444"/>
                          </a:solidFill>
                          <a:latin typeface="Arial"/>
                          <a:cs typeface="Arial"/>
                        </a:rPr>
                        <a:t>assessment </a:t>
                      </a:r>
                      <a:r>
                        <a:rPr sz="1100" spc="-50" dirty="0">
                          <a:solidFill>
                            <a:srgbClr val="444444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10" dirty="0">
                          <a:solidFill>
                            <a:srgbClr val="444444"/>
                          </a:solidFill>
                          <a:latin typeface="Arial"/>
                          <a:cs typeface="Arial"/>
                        </a:rPr>
                        <a:t>treatment</a:t>
                      </a:r>
                      <a:r>
                        <a:rPr sz="1100" spc="-140" dirty="0">
                          <a:solidFill>
                            <a:srgbClr val="44444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444444"/>
                          </a:solidFill>
                          <a:latin typeface="Arial"/>
                          <a:cs typeface="Arial"/>
                        </a:rPr>
                        <a:t>of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71120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1100" spc="-20" dirty="0">
                          <a:solidFill>
                            <a:srgbClr val="444444"/>
                          </a:solidFill>
                          <a:latin typeface="Arial"/>
                          <a:cs typeface="Arial"/>
                        </a:rPr>
                        <a:t>infection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18159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spc="-50" dirty="0">
                          <a:solidFill>
                            <a:srgbClr val="444444"/>
                          </a:solidFill>
                          <a:latin typeface="Arial"/>
                          <a:cs typeface="Arial"/>
                        </a:rPr>
                        <a:t>List </a:t>
                      </a:r>
                      <a:r>
                        <a:rPr sz="1100" spc="-35" dirty="0">
                          <a:solidFill>
                            <a:srgbClr val="444444"/>
                          </a:solidFill>
                          <a:latin typeface="Arial"/>
                          <a:cs typeface="Arial"/>
                        </a:rPr>
                        <a:t>indications </a:t>
                      </a:r>
                      <a:r>
                        <a:rPr sz="1100" spc="-50" dirty="0">
                          <a:solidFill>
                            <a:srgbClr val="444444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30" dirty="0">
                          <a:solidFill>
                            <a:srgbClr val="444444"/>
                          </a:solidFill>
                          <a:latin typeface="Arial"/>
                          <a:cs typeface="Arial"/>
                        </a:rPr>
                        <a:t>contra-indications </a:t>
                      </a:r>
                      <a:r>
                        <a:rPr sz="1100" dirty="0">
                          <a:solidFill>
                            <a:srgbClr val="444444"/>
                          </a:solidFill>
                          <a:latin typeface="Arial"/>
                          <a:cs typeface="Arial"/>
                        </a:rPr>
                        <a:t>for </a:t>
                      </a:r>
                      <a:r>
                        <a:rPr sz="1100" spc="-30" dirty="0">
                          <a:solidFill>
                            <a:srgbClr val="444444"/>
                          </a:solidFill>
                          <a:latin typeface="Arial"/>
                          <a:cs typeface="Arial"/>
                        </a:rPr>
                        <a:t>wound </a:t>
                      </a:r>
                      <a:r>
                        <a:rPr sz="1100" spc="-65" dirty="0">
                          <a:solidFill>
                            <a:srgbClr val="444444"/>
                          </a:solidFill>
                          <a:latin typeface="Arial"/>
                          <a:cs typeface="Arial"/>
                        </a:rPr>
                        <a:t>dressings, </a:t>
                      </a:r>
                      <a:r>
                        <a:rPr sz="1100" spc="-35" dirty="0">
                          <a:solidFill>
                            <a:srgbClr val="444444"/>
                          </a:solidFill>
                          <a:latin typeface="Arial"/>
                          <a:cs typeface="Arial"/>
                        </a:rPr>
                        <a:t>biological</a:t>
                      </a:r>
                      <a:r>
                        <a:rPr sz="1100" spc="-225" dirty="0">
                          <a:solidFill>
                            <a:srgbClr val="44444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0" dirty="0">
                          <a:solidFill>
                            <a:srgbClr val="444444"/>
                          </a:solidFill>
                          <a:latin typeface="Arial"/>
                          <a:cs typeface="Arial"/>
                        </a:rPr>
                        <a:t>dressings,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71120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1100" spc="-15" dirty="0">
                          <a:solidFill>
                            <a:srgbClr val="444444"/>
                          </a:solidFill>
                          <a:latin typeface="Arial"/>
                          <a:cs typeface="Arial"/>
                        </a:rPr>
                        <a:t>growth</a:t>
                      </a:r>
                      <a:r>
                        <a:rPr sz="1100" spc="-60" dirty="0">
                          <a:solidFill>
                            <a:srgbClr val="44444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solidFill>
                            <a:srgbClr val="444444"/>
                          </a:solidFill>
                          <a:latin typeface="Arial"/>
                          <a:cs typeface="Arial"/>
                        </a:rPr>
                        <a:t>factors</a:t>
                      </a:r>
                      <a:r>
                        <a:rPr sz="1100" spc="-60" dirty="0">
                          <a:solidFill>
                            <a:srgbClr val="44444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solidFill>
                            <a:srgbClr val="444444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sz="1100" spc="-60" dirty="0">
                          <a:solidFill>
                            <a:srgbClr val="44444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solidFill>
                            <a:srgbClr val="444444"/>
                          </a:solidFill>
                          <a:latin typeface="Arial"/>
                          <a:cs typeface="Arial"/>
                        </a:rPr>
                        <a:t>biophysical</a:t>
                      </a:r>
                      <a:r>
                        <a:rPr sz="1100" spc="-60" dirty="0">
                          <a:solidFill>
                            <a:srgbClr val="44444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solidFill>
                            <a:srgbClr val="444444"/>
                          </a:solidFill>
                          <a:latin typeface="Arial"/>
                          <a:cs typeface="Arial"/>
                        </a:rPr>
                        <a:t>agents </a:t>
                      </a:r>
                      <a:r>
                        <a:rPr sz="1100" dirty="0">
                          <a:solidFill>
                            <a:srgbClr val="444444"/>
                          </a:solidFill>
                          <a:latin typeface="Arial"/>
                          <a:cs typeface="Arial"/>
                        </a:rPr>
                        <a:t>for</a:t>
                      </a:r>
                      <a:r>
                        <a:rPr sz="1100" spc="-65" dirty="0">
                          <a:solidFill>
                            <a:srgbClr val="44444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solidFill>
                            <a:srgbClr val="444444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60" dirty="0">
                          <a:solidFill>
                            <a:srgbClr val="44444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solidFill>
                            <a:srgbClr val="444444"/>
                          </a:solidFill>
                          <a:latin typeface="Arial"/>
                          <a:cs typeface="Arial"/>
                        </a:rPr>
                        <a:t>treatment</a:t>
                      </a:r>
                      <a:r>
                        <a:rPr sz="1100" spc="-55" dirty="0">
                          <a:solidFill>
                            <a:srgbClr val="44444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444444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55" dirty="0">
                          <a:solidFill>
                            <a:srgbClr val="444444"/>
                          </a:solidFill>
                          <a:latin typeface="Arial"/>
                          <a:cs typeface="Arial"/>
                        </a:rPr>
                        <a:t> pressure</a:t>
                      </a:r>
                      <a:r>
                        <a:rPr sz="1100" spc="-60" dirty="0">
                          <a:solidFill>
                            <a:srgbClr val="44444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solidFill>
                            <a:srgbClr val="444444"/>
                          </a:solidFill>
                          <a:latin typeface="Arial"/>
                          <a:cs typeface="Arial"/>
                        </a:rPr>
                        <a:t>ulcers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1620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spc="-60" dirty="0">
                          <a:solidFill>
                            <a:srgbClr val="444444"/>
                          </a:solidFill>
                          <a:latin typeface="Arial"/>
                          <a:cs typeface="Arial"/>
                        </a:rPr>
                        <a:t>Describe</a:t>
                      </a:r>
                      <a:r>
                        <a:rPr sz="1100" spc="-55" dirty="0">
                          <a:solidFill>
                            <a:srgbClr val="44444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solidFill>
                            <a:srgbClr val="444444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70" dirty="0">
                          <a:solidFill>
                            <a:srgbClr val="44444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solidFill>
                            <a:srgbClr val="444444"/>
                          </a:solidFill>
                          <a:latin typeface="Arial"/>
                          <a:cs typeface="Arial"/>
                        </a:rPr>
                        <a:t>role</a:t>
                      </a:r>
                      <a:r>
                        <a:rPr sz="1100" spc="-65" dirty="0">
                          <a:solidFill>
                            <a:srgbClr val="44444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444444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60" dirty="0">
                          <a:solidFill>
                            <a:srgbClr val="44444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solidFill>
                            <a:srgbClr val="444444"/>
                          </a:solidFill>
                          <a:latin typeface="Arial"/>
                          <a:cs typeface="Arial"/>
                        </a:rPr>
                        <a:t>surgery </a:t>
                      </a:r>
                      <a:r>
                        <a:rPr sz="1100" spc="10" dirty="0">
                          <a:solidFill>
                            <a:srgbClr val="444444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sz="1100" spc="-55" dirty="0">
                          <a:solidFill>
                            <a:srgbClr val="44444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solidFill>
                            <a:srgbClr val="444444"/>
                          </a:solidFill>
                          <a:latin typeface="Arial"/>
                          <a:cs typeface="Arial"/>
                        </a:rPr>
                        <a:t>treat</a:t>
                      </a:r>
                      <a:r>
                        <a:rPr sz="1100" spc="-55" dirty="0">
                          <a:solidFill>
                            <a:srgbClr val="444444"/>
                          </a:solidFill>
                          <a:latin typeface="Arial"/>
                          <a:cs typeface="Arial"/>
                        </a:rPr>
                        <a:t> pressure </a:t>
                      </a:r>
                      <a:r>
                        <a:rPr sz="1100" spc="-50" dirty="0">
                          <a:solidFill>
                            <a:srgbClr val="444444"/>
                          </a:solidFill>
                          <a:latin typeface="Arial"/>
                          <a:cs typeface="Arial"/>
                        </a:rPr>
                        <a:t>ulcers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0345">
                <a:tc gridSpan="2">
                  <a:txBody>
                    <a:bodyPr/>
                    <a:lstStyle/>
                    <a:p>
                      <a:pPr marL="2788920">
                        <a:lnSpc>
                          <a:spcPts val="1405"/>
                        </a:lnSpc>
                      </a:pPr>
                      <a:r>
                        <a:rPr sz="1200" b="1" spc="-40" dirty="0">
                          <a:latin typeface="Arial"/>
                          <a:cs typeface="Arial"/>
                        </a:rPr>
                        <a:t>9.</a:t>
                      </a:r>
                      <a:r>
                        <a:rPr sz="1200" b="1" spc="2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60" dirty="0">
                          <a:latin typeface="Arial"/>
                          <a:cs typeface="Arial"/>
                        </a:rPr>
                        <a:t>PSYCHIATRY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19710">
                <a:tc>
                  <a:txBody>
                    <a:bodyPr/>
                    <a:lstStyle/>
                    <a:p>
                      <a:pPr marL="3810" algn="ctr">
                        <a:lnSpc>
                          <a:spcPts val="1405"/>
                        </a:lnSpc>
                      </a:pPr>
                      <a:r>
                        <a:rPr sz="1200" b="1" i="1" spc="-180" dirty="0">
                          <a:latin typeface="Arial"/>
                          <a:cs typeface="Arial"/>
                        </a:rPr>
                        <a:t>OBJECTIVES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405"/>
                        </a:lnSpc>
                      </a:pPr>
                      <a:r>
                        <a:rPr sz="1200" b="1" i="1" spc="-140" dirty="0">
                          <a:latin typeface="Arial"/>
                          <a:cs typeface="Arial"/>
                        </a:rPr>
                        <a:t>TEACHING</a:t>
                      </a:r>
                      <a:r>
                        <a:rPr sz="1200" b="1" i="1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i="1" spc="-185" dirty="0">
                          <a:latin typeface="Arial"/>
                          <a:cs typeface="Arial"/>
                        </a:rPr>
                        <a:t>STRATEGY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202565">
                <a:tc gridSpan="2"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b="1" spc="-45" dirty="0">
                          <a:latin typeface="Arial"/>
                          <a:cs typeface="Arial"/>
                        </a:rPr>
                        <a:t>9.1 </a:t>
                      </a:r>
                      <a:r>
                        <a:rPr sz="1100" b="1" spc="-55" dirty="0">
                          <a:latin typeface="Arial"/>
                          <a:cs typeface="Arial"/>
                        </a:rPr>
                        <a:t>Mood </a:t>
                      </a:r>
                      <a:r>
                        <a:rPr sz="1100" b="1" spc="-90" dirty="0">
                          <a:latin typeface="Arial"/>
                          <a:cs typeface="Arial"/>
                        </a:rPr>
                        <a:t>disorders </a:t>
                      </a:r>
                      <a:r>
                        <a:rPr sz="1100" b="1" spc="-85" dirty="0">
                          <a:latin typeface="Arial"/>
                          <a:cs typeface="Arial"/>
                        </a:rPr>
                        <a:t>(depression </a:t>
                      </a:r>
                      <a:r>
                        <a:rPr sz="1100" b="1" spc="-80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b="1" spc="-65" dirty="0">
                          <a:latin typeface="Arial"/>
                          <a:cs typeface="Arial"/>
                        </a:rPr>
                        <a:t>bipolar</a:t>
                      </a:r>
                      <a:r>
                        <a:rPr sz="11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80" dirty="0">
                          <a:latin typeface="Arial"/>
                          <a:cs typeface="Arial"/>
                        </a:rPr>
                        <a:t>disorders)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517525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Describe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diagnostic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criteria 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for</a:t>
                      </a:r>
                      <a:r>
                        <a:rPr sz="1100" spc="-2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mood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disorders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(including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depression and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71120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bipolar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disorders)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281940">
                        <a:lnSpc>
                          <a:spcPct val="100000"/>
                        </a:lnSpc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Interactive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lecture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1620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Identify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common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risk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factors 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for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mood</a:t>
                      </a:r>
                      <a:r>
                        <a:rPr sz="1100" spc="-2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disorders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1620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effective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management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mood</a:t>
                      </a:r>
                      <a:r>
                        <a:rPr sz="1100" spc="-229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disorders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1620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spc="-55" dirty="0">
                          <a:latin typeface="Arial"/>
                          <a:cs typeface="Arial"/>
                        </a:rPr>
                        <a:t>State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epidemiology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15" dirty="0">
                          <a:latin typeface="Arial"/>
                          <a:cs typeface="Arial"/>
                        </a:rPr>
                        <a:t>&amp;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aetiology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mood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disorder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2565">
                <a:tc gridSpan="2"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b="1" spc="-45" dirty="0">
                          <a:latin typeface="Arial"/>
                          <a:cs typeface="Arial"/>
                        </a:rPr>
                        <a:t>9.2</a:t>
                      </a:r>
                      <a:r>
                        <a:rPr sz="1100" b="1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0" dirty="0">
                          <a:latin typeface="Arial"/>
                          <a:cs typeface="Arial"/>
                        </a:rPr>
                        <a:t>Suicide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62255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factors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theories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suicide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with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reference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1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recent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advances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41605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sz="1100" spc="-70" dirty="0">
                          <a:latin typeface="Arial"/>
                          <a:cs typeface="Arial"/>
                        </a:rPr>
                        <a:t>Small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Group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Discussion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1620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spc="-65" dirty="0">
                          <a:latin typeface="Arial"/>
                          <a:cs typeface="Arial"/>
                        </a:rPr>
                        <a:t>Explain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process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2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risk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assessment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its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management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Describe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public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health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approach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for</a:t>
                      </a:r>
                      <a:r>
                        <a:rPr sz="1100" spc="-2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suicide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prevention,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including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primary,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71120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1100" spc="-55" dirty="0">
                          <a:latin typeface="Arial"/>
                          <a:cs typeface="Arial"/>
                        </a:rPr>
                        <a:t>secondary,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tertiary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prevention</a:t>
                      </a:r>
                      <a:r>
                        <a:rPr sz="1100" spc="-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strategies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7" name="object 3"/>
          <p:cNvSpPr txBox="1"/>
          <p:nvPr/>
        </p:nvSpPr>
        <p:spPr>
          <a:xfrm>
            <a:off x="685800" y="457200"/>
            <a:ext cx="2417445" cy="153888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8900">
              <a:lnSpc>
                <a:spcPts val="1155"/>
              </a:lnSpc>
            </a:pPr>
            <a:r>
              <a:rPr lang="en-US" sz="1100" b="1" spc="-114" dirty="0" smtClean="0">
                <a:latin typeface="Arial"/>
                <a:cs typeface="Arial"/>
              </a:rPr>
              <a:t>AVICENNA MEDICAL COLLEGE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58439" y="426211"/>
            <a:ext cx="421703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i="1" spc="-40" dirty="0">
                <a:latin typeface="Arial"/>
                <a:cs typeface="Arial"/>
              </a:rPr>
              <a:t>4</a:t>
            </a:r>
            <a:r>
              <a:rPr sz="1050" b="1" i="1" spc="-60" baseline="31746" dirty="0">
                <a:latin typeface="Arial"/>
                <a:cs typeface="Arial"/>
              </a:rPr>
              <a:t>th </a:t>
            </a:r>
            <a:r>
              <a:rPr sz="1100" b="1" i="1" spc="-170" dirty="0">
                <a:latin typeface="Arial"/>
                <a:cs typeface="Arial"/>
              </a:rPr>
              <a:t>YEAR </a:t>
            </a:r>
            <a:r>
              <a:rPr sz="1100" b="1" i="1" spc="-120" dirty="0">
                <a:latin typeface="Arial"/>
                <a:cs typeface="Arial"/>
              </a:rPr>
              <a:t>MBBS</a:t>
            </a:r>
            <a:r>
              <a:rPr sz="1100" b="1" i="1" spc="-120">
                <a:latin typeface="Arial"/>
                <a:cs typeface="Arial"/>
              </a:rPr>
              <a:t>, </a:t>
            </a:r>
            <a:r>
              <a:rPr lang="en-US" sz="1100" b="1" i="1" spc="-170" dirty="0" smtClean="0">
                <a:latin typeface="Arial"/>
                <a:cs typeface="Arial"/>
              </a:rPr>
              <a:t> </a:t>
            </a:r>
            <a:r>
              <a:rPr sz="1100" b="1" i="1" spc="-130" smtClean="0">
                <a:latin typeface="Arial"/>
                <a:cs typeface="Arial"/>
              </a:rPr>
              <a:t>NEUROSCIENCES-II </a:t>
            </a:r>
            <a:r>
              <a:rPr sz="1100" b="1" i="1" spc="-20" dirty="0">
                <a:latin typeface="Arial"/>
                <a:cs typeface="Arial"/>
              </a:rPr>
              <a:t>&amp; </a:t>
            </a:r>
            <a:r>
              <a:rPr sz="1100" b="1" i="1" spc="-145" dirty="0">
                <a:latin typeface="Arial"/>
                <a:cs typeface="Arial"/>
              </a:rPr>
              <a:t>PSYCHIATRY</a:t>
            </a:r>
            <a:r>
              <a:rPr sz="1100" b="1" i="1" spc="-160" dirty="0">
                <a:latin typeface="Arial"/>
                <a:cs typeface="Arial"/>
              </a:rPr>
              <a:t> </a:t>
            </a:r>
            <a:r>
              <a:rPr sz="1100" b="1" i="1" spc="-114" dirty="0">
                <a:latin typeface="Arial"/>
                <a:cs typeface="Arial"/>
              </a:rPr>
              <a:t>MODULE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105" dirty="0"/>
              <a:t>Page </a:t>
            </a:r>
            <a:r>
              <a:rPr spc="220" dirty="0"/>
              <a:t>|</a:t>
            </a:r>
            <a:r>
              <a:rPr spc="-80" dirty="0"/>
              <a:t> </a:t>
            </a:r>
            <a:fld id="{81D60167-4931-47E6-BA6A-407CBD079E47}" type="slidenum">
              <a:rPr spc="-55" dirty="0"/>
              <a:pPr marL="12700">
                <a:lnSpc>
                  <a:spcPts val="1150"/>
                </a:lnSpc>
              </a:pPr>
              <a:t>17</a:t>
            </a:fld>
            <a:endParaRPr spc="-55" dirty="0"/>
          </a:p>
        </p:txBody>
      </p:sp>
      <p:sp>
        <p:nvSpPr>
          <p:cNvPr id="3" name="object 3"/>
          <p:cNvSpPr txBox="1"/>
          <p:nvPr/>
        </p:nvSpPr>
        <p:spPr>
          <a:xfrm>
            <a:off x="650240" y="466725"/>
            <a:ext cx="2552065" cy="168275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0" rIns="0" bIns="0" rtlCol="0">
            <a:spAutoFit/>
          </a:bodyPr>
          <a:lstStyle/>
          <a:p>
            <a:pPr marL="108585">
              <a:lnSpc>
                <a:spcPts val="1190"/>
              </a:lnSpc>
            </a:pPr>
            <a:r>
              <a:rPr sz="1100" b="1" spc="-114" dirty="0">
                <a:latin typeface="Arial"/>
                <a:cs typeface="Arial"/>
              </a:rPr>
              <a:t>LIAQUAT </a:t>
            </a:r>
            <a:r>
              <a:rPr sz="1100" b="1" spc="-110" dirty="0">
                <a:latin typeface="Arial"/>
                <a:cs typeface="Arial"/>
              </a:rPr>
              <a:t>NATIONAL </a:t>
            </a:r>
            <a:r>
              <a:rPr sz="1100" b="1" spc="-120" dirty="0">
                <a:latin typeface="Arial"/>
                <a:cs typeface="Arial"/>
              </a:rPr>
              <a:t>MEDICAL</a:t>
            </a:r>
            <a:r>
              <a:rPr sz="1100" b="1" spc="20" dirty="0">
                <a:latin typeface="Arial"/>
                <a:cs typeface="Arial"/>
              </a:rPr>
              <a:t> </a:t>
            </a:r>
            <a:r>
              <a:rPr sz="1100" b="1" spc="-190" dirty="0">
                <a:latin typeface="Arial"/>
                <a:cs typeface="Arial"/>
              </a:rPr>
              <a:t>COLLEGE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685800" y="914400"/>
          <a:ext cx="6588759" cy="80664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3679"/>
                <a:gridCol w="4754880"/>
                <a:gridCol w="1600200"/>
              </a:tblGrid>
              <a:tr h="201930">
                <a:tc rowSpan="30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 gridSpan="2">
                  <a:txBody>
                    <a:bodyPr/>
                    <a:lstStyle/>
                    <a:p>
                      <a:pPr marL="68580">
                        <a:lnSpc>
                          <a:spcPts val="1285"/>
                        </a:lnSpc>
                      </a:pPr>
                      <a:r>
                        <a:rPr sz="1100" b="1" spc="-45" dirty="0">
                          <a:latin typeface="Arial"/>
                          <a:cs typeface="Arial"/>
                        </a:rPr>
                        <a:t>9.3 </a:t>
                      </a:r>
                      <a:r>
                        <a:rPr sz="1100" b="1" spc="-65" dirty="0">
                          <a:latin typeface="Arial"/>
                          <a:cs typeface="Arial"/>
                        </a:rPr>
                        <a:t>Anxiety, </a:t>
                      </a:r>
                      <a:r>
                        <a:rPr sz="1100" b="1" spc="-105" dirty="0">
                          <a:latin typeface="Arial"/>
                          <a:cs typeface="Arial"/>
                        </a:rPr>
                        <a:t>Panic </a:t>
                      </a:r>
                      <a:r>
                        <a:rPr sz="1100" b="1" spc="-90" dirty="0">
                          <a:latin typeface="Arial"/>
                          <a:cs typeface="Arial"/>
                        </a:rPr>
                        <a:t>disorders </a:t>
                      </a:r>
                      <a:r>
                        <a:rPr sz="1100" b="1" spc="-80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b="1" spc="-110" dirty="0">
                          <a:latin typeface="Arial"/>
                          <a:cs typeface="Arial"/>
                        </a:rPr>
                        <a:t>Obsessive </a:t>
                      </a:r>
                      <a:r>
                        <a:rPr sz="1100" b="1" spc="-100" dirty="0">
                          <a:latin typeface="Arial"/>
                          <a:cs typeface="Arial"/>
                        </a:rPr>
                        <a:t>Compulsive </a:t>
                      </a:r>
                      <a:r>
                        <a:rPr sz="1100" b="1" spc="-80" dirty="0">
                          <a:latin typeface="Arial"/>
                          <a:cs typeface="Arial"/>
                        </a:rPr>
                        <a:t>Disorder</a:t>
                      </a:r>
                      <a:r>
                        <a:rPr sz="1100" b="1" spc="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0" dirty="0">
                          <a:latin typeface="Arial"/>
                          <a:cs typeface="Arial"/>
                        </a:rPr>
                        <a:t>(OCD)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51689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90"/>
                        </a:lnSpc>
                      </a:pPr>
                      <a:r>
                        <a:rPr sz="1100" spc="-45" dirty="0">
                          <a:latin typeface="Arial"/>
                          <a:cs typeface="Arial"/>
                        </a:rPr>
                        <a:t>Distinguish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essential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features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generalized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anxiety disorder</a:t>
                      </a:r>
                      <a:r>
                        <a:rPr sz="1100" spc="-2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85" dirty="0">
                          <a:latin typeface="Arial"/>
                          <a:cs typeface="Arial"/>
                        </a:rPr>
                        <a:t>(GAD),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panic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1100" spc="-45" dirty="0">
                          <a:latin typeface="Arial"/>
                          <a:cs typeface="Arial"/>
                        </a:rPr>
                        <a:t>attacks,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 panic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disorder,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phobias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(Specific,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Agoraphobia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Social</a:t>
                      </a:r>
                      <a:r>
                        <a:rPr sz="11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Phobia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280035">
                        <a:lnSpc>
                          <a:spcPct val="100000"/>
                        </a:lnSpc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Interactive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lecture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16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300"/>
                        </a:lnSpc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clinical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symptoms, management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differential</a:t>
                      </a:r>
                      <a:r>
                        <a:rPr sz="1100" spc="-1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diagnosis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16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300"/>
                        </a:lnSpc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Describe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symptoms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85" dirty="0">
                          <a:latin typeface="Arial"/>
                          <a:cs typeface="Arial"/>
                        </a:rPr>
                        <a:t>Obsessive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Compulsive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Disorder</a:t>
                      </a:r>
                      <a:r>
                        <a:rPr sz="1100" spc="-1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10" dirty="0">
                          <a:latin typeface="Arial"/>
                          <a:cs typeface="Arial"/>
                        </a:rPr>
                        <a:t>(OCD)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16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300"/>
                        </a:lnSpc>
                      </a:pPr>
                      <a:r>
                        <a:rPr sz="1100" spc="-40" dirty="0">
                          <a:latin typeface="Arial"/>
                          <a:cs typeface="Arial"/>
                        </a:rPr>
                        <a:t>Define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obsessions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 compulsions and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give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examples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1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each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35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300"/>
                        </a:lnSpc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management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5" dirty="0">
                          <a:latin typeface="Arial"/>
                          <a:cs typeface="Arial"/>
                        </a:rPr>
                        <a:t>OCD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16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90"/>
                        </a:lnSpc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biological,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psychodynamic and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cognitive-behavioral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theories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2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60" dirty="0">
                          <a:latin typeface="Arial"/>
                          <a:cs typeface="Arial"/>
                        </a:rPr>
                        <a:t>OCD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066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 gridSpan="2">
                  <a:txBody>
                    <a:bodyPr/>
                    <a:lstStyle/>
                    <a:p>
                      <a:pPr marL="68580">
                        <a:lnSpc>
                          <a:spcPts val="1290"/>
                        </a:lnSpc>
                      </a:pPr>
                      <a:r>
                        <a:rPr sz="1100" b="1" spc="-45" dirty="0">
                          <a:latin typeface="Arial"/>
                          <a:cs typeface="Arial"/>
                        </a:rPr>
                        <a:t>9.4 </a:t>
                      </a:r>
                      <a:r>
                        <a:rPr sz="1100" b="1" spc="-70" dirty="0">
                          <a:latin typeface="Arial"/>
                          <a:cs typeface="Arial"/>
                        </a:rPr>
                        <a:t>Post-traumatic </a:t>
                      </a:r>
                      <a:r>
                        <a:rPr sz="1100" b="1" spc="-105" dirty="0">
                          <a:latin typeface="Arial"/>
                          <a:cs typeface="Arial"/>
                        </a:rPr>
                        <a:t>stress </a:t>
                      </a:r>
                      <a:r>
                        <a:rPr sz="1100" b="1" spc="-80" dirty="0">
                          <a:latin typeface="Arial"/>
                          <a:cs typeface="Arial"/>
                        </a:rPr>
                        <a:t>disorder </a:t>
                      </a:r>
                      <a:r>
                        <a:rPr sz="1100" b="1" spc="-110" dirty="0">
                          <a:latin typeface="Arial"/>
                          <a:cs typeface="Arial"/>
                        </a:rPr>
                        <a:t>(PTSD) </a:t>
                      </a:r>
                      <a:r>
                        <a:rPr sz="1100" b="1" spc="-80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b="1" spc="-85" dirty="0">
                          <a:latin typeface="Arial"/>
                          <a:cs typeface="Arial"/>
                        </a:rPr>
                        <a:t>Acute </a:t>
                      </a:r>
                      <a:r>
                        <a:rPr sz="1100" b="1" spc="-110" dirty="0">
                          <a:latin typeface="Arial"/>
                          <a:cs typeface="Arial"/>
                        </a:rPr>
                        <a:t>Stress </a:t>
                      </a:r>
                      <a:r>
                        <a:rPr sz="1100" b="1" spc="-114" dirty="0">
                          <a:latin typeface="Arial"/>
                          <a:cs typeface="Arial"/>
                        </a:rPr>
                        <a:t>Response</a:t>
                      </a:r>
                      <a:r>
                        <a:rPr sz="11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14" dirty="0">
                          <a:latin typeface="Arial"/>
                          <a:cs typeface="Arial"/>
                        </a:rPr>
                        <a:t>(ASR)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6225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300"/>
                        </a:lnSpc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clinical features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etiology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165" dirty="0">
                          <a:latin typeface="Arial"/>
                          <a:cs typeface="Arial"/>
                        </a:rPr>
                        <a:t>PTSD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100" spc="-1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80" dirty="0">
                          <a:latin typeface="Arial"/>
                          <a:cs typeface="Arial"/>
                        </a:rPr>
                        <a:t>ASR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139700">
                        <a:lnSpc>
                          <a:spcPct val="100000"/>
                        </a:lnSpc>
                      </a:pPr>
                      <a:r>
                        <a:rPr sz="1100" spc="-70" dirty="0">
                          <a:latin typeface="Arial"/>
                          <a:cs typeface="Arial"/>
                        </a:rPr>
                        <a:t>Small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Group</a:t>
                      </a:r>
                      <a:r>
                        <a:rPr sz="11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Discussion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16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300"/>
                        </a:lnSpc>
                      </a:pPr>
                      <a:r>
                        <a:rPr sz="1100" spc="-65" dirty="0">
                          <a:latin typeface="Arial"/>
                          <a:cs typeface="Arial"/>
                        </a:rPr>
                        <a:t>Explain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90" dirty="0">
                          <a:latin typeface="Arial"/>
                          <a:cs typeface="Arial"/>
                        </a:rPr>
                        <a:t>causes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165" dirty="0">
                          <a:latin typeface="Arial"/>
                          <a:cs typeface="Arial"/>
                        </a:rPr>
                        <a:t>PTSD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100" spc="-1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75" dirty="0">
                          <a:latin typeface="Arial"/>
                          <a:cs typeface="Arial"/>
                        </a:rPr>
                        <a:t>ASR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16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300"/>
                        </a:lnSpc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Describe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management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these</a:t>
                      </a:r>
                      <a:r>
                        <a:rPr sz="1100" spc="-2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conditions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256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 gridSpan="2">
                  <a:txBody>
                    <a:bodyPr/>
                    <a:lstStyle/>
                    <a:p>
                      <a:pPr marL="68580">
                        <a:lnSpc>
                          <a:spcPts val="1300"/>
                        </a:lnSpc>
                      </a:pPr>
                      <a:r>
                        <a:rPr sz="1100" b="1" spc="-45" dirty="0">
                          <a:latin typeface="Arial"/>
                          <a:cs typeface="Arial"/>
                        </a:rPr>
                        <a:t>9.5</a:t>
                      </a:r>
                      <a:r>
                        <a:rPr sz="1100" b="1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90" dirty="0">
                          <a:latin typeface="Arial"/>
                          <a:cs typeface="Arial"/>
                        </a:rPr>
                        <a:t>Schizophrenia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616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90"/>
                        </a:lnSpc>
                      </a:pPr>
                      <a:r>
                        <a:rPr sz="1100" spc="-70" dirty="0">
                          <a:latin typeface="Arial"/>
                          <a:cs typeface="Arial"/>
                        </a:rPr>
                        <a:t>Diagnose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schizophrenia 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based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on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given</a:t>
                      </a:r>
                      <a:r>
                        <a:rPr sz="11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criteria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28003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Interactive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lecture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16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90"/>
                        </a:lnSpc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principles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treatment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schizophrenia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16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90"/>
                        </a:lnSpc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Describe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etiological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factors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prevalence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this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condition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256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 gridSpan="2">
                  <a:txBody>
                    <a:bodyPr/>
                    <a:lstStyle/>
                    <a:p>
                      <a:pPr marL="68580">
                        <a:lnSpc>
                          <a:spcPts val="1290"/>
                        </a:lnSpc>
                      </a:pPr>
                      <a:r>
                        <a:rPr sz="1100" b="1" spc="-45" dirty="0">
                          <a:latin typeface="Arial"/>
                          <a:cs typeface="Arial"/>
                        </a:rPr>
                        <a:t>9.6 </a:t>
                      </a:r>
                      <a:r>
                        <a:rPr sz="1100" b="1" spc="-60" dirty="0">
                          <a:latin typeface="Arial"/>
                          <a:cs typeface="Arial"/>
                        </a:rPr>
                        <a:t>Other </a:t>
                      </a:r>
                      <a:r>
                        <a:rPr sz="1100" b="1" spc="-105" dirty="0">
                          <a:latin typeface="Arial"/>
                          <a:cs typeface="Arial"/>
                        </a:rPr>
                        <a:t>Psychotic</a:t>
                      </a:r>
                      <a:r>
                        <a:rPr sz="1100" b="1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90" dirty="0">
                          <a:latin typeface="Arial"/>
                          <a:cs typeface="Arial"/>
                        </a:rPr>
                        <a:t>Disorders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616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90"/>
                        </a:lnSpc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prevalence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various psychotic</a:t>
                      </a:r>
                      <a:r>
                        <a:rPr sz="1100" spc="-1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illnesses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280035">
                        <a:lnSpc>
                          <a:spcPct val="100000"/>
                        </a:lnSpc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Interactive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lecture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225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90"/>
                        </a:lnSpc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Describe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key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features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psychotic</a:t>
                      </a:r>
                      <a:r>
                        <a:rPr sz="1100" spc="-2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illnesses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16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90"/>
                        </a:lnSpc>
                      </a:pPr>
                      <a:r>
                        <a:rPr sz="1100" spc="-20" dirty="0">
                          <a:latin typeface="Arial"/>
                          <a:cs typeface="Arial"/>
                        </a:rPr>
                        <a:t>Differentiate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among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psychotic disorders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based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on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data</a:t>
                      </a:r>
                      <a:r>
                        <a:rPr sz="1100" spc="-1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provided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16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90"/>
                        </a:lnSpc>
                      </a:pPr>
                      <a:r>
                        <a:rPr sz="1100" spc="-65" dirty="0">
                          <a:latin typeface="Arial"/>
                          <a:cs typeface="Arial"/>
                        </a:rPr>
                        <a:t>Select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psychopharmacologic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treatment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for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psychotic</a:t>
                      </a:r>
                      <a:r>
                        <a:rPr sz="1100" spc="-1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disorders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16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90"/>
                        </a:lnSpc>
                      </a:pPr>
                      <a:r>
                        <a:rPr sz="1100" spc="-65" dirty="0">
                          <a:latin typeface="Arial"/>
                          <a:cs typeface="Arial"/>
                        </a:rPr>
                        <a:t>Explain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general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principles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on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how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1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approach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8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patient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with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psychosis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256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 gridSpan="2">
                  <a:txBody>
                    <a:bodyPr/>
                    <a:lstStyle/>
                    <a:p>
                      <a:pPr marL="68580">
                        <a:lnSpc>
                          <a:spcPts val="1290"/>
                        </a:lnSpc>
                      </a:pPr>
                      <a:r>
                        <a:rPr sz="1100" b="1" spc="-45" dirty="0">
                          <a:latin typeface="Arial"/>
                          <a:cs typeface="Arial"/>
                        </a:rPr>
                        <a:t>9.7 </a:t>
                      </a:r>
                      <a:r>
                        <a:rPr sz="1100" b="1" spc="-90" dirty="0">
                          <a:latin typeface="Arial"/>
                          <a:cs typeface="Arial"/>
                        </a:rPr>
                        <a:t>Disorders </a:t>
                      </a:r>
                      <a:r>
                        <a:rPr sz="1100" b="1" spc="-7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b="1" spc="-75" dirty="0">
                          <a:latin typeface="Arial"/>
                          <a:cs typeface="Arial"/>
                        </a:rPr>
                        <a:t>Addictive </a:t>
                      </a:r>
                      <a:r>
                        <a:rPr sz="1100" b="1" spc="-85" dirty="0">
                          <a:latin typeface="Arial"/>
                          <a:cs typeface="Arial"/>
                        </a:rPr>
                        <a:t>Behavior </a:t>
                      </a:r>
                      <a:r>
                        <a:rPr sz="1100" b="1" spc="-80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b="1" spc="-90" dirty="0">
                          <a:latin typeface="Arial"/>
                          <a:cs typeface="Arial"/>
                        </a:rPr>
                        <a:t>Alcohol </a:t>
                      </a:r>
                      <a:r>
                        <a:rPr sz="1100" b="1" spc="-100" dirty="0">
                          <a:latin typeface="Arial"/>
                          <a:cs typeface="Arial"/>
                        </a:rPr>
                        <a:t>And Substance </a:t>
                      </a:r>
                      <a:r>
                        <a:rPr sz="1100" b="1" spc="-105" dirty="0">
                          <a:latin typeface="Arial"/>
                          <a:cs typeface="Arial"/>
                        </a:rPr>
                        <a:t>Abuse</a:t>
                      </a:r>
                      <a:r>
                        <a:rPr sz="1100" b="1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90" dirty="0">
                          <a:latin typeface="Arial"/>
                          <a:cs typeface="Arial"/>
                        </a:rPr>
                        <a:t>Disorders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616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90"/>
                        </a:lnSpc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Describe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addiction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3970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100" spc="-70" dirty="0">
                          <a:latin typeface="Arial"/>
                          <a:cs typeface="Arial"/>
                        </a:rPr>
                        <a:t>Small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Group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Discussion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16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90"/>
                        </a:lnSpc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behavioral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issue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related </a:t>
                      </a:r>
                      <a:r>
                        <a:rPr sz="1100" spc="1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100" spc="-1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addiction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16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90"/>
                        </a:lnSpc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List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different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types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addictive</a:t>
                      </a:r>
                      <a:r>
                        <a:rPr sz="1100" spc="-2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behaviors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225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90"/>
                        </a:lnSpc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eating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disorders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16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90"/>
                        </a:lnSpc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relationship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addiction 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with</a:t>
                      </a:r>
                      <a:r>
                        <a:rPr sz="1100" spc="-2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60" dirty="0">
                          <a:latin typeface="Arial"/>
                          <a:cs typeface="Arial"/>
                        </a:rPr>
                        <a:t>OCD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16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90"/>
                        </a:lnSpc>
                      </a:pPr>
                      <a:r>
                        <a:rPr sz="1100" spc="-20" dirty="0">
                          <a:latin typeface="Arial"/>
                          <a:cs typeface="Arial"/>
                        </a:rPr>
                        <a:t>Differentiate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between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abuse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100" spc="-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dependence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16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90"/>
                        </a:lnSpc>
                      </a:pPr>
                      <a:r>
                        <a:rPr sz="1100" spc="-65" dirty="0">
                          <a:latin typeface="Arial"/>
                          <a:cs typeface="Arial"/>
                        </a:rPr>
                        <a:t>Explain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how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different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psychological </a:t>
                      </a:r>
                      <a:r>
                        <a:rPr sz="1100" spc="-80" dirty="0">
                          <a:latin typeface="Arial"/>
                          <a:cs typeface="Arial"/>
                        </a:rPr>
                        <a:t>issues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pertain 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to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addictive</a:t>
                      </a:r>
                      <a:r>
                        <a:rPr sz="1100" spc="-229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behavior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1815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90"/>
                        </a:lnSpc>
                      </a:pPr>
                      <a:r>
                        <a:rPr sz="1100" spc="-20" dirty="0">
                          <a:latin typeface="Arial"/>
                          <a:cs typeface="Arial"/>
                        </a:rPr>
                        <a:t>Differentiate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among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tolerance,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use/ </a:t>
                      </a:r>
                      <a:r>
                        <a:rPr sz="1100" spc="-80" dirty="0">
                          <a:latin typeface="Arial"/>
                          <a:cs typeface="Arial"/>
                        </a:rPr>
                        <a:t>excessive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use,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abuse/misuse,</a:t>
                      </a:r>
                      <a:r>
                        <a:rPr sz="11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dependence,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1100" spc="-75" dirty="0">
                          <a:latin typeface="Arial"/>
                          <a:cs typeface="Arial"/>
                        </a:rPr>
                        <a:t>excessive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withdrawal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1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intoxication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7" name="object 3"/>
          <p:cNvSpPr txBox="1"/>
          <p:nvPr/>
        </p:nvSpPr>
        <p:spPr>
          <a:xfrm>
            <a:off x="685800" y="457200"/>
            <a:ext cx="2417445" cy="153888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8900">
              <a:lnSpc>
                <a:spcPts val="1155"/>
              </a:lnSpc>
            </a:pPr>
            <a:r>
              <a:rPr lang="en-US" sz="1100" b="1" spc="-114" dirty="0" smtClean="0">
                <a:latin typeface="Arial"/>
                <a:cs typeface="Arial"/>
              </a:rPr>
              <a:t>AVICENNA MEDICAL COLLEGE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58439" y="426211"/>
            <a:ext cx="421703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i="1" spc="-40" dirty="0">
                <a:latin typeface="Arial"/>
                <a:cs typeface="Arial"/>
              </a:rPr>
              <a:t>4</a:t>
            </a:r>
            <a:r>
              <a:rPr sz="1050" b="1" i="1" spc="-60" baseline="31746" dirty="0">
                <a:latin typeface="Arial"/>
                <a:cs typeface="Arial"/>
              </a:rPr>
              <a:t>th </a:t>
            </a:r>
            <a:r>
              <a:rPr sz="1100" b="1" i="1" spc="-170" dirty="0">
                <a:latin typeface="Arial"/>
                <a:cs typeface="Arial"/>
              </a:rPr>
              <a:t>YEAR </a:t>
            </a:r>
            <a:r>
              <a:rPr sz="1100" b="1" i="1" spc="-120" dirty="0">
                <a:latin typeface="Arial"/>
                <a:cs typeface="Arial"/>
              </a:rPr>
              <a:t>MBBS</a:t>
            </a:r>
            <a:r>
              <a:rPr sz="1100" b="1" i="1" spc="-120">
                <a:latin typeface="Arial"/>
                <a:cs typeface="Arial"/>
              </a:rPr>
              <a:t>, </a:t>
            </a:r>
            <a:r>
              <a:rPr lang="en-US" sz="1100" b="1" i="1" spc="-170" dirty="0" smtClean="0">
                <a:latin typeface="Arial"/>
                <a:cs typeface="Arial"/>
              </a:rPr>
              <a:t> </a:t>
            </a:r>
            <a:r>
              <a:rPr sz="1100" b="1" i="1" spc="-130" smtClean="0">
                <a:latin typeface="Arial"/>
                <a:cs typeface="Arial"/>
              </a:rPr>
              <a:t>NEUROSCIENCES-II </a:t>
            </a:r>
            <a:r>
              <a:rPr sz="1100" b="1" i="1" spc="-20" dirty="0">
                <a:latin typeface="Arial"/>
                <a:cs typeface="Arial"/>
              </a:rPr>
              <a:t>&amp; </a:t>
            </a:r>
            <a:r>
              <a:rPr sz="1100" b="1" i="1" spc="-145" dirty="0">
                <a:latin typeface="Arial"/>
                <a:cs typeface="Arial"/>
              </a:rPr>
              <a:t>PSYCHIATRY</a:t>
            </a:r>
            <a:r>
              <a:rPr sz="1100" b="1" i="1" spc="-160" dirty="0">
                <a:latin typeface="Arial"/>
                <a:cs typeface="Arial"/>
              </a:rPr>
              <a:t> </a:t>
            </a:r>
            <a:r>
              <a:rPr sz="1100" b="1" i="1" spc="-114" dirty="0">
                <a:latin typeface="Arial"/>
                <a:cs typeface="Arial"/>
              </a:rPr>
              <a:t>MODULE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105" dirty="0"/>
              <a:t>Page </a:t>
            </a:r>
            <a:r>
              <a:rPr spc="220" dirty="0"/>
              <a:t>|</a:t>
            </a:r>
            <a:r>
              <a:rPr spc="-80" dirty="0"/>
              <a:t> </a:t>
            </a:r>
            <a:fld id="{81D60167-4931-47E6-BA6A-407CBD079E47}" type="slidenum">
              <a:rPr spc="-55" dirty="0"/>
              <a:pPr marL="12700">
                <a:lnSpc>
                  <a:spcPts val="1150"/>
                </a:lnSpc>
              </a:pPr>
              <a:t>18</a:t>
            </a:fld>
            <a:endParaRPr spc="-55" dirty="0"/>
          </a:p>
        </p:txBody>
      </p:sp>
      <p:sp>
        <p:nvSpPr>
          <p:cNvPr id="3" name="object 3"/>
          <p:cNvSpPr txBox="1"/>
          <p:nvPr/>
        </p:nvSpPr>
        <p:spPr>
          <a:xfrm>
            <a:off x="650240" y="466725"/>
            <a:ext cx="2552065" cy="168275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0" rIns="0" bIns="0" rtlCol="0">
            <a:spAutoFit/>
          </a:bodyPr>
          <a:lstStyle/>
          <a:p>
            <a:pPr marL="108585">
              <a:lnSpc>
                <a:spcPts val="1190"/>
              </a:lnSpc>
            </a:pPr>
            <a:r>
              <a:rPr sz="1100" b="1" spc="-114" dirty="0">
                <a:latin typeface="Arial"/>
                <a:cs typeface="Arial"/>
              </a:rPr>
              <a:t>LIAQUAT </a:t>
            </a:r>
            <a:r>
              <a:rPr sz="1100" b="1" spc="-110" dirty="0">
                <a:latin typeface="Arial"/>
                <a:cs typeface="Arial"/>
              </a:rPr>
              <a:t>NATIONAL </a:t>
            </a:r>
            <a:r>
              <a:rPr sz="1100" b="1" spc="-120" dirty="0">
                <a:latin typeface="Arial"/>
                <a:cs typeface="Arial"/>
              </a:rPr>
              <a:t>MEDICAL</a:t>
            </a:r>
            <a:r>
              <a:rPr sz="1100" b="1" spc="20" dirty="0">
                <a:latin typeface="Arial"/>
                <a:cs typeface="Arial"/>
              </a:rPr>
              <a:t> </a:t>
            </a:r>
            <a:r>
              <a:rPr sz="1100" b="1" spc="-190" dirty="0">
                <a:latin typeface="Arial"/>
                <a:cs typeface="Arial"/>
              </a:rPr>
              <a:t>COLLEGE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609600" y="914400"/>
          <a:ext cx="6589393" cy="813244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3679"/>
                <a:gridCol w="4752340"/>
                <a:gridCol w="1603374"/>
              </a:tblGrid>
              <a:tr h="261620">
                <a:tc rowSpan="2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85"/>
                        </a:lnSpc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List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different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drugs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according </a:t>
                      </a:r>
                      <a:r>
                        <a:rPr sz="1100" spc="15" dirty="0">
                          <a:latin typeface="Arial"/>
                          <a:cs typeface="Arial"/>
                        </a:rPr>
                        <a:t>to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1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classification.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142240">
                        <a:lnSpc>
                          <a:spcPct val="100000"/>
                        </a:lnSpc>
                      </a:pPr>
                      <a:r>
                        <a:rPr sz="1100" spc="-70" dirty="0">
                          <a:latin typeface="Arial"/>
                          <a:cs typeface="Arial"/>
                        </a:rPr>
                        <a:t>Small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Group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Discussion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751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90"/>
                        </a:lnSpc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briefly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effects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on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body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alcohol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other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illicit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drugs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(cannabis,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100" spc="-35" dirty="0">
                          <a:latin typeface="Arial"/>
                          <a:cs typeface="Arial"/>
                        </a:rPr>
                        <a:t>opioids,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cocaine,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amphetamines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10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40" dirty="0">
                          <a:latin typeface="Arial"/>
                          <a:cs typeface="Arial"/>
                        </a:rPr>
                        <a:t>LSD)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16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90"/>
                        </a:lnSpc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Describe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modes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action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alcohol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and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other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illicit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drugs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878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90"/>
                        </a:lnSpc>
                      </a:pPr>
                      <a:r>
                        <a:rPr sz="1100" spc="-65" dirty="0">
                          <a:latin typeface="Arial"/>
                          <a:cs typeface="Arial"/>
                        </a:rPr>
                        <a:t>Explain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psychological,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emotional,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physical and social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insults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1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these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drugs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on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humans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16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90"/>
                        </a:lnSpc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Describe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delirium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tremens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16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90"/>
                        </a:lnSpc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Describe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impact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suddenly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stopping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80" dirty="0">
                          <a:latin typeface="Arial"/>
                          <a:cs typeface="Arial"/>
                        </a:rPr>
                        <a:t>use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addictive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drugs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16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90"/>
                        </a:lnSpc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difference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harm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minimization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drug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eradication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893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pPr marL="68580">
                        <a:lnSpc>
                          <a:spcPts val="1290"/>
                        </a:lnSpc>
                      </a:pPr>
                      <a:r>
                        <a:rPr sz="1100" b="1" spc="-45" dirty="0">
                          <a:latin typeface="Arial"/>
                          <a:cs typeface="Arial"/>
                        </a:rPr>
                        <a:t>9.8 </a:t>
                      </a:r>
                      <a:r>
                        <a:rPr sz="1100" b="1" spc="-95" dirty="0">
                          <a:latin typeface="Arial"/>
                          <a:cs typeface="Arial"/>
                        </a:rPr>
                        <a:t>Somatic </a:t>
                      </a:r>
                      <a:r>
                        <a:rPr sz="1100" b="1" spc="-100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b="1" spc="-60" dirty="0">
                          <a:latin typeface="Arial"/>
                          <a:cs typeface="Arial"/>
                        </a:rPr>
                        <a:t>Medically </a:t>
                      </a:r>
                      <a:r>
                        <a:rPr sz="1100" b="1" spc="-75" dirty="0">
                          <a:latin typeface="Arial"/>
                          <a:cs typeface="Arial"/>
                        </a:rPr>
                        <a:t>unexplained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5" dirty="0">
                          <a:latin typeface="Arial"/>
                          <a:cs typeface="Arial"/>
                        </a:rPr>
                        <a:t>Symptoms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4734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90"/>
                        </a:lnSpc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assessment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medically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unexplained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symptoms according </a:t>
                      </a:r>
                      <a:r>
                        <a:rPr sz="1100" spc="1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100" spc="-1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their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spc="-35" dirty="0">
                          <a:latin typeface="Arial"/>
                          <a:cs typeface="Arial"/>
                        </a:rPr>
                        <a:t>severity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142240">
                        <a:lnSpc>
                          <a:spcPct val="100000"/>
                        </a:lnSpc>
                      </a:pPr>
                      <a:r>
                        <a:rPr sz="1100" spc="-70" dirty="0">
                          <a:latin typeface="Arial"/>
                          <a:cs typeface="Arial"/>
                        </a:rPr>
                        <a:t>Small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Group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Discussion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16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90"/>
                        </a:lnSpc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Describe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how </a:t>
                      </a:r>
                      <a:r>
                        <a:rPr sz="1100" spc="10" dirty="0">
                          <a:latin typeface="Arial"/>
                          <a:cs typeface="Arial"/>
                        </a:rPr>
                        <a:t>to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make </a:t>
                      </a:r>
                      <a:r>
                        <a:rPr sz="1100" spc="-85" dirty="0">
                          <a:latin typeface="Arial"/>
                          <a:cs typeface="Arial"/>
                        </a:rPr>
                        <a:t>a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diagnosis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when </a:t>
                      </a:r>
                      <a:r>
                        <a:rPr sz="1100" spc="35" dirty="0">
                          <a:latin typeface="Arial"/>
                          <a:cs typeface="Arial"/>
                        </a:rPr>
                        <a:t>it</a:t>
                      </a:r>
                      <a:r>
                        <a:rPr sz="1100" spc="-1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is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appropriate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16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90"/>
                        </a:lnSpc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Manage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these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conditions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appropriately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including </a:t>
                      </a:r>
                      <a:r>
                        <a:rPr sz="1100" spc="-85" dirty="0">
                          <a:latin typeface="Arial"/>
                          <a:cs typeface="Arial"/>
                        </a:rPr>
                        <a:t>a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stepped</a:t>
                      </a:r>
                      <a:r>
                        <a:rPr sz="1100" spc="-1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approach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893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pPr marL="68580">
                        <a:lnSpc>
                          <a:spcPts val="1290"/>
                        </a:lnSpc>
                      </a:pPr>
                      <a:r>
                        <a:rPr sz="1100" b="1" spc="-45" dirty="0">
                          <a:latin typeface="Arial"/>
                          <a:cs typeface="Arial"/>
                        </a:rPr>
                        <a:t>9.9 </a:t>
                      </a:r>
                      <a:r>
                        <a:rPr sz="1100" b="1" spc="-65" dirty="0">
                          <a:latin typeface="Arial"/>
                          <a:cs typeface="Arial"/>
                        </a:rPr>
                        <a:t>Introduction </a:t>
                      </a:r>
                      <a:r>
                        <a:rPr sz="1100" b="1" spc="-100" dirty="0">
                          <a:latin typeface="Arial"/>
                          <a:cs typeface="Arial"/>
                        </a:rPr>
                        <a:t>To </a:t>
                      </a:r>
                      <a:r>
                        <a:rPr sz="1100" b="1" spc="-95" dirty="0">
                          <a:latin typeface="Arial"/>
                          <a:cs typeface="Arial"/>
                        </a:rPr>
                        <a:t>Childhood </a:t>
                      </a:r>
                      <a:r>
                        <a:rPr sz="1100" b="1" spc="-90" dirty="0">
                          <a:latin typeface="Arial"/>
                          <a:cs typeface="Arial"/>
                        </a:rPr>
                        <a:t>Psychiatric Disorders </a:t>
                      </a:r>
                      <a:r>
                        <a:rPr sz="1100" b="1" spc="-20" dirty="0">
                          <a:latin typeface="Arial"/>
                          <a:cs typeface="Arial"/>
                        </a:rPr>
                        <a:t>&amp; </a:t>
                      </a:r>
                      <a:r>
                        <a:rPr sz="1100" b="1" spc="-80" dirty="0">
                          <a:latin typeface="Arial"/>
                          <a:cs typeface="Arial"/>
                        </a:rPr>
                        <a:t>child</a:t>
                      </a:r>
                      <a:r>
                        <a:rPr sz="1100" b="1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95" dirty="0">
                          <a:latin typeface="Arial"/>
                          <a:cs typeface="Arial"/>
                        </a:rPr>
                        <a:t>abuse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616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90"/>
                        </a:lnSpc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factors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impacting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child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hood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mental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emotional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health.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1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82575">
                        <a:lnSpc>
                          <a:spcPct val="100000"/>
                        </a:lnSpc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Interactive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lecture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16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90"/>
                        </a:lnSpc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Describe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different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child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hood psychiatric</a:t>
                      </a:r>
                      <a:r>
                        <a:rPr sz="1100" spc="-1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disorders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16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90"/>
                        </a:lnSpc>
                      </a:pPr>
                      <a:r>
                        <a:rPr sz="1100" spc="-70" dirty="0">
                          <a:latin typeface="Arial"/>
                          <a:cs typeface="Arial"/>
                        </a:rPr>
                        <a:t>Diagnose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common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psychiatric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illnesses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11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children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225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90"/>
                        </a:lnSpc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Describe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use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multimodal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treatment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children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16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90"/>
                        </a:lnSpc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Describe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different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kinds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child</a:t>
                      </a:r>
                      <a:r>
                        <a:rPr sz="1100" spc="-20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abuse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16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90"/>
                        </a:lnSpc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implications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child</a:t>
                      </a:r>
                      <a:r>
                        <a:rPr sz="1100" spc="-2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abuse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16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90"/>
                        </a:lnSpc>
                      </a:pPr>
                      <a:r>
                        <a:rPr sz="1100" spc="-65" dirty="0">
                          <a:latin typeface="Arial"/>
                          <a:cs typeface="Arial"/>
                        </a:rPr>
                        <a:t>Explain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risk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etiological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factors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for</a:t>
                      </a:r>
                      <a:r>
                        <a:rPr sz="1100" spc="-2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child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abuse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16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90"/>
                        </a:lnSpc>
                      </a:pPr>
                      <a:r>
                        <a:rPr sz="1100" spc="-80" dirty="0">
                          <a:latin typeface="Arial"/>
                          <a:cs typeface="Arial"/>
                        </a:rPr>
                        <a:t>Discus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the identifying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features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child</a:t>
                      </a:r>
                      <a:r>
                        <a:rPr sz="1100" spc="-2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abuse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16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300"/>
                        </a:lnSpc>
                      </a:pPr>
                      <a:r>
                        <a:rPr sz="1100" spc="-65" dirty="0">
                          <a:latin typeface="Arial"/>
                          <a:cs typeface="Arial"/>
                        </a:rPr>
                        <a:t>Explain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legal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aspects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rights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1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85" dirty="0">
                          <a:latin typeface="Arial"/>
                          <a:cs typeface="Arial"/>
                        </a:rPr>
                        <a:t>a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child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16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300"/>
                        </a:lnSpc>
                      </a:pPr>
                      <a:r>
                        <a:rPr sz="1100" spc="-65" dirty="0">
                          <a:latin typeface="Arial"/>
                          <a:cs typeface="Arial"/>
                        </a:rPr>
                        <a:t>Explain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management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95" dirty="0">
                          <a:latin typeface="Arial"/>
                          <a:cs typeface="Arial"/>
                        </a:rPr>
                        <a:t>cases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various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types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child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abuse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1815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300"/>
                        </a:lnSpc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role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mental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health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professional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child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abuse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apart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from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management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any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associated</a:t>
                      </a:r>
                      <a:r>
                        <a:rPr sz="1100" spc="-1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disorder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893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pPr marL="68580">
                        <a:lnSpc>
                          <a:spcPts val="1290"/>
                        </a:lnSpc>
                      </a:pPr>
                      <a:r>
                        <a:rPr sz="1100" b="1" spc="-45" dirty="0">
                          <a:latin typeface="Arial"/>
                          <a:cs typeface="Arial"/>
                        </a:rPr>
                        <a:t>9.10 </a:t>
                      </a:r>
                      <a:r>
                        <a:rPr sz="1100" b="1" spc="-80" dirty="0">
                          <a:latin typeface="Arial"/>
                          <a:cs typeface="Arial"/>
                        </a:rPr>
                        <a:t>Behavioral </a:t>
                      </a:r>
                      <a:r>
                        <a:rPr sz="1100" b="1" spc="-90" dirty="0">
                          <a:latin typeface="Arial"/>
                          <a:cs typeface="Arial"/>
                        </a:rPr>
                        <a:t>Disorders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51815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300"/>
                        </a:lnSpc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Identify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biological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psychosocial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risk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factors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emotional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or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behavioral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1100" spc="-40" dirty="0">
                          <a:latin typeface="Arial"/>
                          <a:cs typeface="Arial"/>
                        </a:rPr>
                        <a:t>disorders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282575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Interactive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lecture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175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90"/>
                        </a:lnSpc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Describe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classification,</a:t>
                      </a:r>
                      <a:r>
                        <a:rPr sz="11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intervention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treatment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behavioral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emotional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disorders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7" name="object 3"/>
          <p:cNvSpPr txBox="1"/>
          <p:nvPr/>
        </p:nvSpPr>
        <p:spPr>
          <a:xfrm>
            <a:off x="685800" y="457200"/>
            <a:ext cx="2417445" cy="153888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8900">
              <a:lnSpc>
                <a:spcPts val="1155"/>
              </a:lnSpc>
            </a:pPr>
            <a:r>
              <a:rPr lang="en-US" sz="1100" b="1" spc="-114" dirty="0" smtClean="0">
                <a:latin typeface="Arial"/>
                <a:cs typeface="Arial"/>
              </a:rPr>
              <a:t>AVICENNA MEDICAL COLLEGE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58439" y="426211"/>
            <a:ext cx="421703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i="1" spc="-40" dirty="0">
                <a:latin typeface="Arial"/>
                <a:cs typeface="Arial"/>
              </a:rPr>
              <a:t>4</a:t>
            </a:r>
            <a:r>
              <a:rPr sz="1050" b="1" i="1" spc="-60" baseline="31746" dirty="0">
                <a:latin typeface="Arial"/>
                <a:cs typeface="Arial"/>
              </a:rPr>
              <a:t>th </a:t>
            </a:r>
            <a:r>
              <a:rPr sz="1100" b="1" i="1" spc="-170" dirty="0">
                <a:latin typeface="Arial"/>
                <a:cs typeface="Arial"/>
              </a:rPr>
              <a:t>YEAR </a:t>
            </a:r>
            <a:r>
              <a:rPr sz="1100" b="1" i="1" spc="-120" dirty="0">
                <a:latin typeface="Arial"/>
                <a:cs typeface="Arial"/>
              </a:rPr>
              <a:t>MBBS</a:t>
            </a:r>
            <a:r>
              <a:rPr sz="1100" b="1" i="1" spc="-120">
                <a:latin typeface="Arial"/>
                <a:cs typeface="Arial"/>
              </a:rPr>
              <a:t>, </a:t>
            </a:r>
            <a:r>
              <a:rPr lang="en-US" sz="1100" b="1" i="1" spc="-170" dirty="0" smtClean="0">
                <a:latin typeface="Arial"/>
                <a:cs typeface="Arial"/>
              </a:rPr>
              <a:t> </a:t>
            </a:r>
            <a:r>
              <a:rPr sz="1100" b="1" i="1" spc="-130" smtClean="0">
                <a:latin typeface="Arial"/>
                <a:cs typeface="Arial"/>
              </a:rPr>
              <a:t>EUROSCIENCES-II </a:t>
            </a:r>
            <a:r>
              <a:rPr sz="1100" b="1" i="1" spc="-20" dirty="0">
                <a:latin typeface="Arial"/>
                <a:cs typeface="Arial"/>
              </a:rPr>
              <a:t>&amp; </a:t>
            </a:r>
            <a:r>
              <a:rPr sz="1100" b="1" i="1" spc="-145" dirty="0">
                <a:latin typeface="Arial"/>
                <a:cs typeface="Arial"/>
              </a:rPr>
              <a:t>PSYCHIATRY</a:t>
            </a:r>
            <a:r>
              <a:rPr sz="1100" b="1" i="1" spc="-160" dirty="0">
                <a:latin typeface="Arial"/>
                <a:cs typeface="Arial"/>
              </a:rPr>
              <a:t> </a:t>
            </a:r>
            <a:r>
              <a:rPr sz="1100" b="1" i="1" spc="-114" dirty="0">
                <a:latin typeface="Arial"/>
                <a:cs typeface="Arial"/>
              </a:rPr>
              <a:t>MODULE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105" dirty="0"/>
              <a:t>Page </a:t>
            </a:r>
            <a:r>
              <a:rPr spc="220" dirty="0"/>
              <a:t>|</a:t>
            </a:r>
            <a:r>
              <a:rPr spc="-80" dirty="0"/>
              <a:t> </a:t>
            </a:r>
            <a:fld id="{81D60167-4931-47E6-BA6A-407CBD079E47}" type="slidenum">
              <a:rPr spc="-55" dirty="0"/>
              <a:pPr marL="12700">
                <a:lnSpc>
                  <a:spcPts val="1150"/>
                </a:lnSpc>
              </a:pPr>
              <a:t>19</a:t>
            </a:fld>
            <a:endParaRPr spc="-55" dirty="0"/>
          </a:p>
        </p:txBody>
      </p:sp>
      <p:sp>
        <p:nvSpPr>
          <p:cNvPr id="3" name="object 3"/>
          <p:cNvSpPr txBox="1"/>
          <p:nvPr/>
        </p:nvSpPr>
        <p:spPr>
          <a:xfrm>
            <a:off x="650240" y="466725"/>
            <a:ext cx="2552065" cy="168275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0" rIns="0" bIns="0" rtlCol="0">
            <a:spAutoFit/>
          </a:bodyPr>
          <a:lstStyle/>
          <a:p>
            <a:pPr marL="108585">
              <a:lnSpc>
                <a:spcPts val="1190"/>
              </a:lnSpc>
            </a:pPr>
            <a:r>
              <a:rPr sz="1100" b="1" spc="-114" dirty="0">
                <a:latin typeface="Arial"/>
                <a:cs typeface="Arial"/>
              </a:rPr>
              <a:t>LIAQUAT </a:t>
            </a:r>
            <a:r>
              <a:rPr sz="1100" b="1" spc="-110" dirty="0">
                <a:latin typeface="Arial"/>
                <a:cs typeface="Arial"/>
              </a:rPr>
              <a:t>NATIONAL </a:t>
            </a:r>
            <a:r>
              <a:rPr sz="1100" b="1" spc="-120" dirty="0">
                <a:latin typeface="Arial"/>
                <a:cs typeface="Arial"/>
              </a:rPr>
              <a:t>MEDICAL</a:t>
            </a:r>
            <a:r>
              <a:rPr sz="1100" b="1" spc="20" dirty="0">
                <a:latin typeface="Arial"/>
                <a:cs typeface="Arial"/>
              </a:rPr>
              <a:t> </a:t>
            </a:r>
            <a:r>
              <a:rPr sz="1100" b="1" spc="-190" dirty="0">
                <a:latin typeface="Arial"/>
                <a:cs typeface="Arial"/>
              </a:rPr>
              <a:t>COLLEGE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881176" y="984503"/>
          <a:ext cx="6356350" cy="80479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55515"/>
                <a:gridCol w="1600835"/>
              </a:tblGrid>
              <a:tr h="518159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spc="-65" dirty="0">
                          <a:latin typeface="Arial"/>
                          <a:cs typeface="Arial"/>
                        </a:rPr>
                        <a:t>Categorize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mental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health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disorders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such </a:t>
                      </a:r>
                      <a:r>
                        <a:rPr sz="1100" spc="-105" dirty="0">
                          <a:latin typeface="Arial"/>
                          <a:cs typeface="Arial"/>
                        </a:rPr>
                        <a:t>as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emotional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disorders,</a:t>
                      </a:r>
                      <a:r>
                        <a:rPr sz="1100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behavior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71120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1100" spc="-40" dirty="0">
                          <a:latin typeface="Arial"/>
                          <a:cs typeface="Arial"/>
                        </a:rPr>
                        <a:t>disorders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in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children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100" spc="-1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adolescents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281940">
                        <a:lnSpc>
                          <a:spcPct val="100000"/>
                        </a:lnSpc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Interactive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lecture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Identify the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symptoms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commonly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diagnosed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emotional</a:t>
                      </a:r>
                      <a:r>
                        <a:rPr sz="1100" spc="-229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disorders,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behavior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71120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1100" spc="-40" dirty="0">
                          <a:latin typeface="Arial"/>
                          <a:cs typeface="Arial"/>
                        </a:rPr>
                        <a:t>disorders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in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children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100" spc="-1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adolescents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1620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latest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methods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treatment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assessment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0660">
                <a:tc gridSpan="2"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b="1" spc="-45" dirty="0">
                          <a:latin typeface="Arial"/>
                          <a:cs typeface="Arial"/>
                        </a:rPr>
                        <a:t>9.11 </a:t>
                      </a:r>
                      <a:r>
                        <a:rPr sz="1100" b="1" spc="-60" dirty="0">
                          <a:latin typeface="Arial"/>
                          <a:cs typeface="Arial"/>
                        </a:rPr>
                        <a:t>Introduction </a:t>
                      </a:r>
                      <a:r>
                        <a:rPr sz="1100" b="1" spc="-100" dirty="0">
                          <a:latin typeface="Arial"/>
                          <a:cs typeface="Arial"/>
                        </a:rPr>
                        <a:t>To </a:t>
                      </a:r>
                      <a:r>
                        <a:rPr sz="1100" b="1" spc="-80" dirty="0">
                          <a:latin typeface="Arial"/>
                          <a:cs typeface="Arial"/>
                        </a:rPr>
                        <a:t>Old </a:t>
                      </a:r>
                      <a:r>
                        <a:rPr sz="1100" b="1" spc="-114" dirty="0">
                          <a:latin typeface="Arial"/>
                          <a:cs typeface="Arial"/>
                        </a:rPr>
                        <a:t>Age </a:t>
                      </a:r>
                      <a:r>
                        <a:rPr sz="1100" b="1" spc="-90" dirty="0">
                          <a:latin typeface="Arial"/>
                          <a:cs typeface="Arial"/>
                        </a:rPr>
                        <a:t>Psychiatric Disorders </a:t>
                      </a:r>
                      <a:r>
                        <a:rPr sz="1100" b="1" spc="-20" dirty="0">
                          <a:latin typeface="Arial"/>
                          <a:cs typeface="Arial"/>
                        </a:rPr>
                        <a:t>&amp; </a:t>
                      </a:r>
                      <a:r>
                        <a:rPr sz="1100" b="1" spc="-65" dirty="0">
                          <a:latin typeface="Arial"/>
                          <a:cs typeface="Arial"/>
                        </a:rPr>
                        <a:t>Delirium </a:t>
                      </a:r>
                      <a:r>
                        <a:rPr sz="1100" b="1" spc="-95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100" b="1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65" dirty="0">
                          <a:latin typeface="Arial"/>
                          <a:cs typeface="Arial"/>
                        </a:rPr>
                        <a:t>Dementia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61620">
                <a:tc>
                  <a:txBody>
                    <a:bodyPr/>
                    <a:lstStyle/>
                    <a:p>
                      <a:pPr marL="71120">
                        <a:lnSpc>
                          <a:spcPts val="1300"/>
                        </a:lnSpc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Describe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variations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in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presenting psychiatric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symptoms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1100" spc="-2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this </a:t>
                      </a:r>
                      <a:r>
                        <a:rPr sz="1100" spc="-85" dirty="0">
                          <a:latin typeface="Arial"/>
                          <a:cs typeface="Arial"/>
                        </a:rPr>
                        <a:t>age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group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2819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Interactive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lecture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1620">
                <a:tc>
                  <a:txBody>
                    <a:bodyPr/>
                    <a:lstStyle/>
                    <a:p>
                      <a:pPr marL="71120">
                        <a:lnSpc>
                          <a:spcPts val="1300"/>
                        </a:lnSpc>
                      </a:pPr>
                      <a:r>
                        <a:rPr sz="1100" spc="-65" dirty="0">
                          <a:latin typeface="Arial"/>
                          <a:cs typeface="Arial"/>
                        </a:rPr>
                        <a:t>Explain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high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likelihood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co-morbidity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this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85" dirty="0">
                          <a:latin typeface="Arial"/>
                          <a:cs typeface="Arial"/>
                        </a:rPr>
                        <a:t>age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group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2255">
                <a:tc>
                  <a:txBody>
                    <a:bodyPr/>
                    <a:lstStyle/>
                    <a:p>
                      <a:pPr marL="71120">
                        <a:lnSpc>
                          <a:spcPts val="1305"/>
                        </a:lnSpc>
                      </a:pPr>
                      <a:r>
                        <a:rPr sz="1100" spc="-70" dirty="0">
                          <a:latin typeface="Arial"/>
                          <a:cs typeface="Arial"/>
                        </a:rPr>
                        <a:t>Diagnose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common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psychiatric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illnesses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in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geriatric</a:t>
                      </a:r>
                      <a:r>
                        <a:rPr sz="1100" spc="-2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group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1620">
                <a:tc>
                  <a:txBody>
                    <a:bodyPr/>
                    <a:lstStyle/>
                    <a:p>
                      <a:pPr marL="71120">
                        <a:lnSpc>
                          <a:spcPts val="1300"/>
                        </a:lnSpc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Describe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use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multimodal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treatment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old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85" dirty="0">
                          <a:latin typeface="Arial"/>
                          <a:cs typeface="Arial"/>
                        </a:rPr>
                        <a:t>age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patients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71120">
                        <a:lnSpc>
                          <a:spcPts val="1300"/>
                        </a:lnSpc>
                      </a:pPr>
                      <a:r>
                        <a:rPr sz="1100" spc="-70" dirty="0">
                          <a:latin typeface="Arial"/>
                          <a:cs typeface="Arial"/>
                        </a:rPr>
                        <a:t>Name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standardized 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assessment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tools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their </a:t>
                      </a:r>
                      <a:r>
                        <a:rPr sz="1100" spc="-80" dirty="0">
                          <a:latin typeface="Arial"/>
                          <a:cs typeface="Arial"/>
                        </a:rPr>
                        <a:t>use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in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measuring</a:t>
                      </a:r>
                      <a:r>
                        <a:rPr sz="1100" spc="-1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cognitive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71120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impairment.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18159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spc="-40" dirty="0">
                          <a:latin typeface="Arial"/>
                          <a:cs typeface="Arial"/>
                        </a:rPr>
                        <a:t>Formulate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differential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diagnosis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8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patient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presenting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with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cognitive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71120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1100" spc="-20" dirty="0">
                          <a:latin typeface="Arial"/>
                          <a:cs typeface="Arial"/>
                        </a:rPr>
                        <a:t>impairment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suggestive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dementia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1620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spc="-65" dirty="0">
                          <a:latin typeface="Arial"/>
                          <a:cs typeface="Arial"/>
                        </a:rPr>
                        <a:t>Compare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contrast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features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dementia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versus</a:t>
                      </a:r>
                      <a:r>
                        <a:rPr sz="1100" spc="-2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delirium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8780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spc="-40" dirty="0">
                          <a:latin typeface="Arial"/>
                          <a:cs typeface="Arial"/>
                        </a:rPr>
                        <a:t>Formulate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clinical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assessment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differential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diagnosis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an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elderly</a:t>
                      </a:r>
                      <a:r>
                        <a:rPr sz="1100" spc="-2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patient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7112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100" spc="5" dirty="0">
                          <a:latin typeface="Arial"/>
                          <a:cs typeface="Arial"/>
                        </a:rPr>
                        <a:t>with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delirium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2565">
                <a:tc gridSpan="2"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b="1" spc="-45" dirty="0">
                          <a:latin typeface="Arial"/>
                          <a:cs typeface="Arial"/>
                        </a:rPr>
                        <a:t>9.12 </a:t>
                      </a:r>
                      <a:r>
                        <a:rPr sz="1100" b="1" spc="-105" dirty="0">
                          <a:latin typeface="Arial"/>
                          <a:cs typeface="Arial"/>
                        </a:rPr>
                        <a:t>Psycho-sexual</a:t>
                      </a:r>
                      <a:r>
                        <a:rPr sz="1100" b="1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90" dirty="0">
                          <a:latin typeface="Arial"/>
                          <a:cs typeface="Arial"/>
                        </a:rPr>
                        <a:t>Disorders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61620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different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types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psychosexual</a:t>
                      </a:r>
                      <a:r>
                        <a:rPr sz="1100" spc="-1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disorder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281940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Interactive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lecture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1620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characteristic features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various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psychosexual</a:t>
                      </a:r>
                      <a:r>
                        <a:rPr sz="1100" spc="-2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disorders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1620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Describe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etiology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 prevalence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2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various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psychosexual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disorders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1620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spc="-65" dirty="0">
                          <a:latin typeface="Arial"/>
                          <a:cs typeface="Arial"/>
                        </a:rPr>
                        <a:t>Explain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principles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management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these</a:t>
                      </a:r>
                      <a:r>
                        <a:rPr sz="1100" spc="-2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conditions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0660">
                <a:tc gridSpan="2"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b="1" spc="-45" dirty="0">
                          <a:latin typeface="Arial"/>
                          <a:cs typeface="Arial"/>
                        </a:rPr>
                        <a:t>9.13 </a:t>
                      </a:r>
                      <a:r>
                        <a:rPr sz="1100" b="1" spc="-60" dirty="0">
                          <a:latin typeface="Arial"/>
                          <a:cs typeface="Arial"/>
                        </a:rPr>
                        <a:t>Introduction </a:t>
                      </a:r>
                      <a:r>
                        <a:rPr sz="1100" b="1" spc="-10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100" b="1" spc="-105" dirty="0">
                          <a:latin typeface="Arial"/>
                          <a:cs typeface="Arial"/>
                        </a:rPr>
                        <a:t> Counseling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61620">
                <a:tc>
                  <a:txBody>
                    <a:bodyPr/>
                    <a:lstStyle/>
                    <a:p>
                      <a:pPr marL="71120">
                        <a:lnSpc>
                          <a:spcPts val="1300"/>
                        </a:lnSpc>
                      </a:pPr>
                      <a:r>
                        <a:rPr sz="1100" spc="-40" dirty="0">
                          <a:latin typeface="Arial"/>
                          <a:cs typeface="Arial"/>
                        </a:rPr>
                        <a:t>Define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counseling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9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41605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sz="1100" spc="-70" dirty="0">
                          <a:latin typeface="Arial"/>
                          <a:cs typeface="Arial"/>
                        </a:rPr>
                        <a:t>Small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Group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Discussion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71120">
                        <a:lnSpc>
                          <a:spcPts val="1300"/>
                        </a:lnSpc>
                      </a:pPr>
                      <a:r>
                        <a:rPr sz="1100" spc="-20" dirty="0">
                          <a:latin typeface="Arial"/>
                          <a:cs typeface="Arial"/>
                        </a:rPr>
                        <a:t>Differentiate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among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counseling,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psychotherapy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active</a:t>
                      </a:r>
                      <a:r>
                        <a:rPr sz="1100" spc="-1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listening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2255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spc="-20" dirty="0">
                          <a:latin typeface="Arial"/>
                          <a:cs typeface="Arial"/>
                        </a:rPr>
                        <a:t>Differentiate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among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various types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psychotherapies/</a:t>
                      </a:r>
                      <a:r>
                        <a:rPr sz="1100" spc="-2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counseling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1620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spc="-20" dirty="0">
                          <a:latin typeface="Arial"/>
                          <a:cs typeface="Arial"/>
                        </a:rPr>
                        <a:t>Differentiate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among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empathy,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sympathy and</a:t>
                      </a:r>
                      <a:r>
                        <a:rPr sz="1100" spc="-1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apathy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1620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Describe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prerequisites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counseling/</a:t>
                      </a:r>
                      <a:r>
                        <a:rPr sz="1100" spc="-2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psychotherapy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1620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spc="-20" dirty="0">
                          <a:latin typeface="Arial"/>
                          <a:cs typeface="Arial"/>
                        </a:rPr>
                        <a:t>Differentiate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between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boundary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100" spc="-1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barrier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1620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Describe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basic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rules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counseling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1620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setting,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rules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boundaries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1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counseling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1620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Identify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some 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basics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do’s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dont’s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counseling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7" name="object 3"/>
          <p:cNvSpPr txBox="1"/>
          <p:nvPr/>
        </p:nvSpPr>
        <p:spPr>
          <a:xfrm>
            <a:off x="685800" y="457200"/>
            <a:ext cx="2417445" cy="153888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8900">
              <a:lnSpc>
                <a:spcPts val="1155"/>
              </a:lnSpc>
            </a:pPr>
            <a:r>
              <a:rPr lang="en-US" sz="1100" b="1" spc="-114" dirty="0" smtClean="0">
                <a:latin typeface="Arial"/>
                <a:cs typeface="Arial"/>
              </a:rPr>
              <a:t>AVICENNA MEDICAL COLLEGE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58439" y="426211"/>
            <a:ext cx="421703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i="1" spc="-40" dirty="0">
                <a:latin typeface="Arial"/>
                <a:cs typeface="Arial"/>
              </a:rPr>
              <a:t>4</a:t>
            </a:r>
            <a:r>
              <a:rPr sz="1050" b="1" i="1" spc="-60" baseline="31746" dirty="0">
                <a:latin typeface="Arial"/>
                <a:cs typeface="Arial"/>
              </a:rPr>
              <a:t>th </a:t>
            </a:r>
            <a:r>
              <a:rPr sz="1100" b="1" i="1" spc="-170" dirty="0">
                <a:latin typeface="Arial"/>
                <a:cs typeface="Arial"/>
              </a:rPr>
              <a:t>YEAR </a:t>
            </a:r>
            <a:r>
              <a:rPr sz="1100" b="1" i="1" spc="-120" dirty="0">
                <a:latin typeface="Arial"/>
                <a:cs typeface="Arial"/>
              </a:rPr>
              <a:t>MBBS</a:t>
            </a:r>
            <a:r>
              <a:rPr sz="1100" b="1" i="1" spc="-120">
                <a:latin typeface="Arial"/>
                <a:cs typeface="Arial"/>
              </a:rPr>
              <a:t>, </a:t>
            </a:r>
            <a:r>
              <a:rPr lang="en-US" sz="1100" b="1" i="1" spc="-170" dirty="0" smtClean="0">
                <a:latin typeface="Arial"/>
                <a:cs typeface="Arial"/>
              </a:rPr>
              <a:t> </a:t>
            </a:r>
            <a:r>
              <a:rPr sz="1100" b="1" i="1" spc="-130" smtClean="0">
                <a:latin typeface="Arial"/>
                <a:cs typeface="Arial"/>
              </a:rPr>
              <a:t>NEUROSCIENCES-II </a:t>
            </a:r>
            <a:r>
              <a:rPr sz="1100" b="1" i="1" spc="-20" dirty="0">
                <a:latin typeface="Arial"/>
                <a:cs typeface="Arial"/>
              </a:rPr>
              <a:t>&amp; </a:t>
            </a:r>
            <a:r>
              <a:rPr sz="1100" b="1" i="1" spc="-145" dirty="0">
                <a:latin typeface="Arial"/>
                <a:cs typeface="Arial"/>
              </a:rPr>
              <a:t>PSYCHIATRY</a:t>
            </a:r>
            <a:r>
              <a:rPr sz="1100" b="1" i="1" spc="-160" dirty="0">
                <a:latin typeface="Arial"/>
                <a:cs typeface="Arial"/>
              </a:rPr>
              <a:t> </a:t>
            </a:r>
            <a:r>
              <a:rPr sz="1100" b="1" i="1" spc="-114" dirty="0">
                <a:latin typeface="Arial"/>
                <a:cs typeface="Arial"/>
              </a:rPr>
              <a:t>MODULE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105" dirty="0"/>
              <a:t>Page </a:t>
            </a:r>
            <a:r>
              <a:rPr spc="220" dirty="0"/>
              <a:t>|</a:t>
            </a:r>
            <a:r>
              <a:rPr spc="-80" dirty="0"/>
              <a:t> </a:t>
            </a:r>
            <a:fld id="{81D60167-4931-47E6-BA6A-407CBD079E47}" type="slidenum">
              <a:rPr spc="-55" dirty="0"/>
              <a:pPr marL="12700">
                <a:lnSpc>
                  <a:spcPts val="1150"/>
                </a:lnSpc>
              </a:pPr>
              <a:t>2</a:t>
            </a:fld>
            <a:endParaRPr spc="-55" dirty="0"/>
          </a:p>
        </p:txBody>
      </p:sp>
      <p:sp>
        <p:nvSpPr>
          <p:cNvPr id="3" name="object 3"/>
          <p:cNvSpPr txBox="1"/>
          <p:nvPr/>
        </p:nvSpPr>
        <p:spPr>
          <a:xfrm>
            <a:off x="650240" y="466725"/>
            <a:ext cx="2552065" cy="168275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0" rIns="0" bIns="0" rtlCol="0">
            <a:spAutoFit/>
          </a:bodyPr>
          <a:lstStyle/>
          <a:p>
            <a:pPr marL="108585">
              <a:lnSpc>
                <a:spcPts val="1190"/>
              </a:lnSpc>
            </a:pPr>
            <a:r>
              <a:rPr sz="1100" b="1" spc="-114" dirty="0">
                <a:latin typeface="Arial"/>
                <a:cs typeface="Arial"/>
              </a:rPr>
              <a:t>LIAQUAT </a:t>
            </a:r>
            <a:r>
              <a:rPr sz="1100" b="1" spc="-110" dirty="0">
                <a:latin typeface="Arial"/>
                <a:cs typeface="Arial"/>
              </a:rPr>
              <a:t>NATIONAL </a:t>
            </a:r>
            <a:r>
              <a:rPr sz="1100" b="1" spc="-120" dirty="0">
                <a:latin typeface="Arial"/>
                <a:cs typeface="Arial"/>
              </a:rPr>
              <a:t>MEDICAL</a:t>
            </a:r>
            <a:r>
              <a:rPr sz="1100" b="1" spc="20" dirty="0">
                <a:latin typeface="Arial"/>
                <a:cs typeface="Arial"/>
              </a:rPr>
              <a:t> </a:t>
            </a:r>
            <a:r>
              <a:rPr sz="1100" b="1" spc="-190" dirty="0">
                <a:latin typeface="Arial"/>
                <a:cs typeface="Arial"/>
              </a:rPr>
              <a:t>COLLEGE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73453" y="1135126"/>
            <a:ext cx="51803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u="heavy" spc="-204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STUDY </a:t>
            </a:r>
            <a:r>
              <a:rPr sz="1600" b="1" u="heavy" spc="-16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GUIDE </a:t>
            </a:r>
            <a:r>
              <a:rPr sz="1600" b="1" u="heavy" spc="-2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FOR </a:t>
            </a:r>
            <a:r>
              <a:rPr sz="1600" b="1" u="heavy" spc="-18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NEUROSCIENES-II </a:t>
            </a:r>
            <a:r>
              <a:rPr sz="1600" b="1" u="heavy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&amp; </a:t>
            </a:r>
            <a:r>
              <a:rPr sz="1600" b="1" u="heavy" spc="-2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PSYCHIATRY</a:t>
            </a:r>
            <a:r>
              <a:rPr sz="1600" b="1" u="heavy" spc="-5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600" b="1" u="heavy" spc="-16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MODULE</a:t>
            </a:r>
            <a:endParaRPr sz="1600">
              <a:latin typeface="Arial"/>
              <a:cs typeface="Arial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899464" y="1985646"/>
          <a:ext cx="6226810" cy="31197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0080"/>
                <a:gridCol w="4969510"/>
                <a:gridCol w="617220"/>
              </a:tblGrid>
              <a:tr h="440055">
                <a:tc>
                  <a:txBody>
                    <a:bodyPr/>
                    <a:lstStyle/>
                    <a:p>
                      <a:pPr marL="138430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sz="1400" b="1" spc="-125" dirty="0">
                          <a:latin typeface="Arial"/>
                          <a:cs typeface="Arial"/>
                        </a:rPr>
                        <a:t>S.No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85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1400" b="1" spc="-185" dirty="0">
                          <a:latin typeface="Arial"/>
                          <a:cs typeface="Arial"/>
                        </a:rPr>
                        <a:t>CONTENTS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413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32080">
                        <a:lnSpc>
                          <a:spcPts val="1625"/>
                        </a:lnSpc>
                      </a:pPr>
                      <a:r>
                        <a:rPr sz="1400" b="1" spc="-140" dirty="0">
                          <a:latin typeface="Arial"/>
                          <a:cs typeface="Arial"/>
                        </a:rPr>
                        <a:t>Page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17907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400" b="1" spc="-70" dirty="0">
                          <a:latin typeface="Arial"/>
                          <a:cs typeface="Arial"/>
                        </a:rPr>
                        <a:t>No.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71120">
                        <a:lnSpc>
                          <a:spcPts val="167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635"/>
                        </a:lnSpc>
                      </a:pPr>
                      <a:r>
                        <a:rPr sz="1400" spc="-60" dirty="0">
                          <a:latin typeface="Arial"/>
                          <a:cs typeface="Arial"/>
                        </a:rPr>
                        <a:t>Overview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67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3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0979">
                <a:tc>
                  <a:txBody>
                    <a:bodyPr/>
                    <a:lstStyle/>
                    <a:p>
                      <a:pPr marL="71120">
                        <a:lnSpc>
                          <a:spcPts val="1639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2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610"/>
                        </a:lnSpc>
                      </a:pPr>
                      <a:r>
                        <a:rPr sz="1400" spc="-20" dirty="0">
                          <a:latin typeface="Arial"/>
                          <a:cs typeface="Arial"/>
                        </a:rPr>
                        <a:t>Introduction </a:t>
                      </a:r>
                      <a:r>
                        <a:rPr sz="1400" spc="20" dirty="0">
                          <a:latin typeface="Arial"/>
                          <a:cs typeface="Arial"/>
                        </a:rPr>
                        <a:t>to </a:t>
                      </a:r>
                      <a:r>
                        <a:rPr sz="1400" spc="-80" dirty="0">
                          <a:latin typeface="Arial"/>
                          <a:cs typeface="Arial"/>
                        </a:rPr>
                        <a:t>Study</a:t>
                      </a:r>
                      <a:r>
                        <a:rPr sz="1400" spc="-2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75" dirty="0">
                          <a:latin typeface="Arial"/>
                          <a:cs typeface="Arial"/>
                        </a:rPr>
                        <a:t>Guide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639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4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223520">
                <a:tc>
                  <a:txBody>
                    <a:bodyPr/>
                    <a:lstStyle/>
                    <a:p>
                      <a:pPr marL="71120">
                        <a:lnSpc>
                          <a:spcPts val="166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3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635"/>
                        </a:lnSpc>
                      </a:pPr>
                      <a:r>
                        <a:rPr sz="1400" spc="-75" dirty="0">
                          <a:latin typeface="Arial"/>
                          <a:cs typeface="Arial"/>
                        </a:rPr>
                        <a:t>Learning</a:t>
                      </a:r>
                      <a:r>
                        <a:rPr sz="14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Methodologies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66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5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2885">
                <a:tc>
                  <a:txBody>
                    <a:bodyPr/>
                    <a:lstStyle/>
                    <a:p>
                      <a:pPr marL="71120">
                        <a:lnSpc>
                          <a:spcPts val="1655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4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639"/>
                        </a:lnSpc>
                      </a:pPr>
                      <a:r>
                        <a:rPr sz="1400" spc="-30" dirty="0">
                          <a:latin typeface="Arial"/>
                          <a:cs typeface="Arial"/>
                        </a:rPr>
                        <a:t>Module 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5: </a:t>
                      </a:r>
                      <a:r>
                        <a:rPr sz="1400" spc="-180" dirty="0">
                          <a:latin typeface="Arial"/>
                          <a:cs typeface="Arial"/>
                        </a:rPr>
                        <a:t>NEUROSCIENCES-II </a:t>
                      </a:r>
                      <a:r>
                        <a:rPr sz="1400" spc="20" dirty="0">
                          <a:latin typeface="Arial"/>
                          <a:cs typeface="Arial"/>
                        </a:rPr>
                        <a:t>&amp;</a:t>
                      </a:r>
                      <a:r>
                        <a:rPr sz="14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10" dirty="0">
                          <a:latin typeface="Arial"/>
                          <a:cs typeface="Arial"/>
                        </a:rPr>
                        <a:t>PSYCHIATRY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655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7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223520">
                <a:tc>
                  <a:txBody>
                    <a:bodyPr/>
                    <a:lstStyle/>
                    <a:p>
                      <a:pPr marL="71120">
                        <a:lnSpc>
                          <a:spcPts val="1660"/>
                        </a:lnSpc>
                        <a:spcBef>
                          <a:spcPts val="5"/>
                        </a:spcBef>
                      </a:pPr>
                      <a:r>
                        <a:rPr sz="1400" spc="-60" dirty="0">
                          <a:latin typeface="Arial"/>
                          <a:cs typeface="Arial"/>
                        </a:rPr>
                        <a:t>4.1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8320">
                        <a:lnSpc>
                          <a:spcPts val="1610"/>
                        </a:lnSpc>
                      </a:pPr>
                      <a:r>
                        <a:rPr sz="1400" spc="-25" dirty="0">
                          <a:latin typeface="Arial"/>
                          <a:cs typeface="Arial"/>
                        </a:rPr>
                        <a:t>Introduction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635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7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71120">
                        <a:lnSpc>
                          <a:spcPts val="1650"/>
                        </a:lnSpc>
                      </a:pPr>
                      <a:r>
                        <a:rPr sz="1400" spc="-60" dirty="0">
                          <a:latin typeface="Arial"/>
                          <a:cs typeface="Arial"/>
                        </a:rPr>
                        <a:t>4.2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516255">
                        <a:lnSpc>
                          <a:spcPts val="1635"/>
                        </a:lnSpc>
                      </a:pPr>
                      <a:r>
                        <a:rPr sz="1400" spc="-65" dirty="0">
                          <a:latin typeface="Arial"/>
                          <a:cs typeface="Arial"/>
                        </a:rPr>
                        <a:t>Objectives </a:t>
                      </a:r>
                      <a:r>
                        <a:rPr sz="1400" spc="-70" dirty="0">
                          <a:latin typeface="Arial"/>
                          <a:cs typeface="Arial"/>
                        </a:rPr>
                        <a:t>and Learning</a:t>
                      </a:r>
                      <a:r>
                        <a:rPr sz="1400" spc="-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65" dirty="0">
                          <a:latin typeface="Arial"/>
                          <a:cs typeface="Arial"/>
                        </a:rPr>
                        <a:t>Strategies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65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8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223520">
                <a:tc>
                  <a:txBody>
                    <a:bodyPr/>
                    <a:lstStyle/>
                    <a:p>
                      <a:pPr marL="71120">
                        <a:lnSpc>
                          <a:spcPts val="166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5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625"/>
                        </a:lnSpc>
                      </a:pPr>
                      <a:r>
                        <a:rPr sz="1400" spc="-75" dirty="0">
                          <a:latin typeface="Arial"/>
                          <a:cs typeface="Arial"/>
                        </a:rPr>
                        <a:t>Learning</a:t>
                      </a:r>
                      <a:r>
                        <a:rPr sz="14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5" dirty="0">
                          <a:latin typeface="Arial"/>
                          <a:cs typeface="Arial"/>
                        </a:rPr>
                        <a:t>Resources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664"/>
                        </a:lnSpc>
                      </a:pPr>
                      <a:r>
                        <a:rPr sz="1400" spc="-75" dirty="0">
                          <a:latin typeface="Arial"/>
                          <a:cs typeface="Arial"/>
                        </a:rPr>
                        <a:t>21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3520">
                <a:tc>
                  <a:txBody>
                    <a:bodyPr/>
                    <a:lstStyle/>
                    <a:p>
                      <a:pPr marL="71120">
                        <a:lnSpc>
                          <a:spcPts val="1660"/>
                        </a:lnSpc>
                      </a:pPr>
                      <a:r>
                        <a:rPr sz="1400" spc="-60" dirty="0">
                          <a:latin typeface="Arial"/>
                          <a:cs typeface="Arial"/>
                        </a:rPr>
                        <a:t>5.1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553085">
                        <a:lnSpc>
                          <a:spcPts val="1625"/>
                        </a:lnSpc>
                      </a:pPr>
                      <a:r>
                        <a:rPr sz="1400" spc="-30" dirty="0">
                          <a:latin typeface="Arial"/>
                          <a:cs typeface="Arial"/>
                        </a:rPr>
                        <a:t>Additional </a:t>
                      </a:r>
                      <a:r>
                        <a:rPr sz="1400" spc="-70" dirty="0">
                          <a:latin typeface="Arial"/>
                          <a:cs typeface="Arial"/>
                        </a:rPr>
                        <a:t>Learning</a:t>
                      </a:r>
                      <a:r>
                        <a:rPr sz="1400" spc="-1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0" dirty="0">
                          <a:latin typeface="Arial"/>
                          <a:cs typeface="Arial"/>
                        </a:rPr>
                        <a:t>Resources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664"/>
                        </a:lnSpc>
                      </a:pPr>
                      <a:r>
                        <a:rPr sz="1400" spc="-75" dirty="0">
                          <a:latin typeface="Arial"/>
                          <a:cs typeface="Arial"/>
                        </a:rPr>
                        <a:t>22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223520">
                <a:tc>
                  <a:txBody>
                    <a:bodyPr/>
                    <a:lstStyle/>
                    <a:p>
                      <a:pPr marL="71120">
                        <a:lnSpc>
                          <a:spcPts val="1635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6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625"/>
                        </a:lnSpc>
                      </a:pPr>
                      <a:r>
                        <a:rPr sz="1400" spc="-95" dirty="0">
                          <a:latin typeface="Arial"/>
                          <a:cs typeface="Arial"/>
                        </a:rPr>
                        <a:t>Assessment</a:t>
                      </a:r>
                      <a:r>
                        <a:rPr sz="14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Methods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660"/>
                        </a:lnSpc>
                        <a:spcBef>
                          <a:spcPts val="5"/>
                        </a:spcBef>
                      </a:pPr>
                      <a:r>
                        <a:rPr sz="1400" spc="-75" dirty="0">
                          <a:latin typeface="Arial"/>
                          <a:cs typeface="Arial"/>
                        </a:rPr>
                        <a:t>23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3520">
                <a:tc>
                  <a:txBody>
                    <a:bodyPr/>
                    <a:lstStyle/>
                    <a:p>
                      <a:pPr marL="71120">
                        <a:lnSpc>
                          <a:spcPts val="1635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7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625"/>
                        </a:lnSpc>
                      </a:pPr>
                      <a:r>
                        <a:rPr sz="1400" spc="-30" dirty="0">
                          <a:latin typeface="Arial"/>
                          <a:cs typeface="Arial"/>
                        </a:rPr>
                        <a:t>Modular </a:t>
                      </a:r>
                      <a:r>
                        <a:rPr sz="1400" spc="-65" dirty="0">
                          <a:latin typeface="Arial"/>
                          <a:cs typeface="Arial"/>
                        </a:rPr>
                        <a:t>Examination </a:t>
                      </a:r>
                      <a:r>
                        <a:rPr sz="1400" spc="-105" dirty="0">
                          <a:latin typeface="Arial"/>
                          <a:cs typeface="Arial"/>
                        </a:rPr>
                        <a:t>Rules </a:t>
                      </a:r>
                      <a:r>
                        <a:rPr sz="1400" spc="-70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400" spc="-70">
                          <a:latin typeface="Arial"/>
                          <a:cs typeface="Arial"/>
                        </a:rPr>
                        <a:t>Regulations</a:t>
                      </a:r>
                      <a:r>
                        <a:rPr sz="1400" spc="-175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10" smtClean="0">
                          <a:latin typeface="Arial"/>
                          <a:cs typeface="Arial"/>
                        </a:rPr>
                        <a:t>(</a:t>
                      </a:r>
                      <a:r>
                        <a:rPr lang="en-US" sz="1400" spc="-110" dirty="0" smtClean="0">
                          <a:latin typeface="Arial"/>
                          <a:cs typeface="Arial"/>
                        </a:rPr>
                        <a:t>AVMC</a:t>
                      </a:r>
                      <a:r>
                        <a:rPr sz="1400" spc="-110" smtClean="0">
                          <a:latin typeface="Arial"/>
                          <a:cs typeface="Arial"/>
                        </a:rPr>
                        <a:t>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664"/>
                        </a:lnSpc>
                      </a:pPr>
                      <a:r>
                        <a:rPr sz="1400" spc="-75" dirty="0">
                          <a:latin typeface="Arial"/>
                          <a:cs typeface="Arial"/>
                        </a:rPr>
                        <a:t>25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223520">
                <a:tc>
                  <a:txBody>
                    <a:bodyPr/>
                    <a:lstStyle/>
                    <a:p>
                      <a:pPr marL="71120">
                        <a:lnSpc>
                          <a:spcPts val="1664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8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625"/>
                        </a:lnSpc>
                      </a:pPr>
                      <a:r>
                        <a:rPr sz="1400" spc="-85" dirty="0">
                          <a:latin typeface="Arial"/>
                          <a:cs typeface="Arial"/>
                        </a:rPr>
                        <a:t>Semester </a:t>
                      </a:r>
                      <a:r>
                        <a:rPr sz="1400" spc="-65" dirty="0">
                          <a:latin typeface="Arial"/>
                          <a:cs typeface="Arial"/>
                        </a:rPr>
                        <a:t>Examination </a:t>
                      </a:r>
                      <a:r>
                        <a:rPr sz="1400" spc="-105" dirty="0">
                          <a:latin typeface="Arial"/>
                          <a:cs typeface="Arial"/>
                        </a:rPr>
                        <a:t>Rules </a:t>
                      </a:r>
                      <a:r>
                        <a:rPr sz="1400" spc="-70" dirty="0">
                          <a:latin typeface="Arial"/>
                          <a:cs typeface="Arial"/>
                        </a:rPr>
                        <a:t>and Regulations </a:t>
                      </a:r>
                      <a:r>
                        <a:rPr sz="1400">
                          <a:latin typeface="Arial"/>
                          <a:cs typeface="Arial"/>
                        </a:rPr>
                        <a:t>of</a:t>
                      </a:r>
                      <a:r>
                        <a:rPr sz="1400" spc="-95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spc="-165" dirty="0" smtClean="0">
                          <a:latin typeface="Arial"/>
                          <a:cs typeface="Arial"/>
                        </a:rPr>
                        <a:t>UHS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664"/>
                        </a:lnSpc>
                      </a:pPr>
                      <a:r>
                        <a:rPr sz="1400" spc="-75" dirty="0">
                          <a:latin typeface="Arial"/>
                          <a:cs typeface="Arial"/>
                        </a:rPr>
                        <a:t>25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3520">
                <a:tc>
                  <a:txBody>
                    <a:bodyPr/>
                    <a:lstStyle/>
                    <a:p>
                      <a:pPr marL="71120">
                        <a:lnSpc>
                          <a:spcPts val="1664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9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625"/>
                        </a:lnSpc>
                      </a:pPr>
                      <a:r>
                        <a:rPr sz="1400" spc="-95" dirty="0">
                          <a:latin typeface="Arial"/>
                          <a:cs typeface="Arial"/>
                        </a:rPr>
                        <a:t>Schedule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664"/>
                        </a:lnSpc>
                      </a:pPr>
                      <a:r>
                        <a:rPr sz="1400" spc="-75" dirty="0">
                          <a:latin typeface="Arial"/>
                          <a:cs typeface="Arial"/>
                        </a:rPr>
                        <a:t>28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9" name="object 3"/>
          <p:cNvSpPr txBox="1"/>
          <p:nvPr/>
        </p:nvSpPr>
        <p:spPr>
          <a:xfrm>
            <a:off x="609600" y="457200"/>
            <a:ext cx="2417445" cy="153888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8900">
              <a:lnSpc>
                <a:spcPts val="1155"/>
              </a:lnSpc>
            </a:pPr>
            <a:r>
              <a:rPr lang="en-US" sz="1100" b="1" spc="-114" dirty="0" smtClean="0">
                <a:latin typeface="Arial"/>
                <a:cs typeface="Arial"/>
              </a:rPr>
              <a:t>AVICENNA MEDICAL COLLEGE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58439" y="426211"/>
            <a:ext cx="421703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i="1" spc="-40" dirty="0">
                <a:latin typeface="Arial"/>
                <a:cs typeface="Arial"/>
              </a:rPr>
              <a:t>4</a:t>
            </a:r>
            <a:r>
              <a:rPr sz="1050" b="1" i="1" spc="-60" baseline="31746" dirty="0">
                <a:latin typeface="Arial"/>
                <a:cs typeface="Arial"/>
              </a:rPr>
              <a:t>th </a:t>
            </a:r>
            <a:r>
              <a:rPr sz="1100" b="1" i="1" spc="-170" dirty="0">
                <a:latin typeface="Arial"/>
                <a:cs typeface="Arial"/>
              </a:rPr>
              <a:t>YEAR </a:t>
            </a:r>
            <a:r>
              <a:rPr sz="1100" b="1" i="1" spc="-120" dirty="0">
                <a:latin typeface="Arial"/>
                <a:cs typeface="Arial"/>
              </a:rPr>
              <a:t>MBBS</a:t>
            </a:r>
            <a:r>
              <a:rPr sz="1100" b="1" i="1" spc="-120">
                <a:latin typeface="Arial"/>
                <a:cs typeface="Arial"/>
              </a:rPr>
              <a:t>, </a:t>
            </a:r>
            <a:r>
              <a:rPr lang="en-US" sz="1100" b="1" i="1" spc="-170" dirty="0" smtClean="0">
                <a:latin typeface="Arial"/>
                <a:cs typeface="Arial"/>
              </a:rPr>
              <a:t> </a:t>
            </a:r>
            <a:r>
              <a:rPr sz="1100" b="1" i="1" spc="-130" smtClean="0">
                <a:latin typeface="Arial"/>
                <a:cs typeface="Arial"/>
              </a:rPr>
              <a:t>NEUROSCIENCES-II </a:t>
            </a:r>
            <a:r>
              <a:rPr sz="1100" b="1" i="1" spc="-20" dirty="0">
                <a:latin typeface="Arial"/>
                <a:cs typeface="Arial"/>
              </a:rPr>
              <a:t>&amp; </a:t>
            </a:r>
            <a:r>
              <a:rPr sz="1100" b="1" i="1" spc="-145" dirty="0">
                <a:latin typeface="Arial"/>
                <a:cs typeface="Arial"/>
              </a:rPr>
              <a:t>PSYCHIATRY</a:t>
            </a:r>
            <a:r>
              <a:rPr sz="1100" b="1" i="1" spc="-160" dirty="0">
                <a:latin typeface="Arial"/>
                <a:cs typeface="Arial"/>
              </a:rPr>
              <a:t> </a:t>
            </a:r>
            <a:r>
              <a:rPr sz="1100" b="1" i="1" spc="-114" dirty="0">
                <a:latin typeface="Arial"/>
                <a:cs typeface="Arial"/>
              </a:rPr>
              <a:t>MODULE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0240" y="466725"/>
            <a:ext cx="2552065" cy="168275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0" rIns="0" bIns="0" rtlCol="0">
            <a:spAutoFit/>
          </a:bodyPr>
          <a:lstStyle/>
          <a:p>
            <a:pPr marL="108585">
              <a:lnSpc>
                <a:spcPts val="1190"/>
              </a:lnSpc>
            </a:pPr>
            <a:r>
              <a:rPr sz="1100" b="1" spc="-114" dirty="0">
                <a:latin typeface="Arial"/>
                <a:cs typeface="Arial"/>
              </a:rPr>
              <a:t>LIAQUAT </a:t>
            </a:r>
            <a:r>
              <a:rPr sz="1100" b="1" spc="-110" dirty="0">
                <a:latin typeface="Arial"/>
                <a:cs typeface="Arial"/>
              </a:rPr>
              <a:t>NATIONAL </a:t>
            </a:r>
            <a:r>
              <a:rPr sz="1100" b="1" spc="-120" dirty="0">
                <a:latin typeface="Arial"/>
                <a:cs typeface="Arial"/>
              </a:rPr>
              <a:t>MEDICAL</a:t>
            </a:r>
            <a:r>
              <a:rPr sz="1100" b="1" spc="20" dirty="0">
                <a:latin typeface="Arial"/>
                <a:cs typeface="Arial"/>
              </a:rPr>
              <a:t> </a:t>
            </a:r>
            <a:r>
              <a:rPr sz="1100" b="1" spc="-190" dirty="0">
                <a:latin typeface="Arial"/>
                <a:cs typeface="Arial"/>
              </a:rPr>
              <a:t>COLLEGE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16964" y="7785734"/>
            <a:ext cx="5545455" cy="1447165"/>
          </a:xfrm>
          <a:custGeom>
            <a:avLst/>
            <a:gdLst/>
            <a:ahLst/>
            <a:cxnLst/>
            <a:rect l="l" t="t" r="r" b="b"/>
            <a:pathLst>
              <a:path w="5545455" h="1447165">
                <a:moveTo>
                  <a:pt x="5304282" y="0"/>
                </a:moveTo>
                <a:lnTo>
                  <a:pt x="241172" y="0"/>
                </a:lnTo>
                <a:lnTo>
                  <a:pt x="192575" y="4898"/>
                </a:lnTo>
                <a:lnTo>
                  <a:pt x="147307" y="18948"/>
                </a:lnTo>
                <a:lnTo>
                  <a:pt x="106341" y="41181"/>
                </a:lnTo>
                <a:lnTo>
                  <a:pt x="70646" y="70627"/>
                </a:lnTo>
                <a:lnTo>
                  <a:pt x="41194" y="106319"/>
                </a:lnTo>
                <a:lnTo>
                  <a:pt x="18955" y="147286"/>
                </a:lnTo>
                <a:lnTo>
                  <a:pt x="4900" y="192560"/>
                </a:lnTo>
                <a:lnTo>
                  <a:pt x="0" y="241173"/>
                </a:lnTo>
                <a:lnTo>
                  <a:pt x="0" y="1205966"/>
                </a:lnTo>
                <a:lnTo>
                  <a:pt x="4900" y="1254572"/>
                </a:lnTo>
                <a:lnTo>
                  <a:pt x="18955" y="1299846"/>
                </a:lnTo>
                <a:lnTo>
                  <a:pt x="41194" y="1340817"/>
                </a:lnTo>
                <a:lnTo>
                  <a:pt x="70646" y="1376514"/>
                </a:lnTo>
                <a:lnTo>
                  <a:pt x="106341" y="1405968"/>
                </a:lnTo>
                <a:lnTo>
                  <a:pt x="147307" y="1428208"/>
                </a:lnTo>
                <a:lnTo>
                  <a:pt x="192575" y="1442264"/>
                </a:lnTo>
                <a:lnTo>
                  <a:pt x="241172" y="1447165"/>
                </a:lnTo>
                <a:lnTo>
                  <a:pt x="5304282" y="1447165"/>
                </a:lnTo>
                <a:lnTo>
                  <a:pt x="5352894" y="1442264"/>
                </a:lnTo>
                <a:lnTo>
                  <a:pt x="5398168" y="1428208"/>
                </a:lnTo>
                <a:lnTo>
                  <a:pt x="5439135" y="1405968"/>
                </a:lnTo>
                <a:lnTo>
                  <a:pt x="5474827" y="1376514"/>
                </a:lnTo>
                <a:lnTo>
                  <a:pt x="5504273" y="1340817"/>
                </a:lnTo>
                <a:lnTo>
                  <a:pt x="5526506" y="1299846"/>
                </a:lnTo>
                <a:lnTo>
                  <a:pt x="5540556" y="1254572"/>
                </a:lnTo>
                <a:lnTo>
                  <a:pt x="5545455" y="1205966"/>
                </a:lnTo>
                <a:lnTo>
                  <a:pt x="5545455" y="241173"/>
                </a:lnTo>
                <a:lnTo>
                  <a:pt x="5540556" y="192560"/>
                </a:lnTo>
                <a:lnTo>
                  <a:pt x="5526506" y="147286"/>
                </a:lnTo>
                <a:lnTo>
                  <a:pt x="5504273" y="106319"/>
                </a:lnTo>
                <a:lnTo>
                  <a:pt x="5474827" y="70627"/>
                </a:lnTo>
                <a:lnTo>
                  <a:pt x="5439135" y="41181"/>
                </a:lnTo>
                <a:lnTo>
                  <a:pt x="5398168" y="18948"/>
                </a:lnTo>
                <a:lnTo>
                  <a:pt x="5352894" y="4898"/>
                </a:lnTo>
                <a:lnTo>
                  <a:pt x="5304282" y="0"/>
                </a:lnTo>
                <a:close/>
              </a:path>
            </a:pathLst>
          </a:custGeom>
          <a:solidFill>
            <a:srgbClr val="92CD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16964" y="7785734"/>
            <a:ext cx="5545455" cy="1447165"/>
          </a:xfrm>
          <a:custGeom>
            <a:avLst/>
            <a:gdLst/>
            <a:ahLst/>
            <a:cxnLst/>
            <a:rect l="l" t="t" r="r" b="b"/>
            <a:pathLst>
              <a:path w="5545455" h="1447165">
                <a:moveTo>
                  <a:pt x="241172" y="0"/>
                </a:moveTo>
                <a:lnTo>
                  <a:pt x="192575" y="4898"/>
                </a:lnTo>
                <a:lnTo>
                  <a:pt x="147307" y="18948"/>
                </a:lnTo>
                <a:lnTo>
                  <a:pt x="106341" y="41181"/>
                </a:lnTo>
                <a:lnTo>
                  <a:pt x="70646" y="70627"/>
                </a:lnTo>
                <a:lnTo>
                  <a:pt x="41194" y="106319"/>
                </a:lnTo>
                <a:lnTo>
                  <a:pt x="18955" y="147286"/>
                </a:lnTo>
                <a:lnTo>
                  <a:pt x="4900" y="192560"/>
                </a:lnTo>
                <a:lnTo>
                  <a:pt x="0" y="241173"/>
                </a:lnTo>
                <a:lnTo>
                  <a:pt x="0" y="1205966"/>
                </a:lnTo>
                <a:lnTo>
                  <a:pt x="4900" y="1254572"/>
                </a:lnTo>
                <a:lnTo>
                  <a:pt x="18955" y="1299846"/>
                </a:lnTo>
                <a:lnTo>
                  <a:pt x="41194" y="1340817"/>
                </a:lnTo>
                <a:lnTo>
                  <a:pt x="70646" y="1376514"/>
                </a:lnTo>
                <a:lnTo>
                  <a:pt x="106341" y="1405968"/>
                </a:lnTo>
                <a:lnTo>
                  <a:pt x="147307" y="1428208"/>
                </a:lnTo>
                <a:lnTo>
                  <a:pt x="192575" y="1442264"/>
                </a:lnTo>
                <a:lnTo>
                  <a:pt x="241172" y="1447165"/>
                </a:lnTo>
                <a:lnTo>
                  <a:pt x="5304282" y="1447165"/>
                </a:lnTo>
                <a:lnTo>
                  <a:pt x="5352894" y="1442264"/>
                </a:lnTo>
                <a:lnTo>
                  <a:pt x="5398168" y="1428208"/>
                </a:lnTo>
                <a:lnTo>
                  <a:pt x="5439135" y="1405968"/>
                </a:lnTo>
                <a:lnTo>
                  <a:pt x="5474827" y="1376514"/>
                </a:lnTo>
                <a:lnTo>
                  <a:pt x="5504273" y="1340817"/>
                </a:lnTo>
                <a:lnTo>
                  <a:pt x="5526506" y="1299846"/>
                </a:lnTo>
                <a:lnTo>
                  <a:pt x="5540556" y="1254572"/>
                </a:lnTo>
                <a:lnTo>
                  <a:pt x="5545455" y="1205966"/>
                </a:lnTo>
                <a:lnTo>
                  <a:pt x="5545455" y="241173"/>
                </a:lnTo>
                <a:lnTo>
                  <a:pt x="5540556" y="192560"/>
                </a:lnTo>
                <a:lnTo>
                  <a:pt x="5526506" y="147286"/>
                </a:lnTo>
                <a:lnTo>
                  <a:pt x="5504273" y="106319"/>
                </a:lnTo>
                <a:lnTo>
                  <a:pt x="5474827" y="70627"/>
                </a:lnTo>
                <a:lnTo>
                  <a:pt x="5439135" y="41181"/>
                </a:lnTo>
                <a:lnTo>
                  <a:pt x="5398168" y="18948"/>
                </a:lnTo>
                <a:lnTo>
                  <a:pt x="5352894" y="4898"/>
                </a:lnTo>
                <a:lnTo>
                  <a:pt x="5304282" y="0"/>
                </a:lnTo>
                <a:lnTo>
                  <a:pt x="241172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617720" y="7714488"/>
            <a:ext cx="1686305" cy="16573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881176" y="912875"/>
          <a:ext cx="6356350" cy="67817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55515"/>
                <a:gridCol w="1600835"/>
              </a:tblGrid>
              <a:tr h="220979">
                <a:tc gridSpan="2">
                  <a:txBody>
                    <a:bodyPr/>
                    <a:lstStyle/>
                    <a:p>
                      <a:pPr marL="2799715">
                        <a:lnSpc>
                          <a:spcPts val="1405"/>
                        </a:lnSpc>
                      </a:pPr>
                      <a:r>
                        <a:rPr sz="1200" b="1" spc="-45" dirty="0">
                          <a:latin typeface="Arial"/>
                          <a:cs typeface="Arial"/>
                        </a:rPr>
                        <a:t>10.</a:t>
                      </a:r>
                      <a:r>
                        <a:rPr sz="1200" b="1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45" dirty="0">
                          <a:latin typeface="Arial"/>
                          <a:cs typeface="Arial"/>
                        </a:rPr>
                        <a:t>RADIOLOGY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19075">
                <a:tc>
                  <a:txBody>
                    <a:bodyPr/>
                    <a:lstStyle/>
                    <a:p>
                      <a:pPr marL="3810" algn="ctr">
                        <a:lnSpc>
                          <a:spcPts val="1405"/>
                        </a:lnSpc>
                      </a:pPr>
                      <a:r>
                        <a:rPr sz="1200" b="1" i="1" spc="-180" dirty="0">
                          <a:latin typeface="Arial"/>
                          <a:cs typeface="Arial"/>
                        </a:rPr>
                        <a:t>OBJECTIVES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405"/>
                        </a:lnSpc>
                      </a:pPr>
                      <a:r>
                        <a:rPr sz="1200" b="1" i="1" spc="-140" dirty="0">
                          <a:latin typeface="Arial"/>
                          <a:cs typeface="Arial"/>
                        </a:rPr>
                        <a:t>TEACHING</a:t>
                      </a:r>
                      <a:r>
                        <a:rPr sz="1200" b="1" i="1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i="1" spc="-185" dirty="0">
                          <a:latin typeface="Arial"/>
                          <a:cs typeface="Arial"/>
                        </a:rPr>
                        <a:t>STRATEGY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202565">
                <a:tc gridSpan="2"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b="1" spc="-45" dirty="0">
                          <a:latin typeface="Arial"/>
                          <a:cs typeface="Arial"/>
                        </a:rPr>
                        <a:t>10.1 </a:t>
                      </a:r>
                      <a:r>
                        <a:rPr sz="1100" b="1" spc="-170" dirty="0">
                          <a:latin typeface="Arial"/>
                          <a:cs typeface="Arial"/>
                        </a:rPr>
                        <a:t>CT </a:t>
                      </a:r>
                      <a:r>
                        <a:rPr sz="1100" b="1" spc="-130" dirty="0">
                          <a:latin typeface="Arial"/>
                          <a:cs typeface="Arial"/>
                        </a:rPr>
                        <a:t>Scan</a:t>
                      </a:r>
                      <a:r>
                        <a:rPr sz="1100" b="1" spc="-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85" dirty="0">
                          <a:latin typeface="Arial"/>
                          <a:cs typeface="Arial"/>
                        </a:rPr>
                        <a:t>Brain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98780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Describe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role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radiographic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 imaging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studies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diagnosis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management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7112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stroke</a:t>
                      </a:r>
                      <a:r>
                        <a:rPr sz="1100" spc="-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patients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1416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spc="-70" dirty="0">
                          <a:latin typeface="Arial"/>
                          <a:cs typeface="Arial"/>
                        </a:rPr>
                        <a:t>Small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Group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Discussion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028700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Identify the</a:t>
                      </a:r>
                      <a:r>
                        <a:rPr sz="11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following: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28320" indent="-295275">
                        <a:lnSpc>
                          <a:spcPct val="100000"/>
                        </a:lnSpc>
                        <a:spcBef>
                          <a:spcPts val="25"/>
                        </a:spcBef>
                        <a:buAutoNum type="romanLcPeriod"/>
                        <a:tabLst>
                          <a:tab pos="528320" algn="l"/>
                          <a:tab pos="528955" algn="l"/>
                        </a:tabLst>
                      </a:pPr>
                      <a:r>
                        <a:rPr sz="1100" spc="-35" dirty="0">
                          <a:latin typeface="Arial"/>
                          <a:cs typeface="Arial"/>
                        </a:rPr>
                        <a:t>Normal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cranial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neurological</a:t>
                      </a:r>
                      <a:r>
                        <a:rPr sz="1100" spc="-1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anatomy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28320" indent="-327660">
                        <a:lnSpc>
                          <a:spcPct val="100000"/>
                        </a:lnSpc>
                        <a:spcBef>
                          <a:spcPts val="20"/>
                        </a:spcBef>
                        <a:buAutoNum type="romanLcPeriod"/>
                        <a:tabLst>
                          <a:tab pos="528320" algn="l"/>
                          <a:tab pos="528955" algn="l"/>
                        </a:tabLst>
                      </a:pPr>
                      <a:r>
                        <a:rPr sz="1100" spc="-65" dirty="0">
                          <a:latin typeface="Arial"/>
                          <a:cs typeface="Arial"/>
                        </a:rPr>
                        <a:t>Skull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fracture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28320" indent="-359410">
                        <a:lnSpc>
                          <a:spcPct val="100000"/>
                        </a:lnSpc>
                        <a:spcBef>
                          <a:spcPts val="15"/>
                        </a:spcBef>
                        <a:buAutoNum type="romanLcPeriod"/>
                        <a:tabLst>
                          <a:tab pos="528320" algn="l"/>
                          <a:tab pos="528955" algn="l"/>
                        </a:tabLst>
                      </a:pPr>
                      <a:r>
                        <a:rPr sz="1100" spc="-45" dirty="0">
                          <a:latin typeface="Arial"/>
                          <a:cs typeface="Arial"/>
                        </a:rPr>
                        <a:t>Extra-cerebral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blood on</a:t>
                      </a:r>
                      <a:r>
                        <a:rPr sz="1100" spc="-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80" dirty="0">
                          <a:latin typeface="Arial"/>
                          <a:cs typeface="Arial"/>
                        </a:rPr>
                        <a:t>CT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28320" indent="-359410">
                        <a:lnSpc>
                          <a:spcPct val="100000"/>
                        </a:lnSpc>
                        <a:spcBef>
                          <a:spcPts val="20"/>
                        </a:spcBef>
                        <a:buAutoNum type="romanLcPeriod"/>
                        <a:tabLst>
                          <a:tab pos="528320" algn="l"/>
                          <a:tab pos="528955" algn="l"/>
                        </a:tabLst>
                      </a:pPr>
                      <a:r>
                        <a:rPr sz="1100" spc="-30" dirty="0">
                          <a:latin typeface="Arial"/>
                          <a:cs typeface="Arial"/>
                        </a:rPr>
                        <a:t>Intracranial blood on</a:t>
                      </a:r>
                      <a:r>
                        <a:rPr sz="1100" spc="-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75" dirty="0">
                          <a:latin typeface="Arial"/>
                          <a:cs typeface="Arial"/>
                        </a:rPr>
                        <a:t>CT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28320" indent="-327660">
                        <a:lnSpc>
                          <a:spcPct val="100000"/>
                        </a:lnSpc>
                        <a:spcBef>
                          <a:spcPts val="25"/>
                        </a:spcBef>
                        <a:buClr>
                          <a:srgbClr val="333333"/>
                        </a:buClr>
                        <a:buAutoNum type="romanLcPeriod"/>
                        <a:tabLst>
                          <a:tab pos="528320" algn="l"/>
                          <a:tab pos="528955" algn="l"/>
                        </a:tabLst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Appearance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both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hemorrhagic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ischemic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strokes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on</a:t>
                      </a:r>
                      <a:r>
                        <a:rPr sz="1100" spc="-2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75" dirty="0">
                          <a:latin typeface="Arial"/>
                          <a:cs typeface="Arial"/>
                        </a:rPr>
                        <a:t>CT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2565">
                <a:tc gridSpan="2"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b="1" spc="-45" dirty="0">
                          <a:latin typeface="Arial"/>
                          <a:cs typeface="Arial"/>
                        </a:rPr>
                        <a:t>10.2 </a:t>
                      </a:r>
                      <a:r>
                        <a:rPr sz="1100" b="1" spc="-55" dirty="0">
                          <a:latin typeface="Arial"/>
                          <a:cs typeface="Arial"/>
                        </a:rPr>
                        <a:t>MRI</a:t>
                      </a:r>
                      <a:r>
                        <a:rPr sz="1100" b="1" spc="1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85" dirty="0">
                          <a:latin typeface="Arial"/>
                          <a:cs typeface="Arial"/>
                        </a:rPr>
                        <a:t>Brain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98780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Identify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radiological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features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normal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diseased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spine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vertebral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7112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100" spc="-35" dirty="0">
                          <a:latin typeface="Arial"/>
                          <a:cs typeface="Arial"/>
                        </a:rPr>
                        <a:t>column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on</a:t>
                      </a:r>
                      <a:r>
                        <a:rPr sz="1100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MRI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100" spc="-70" dirty="0">
                          <a:latin typeface="Arial"/>
                          <a:cs typeface="Arial"/>
                        </a:rPr>
                        <a:t>Small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Group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Discussion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46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0660"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100" b="1" spc="-45" dirty="0">
                          <a:latin typeface="Arial"/>
                          <a:cs typeface="Arial"/>
                        </a:rPr>
                        <a:t>10.3 </a:t>
                      </a:r>
                      <a:r>
                        <a:rPr sz="1100" b="1" spc="-70" dirty="0">
                          <a:latin typeface="Arial"/>
                          <a:cs typeface="Arial"/>
                        </a:rPr>
                        <a:t>Neuro </a:t>
                      </a:r>
                      <a:r>
                        <a:rPr sz="1100" b="1" spc="-80" dirty="0">
                          <a:latin typeface="Arial"/>
                          <a:cs typeface="Arial"/>
                        </a:rPr>
                        <a:t>radiology </a:t>
                      </a:r>
                      <a:r>
                        <a:rPr sz="1100" b="1" spc="-55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b="1" spc="-65" dirty="0">
                          <a:latin typeface="Arial"/>
                          <a:cs typeface="Arial"/>
                        </a:rPr>
                        <a:t>brain </a:t>
                      </a:r>
                      <a:r>
                        <a:rPr sz="1100" b="1" spc="-50" dirty="0">
                          <a:latin typeface="Arial"/>
                          <a:cs typeface="Arial"/>
                        </a:rPr>
                        <a:t>tumor, </a:t>
                      </a:r>
                      <a:r>
                        <a:rPr sz="1100" b="1" spc="-80" dirty="0">
                          <a:latin typeface="Arial"/>
                          <a:cs typeface="Arial"/>
                        </a:rPr>
                        <a:t>head </a:t>
                      </a:r>
                      <a:r>
                        <a:rPr sz="1100" b="1" spc="-60" dirty="0">
                          <a:latin typeface="Arial"/>
                          <a:cs typeface="Arial"/>
                        </a:rPr>
                        <a:t>injury </a:t>
                      </a:r>
                      <a:r>
                        <a:rPr sz="1100" b="1" spc="-8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1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90" dirty="0">
                          <a:latin typeface="Arial"/>
                          <a:cs typeface="Arial"/>
                        </a:rPr>
                        <a:t>hydrocephalus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</a:tr>
              <a:tr h="398780">
                <a:tc>
                  <a:txBody>
                    <a:bodyPr/>
                    <a:lstStyle/>
                    <a:p>
                      <a:pPr marL="71120">
                        <a:lnSpc>
                          <a:spcPts val="1300"/>
                        </a:lnSpc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Describe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role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diagnostic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radiological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modalities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evaluation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7112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patients 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with</a:t>
                      </a:r>
                      <a:r>
                        <a:rPr sz="1100" spc="-229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brain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tumor,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head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injury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hydrocephalus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141605">
                        <a:lnSpc>
                          <a:spcPct val="100000"/>
                        </a:lnSpc>
                      </a:pPr>
                      <a:r>
                        <a:rPr sz="1100" spc="-70" dirty="0">
                          <a:latin typeface="Arial"/>
                          <a:cs typeface="Arial"/>
                        </a:rPr>
                        <a:t>Small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Group</a:t>
                      </a:r>
                      <a:r>
                        <a:rPr sz="11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Discussion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909319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List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advantages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limitations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following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diagnostic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tools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used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7112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100" spc="-35" dirty="0">
                          <a:latin typeface="Arial"/>
                          <a:cs typeface="Arial"/>
                        </a:rPr>
                        <a:t>evaluation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brain</a:t>
                      </a:r>
                      <a:r>
                        <a:rPr sz="1100" spc="-1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tumors: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66420" indent="-289560">
                        <a:lnSpc>
                          <a:spcPct val="100000"/>
                        </a:lnSpc>
                        <a:spcBef>
                          <a:spcPts val="219"/>
                        </a:spcBef>
                        <a:buSzPct val="90909"/>
                        <a:buAutoNum type="romanLcPeriod"/>
                        <a:tabLst>
                          <a:tab pos="566420" algn="l"/>
                          <a:tab pos="567055" algn="l"/>
                        </a:tabLst>
                      </a:pPr>
                      <a:r>
                        <a:rPr sz="1100" spc="-55" dirty="0">
                          <a:latin typeface="Arial"/>
                          <a:cs typeface="Arial"/>
                        </a:rPr>
                        <a:t>Plain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skull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radiographs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66420" indent="-318135">
                        <a:lnSpc>
                          <a:spcPct val="100000"/>
                        </a:lnSpc>
                        <a:spcBef>
                          <a:spcPts val="20"/>
                        </a:spcBef>
                        <a:buSzPct val="90909"/>
                        <a:buAutoNum type="romanLcPeriod"/>
                        <a:tabLst>
                          <a:tab pos="566420" algn="l"/>
                          <a:tab pos="567055" algn="l"/>
                        </a:tabLst>
                      </a:pPr>
                      <a:r>
                        <a:rPr sz="1100" spc="-55" dirty="0">
                          <a:latin typeface="Arial"/>
                          <a:cs typeface="Arial"/>
                        </a:rPr>
                        <a:t>Plain spine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radiographs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66420" indent="-347345">
                        <a:lnSpc>
                          <a:spcPct val="100000"/>
                        </a:lnSpc>
                        <a:spcBef>
                          <a:spcPts val="25"/>
                        </a:spcBef>
                        <a:buSzPct val="90909"/>
                        <a:buAutoNum type="romanLcPeriod"/>
                        <a:tabLst>
                          <a:tab pos="566420" algn="l"/>
                          <a:tab pos="567055" algn="l"/>
                        </a:tabLst>
                      </a:pPr>
                      <a:r>
                        <a:rPr sz="1100" spc="-175" dirty="0">
                          <a:latin typeface="Arial"/>
                          <a:cs typeface="Arial"/>
                        </a:rPr>
                        <a:t>CT </a:t>
                      </a:r>
                      <a:r>
                        <a:rPr sz="1100" spc="-85" dirty="0">
                          <a:latin typeface="Arial"/>
                          <a:cs typeface="Arial"/>
                        </a:rPr>
                        <a:t>scan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head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or</a:t>
                      </a:r>
                      <a:r>
                        <a:rPr sz="1100" spc="-1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spine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0979">
                <a:tc gridSpan="2">
                  <a:txBody>
                    <a:bodyPr/>
                    <a:lstStyle/>
                    <a:p>
                      <a:pPr marL="2845435">
                        <a:lnSpc>
                          <a:spcPts val="1405"/>
                        </a:lnSpc>
                      </a:pPr>
                      <a:r>
                        <a:rPr sz="1200" b="1" spc="-45" dirty="0">
                          <a:latin typeface="Arial"/>
                          <a:cs typeface="Arial"/>
                        </a:rPr>
                        <a:t>11.</a:t>
                      </a:r>
                      <a:r>
                        <a:rPr sz="1200" b="1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45" dirty="0">
                          <a:latin typeface="Arial"/>
                          <a:cs typeface="Arial"/>
                        </a:rPr>
                        <a:t>BIOETHICS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19075">
                <a:tc>
                  <a:txBody>
                    <a:bodyPr/>
                    <a:lstStyle/>
                    <a:p>
                      <a:pPr marL="3810" algn="ctr">
                        <a:lnSpc>
                          <a:spcPts val="1405"/>
                        </a:lnSpc>
                      </a:pPr>
                      <a:r>
                        <a:rPr sz="1200" b="1" i="1" spc="-180" dirty="0">
                          <a:latin typeface="Arial"/>
                          <a:cs typeface="Arial"/>
                        </a:rPr>
                        <a:t>OBJECTIVES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405"/>
                        </a:lnSpc>
                      </a:pPr>
                      <a:r>
                        <a:rPr sz="1200" b="1" i="1" spc="-140" dirty="0">
                          <a:latin typeface="Arial"/>
                          <a:cs typeface="Arial"/>
                        </a:rPr>
                        <a:t>TEACHING</a:t>
                      </a:r>
                      <a:r>
                        <a:rPr sz="1200" b="1" i="1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i="1" spc="-185" dirty="0">
                          <a:latin typeface="Arial"/>
                          <a:cs typeface="Arial"/>
                        </a:rPr>
                        <a:t>STRATEGY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202565">
                <a:tc gridSpan="2"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b="1" spc="-45" dirty="0">
                          <a:latin typeface="Arial"/>
                          <a:cs typeface="Arial"/>
                        </a:rPr>
                        <a:t>11.1 </a:t>
                      </a:r>
                      <a:r>
                        <a:rPr sz="1100" b="1" spc="-90" dirty="0">
                          <a:latin typeface="Arial"/>
                          <a:cs typeface="Arial"/>
                        </a:rPr>
                        <a:t>Principals </a:t>
                      </a:r>
                      <a:r>
                        <a:rPr sz="1100" b="1" spc="-55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10" dirty="0">
                          <a:latin typeface="Arial"/>
                          <a:cs typeface="Arial"/>
                        </a:rPr>
                        <a:t>Ethics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98780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spc="-45" dirty="0">
                          <a:latin typeface="Arial"/>
                          <a:cs typeface="Arial"/>
                        </a:rPr>
                        <a:t>Apply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principles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patient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autonomy,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equity,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justice,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beneficence,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non-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7112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malfeasance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in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clinical</a:t>
                      </a:r>
                      <a:r>
                        <a:rPr sz="1100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settings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100" spc="-70" dirty="0">
                          <a:latin typeface="Arial"/>
                          <a:cs typeface="Arial"/>
                        </a:rPr>
                        <a:t>Small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Group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Discussion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46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9075">
                <a:tc gridSpan="2">
                  <a:txBody>
                    <a:bodyPr/>
                    <a:lstStyle/>
                    <a:p>
                      <a:pPr marL="2602865">
                        <a:lnSpc>
                          <a:spcPts val="1405"/>
                        </a:lnSpc>
                      </a:pPr>
                      <a:r>
                        <a:rPr sz="1200" b="1" spc="-45" dirty="0">
                          <a:latin typeface="Arial"/>
                          <a:cs typeface="Arial"/>
                        </a:rPr>
                        <a:t>12. </a:t>
                      </a:r>
                      <a:r>
                        <a:rPr sz="1200" b="1" spc="-120" dirty="0">
                          <a:latin typeface="Arial"/>
                          <a:cs typeface="Arial"/>
                        </a:rPr>
                        <a:t>FAMILY</a:t>
                      </a:r>
                      <a:r>
                        <a:rPr sz="1200" b="1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5" dirty="0">
                          <a:latin typeface="Arial"/>
                          <a:cs typeface="Arial"/>
                        </a:rPr>
                        <a:t>MEDICINE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20979">
                <a:tc>
                  <a:txBody>
                    <a:bodyPr/>
                    <a:lstStyle/>
                    <a:p>
                      <a:pPr marL="3810" algn="ctr">
                        <a:lnSpc>
                          <a:spcPts val="1405"/>
                        </a:lnSpc>
                      </a:pPr>
                      <a:r>
                        <a:rPr sz="1200" b="1" i="1" spc="-180" dirty="0">
                          <a:latin typeface="Arial"/>
                          <a:cs typeface="Arial"/>
                        </a:rPr>
                        <a:t>OBJECTIVES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405"/>
                        </a:lnSpc>
                      </a:pPr>
                      <a:r>
                        <a:rPr sz="1200" b="1" i="1" spc="-140" dirty="0">
                          <a:latin typeface="Arial"/>
                          <a:cs typeface="Arial"/>
                        </a:rPr>
                        <a:t>TEACHING</a:t>
                      </a:r>
                      <a:r>
                        <a:rPr sz="1200" b="1" i="1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i="1" spc="-185" dirty="0">
                          <a:latin typeface="Arial"/>
                          <a:cs typeface="Arial"/>
                        </a:rPr>
                        <a:t>STRATEGY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202565">
                <a:tc gridSpan="2"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b="1" spc="-45" dirty="0">
                          <a:latin typeface="Arial"/>
                          <a:cs typeface="Arial"/>
                        </a:rPr>
                        <a:t>12.1 </a:t>
                      </a:r>
                      <a:r>
                        <a:rPr sz="1100" b="1" spc="-105" dirty="0">
                          <a:latin typeface="Arial"/>
                          <a:cs typeface="Arial"/>
                        </a:rPr>
                        <a:t>Bio-Psychosocial</a:t>
                      </a:r>
                      <a:r>
                        <a:rPr sz="1100" b="1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50" dirty="0">
                          <a:latin typeface="Arial"/>
                          <a:cs typeface="Arial"/>
                        </a:rPr>
                        <a:t>Model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917575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Describe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importance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bio-psychosocial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model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for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comprehensive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71120" marR="205740">
                        <a:lnSpc>
                          <a:spcPts val="1550"/>
                        </a:lnSpc>
                        <a:spcBef>
                          <a:spcPts val="75"/>
                        </a:spcBef>
                      </a:pPr>
                      <a:r>
                        <a:rPr sz="1100" spc="-70" dirty="0">
                          <a:latin typeface="Arial"/>
                          <a:cs typeface="Arial"/>
                        </a:rPr>
                        <a:t>assessment,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clear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communication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targeted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treatment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symptoms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in 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patients 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with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chronic neurological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disorders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(dementia,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alzheimers,</a:t>
                      </a:r>
                      <a:r>
                        <a:rPr sz="1100" spc="-1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parkinsons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7112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100" spc="-65" dirty="0">
                          <a:latin typeface="Arial"/>
                          <a:cs typeface="Arial"/>
                        </a:rPr>
                        <a:t>disease)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6350" algn="ctr">
                        <a:lnSpc>
                          <a:spcPct val="100000"/>
                        </a:lnSpc>
                      </a:pPr>
                      <a:r>
                        <a:rPr sz="1100" spc="-70" dirty="0">
                          <a:latin typeface="Arial"/>
                          <a:cs typeface="Arial"/>
                        </a:rPr>
                        <a:t>Small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Group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Discussion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8" name="object 8"/>
          <p:cNvSpPr/>
          <p:nvPr/>
        </p:nvSpPr>
        <p:spPr>
          <a:xfrm>
            <a:off x="1418589" y="8072755"/>
            <a:ext cx="2905760" cy="947419"/>
          </a:xfrm>
          <a:custGeom>
            <a:avLst/>
            <a:gdLst/>
            <a:ahLst/>
            <a:cxnLst/>
            <a:rect l="l" t="t" r="r" b="b"/>
            <a:pathLst>
              <a:path w="2905760" h="947420">
                <a:moveTo>
                  <a:pt x="0" y="947420"/>
                </a:moveTo>
                <a:lnTo>
                  <a:pt x="2905760" y="947420"/>
                </a:lnTo>
                <a:lnTo>
                  <a:pt x="2905760" y="0"/>
                </a:lnTo>
                <a:lnTo>
                  <a:pt x="0" y="0"/>
                </a:lnTo>
                <a:lnTo>
                  <a:pt x="0" y="947420"/>
                </a:lnTo>
                <a:close/>
              </a:path>
            </a:pathLst>
          </a:custGeom>
          <a:solidFill>
            <a:srgbClr val="92CD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92250" y="8119618"/>
            <a:ext cx="2760980" cy="213360"/>
          </a:xfrm>
          <a:custGeom>
            <a:avLst/>
            <a:gdLst/>
            <a:ahLst/>
            <a:cxnLst/>
            <a:rect l="l" t="t" r="r" b="b"/>
            <a:pathLst>
              <a:path w="2760979" h="213359">
                <a:moveTo>
                  <a:pt x="0" y="213360"/>
                </a:moveTo>
                <a:lnTo>
                  <a:pt x="2760599" y="213360"/>
                </a:lnTo>
                <a:lnTo>
                  <a:pt x="2760599" y="0"/>
                </a:lnTo>
                <a:lnTo>
                  <a:pt x="0" y="0"/>
                </a:lnTo>
                <a:lnTo>
                  <a:pt x="0" y="213360"/>
                </a:lnTo>
                <a:close/>
              </a:path>
            </a:pathLst>
          </a:custGeom>
          <a:solidFill>
            <a:srgbClr val="92CD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92250" y="8332978"/>
            <a:ext cx="2760980" cy="215265"/>
          </a:xfrm>
          <a:custGeom>
            <a:avLst/>
            <a:gdLst/>
            <a:ahLst/>
            <a:cxnLst/>
            <a:rect l="l" t="t" r="r" b="b"/>
            <a:pathLst>
              <a:path w="2760979" h="215265">
                <a:moveTo>
                  <a:pt x="0" y="214884"/>
                </a:moveTo>
                <a:lnTo>
                  <a:pt x="2760599" y="214884"/>
                </a:lnTo>
                <a:lnTo>
                  <a:pt x="2760599" y="0"/>
                </a:lnTo>
                <a:lnTo>
                  <a:pt x="0" y="0"/>
                </a:lnTo>
                <a:lnTo>
                  <a:pt x="0" y="214884"/>
                </a:lnTo>
                <a:close/>
              </a:path>
            </a:pathLst>
          </a:custGeom>
          <a:solidFill>
            <a:srgbClr val="92CD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92250" y="8547861"/>
            <a:ext cx="2760980" cy="213360"/>
          </a:xfrm>
          <a:custGeom>
            <a:avLst/>
            <a:gdLst/>
            <a:ahLst/>
            <a:cxnLst/>
            <a:rect l="l" t="t" r="r" b="b"/>
            <a:pathLst>
              <a:path w="2760979" h="213359">
                <a:moveTo>
                  <a:pt x="0" y="213360"/>
                </a:moveTo>
                <a:lnTo>
                  <a:pt x="2760599" y="213360"/>
                </a:lnTo>
                <a:lnTo>
                  <a:pt x="2760599" y="0"/>
                </a:lnTo>
                <a:lnTo>
                  <a:pt x="0" y="0"/>
                </a:lnTo>
                <a:lnTo>
                  <a:pt x="0" y="213360"/>
                </a:lnTo>
                <a:close/>
              </a:path>
            </a:pathLst>
          </a:custGeom>
          <a:solidFill>
            <a:srgbClr val="92CD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492250" y="8761171"/>
            <a:ext cx="2760980" cy="213360"/>
          </a:xfrm>
          <a:custGeom>
            <a:avLst/>
            <a:gdLst/>
            <a:ahLst/>
            <a:cxnLst/>
            <a:rect l="l" t="t" r="r" b="b"/>
            <a:pathLst>
              <a:path w="2760979" h="213359">
                <a:moveTo>
                  <a:pt x="0" y="213360"/>
                </a:moveTo>
                <a:lnTo>
                  <a:pt x="2760599" y="213360"/>
                </a:lnTo>
                <a:lnTo>
                  <a:pt x="2760599" y="0"/>
                </a:lnTo>
                <a:lnTo>
                  <a:pt x="0" y="0"/>
                </a:lnTo>
                <a:lnTo>
                  <a:pt x="0" y="213360"/>
                </a:lnTo>
                <a:close/>
              </a:path>
            </a:pathLst>
          </a:custGeom>
          <a:solidFill>
            <a:srgbClr val="92CD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529841" y="8068818"/>
            <a:ext cx="2684780" cy="88074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-3175" algn="ctr">
              <a:lnSpc>
                <a:spcPct val="116900"/>
              </a:lnSpc>
              <a:spcBef>
                <a:spcPts val="95"/>
              </a:spcBef>
            </a:pPr>
            <a:r>
              <a:rPr sz="1200" b="1" spc="-70" dirty="0">
                <a:latin typeface="Arial"/>
                <a:cs typeface="Arial"/>
              </a:rPr>
              <a:t>Apart </a:t>
            </a:r>
            <a:r>
              <a:rPr sz="1200" b="1" spc="-65" dirty="0">
                <a:latin typeface="Arial"/>
                <a:cs typeface="Arial"/>
              </a:rPr>
              <a:t>from </a:t>
            </a:r>
            <a:r>
              <a:rPr sz="1200" b="1" spc="-70" dirty="0">
                <a:latin typeface="Arial"/>
                <a:cs typeface="Arial"/>
              </a:rPr>
              <a:t>attending </a:t>
            </a:r>
            <a:r>
              <a:rPr sz="1200" b="1" spc="-75" dirty="0">
                <a:latin typeface="Arial"/>
                <a:cs typeface="Arial"/>
              </a:rPr>
              <a:t>daily </a:t>
            </a:r>
            <a:r>
              <a:rPr sz="1200" b="1" spc="-100" dirty="0">
                <a:latin typeface="Arial"/>
                <a:cs typeface="Arial"/>
              </a:rPr>
              <a:t>scheduled  </a:t>
            </a:r>
            <a:r>
              <a:rPr sz="1200" b="1" spc="-120" dirty="0">
                <a:latin typeface="Arial"/>
                <a:cs typeface="Arial"/>
              </a:rPr>
              <a:t>sessions, </a:t>
            </a:r>
            <a:r>
              <a:rPr sz="1200" b="1" spc="-90" dirty="0">
                <a:latin typeface="Arial"/>
                <a:cs typeface="Arial"/>
              </a:rPr>
              <a:t>students </a:t>
            </a:r>
            <a:r>
              <a:rPr sz="1200" b="1" spc="-55" dirty="0">
                <a:latin typeface="Arial"/>
                <a:cs typeface="Arial"/>
              </a:rPr>
              <a:t>too </a:t>
            </a:r>
            <a:r>
              <a:rPr sz="1200" b="1" spc="-105" dirty="0">
                <a:latin typeface="Arial"/>
                <a:cs typeface="Arial"/>
              </a:rPr>
              <a:t>should </a:t>
            </a:r>
            <a:r>
              <a:rPr sz="1200" b="1" spc="-110" dirty="0">
                <a:latin typeface="Arial"/>
                <a:cs typeface="Arial"/>
              </a:rPr>
              <a:t>engage </a:t>
            </a:r>
            <a:r>
              <a:rPr sz="1200" b="1" spc="-65" dirty="0">
                <a:latin typeface="Arial"/>
                <a:cs typeface="Arial"/>
              </a:rPr>
              <a:t>in  </a:t>
            </a:r>
            <a:r>
              <a:rPr sz="1200" b="1" spc="-80" dirty="0">
                <a:latin typeface="Arial"/>
                <a:cs typeface="Arial"/>
              </a:rPr>
              <a:t>self-study </a:t>
            </a:r>
            <a:r>
              <a:rPr sz="1200" b="1" spc="-45" dirty="0">
                <a:latin typeface="Arial"/>
                <a:cs typeface="Arial"/>
              </a:rPr>
              <a:t>to </a:t>
            </a:r>
            <a:r>
              <a:rPr sz="1200" b="1" spc="-95" dirty="0">
                <a:latin typeface="Arial"/>
                <a:cs typeface="Arial"/>
              </a:rPr>
              <a:t>ensure </a:t>
            </a:r>
            <a:r>
              <a:rPr sz="1200" b="1" spc="-40" dirty="0">
                <a:latin typeface="Arial"/>
                <a:cs typeface="Arial"/>
              </a:rPr>
              <a:t>that </a:t>
            </a:r>
            <a:r>
              <a:rPr sz="1200" b="1" spc="-55" dirty="0">
                <a:latin typeface="Arial"/>
                <a:cs typeface="Arial"/>
              </a:rPr>
              <a:t>all </a:t>
            </a:r>
            <a:r>
              <a:rPr sz="1200" b="1" spc="-45" dirty="0">
                <a:latin typeface="Arial"/>
                <a:cs typeface="Arial"/>
              </a:rPr>
              <a:t>the </a:t>
            </a:r>
            <a:r>
              <a:rPr sz="1200" b="1" spc="-90" dirty="0">
                <a:latin typeface="Arial"/>
                <a:cs typeface="Arial"/>
              </a:rPr>
              <a:t>objectives  </a:t>
            </a:r>
            <a:r>
              <a:rPr sz="1200" b="1" spc="-65" dirty="0">
                <a:latin typeface="Arial"/>
                <a:cs typeface="Arial"/>
              </a:rPr>
              <a:t>are</a:t>
            </a:r>
            <a:r>
              <a:rPr sz="1200" b="1" spc="-70" dirty="0">
                <a:latin typeface="Arial"/>
                <a:cs typeface="Arial"/>
              </a:rPr>
              <a:t> </a:t>
            </a:r>
            <a:r>
              <a:rPr sz="1200" b="1" spc="-95" dirty="0">
                <a:latin typeface="Arial"/>
                <a:cs typeface="Arial"/>
              </a:rPr>
              <a:t>covered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105" dirty="0"/>
              <a:t>Page </a:t>
            </a:r>
            <a:r>
              <a:rPr spc="220" dirty="0"/>
              <a:t>|</a:t>
            </a:r>
            <a:r>
              <a:rPr spc="-80" dirty="0"/>
              <a:t> </a:t>
            </a:r>
            <a:fld id="{81D60167-4931-47E6-BA6A-407CBD079E47}" type="slidenum">
              <a:rPr spc="-55" dirty="0"/>
              <a:pPr marL="12700">
                <a:lnSpc>
                  <a:spcPts val="1150"/>
                </a:lnSpc>
              </a:pPr>
              <a:t>20</a:t>
            </a:fld>
            <a:endParaRPr spc="-55" dirty="0"/>
          </a:p>
        </p:txBody>
      </p:sp>
      <p:sp>
        <p:nvSpPr>
          <p:cNvPr id="16" name="object 3"/>
          <p:cNvSpPr txBox="1"/>
          <p:nvPr/>
        </p:nvSpPr>
        <p:spPr>
          <a:xfrm>
            <a:off x="685800" y="457200"/>
            <a:ext cx="2417445" cy="153888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8900">
              <a:lnSpc>
                <a:spcPts val="1155"/>
              </a:lnSpc>
            </a:pPr>
            <a:r>
              <a:rPr lang="en-US" sz="1100" b="1" spc="-114" dirty="0" smtClean="0">
                <a:latin typeface="Arial"/>
                <a:cs typeface="Arial"/>
              </a:rPr>
              <a:t>AVICENNA MEDICAL COLLEGE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58439" y="426211"/>
            <a:ext cx="421703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i="1" spc="-40" dirty="0">
                <a:latin typeface="Arial"/>
                <a:cs typeface="Arial"/>
              </a:rPr>
              <a:t>4</a:t>
            </a:r>
            <a:r>
              <a:rPr sz="1050" b="1" i="1" spc="-60" baseline="31746" dirty="0">
                <a:latin typeface="Arial"/>
                <a:cs typeface="Arial"/>
              </a:rPr>
              <a:t>th </a:t>
            </a:r>
            <a:r>
              <a:rPr sz="1100" b="1" i="1" spc="-170" dirty="0">
                <a:latin typeface="Arial"/>
                <a:cs typeface="Arial"/>
              </a:rPr>
              <a:t>YEAR </a:t>
            </a:r>
            <a:r>
              <a:rPr sz="1100" b="1" i="1" spc="-120" dirty="0">
                <a:latin typeface="Arial"/>
                <a:cs typeface="Arial"/>
              </a:rPr>
              <a:t>MBBS</a:t>
            </a:r>
            <a:r>
              <a:rPr sz="1100" b="1" i="1" spc="-120">
                <a:latin typeface="Arial"/>
                <a:cs typeface="Arial"/>
              </a:rPr>
              <a:t>, </a:t>
            </a:r>
            <a:r>
              <a:rPr lang="en-US" sz="1100" b="1" i="1" spc="-170" dirty="0" smtClean="0">
                <a:latin typeface="Arial"/>
                <a:cs typeface="Arial"/>
              </a:rPr>
              <a:t> </a:t>
            </a:r>
            <a:r>
              <a:rPr sz="1100" b="1" i="1" spc="-130" smtClean="0">
                <a:latin typeface="Arial"/>
                <a:cs typeface="Arial"/>
              </a:rPr>
              <a:t>NEUROSCIENCES-II </a:t>
            </a:r>
            <a:r>
              <a:rPr sz="1100" b="1" i="1" spc="-20" dirty="0">
                <a:latin typeface="Arial"/>
                <a:cs typeface="Arial"/>
              </a:rPr>
              <a:t>&amp; </a:t>
            </a:r>
            <a:r>
              <a:rPr sz="1100" b="1" i="1" spc="-145" dirty="0">
                <a:latin typeface="Arial"/>
                <a:cs typeface="Arial"/>
              </a:rPr>
              <a:t>PSYCHIATRY</a:t>
            </a:r>
            <a:r>
              <a:rPr sz="1100" b="1" i="1" spc="-160" dirty="0">
                <a:latin typeface="Arial"/>
                <a:cs typeface="Arial"/>
              </a:rPr>
              <a:t> </a:t>
            </a:r>
            <a:r>
              <a:rPr sz="1100" b="1" i="1" spc="-114" dirty="0">
                <a:latin typeface="Arial"/>
                <a:cs typeface="Arial"/>
              </a:rPr>
              <a:t>MODULE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105" dirty="0"/>
              <a:t>Page </a:t>
            </a:r>
            <a:r>
              <a:rPr spc="220" dirty="0"/>
              <a:t>|</a:t>
            </a:r>
            <a:r>
              <a:rPr spc="-80" dirty="0"/>
              <a:t> </a:t>
            </a:r>
            <a:fld id="{81D60167-4931-47E6-BA6A-407CBD079E47}" type="slidenum">
              <a:rPr spc="-55" dirty="0"/>
              <a:pPr marL="12700">
                <a:lnSpc>
                  <a:spcPts val="1150"/>
                </a:lnSpc>
              </a:pPr>
              <a:t>21</a:t>
            </a:fld>
            <a:endParaRPr spc="-55" dirty="0"/>
          </a:p>
        </p:txBody>
      </p:sp>
      <p:sp>
        <p:nvSpPr>
          <p:cNvPr id="3" name="object 3"/>
          <p:cNvSpPr txBox="1"/>
          <p:nvPr/>
        </p:nvSpPr>
        <p:spPr>
          <a:xfrm>
            <a:off x="650240" y="466725"/>
            <a:ext cx="2552065" cy="168275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0" rIns="0" bIns="0" rtlCol="0">
            <a:spAutoFit/>
          </a:bodyPr>
          <a:lstStyle/>
          <a:p>
            <a:pPr marL="108585">
              <a:lnSpc>
                <a:spcPts val="1190"/>
              </a:lnSpc>
            </a:pPr>
            <a:r>
              <a:rPr sz="1100" b="1" spc="-114" dirty="0">
                <a:latin typeface="Arial"/>
                <a:cs typeface="Arial"/>
              </a:rPr>
              <a:t>LIAQUAT </a:t>
            </a:r>
            <a:r>
              <a:rPr sz="1100" b="1" spc="-110" dirty="0">
                <a:latin typeface="Arial"/>
                <a:cs typeface="Arial"/>
              </a:rPr>
              <a:t>NATIONAL </a:t>
            </a:r>
            <a:r>
              <a:rPr sz="1100" b="1" spc="-120" dirty="0">
                <a:latin typeface="Arial"/>
                <a:cs typeface="Arial"/>
              </a:rPr>
              <a:t>MEDICAL</a:t>
            </a:r>
            <a:r>
              <a:rPr sz="1100" b="1" spc="20" dirty="0">
                <a:latin typeface="Arial"/>
                <a:cs typeface="Arial"/>
              </a:rPr>
              <a:t> </a:t>
            </a:r>
            <a:r>
              <a:rPr sz="1100" b="1" spc="-190" dirty="0">
                <a:latin typeface="Arial"/>
                <a:cs typeface="Arial"/>
              </a:rPr>
              <a:t>COLLEGE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40104" y="950721"/>
            <a:ext cx="14643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u="heavy" spc="-1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LEARNING</a:t>
            </a:r>
            <a:r>
              <a:rPr sz="1200" b="1" u="heavy" spc="-1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heavy" spc="-19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RESOURCES</a:t>
            </a:r>
            <a:endParaRPr sz="1200">
              <a:latin typeface="Arial"/>
              <a:cs typeface="Arial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881176" y="1312417"/>
          <a:ext cx="6101715" cy="63182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55800"/>
                <a:gridCol w="4145915"/>
              </a:tblGrid>
              <a:tr h="191770">
                <a:tc>
                  <a:txBody>
                    <a:bodyPr/>
                    <a:lstStyle/>
                    <a:p>
                      <a:pPr marL="71120">
                        <a:lnSpc>
                          <a:spcPts val="1405"/>
                        </a:lnSpc>
                      </a:pPr>
                      <a:r>
                        <a:rPr sz="1200" b="1" spc="-90" dirty="0">
                          <a:latin typeface="Arial"/>
                          <a:cs typeface="Arial"/>
                        </a:rPr>
                        <a:t>Discipline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405"/>
                        </a:lnSpc>
                      </a:pPr>
                      <a:r>
                        <a:rPr sz="1200" b="1" spc="-125" dirty="0">
                          <a:latin typeface="Arial"/>
                          <a:cs typeface="Arial"/>
                        </a:rPr>
                        <a:t>Resources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</a:tr>
              <a:tr h="12052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283210">
                        <a:lnSpc>
                          <a:spcPct val="100000"/>
                        </a:lnSpc>
                        <a:spcBef>
                          <a:spcPts val="895"/>
                        </a:spcBef>
                      </a:pPr>
                      <a:r>
                        <a:rPr sz="1100" b="1" spc="-80" dirty="0">
                          <a:latin typeface="Arial"/>
                          <a:cs typeface="Arial"/>
                        </a:rPr>
                        <a:t>COMMUNITY</a:t>
                      </a:r>
                      <a:r>
                        <a:rPr sz="1100" b="1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0" dirty="0">
                          <a:latin typeface="Arial"/>
                          <a:cs typeface="Arial"/>
                        </a:rPr>
                        <a:t>MEDICINE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ts val="1250"/>
                        </a:lnSpc>
                      </a:pPr>
                      <a:r>
                        <a:rPr sz="1100" b="1" u="heavy" spc="-15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TEXTBOOKS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87655" indent="-228600">
                        <a:lnSpc>
                          <a:spcPct val="100000"/>
                        </a:lnSpc>
                        <a:spcBef>
                          <a:spcPts val="35"/>
                        </a:spcBef>
                        <a:buAutoNum type="arabicPeriod"/>
                        <a:tabLst>
                          <a:tab pos="288290" algn="l"/>
                        </a:tabLst>
                      </a:pPr>
                      <a:r>
                        <a:rPr sz="1100" spc="-45" dirty="0">
                          <a:latin typeface="Arial"/>
                          <a:cs typeface="Arial"/>
                        </a:rPr>
                        <a:t>Preventive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Social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Medicine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by </a:t>
                      </a:r>
                      <a:r>
                        <a:rPr sz="1100" spc="-165" dirty="0">
                          <a:latin typeface="Arial"/>
                          <a:cs typeface="Arial"/>
                        </a:rPr>
                        <a:t>K</a:t>
                      </a:r>
                      <a:r>
                        <a:rPr sz="1100" spc="-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Park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87655" indent="-228600">
                        <a:lnSpc>
                          <a:spcPct val="100000"/>
                        </a:lnSpc>
                        <a:spcBef>
                          <a:spcPts val="225"/>
                        </a:spcBef>
                        <a:buAutoNum type="arabicPeriod"/>
                        <a:tabLst>
                          <a:tab pos="288290" algn="l"/>
                        </a:tabLst>
                      </a:pPr>
                      <a:r>
                        <a:rPr sz="1100" spc="-45" dirty="0">
                          <a:latin typeface="Arial"/>
                          <a:cs typeface="Arial"/>
                        </a:rPr>
                        <a:t>Community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Medicine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by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M.</a:t>
                      </a:r>
                      <a:r>
                        <a:rPr sz="11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llyas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87655" indent="-228600">
                        <a:lnSpc>
                          <a:spcPct val="100000"/>
                        </a:lnSpc>
                        <a:spcBef>
                          <a:spcPts val="229"/>
                        </a:spcBef>
                        <a:buAutoNum type="arabicPeriod"/>
                        <a:tabLst>
                          <a:tab pos="288290" algn="l"/>
                        </a:tabLst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Basic </a:t>
                      </a:r>
                      <a:r>
                        <a:rPr sz="1100" i="1" spc="-65" dirty="0">
                          <a:latin typeface="Trebuchet MS"/>
                          <a:cs typeface="Trebuchet MS"/>
                        </a:rPr>
                        <a:t>Statistics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for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Health </a:t>
                      </a:r>
                      <a:r>
                        <a:rPr sz="1100" spc="-90" dirty="0">
                          <a:latin typeface="Arial"/>
                          <a:cs typeface="Arial"/>
                        </a:rPr>
                        <a:t>Sciences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by </a:t>
                      </a:r>
                      <a:r>
                        <a:rPr sz="1100" spc="-110" dirty="0">
                          <a:latin typeface="Arial"/>
                          <a:cs typeface="Arial"/>
                        </a:rPr>
                        <a:t>Jan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W</a:t>
                      </a:r>
                      <a:r>
                        <a:rPr sz="11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0" dirty="0">
                          <a:latin typeface="Arial"/>
                          <a:cs typeface="Arial"/>
                        </a:rPr>
                        <a:t>Kuzma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87655" marR="198755" indent="-228600">
                        <a:lnSpc>
                          <a:spcPct val="101800"/>
                        </a:lnSpc>
                        <a:buAutoNum type="arabicPeriod"/>
                        <a:tabLst>
                          <a:tab pos="288290" algn="l"/>
                        </a:tabLst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Textbook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Community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Medicine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 Public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Health,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2018. </a:t>
                      </a:r>
                      <a:r>
                        <a:rPr sz="1100" spc="-80" dirty="0">
                          <a:latin typeface="Arial"/>
                          <a:cs typeface="Arial"/>
                        </a:rPr>
                        <a:t>Saira 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Afzal, </a:t>
                      </a:r>
                      <a:r>
                        <a:rPr sz="1100" spc="-90" dirty="0">
                          <a:latin typeface="Arial"/>
                          <a:cs typeface="Arial"/>
                        </a:rPr>
                        <a:t>Sabeena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 Jalal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759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610870">
                        <a:lnSpc>
                          <a:spcPct val="100000"/>
                        </a:lnSpc>
                      </a:pPr>
                      <a:r>
                        <a:rPr sz="1100" b="1" spc="-145" dirty="0">
                          <a:latin typeface="Arial"/>
                          <a:cs typeface="Arial"/>
                        </a:rPr>
                        <a:t>NEUROLOGY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ts val="1250"/>
                        </a:lnSpc>
                      </a:pPr>
                      <a:r>
                        <a:rPr sz="1100" b="1" u="heavy" spc="-16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TEXTBOOKS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87655" indent="-228600">
                        <a:lnSpc>
                          <a:spcPct val="100000"/>
                        </a:lnSpc>
                        <a:spcBef>
                          <a:spcPts val="60"/>
                        </a:spcBef>
                        <a:buAutoNum type="arabicPeriod"/>
                        <a:tabLst>
                          <a:tab pos="288290" algn="l"/>
                        </a:tabLst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Davidson's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Principles and Practice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Medicine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87655" marR="300990" indent="-228600">
                        <a:lnSpc>
                          <a:spcPct val="100899"/>
                        </a:lnSpc>
                        <a:spcBef>
                          <a:spcPts val="219"/>
                        </a:spcBef>
                        <a:buAutoNum type="arabicPeriod"/>
                        <a:tabLst>
                          <a:tab pos="288290" algn="l"/>
                        </a:tabLst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Kumar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Clark's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Clinical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Medicine,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Edited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by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Parveen</a:t>
                      </a:r>
                      <a:r>
                        <a:rPr sz="1100" spc="-1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Kumar, 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9th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Edition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4705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49466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b="1" spc="-150" dirty="0">
                          <a:latin typeface="Arial"/>
                          <a:cs typeface="Arial"/>
                        </a:rPr>
                        <a:t>NEUROSURGERY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ts val="1250"/>
                        </a:lnSpc>
                      </a:pPr>
                      <a:r>
                        <a:rPr sz="1100" b="1" u="heavy" spc="-15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TEXTBOOK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905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100" spc="-40" dirty="0">
                          <a:latin typeface="Arial"/>
                          <a:cs typeface="Arial"/>
                        </a:rPr>
                        <a:t>1.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Bailey </a:t>
                      </a:r>
                      <a:r>
                        <a:rPr sz="1100" spc="15" dirty="0">
                          <a:latin typeface="Arial"/>
                          <a:cs typeface="Arial"/>
                        </a:rPr>
                        <a:t>&amp;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Love's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Short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Practice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Surgery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,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26</a:t>
                      </a:r>
                      <a:r>
                        <a:rPr sz="1050" spc="-37" baseline="31746" dirty="0">
                          <a:latin typeface="Arial"/>
                          <a:cs typeface="Arial"/>
                        </a:rPr>
                        <a:t>th</a:t>
                      </a:r>
                      <a:r>
                        <a:rPr sz="1050" spc="22" baseline="31746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Edition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3817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616585">
                        <a:lnSpc>
                          <a:spcPct val="100000"/>
                        </a:lnSpc>
                      </a:pPr>
                      <a:r>
                        <a:rPr sz="1100" b="1" spc="-145" dirty="0">
                          <a:latin typeface="Arial"/>
                          <a:cs typeface="Arial"/>
                        </a:rPr>
                        <a:t>PATHOLOGY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ts val="1250"/>
                        </a:lnSpc>
                      </a:pPr>
                      <a:r>
                        <a:rPr sz="1100" b="1" u="heavy" spc="-16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TEXTBOOKS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87655" indent="-228600">
                        <a:lnSpc>
                          <a:spcPct val="100000"/>
                        </a:lnSpc>
                        <a:spcBef>
                          <a:spcPts val="60"/>
                        </a:spcBef>
                        <a:buAutoNum type="arabicPeriod"/>
                        <a:tabLst>
                          <a:tab pos="288290" algn="l"/>
                        </a:tabLst>
                      </a:pPr>
                      <a:r>
                        <a:rPr sz="1650" spc="-97" baseline="2525" dirty="0">
                          <a:latin typeface="Arial"/>
                          <a:cs typeface="Arial"/>
                        </a:rPr>
                        <a:t>Robbins </a:t>
                      </a:r>
                      <a:r>
                        <a:rPr sz="1650" spc="22" baseline="2525" dirty="0">
                          <a:latin typeface="Arial"/>
                          <a:cs typeface="Arial"/>
                        </a:rPr>
                        <a:t>&amp; </a:t>
                      </a:r>
                      <a:r>
                        <a:rPr sz="1650" spc="-75" baseline="2525" dirty="0">
                          <a:latin typeface="Arial"/>
                          <a:cs typeface="Arial"/>
                        </a:rPr>
                        <a:t>Cotran, Pathologic </a:t>
                      </a:r>
                      <a:r>
                        <a:rPr sz="1650" spc="-135" baseline="2525" dirty="0">
                          <a:latin typeface="Arial"/>
                          <a:cs typeface="Arial"/>
                        </a:rPr>
                        <a:t>Basis </a:t>
                      </a:r>
                      <a:r>
                        <a:rPr sz="1650" baseline="2525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650" spc="-97" baseline="2525" dirty="0">
                          <a:latin typeface="Arial"/>
                          <a:cs typeface="Arial"/>
                        </a:rPr>
                        <a:t>Disease,9</a:t>
                      </a:r>
                      <a:r>
                        <a:rPr sz="1050" spc="-97" baseline="35714" dirty="0">
                          <a:latin typeface="Arial"/>
                          <a:cs typeface="Arial"/>
                        </a:rPr>
                        <a:t>th</a:t>
                      </a:r>
                      <a:r>
                        <a:rPr sz="1050" spc="-104" baseline="357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50" spc="-30" baseline="2525" dirty="0">
                          <a:latin typeface="Arial"/>
                          <a:cs typeface="Arial"/>
                        </a:rPr>
                        <a:t>edition.</a:t>
                      </a:r>
                      <a:endParaRPr sz="1650" baseline="2525">
                        <a:latin typeface="Arial"/>
                        <a:cs typeface="Arial"/>
                      </a:endParaRPr>
                    </a:p>
                    <a:p>
                      <a:pPr marL="287655" indent="-228600">
                        <a:lnSpc>
                          <a:spcPct val="100000"/>
                        </a:lnSpc>
                        <a:spcBef>
                          <a:spcPts val="10"/>
                        </a:spcBef>
                        <a:buAutoNum type="arabicPeriod"/>
                        <a:tabLst>
                          <a:tab pos="288290" algn="l"/>
                        </a:tabLst>
                      </a:pPr>
                      <a:r>
                        <a:rPr sz="1100" spc="-70" dirty="0">
                          <a:latin typeface="Arial"/>
                          <a:cs typeface="Arial"/>
                        </a:rPr>
                        <a:t>Rapid Review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Pathology,4</a:t>
                      </a:r>
                      <a:r>
                        <a:rPr sz="1050" spc="-67" baseline="31746" dirty="0">
                          <a:latin typeface="Arial"/>
                          <a:cs typeface="Arial"/>
                        </a:rPr>
                        <a:t>th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edition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by </a:t>
                      </a:r>
                      <a:r>
                        <a:rPr sz="1100" spc="-65" dirty="0">
                          <a:latin typeface="Arial"/>
                          <a:cs typeface="Arial"/>
                          <a:hlinkClick r:id="rId2"/>
                        </a:rPr>
                        <a:t>Edward </a:t>
                      </a:r>
                      <a:r>
                        <a:rPr sz="1100" spc="-100" dirty="0">
                          <a:latin typeface="Arial"/>
                          <a:cs typeface="Arial"/>
                          <a:hlinkClick r:id="rId2"/>
                        </a:rPr>
                        <a:t>F. </a:t>
                      </a:r>
                      <a:r>
                        <a:rPr sz="1100" spc="-55" dirty="0">
                          <a:latin typeface="Arial"/>
                          <a:cs typeface="Arial"/>
                          <a:hlinkClick r:id="rId2"/>
                        </a:rPr>
                        <a:t>Goljan</a:t>
                      </a:r>
                      <a:r>
                        <a:rPr sz="1100" spc="-70" dirty="0">
                          <a:latin typeface="Arial"/>
                          <a:cs typeface="Arial"/>
                          <a:hlinkClick r:id="rId2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  <a:hlinkClick r:id="rId2"/>
                        </a:rPr>
                        <a:t>MD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63817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ts val="1265"/>
                        </a:lnSpc>
                      </a:pPr>
                      <a:r>
                        <a:rPr sz="1100" b="1" u="heavy" spc="-14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WEBSITES: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64769" marR="1051560" indent="4445">
                        <a:lnSpc>
                          <a:spcPts val="1370"/>
                        </a:lnSpc>
                        <a:spcBef>
                          <a:spcPts val="5"/>
                        </a:spcBef>
                      </a:pPr>
                      <a:r>
                        <a:rPr sz="1100" u="sng" spc="-2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  <a:hlinkClick r:id="rId3"/>
                        </a:rPr>
                        <a:t>http://library.med.utah.edu/WebPath/webpath.html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  <a:hlinkClick r:id="rId4"/>
                        </a:rPr>
                        <a:t>http://www.pathologyatlas.ro/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8121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41350">
                        <a:lnSpc>
                          <a:spcPct val="100000"/>
                        </a:lnSpc>
                      </a:pPr>
                      <a:r>
                        <a:rPr sz="1100" b="1" spc="-135" dirty="0">
                          <a:latin typeface="Arial"/>
                          <a:cs typeface="Arial"/>
                        </a:rPr>
                        <a:t>PEDIATRICS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ts val="1255"/>
                        </a:lnSpc>
                      </a:pPr>
                      <a:r>
                        <a:rPr sz="1100" b="1" u="heavy" spc="-15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TEXTBOOKS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87655" indent="-228600">
                        <a:lnSpc>
                          <a:spcPct val="100000"/>
                        </a:lnSpc>
                        <a:spcBef>
                          <a:spcPts val="35"/>
                        </a:spcBef>
                        <a:buAutoNum type="arabicPeriod"/>
                        <a:tabLst>
                          <a:tab pos="288290" algn="l"/>
                        </a:tabLst>
                      </a:pPr>
                      <a:r>
                        <a:rPr sz="1100" spc="-55" dirty="0">
                          <a:latin typeface="Arial"/>
                          <a:cs typeface="Arial"/>
                        </a:rPr>
                        <a:t>Nelson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Textbook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Pediatrics,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19</a:t>
                      </a:r>
                      <a:r>
                        <a:rPr sz="1050" spc="-44" baseline="31746" dirty="0">
                          <a:latin typeface="Arial"/>
                          <a:cs typeface="Arial"/>
                        </a:rPr>
                        <a:t>th</a:t>
                      </a:r>
                      <a:r>
                        <a:rPr sz="1050" spc="-82" baseline="31746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Edition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87655" indent="-228600">
                        <a:lnSpc>
                          <a:spcPct val="100000"/>
                        </a:lnSpc>
                        <a:spcBef>
                          <a:spcPts val="25"/>
                        </a:spcBef>
                        <a:buAutoNum type="arabicPeriod"/>
                        <a:tabLst>
                          <a:tab pos="288290" algn="l"/>
                        </a:tabLst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Textbook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Pediatrics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by </a:t>
                      </a:r>
                      <a:r>
                        <a:rPr sz="1100" spc="-120" dirty="0">
                          <a:latin typeface="Arial"/>
                          <a:cs typeface="Arial"/>
                        </a:rPr>
                        <a:t>PPA,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preface 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written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by </a:t>
                      </a:r>
                      <a:r>
                        <a:rPr sz="1100" spc="-130" dirty="0">
                          <a:latin typeface="Arial"/>
                          <a:cs typeface="Arial"/>
                        </a:rPr>
                        <a:t>S.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M.</a:t>
                      </a:r>
                      <a:r>
                        <a:rPr sz="1100" spc="-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Haneef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87655" indent="-228600">
                        <a:lnSpc>
                          <a:spcPct val="100000"/>
                        </a:lnSpc>
                        <a:spcBef>
                          <a:spcPts val="25"/>
                        </a:spcBef>
                        <a:buAutoNum type="arabicPeriod"/>
                        <a:tabLst>
                          <a:tab pos="288290" algn="l"/>
                        </a:tabLst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Clinical Pediatrics by 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Lakshmanaswamy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Aruchamy,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1050" spc="-37" baseline="31746" dirty="0">
                          <a:latin typeface="Arial"/>
                          <a:cs typeface="Arial"/>
                        </a:rPr>
                        <a:t>rd</a:t>
                      </a:r>
                      <a:r>
                        <a:rPr sz="1050" spc="60" baseline="31746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Edition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413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471805">
                        <a:lnSpc>
                          <a:spcPct val="100000"/>
                        </a:lnSpc>
                      </a:pPr>
                      <a:r>
                        <a:rPr sz="1100" b="1" spc="-140" dirty="0">
                          <a:latin typeface="Arial"/>
                          <a:cs typeface="Arial"/>
                        </a:rPr>
                        <a:t>PHARMACOLOGY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65"/>
                        </a:lnSpc>
                      </a:pPr>
                      <a:r>
                        <a:rPr sz="1100" b="1" u="heavy" spc="-14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TEXT</a:t>
                      </a:r>
                      <a:r>
                        <a:rPr sz="1100" b="1" u="heavy" spc="-7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u="heavy" spc="-16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BOOKS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87655" indent="-228600">
                        <a:lnSpc>
                          <a:spcPts val="1315"/>
                        </a:lnSpc>
                        <a:spcBef>
                          <a:spcPts val="60"/>
                        </a:spcBef>
                        <a:buAutoNum type="arabicPeriod"/>
                        <a:tabLst>
                          <a:tab pos="288290" algn="l"/>
                        </a:tabLst>
                      </a:pPr>
                      <a:r>
                        <a:rPr sz="1100" spc="-35" dirty="0">
                          <a:latin typeface="Arial"/>
                          <a:cs typeface="Arial"/>
                        </a:rPr>
                        <a:t>Lippincot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Illustrated</a:t>
                      </a:r>
                      <a:r>
                        <a:rPr sz="11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Pharmacology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87655" indent="-228600">
                        <a:lnSpc>
                          <a:spcPts val="1315"/>
                        </a:lnSpc>
                        <a:buAutoNum type="arabicPeriod"/>
                        <a:tabLst>
                          <a:tab pos="288290" algn="l"/>
                        </a:tabLst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Basic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Clinical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Pharmacology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by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Katzung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4724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62166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b="1" spc="-150" dirty="0">
                          <a:latin typeface="Arial"/>
                          <a:cs typeface="Arial"/>
                        </a:rPr>
                        <a:t>PSYCHIATRY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90"/>
                        </a:lnSpc>
                      </a:pPr>
                      <a:r>
                        <a:rPr sz="1100" b="1" u="sng" spc="-15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TEXT</a:t>
                      </a:r>
                      <a:r>
                        <a:rPr sz="1100" b="1" u="sng" spc="-7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u="sng" spc="-15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BOOK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905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spc="-40" dirty="0">
                          <a:latin typeface="Arial"/>
                          <a:cs typeface="Arial"/>
                        </a:rPr>
                        <a:t>1. Oxford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textbook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psychiatry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by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Michael </a:t>
                      </a:r>
                      <a:r>
                        <a:rPr sz="1100" spc="-95" dirty="0">
                          <a:latin typeface="Arial"/>
                          <a:cs typeface="Arial"/>
                        </a:rPr>
                        <a:t>G.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Gelder,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050" spc="-60" baseline="31746" dirty="0">
                          <a:latin typeface="Arial"/>
                          <a:cs typeface="Arial"/>
                        </a:rPr>
                        <a:t>nd</a:t>
                      </a:r>
                      <a:r>
                        <a:rPr sz="1050" spc="82" baseline="31746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Edition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724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459740">
                        <a:lnSpc>
                          <a:spcPct val="100000"/>
                        </a:lnSpc>
                      </a:pPr>
                      <a:r>
                        <a:rPr sz="1100" b="1" spc="-155" dirty="0">
                          <a:latin typeface="Arial"/>
                          <a:cs typeface="Arial"/>
                        </a:rPr>
                        <a:t>PLASTIC</a:t>
                      </a:r>
                      <a:r>
                        <a:rPr sz="1100" b="1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70" dirty="0">
                          <a:latin typeface="Arial"/>
                          <a:cs typeface="Arial"/>
                        </a:rPr>
                        <a:t>SURGERY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ts val="1250"/>
                        </a:lnSpc>
                      </a:pPr>
                      <a:r>
                        <a:rPr sz="1100" b="1" u="heavy" spc="-15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TEXTBOOK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905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100" spc="-40" dirty="0">
                          <a:latin typeface="Arial"/>
                          <a:cs typeface="Arial"/>
                        </a:rPr>
                        <a:t>1.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Bailey </a:t>
                      </a:r>
                      <a:r>
                        <a:rPr sz="1100" spc="15" dirty="0">
                          <a:latin typeface="Arial"/>
                          <a:cs typeface="Arial"/>
                        </a:rPr>
                        <a:t>&amp;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Love's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Short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Practice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Surgery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,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26</a:t>
                      </a:r>
                      <a:r>
                        <a:rPr sz="1050" spc="-37" baseline="31746" dirty="0">
                          <a:latin typeface="Arial"/>
                          <a:cs typeface="Arial"/>
                        </a:rPr>
                        <a:t>th</a:t>
                      </a:r>
                      <a:r>
                        <a:rPr sz="1050" spc="22" baseline="31746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Edition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8" name="object 3"/>
          <p:cNvSpPr txBox="1"/>
          <p:nvPr/>
        </p:nvSpPr>
        <p:spPr>
          <a:xfrm>
            <a:off x="685800" y="457200"/>
            <a:ext cx="2417445" cy="153888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8900">
              <a:lnSpc>
                <a:spcPts val="1155"/>
              </a:lnSpc>
            </a:pPr>
            <a:r>
              <a:rPr lang="en-US" sz="1100" b="1" spc="-114" dirty="0" smtClean="0">
                <a:latin typeface="Arial"/>
                <a:cs typeface="Arial"/>
              </a:rPr>
              <a:t>AVICENNA MEDICAL COLLEGE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0240" y="426211"/>
            <a:ext cx="6824980" cy="615950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23495" rIns="0" bIns="0" rtlCol="0">
            <a:spAutoFit/>
          </a:bodyPr>
          <a:lstStyle/>
          <a:p>
            <a:pPr marL="108585">
              <a:lnSpc>
                <a:spcPct val="100000"/>
              </a:lnSpc>
              <a:spcBef>
                <a:spcPts val="185"/>
              </a:spcBef>
              <a:tabLst>
                <a:tab pos="2620645" algn="l"/>
              </a:tabLst>
            </a:pPr>
            <a:r>
              <a:rPr sz="1100" b="1" spc="-114" dirty="0">
                <a:latin typeface="Arial"/>
                <a:cs typeface="Arial"/>
              </a:rPr>
              <a:t>LIAQUAT </a:t>
            </a:r>
            <a:r>
              <a:rPr sz="1100" b="1" spc="-110" dirty="0">
                <a:latin typeface="Arial"/>
                <a:cs typeface="Arial"/>
              </a:rPr>
              <a:t>NATIONAL</a:t>
            </a:r>
            <a:r>
              <a:rPr sz="1100" b="1" spc="-5" dirty="0">
                <a:latin typeface="Arial"/>
                <a:cs typeface="Arial"/>
              </a:rPr>
              <a:t> </a:t>
            </a:r>
            <a:r>
              <a:rPr sz="1100" b="1" spc="-120" dirty="0">
                <a:latin typeface="Arial"/>
                <a:cs typeface="Arial"/>
              </a:rPr>
              <a:t>MEDICAL</a:t>
            </a:r>
            <a:r>
              <a:rPr sz="1100" b="1" spc="-45" dirty="0">
                <a:latin typeface="Arial"/>
                <a:cs typeface="Arial"/>
              </a:rPr>
              <a:t> </a:t>
            </a:r>
            <a:r>
              <a:rPr sz="1100" b="1" spc="-190" dirty="0">
                <a:latin typeface="Arial"/>
                <a:cs typeface="Arial"/>
              </a:rPr>
              <a:t>COLLEGE	</a:t>
            </a:r>
            <a:r>
              <a:rPr sz="1650" b="1" i="1" spc="-60" baseline="5050" dirty="0">
                <a:latin typeface="Arial"/>
                <a:cs typeface="Arial"/>
              </a:rPr>
              <a:t>4</a:t>
            </a:r>
            <a:r>
              <a:rPr sz="1050" b="1" i="1" spc="-60" baseline="39682" dirty="0">
                <a:latin typeface="Arial"/>
                <a:cs typeface="Arial"/>
              </a:rPr>
              <a:t>th </a:t>
            </a:r>
            <a:r>
              <a:rPr sz="1650" b="1" i="1" spc="-254" baseline="5050" dirty="0">
                <a:latin typeface="Arial"/>
                <a:cs typeface="Arial"/>
              </a:rPr>
              <a:t>YEAR </a:t>
            </a:r>
            <a:r>
              <a:rPr sz="1650" b="1" i="1" spc="-179" baseline="5050" dirty="0">
                <a:latin typeface="Arial"/>
                <a:cs typeface="Arial"/>
              </a:rPr>
              <a:t>MBBS</a:t>
            </a:r>
            <a:r>
              <a:rPr sz="1650" b="1" i="1" spc="-179" baseline="5050">
                <a:latin typeface="Arial"/>
                <a:cs typeface="Arial"/>
              </a:rPr>
              <a:t>, </a:t>
            </a:r>
            <a:r>
              <a:rPr sz="1650" b="1" i="1" spc="-82" baseline="5050" smtClean="0">
                <a:latin typeface="Arial"/>
                <a:cs typeface="Arial"/>
              </a:rPr>
              <a:t> </a:t>
            </a:r>
            <a:r>
              <a:rPr sz="1650" b="1" i="1" spc="-195" baseline="5050" dirty="0">
                <a:latin typeface="Arial"/>
                <a:cs typeface="Arial"/>
              </a:rPr>
              <a:t>NEUROSCIENCES-II </a:t>
            </a:r>
            <a:r>
              <a:rPr sz="1650" b="1" i="1" spc="-30" baseline="5050" dirty="0">
                <a:latin typeface="Arial"/>
                <a:cs typeface="Arial"/>
              </a:rPr>
              <a:t>&amp; </a:t>
            </a:r>
            <a:r>
              <a:rPr sz="1650" b="1" i="1" spc="-217" baseline="5050" dirty="0">
                <a:latin typeface="Arial"/>
                <a:cs typeface="Arial"/>
              </a:rPr>
              <a:t>PSYCHIATRY</a:t>
            </a:r>
            <a:r>
              <a:rPr sz="1650" b="1" i="1" spc="-240" baseline="5050" dirty="0">
                <a:latin typeface="Arial"/>
                <a:cs typeface="Arial"/>
              </a:rPr>
              <a:t> </a:t>
            </a:r>
            <a:r>
              <a:rPr sz="1650" b="1" i="1" spc="-172" baseline="5050" dirty="0">
                <a:latin typeface="Arial"/>
                <a:cs typeface="Arial"/>
              </a:rPr>
              <a:t>MODULE</a:t>
            </a:r>
            <a:endParaRPr sz="1650" baseline="50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550">
              <a:latin typeface="Times New Roman"/>
              <a:cs typeface="Times New Roman"/>
            </a:endParaRPr>
          </a:p>
          <a:p>
            <a:pPr marL="447040">
              <a:lnSpc>
                <a:spcPct val="100000"/>
              </a:lnSpc>
            </a:pPr>
            <a:r>
              <a:rPr sz="1200" b="1" u="heavy" spc="-114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ADDITIONAL </a:t>
            </a:r>
            <a:r>
              <a:rPr sz="1200" b="1" u="heavy" spc="-1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LEARNING</a:t>
            </a:r>
            <a:r>
              <a:rPr sz="1200" b="1" u="heavy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heavy" spc="-19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RESOURCES</a:t>
            </a:r>
            <a:r>
              <a:rPr sz="1200" b="1" u="heavy" spc="-5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105" dirty="0"/>
              <a:t>Page </a:t>
            </a:r>
            <a:r>
              <a:rPr spc="220" dirty="0"/>
              <a:t>|</a:t>
            </a:r>
            <a:r>
              <a:rPr spc="-80" dirty="0"/>
              <a:t> </a:t>
            </a:r>
            <a:fld id="{81D60167-4931-47E6-BA6A-407CBD079E47}" type="slidenum">
              <a:rPr spc="-55" dirty="0"/>
              <a:pPr marL="12700">
                <a:lnSpc>
                  <a:spcPts val="1150"/>
                </a:lnSpc>
              </a:pPr>
              <a:t>22</a:t>
            </a:fld>
            <a:endParaRPr spc="-55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019860" y="1233169"/>
          <a:ext cx="6202679" cy="32435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98014"/>
                <a:gridCol w="4304665"/>
              </a:tblGrid>
              <a:tr h="534670"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100" b="1" u="sng" spc="-9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Hands-on </a:t>
                      </a:r>
                      <a:r>
                        <a:rPr sz="1100" b="1" u="sng" spc="-5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Activities/</a:t>
                      </a:r>
                      <a:r>
                        <a:rPr sz="1100" b="1" u="sng" spc="-6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u="sng" spc="-8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Practical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92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ts val="1290"/>
                        </a:lnSpc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Students 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will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be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involved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in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Practical </a:t>
                      </a:r>
                      <a:r>
                        <a:rPr sz="1100" spc="-80" dirty="0">
                          <a:latin typeface="Arial"/>
                          <a:cs typeface="Arial"/>
                        </a:rPr>
                        <a:t>sessions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 hands-on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activities</a:t>
                      </a:r>
                      <a:r>
                        <a:rPr sz="1100" spc="-1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that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715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1100" spc="-20" dirty="0">
                          <a:latin typeface="Arial"/>
                          <a:cs typeface="Arial"/>
                        </a:rPr>
                        <a:t>link 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with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Neurosciences-II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Psychiatry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Module </a:t>
                      </a:r>
                      <a:r>
                        <a:rPr sz="1100" spc="15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100" spc="-1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enhance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learning.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5162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100" b="1" u="sng" spc="-7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Museum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465">
                        <a:lnSpc>
                          <a:spcPts val="1290"/>
                        </a:lnSpc>
                      </a:pPr>
                      <a:r>
                        <a:rPr sz="1100" spc="-40" dirty="0">
                          <a:latin typeface="Arial"/>
                          <a:cs typeface="Arial"/>
                        </a:rPr>
                        <a:t>Models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available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in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museum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are </a:t>
                      </a:r>
                      <a:r>
                        <a:rPr sz="1100" spc="-85" dirty="0">
                          <a:latin typeface="Arial"/>
                          <a:cs typeface="Arial"/>
                        </a:rPr>
                        <a:t>a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rich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learning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resource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for</a:t>
                      </a:r>
                      <a:r>
                        <a:rPr sz="1100" spc="-2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quick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715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1100" spc="-30" dirty="0">
                          <a:latin typeface="Arial"/>
                          <a:cs typeface="Arial"/>
                        </a:rPr>
                        <a:t>review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anatomy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related</a:t>
                      </a:r>
                      <a:r>
                        <a:rPr sz="1100" spc="-2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educational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activities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740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6350" algn="ctr">
                        <a:lnSpc>
                          <a:spcPct val="100000"/>
                        </a:lnSpc>
                      </a:pPr>
                      <a:r>
                        <a:rPr sz="1100" b="1" u="sng" spc="-10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Skills</a:t>
                      </a:r>
                      <a:r>
                        <a:rPr sz="1100" b="1" u="sng" spc="-6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u="sng" spc="-12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Lab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ts val="1300"/>
                        </a:lnSpc>
                      </a:pPr>
                      <a:r>
                        <a:rPr sz="1100" spc="-65" dirty="0">
                          <a:latin typeface="Arial"/>
                          <a:cs typeface="Arial"/>
                        </a:rPr>
                        <a:t>Skills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acquisition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in </a:t>
                      </a:r>
                      <a:r>
                        <a:rPr sz="1100" spc="-85" dirty="0">
                          <a:latin typeface="Arial"/>
                          <a:cs typeface="Arial"/>
                        </a:rPr>
                        <a:t>a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simulated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environment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in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229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skills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lab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involving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715" marR="178435">
                        <a:lnSpc>
                          <a:spcPts val="2020"/>
                        </a:lnSpc>
                        <a:spcBef>
                          <a:spcPts val="165"/>
                        </a:spcBef>
                      </a:pPr>
                      <a:r>
                        <a:rPr sz="1100" spc="-30" dirty="0">
                          <a:latin typeface="Arial"/>
                          <a:cs typeface="Arial"/>
                        </a:rPr>
                        <a:t>experiential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learning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will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ensure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patient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safety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will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also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help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1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build 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confidence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in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approaching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1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patients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7512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5715" algn="ctr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sz="1100" b="1" u="sng" spc="-8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Videos/Podcasts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Videos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podcasts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will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familiarize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student 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with</a:t>
                      </a:r>
                      <a:r>
                        <a:rPr sz="1100" spc="-229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procedures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715" marR="32384">
                        <a:lnSpc>
                          <a:spcPct val="152700"/>
                        </a:lnSpc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protocol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which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they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can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watch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listen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1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at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any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time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wherever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they 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are, </a:t>
                      </a:r>
                      <a:r>
                        <a:rPr sz="1100" spc="-105" dirty="0">
                          <a:latin typeface="Arial"/>
                          <a:cs typeface="Arial"/>
                        </a:rPr>
                        <a:t>as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part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task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oriented</a:t>
                      </a:r>
                      <a:r>
                        <a:rPr sz="1100" spc="-1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learning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673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35560" algn="ctr">
                        <a:lnSpc>
                          <a:spcPct val="100000"/>
                        </a:lnSpc>
                      </a:pPr>
                      <a:r>
                        <a:rPr sz="1100" b="1" u="sng" spc="-4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Internet</a:t>
                      </a:r>
                      <a:r>
                        <a:rPr sz="1100" b="1" u="sng" spc="-6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u="sng" spc="-114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Resources</a:t>
                      </a:r>
                      <a:r>
                        <a:rPr sz="1100" b="1" u="sng" spc="-6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7465">
                        <a:lnSpc>
                          <a:spcPts val="1300"/>
                        </a:lnSpc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Students 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will 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use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easily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accessible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internet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resources 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with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added</a:t>
                      </a:r>
                      <a:r>
                        <a:rPr sz="1100" spc="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time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715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flexibility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15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enrich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update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their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knowledge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its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application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6" name="object 3"/>
          <p:cNvSpPr txBox="1"/>
          <p:nvPr/>
        </p:nvSpPr>
        <p:spPr>
          <a:xfrm>
            <a:off x="685800" y="457200"/>
            <a:ext cx="2417445" cy="153888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8900">
              <a:lnSpc>
                <a:spcPts val="1155"/>
              </a:lnSpc>
            </a:pPr>
            <a:r>
              <a:rPr lang="en-US" sz="1100" b="1" spc="-114" dirty="0" smtClean="0">
                <a:latin typeface="Arial"/>
                <a:cs typeface="Arial"/>
              </a:rPr>
              <a:t>AVICENNA MEDICAL COLLEGE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58439" y="426211"/>
            <a:ext cx="421703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i="1" spc="-40" dirty="0">
                <a:latin typeface="Arial"/>
                <a:cs typeface="Arial"/>
              </a:rPr>
              <a:t>4</a:t>
            </a:r>
            <a:r>
              <a:rPr sz="1050" b="1" i="1" spc="-60" baseline="31746" dirty="0">
                <a:latin typeface="Arial"/>
                <a:cs typeface="Arial"/>
              </a:rPr>
              <a:t>th </a:t>
            </a:r>
            <a:r>
              <a:rPr sz="1100" b="1" i="1" spc="-170" dirty="0">
                <a:latin typeface="Arial"/>
                <a:cs typeface="Arial"/>
              </a:rPr>
              <a:t>YEAR </a:t>
            </a:r>
            <a:r>
              <a:rPr sz="1100" b="1" i="1" spc="-120" dirty="0">
                <a:latin typeface="Arial"/>
                <a:cs typeface="Arial"/>
              </a:rPr>
              <a:t>MBBS</a:t>
            </a:r>
            <a:r>
              <a:rPr sz="1100" b="1" i="1" spc="-120">
                <a:latin typeface="Arial"/>
                <a:cs typeface="Arial"/>
              </a:rPr>
              <a:t>, </a:t>
            </a:r>
            <a:r>
              <a:rPr lang="en-US" sz="1100" b="1" i="1" spc="-170" dirty="0" smtClean="0">
                <a:latin typeface="Arial"/>
                <a:cs typeface="Arial"/>
              </a:rPr>
              <a:t> </a:t>
            </a:r>
            <a:r>
              <a:rPr sz="1100" b="1" i="1" spc="-130" smtClean="0">
                <a:latin typeface="Arial"/>
                <a:cs typeface="Arial"/>
              </a:rPr>
              <a:t>NEUROSCIENCES-II </a:t>
            </a:r>
            <a:r>
              <a:rPr sz="1100" b="1" i="1" spc="-20" dirty="0">
                <a:latin typeface="Arial"/>
                <a:cs typeface="Arial"/>
              </a:rPr>
              <a:t>&amp; </a:t>
            </a:r>
            <a:r>
              <a:rPr sz="1100" b="1" i="1" spc="-145" dirty="0">
                <a:latin typeface="Arial"/>
                <a:cs typeface="Arial"/>
              </a:rPr>
              <a:t>PSYCHIATRY</a:t>
            </a:r>
            <a:r>
              <a:rPr sz="1100" b="1" i="1" spc="-160" dirty="0">
                <a:latin typeface="Arial"/>
                <a:cs typeface="Arial"/>
              </a:rPr>
              <a:t> </a:t>
            </a:r>
            <a:r>
              <a:rPr sz="1100" b="1" i="1" spc="-114" dirty="0">
                <a:latin typeface="Arial"/>
                <a:cs typeface="Arial"/>
              </a:rPr>
              <a:t>MODULE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105" dirty="0"/>
              <a:t>Page </a:t>
            </a:r>
            <a:r>
              <a:rPr spc="220" dirty="0"/>
              <a:t>|</a:t>
            </a:r>
            <a:r>
              <a:rPr spc="-80" dirty="0"/>
              <a:t> </a:t>
            </a:r>
            <a:fld id="{81D60167-4931-47E6-BA6A-407CBD079E47}" type="slidenum">
              <a:rPr spc="-55" dirty="0"/>
              <a:pPr marL="12700">
                <a:lnSpc>
                  <a:spcPts val="1150"/>
                </a:lnSpc>
              </a:pPr>
              <a:t>23</a:t>
            </a:fld>
            <a:endParaRPr spc="-55" dirty="0"/>
          </a:p>
        </p:txBody>
      </p:sp>
      <p:sp>
        <p:nvSpPr>
          <p:cNvPr id="3" name="object 3"/>
          <p:cNvSpPr txBox="1"/>
          <p:nvPr/>
        </p:nvSpPr>
        <p:spPr>
          <a:xfrm>
            <a:off x="650240" y="466725"/>
            <a:ext cx="2552065" cy="168275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0" rIns="0" bIns="0" rtlCol="0">
            <a:spAutoFit/>
          </a:bodyPr>
          <a:lstStyle/>
          <a:p>
            <a:pPr marL="108585">
              <a:lnSpc>
                <a:spcPts val="1190"/>
              </a:lnSpc>
            </a:pPr>
            <a:r>
              <a:rPr sz="1100" b="1" spc="-114" dirty="0">
                <a:latin typeface="Arial"/>
                <a:cs typeface="Arial"/>
              </a:rPr>
              <a:t>LIAQUAT </a:t>
            </a:r>
            <a:r>
              <a:rPr sz="1100" b="1" spc="-110" dirty="0">
                <a:latin typeface="Arial"/>
                <a:cs typeface="Arial"/>
              </a:rPr>
              <a:t>NATIONAL </a:t>
            </a:r>
            <a:r>
              <a:rPr sz="1100" b="1" spc="-120" dirty="0">
                <a:latin typeface="Arial"/>
                <a:cs typeface="Arial"/>
              </a:rPr>
              <a:t>MEDICAL</a:t>
            </a:r>
            <a:r>
              <a:rPr sz="1100" b="1" spc="20" dirty="0">
                <a:latin typeface="Arial"/>
                <a:cs typeface="Arial"/>
              </a:rPr>
              <a:t> </a:t>
            </a:r>
            <a:r>
              <a:rPr sz="1100" b="1" spc="-190" dirty="0">
                <a:latin typeface="Arial"/>
                <a:cs typeface="Arial"/>
              </a:rPr>
              <a:t>COLLEGE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40104" y="825500"/>
            <a:ext cx="5944870" cy="23358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70" dirty="0">
                <a:latin typeface="Arial"/>
                <a:cs typeface="Arial"/>
              </a:rPr>
              <a:t>ASSESSMENT</a:t>
            </a:r>
            <a:r>
              <a:rPr sz="1200" b="1" spc="-45" dirty="0">
                <a:latin typeface="Arial"/>
                <a:cs typeface="Arial"/>
              </a:rPr>
              <a:t> </a:t>
            </a:r>
            <a:r>
              <a:rPr sz="1200" b="1" spc="-125" dirty="0">
                <a:latin typeface="Arial"/>
                <a:cs typeface="Arial"/>
              </a:rPr>
              <a:t>METHODS: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50">
              <a:latin typeface="Times New Roman"/>
              <a:cs typeface="Times New Roman"/>
            </a:endParaRPr>
          </a:p>
          <a:p>
            <a:pPr marL="93345">
              <a:lnSpc>
                <a:spcPct val="100000"/>
              </a:lnSpc>
              <a:spcBef>
                <a:spcPts val="5"/>
              </a:spcBef>
            </a:pPr>
            <a:r>
              <a:rPr sz="1100" b="1" spc="-70" dirty="0">
                <a:latin typeface="Arial"/>
                <a:cs typeface="Arial"/>
              </a:rPr>
              <a:t>Theory</a:t>
            </a:r>
            <a:r>
              <a:rPr sz="1100" spc="-70" dirty="0">
                <a:latin typeface="Arial"/>
                <a:cs typeface="Arial"/>
              </a:rPr>
              <a:t>:</a:t>
            </a:r>
            <a:endParaRPr sz="1100">
              <a:latin typeface="Arial"/>
              <a:cs typeface="Arial"/>
            </a:endParaRPr>
          </a:p>
          <a:p>
            <a:pPr marL="469265" marR="5080" indent="-227965">
              <a:lnSpc>
                <a:spcPct val="117300"/>
              </a:lnSpc>
              <a:buFont typeface="Wingdings"/>
              <a:buChar char=""/>
              <a:tabLst>
                <a:tab pos="469900" algn="l"/>
              </a:tabLst>
            </a:pPr>
            <a:r>
              <a:rPr sz="1100" b="1" spc="-105" dirty="0">
                <a:latin typeface="Arial"/>
                <a:cs typeface="Arial"/>
              </a:rPr>
              <a:t>Best Choice </a:t>
            </a:r>
            <a:r>
              <a:rPr sz="1100" b="1" spc="-90" dirty="0">
                <a:latin typeface="Arial"/>
                <a:cs typeface="Arial"/>
              </a:rPr>
              <a:t>Questions </a:t>
            </a:r>
            <a:r>
              <a:rPr sz="1100" b="1" spc="-125" dirty="0">
                <a:latin typeface="Arial"/>
                <a:cs typeface="Arial"/>
              </a:rPr>
              <a:t>(BCQs) </a:t>
            </a:r>
            <a:r>
              <a:rPr sz="1100" spc="-65" dirty="0">
                <a:latin typeface="Arial"/>
                <a:cs typeface="Arial"/>
              </a:rPr>
              <a:t>also </a:t>
            </a:r>
            <a:r>
              <a:rPr sz="1100" spc="-40" dirty="0">
                <a:latin typeface="Arial"/>
                <a:cs typeface="Arial"/>
              </a:rPr>
              <a:t>known </a:t>
            </a:r>
            <a:r>
              <a:rPr sz="1100" spc="-105" dirty="0">
                <a:latin typeface="Arial"/>
                <a:cs typeface="Arial"/>
              </a:rPr>
              <a:t>as </a:t>
            </a:r>
            <a:r>
              <a:rPr sz="1100" spc="-110" dirty="0">
                <a:latin typeface="Arial"/>
                <a:cs typeface="Arial"/>
              </a:rPr>
              <a:t>MCQs </a:t>
            </a:r>
            <a:r>
              <a:rPr sz="1100" spc="-10" dirty="0">
                <a:latin typeface="Arial"/>
                <a:cs typeface="Arial"/>
              </a:rPr>
              <a:t>(Multiple </a:t>
            </a:r>
            <a:r>
              <a:rPr sz="1100" spc="-75" dirty="0">
                <a:latin typeface="Arial"/>
                <a:cs typeface="Arial"/>
              </a:rPr>
              <a:t>Choice </a:t>
            </a:r>
            <a:r>
              <a:rPr sz="1100" spc="-55" dirty="0">
                <a:latin typeface="Arial"/>
                <a:cs typeface="Arial"/>
              </a:rPr>
              <a:t>Questions) </a:t>
            </a:r>
            <a:r>
              <a:rPr sz="1100" spc="-50" dirty="0">
                <a:latin typeface="Arial"/>
                <a:cs typeface="Arial"/>
              </a:rPr>
              <a:t>are </a:t>
            </a:r>
            <a:r>
              <a:rPr sz="1100" spc="-70" dirty="0">
                <a:latin typeface="Arial"/>
                <a:cs typeface="Arial"/>
              </a:rPr>
              <a:t>used </a:t>
            </a:r>
            <a:r>
              <a:rPr sz="1100" spc="10" dirty="0">
                <a:latin typeface="Arial"/>
                <a:cs typeface="Arial"/>
              </a:rPr>
              <a:t>to  </a:t>
            </a:r>
            <a:r>
              <a:rPr sz="1100" spc="-105" dirty="0">
                <a:latin typeface="Arial"/>
                <a:cs typeface="Arial"/>
              </a:rPr>
              <a:t>asses </a:t>
            </a:r>
            <a:r>
              <a:rPr sz="1100" spc="-40" dirty="0">
                <a:latin typeface="Arial"/>
                <a:cs typeface="Arial"/>
              </a:rPr>
              <a:t>objectives </a:t>
            </a:r>
            <a:r>
              <a:rPr sz="1100" spc="-50" dirty="0">
                <a:latin typeface="Arial"/>
                <a:cs typeface="Arial"/>
              </a:rPr>
              <a:t>covered </a:t>
            </a:r>
            <a:r>
              <a:rPr sz="1100" spc="-15" dirty="0">
                <a:latin typeface="Arial"/>
                <a:cs typeface="Arial"/>
              </a:rPr>
              <a:t>in </a:t>
            </a:r>
            <a:r>
              <a:rPr sz="1100" spc="-70" dirty="0">
                <a:latin typeface="Arial"/>
                <a:cs typeface="Arial"/>
              </a:rPr>
              <a:t>each</a:t>
            </a:r>
            <a:r>
              <a:rPr sz="1100" spc="-135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module.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Wingdings"/>
              <a:buChar char=""/>
            </a:pPr>
            <a:endParaRPr sz="1050">
              <a:latin typeface="Times New Roman"/>
              <a:cs typeface="Times New Roman"/>
            </a:endParaRPr>
          </a:p>
          <a:p>
            <a:pPr marL="550545" lvl="1" indent="-228600">
              <a:lnSpc>
                <a:spcPct val="100000"/>
              </a:lnSpc>
              <a:buFont typeface="Symbol"/>
              <a:buChar char=""/>
              <a:tabLst>
                <a:tab pos="545465" algn="l"/>
                <a:tab pos="546100" algn="l"/>
              </a:tabLst>
            </a:pPr>
            <a:r>
              <a:rPr sz="1100" spc="-95" dirty="0">
                <a:latin typeface="Arial"/>
                <a:cs typeface="Arial"/>
              </a:rPr>
              <a:t>A </a:t>
            </a:r>
            <a:r>
              <a:rPr sz="1100" spc="-155" dirty="0">
                <a:latin typeface="Arial"/>
                <a:cs typeface="Arial"/>
              </a:rPr>
              <a:t>BCQ </a:t>
            </a:r>
            <a:r>
              <a:rPr sz="1100" spc="-85" dirty="0">
                <a:latin typeface="Arial"/>
                <a:cs typeface="Arial"/>
              </a:rPr>
              <a:t>has a </a:t>
            </a:r>
            <a:r>
              <a:rPr sz="1100" spc="-30" dirty="0">
                <a:latin typeface="Arial"/>
                <a:cs typeface="Arial"/>
              </a:rPr>
              <a:t>statement </a:t>
            </a:r>
            <a:r>
              <a:rPr sz="1100" spc="-5" dirty="0">
                <a:latin typeface="Arial"/>
                <a:cs typeface="Arial"/>
              </a:rPr>
              <a:t>or </a:t>
            </a:r>
            <a:r>
              <a:rPr sz="1100" spc="-40" dirty="0">
                <a:latin typeface="Arial"/>
                <a:cs typeface="Arial"/>
              </a:rPr>
              <a:t>clinical </a:t>
            </a:r>
            <a:r>
              <a:rPr sz="1100" spc="-55" dirty="0">
                <a:latin typeface="Arial"/>
                <a:cs typeface="Arial"/>
              </a:rPr>
              <a:t>scenario </a:t>
            </a:r>
            <a:r>
              <a:rPr sz="1100" spc="-20" dirty="0">
                <a:latin typeface="Arial"/>
                <a:cs typeface="Arial"/>
              </a:rPr>
              <a:t>followed </a:t>
            </a:r>
            <a:r>
              <a:rPr sz="1100" spc="-55" dirty="0">
                <a:latin typeface="Arial"/>
                <a:cs typeface="Arial"/>
              </a:rPr>
              <a:t>by </a:t>
            </a:r>
            <a:r>
              <a:rPr sz="1100" spc="-5" dirty="0">
                <a:latin typeface="Arial"/>
                <a:cs typeface="Arial"/>
              </a:rPr>
              <a:t>four </a:t>
            </a:r>
            <a:r>
              <a:rPr sz="1100" spc="-30" dirty="0">
                <a:latin typeface="Arial"/>
                <a:cs typeface="Arial"/>
              </a:rPr>
              <a:t>options </a:t>
            </a:r>
            <a:r>
              <a:rPr sz="1100" spc="-35" dirty="0">
                <a:latin typeface="Arial"/>
                <a:cs typeface="Arial"/>
              </a:rPr>
              <a:t>(likely</a:t>
            </a:r>
            <a:r>
              <a:rPr sz="1100" spc="-95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answer).</a:t>
            </a:r>
            <a:endParaRPr sz="1100">
              <a:latin typeface="Arial"/>
              <a:cs typeface="Arial"/>
            </a:endParaRPr>
          </a:p>
          <a:p>
            <a:pPr marL="550545" marR="367030" lvl="1" indent="-228600">
              <a:lnSpc>
                <a:spcPct val="150900"/>
              </a:lnSpc>
              <a:spcBef>
                <a:spcPts val="85"/>
              </a:spcBef>
              <a:buFont typeface="Symbol"/>
              <a:buChar char=""/>
              <a:tabLst>
                <a:tab pos="545465" algn="l"/>
                <a:tab pos="546100" algn="l"/>
              </a:tabLst>
            </a:pPr>
            <a:r>
              <a:rPr sz="1100" spc="-50" dirty="0">
                <a:latin typeface="Arial"/>
                <a:cs typeface="Arial"/>
              </a:rPr>
              <a:t>Students </a:t>
            </a:r>
            <a:r>
              <a:rPr sz="1100" spc="-15" dirty="0">
                <a:latin typeface="Arial"/>
                <a:cs typeface="Arial"/>
              </a:rPr>
              <a:t>after </a:t>
            </a:r>
            <a:r>
              <a:rPr sz="1100" spc="-45" dirty="0">
                <a:latin typeface="Arial"/>
                <a:cs typeface="Arial"/>
              </a:rPr>
              <a:t>reading </a:t>
            </a:r>
            <a:r>
              <a:rPr sz="1100" spc="-20" dirty="0">
                <a:latin typeface="Arial"/>
                <a:cs typeface="Arial"/>
              </a:rPr>
              <a:t>the </a:t>
            </a:r>
            <a:r>
              <a:rPr sz="1100" spc="-35" dirty="0">
                <a:latin typeface="Arial"/>
                <a:cs typeface="Arial"/>
              </a:rPr>
              <a:t>statement/scenario </a:t>
            </a:r>
            <a:r>
              <a:rPr sz="1100" spc="-50" dirty="0">
                <a:latin typeface="Arial"/>
                <a:cs typeface="Arial"/>
              </a:rPr>
              <a:t>select </a:t>
            </a:r>
            <a:r>
              <a:rPr sz="1100" spc="-114" dirty="0">
                <a:latin typeface="Arial"/>
                <a:cs typeface="Arial"/>
              </a:rPr>
              <a:t>ONE, </a:t>
            </a:r>
            <a:r>
              <a:rPr sz="1100" spc="-10" dirty="0">
                <a:latin typeface="Arial"/>
                <a:cs typeface="Arial"/>
              </a:rPr>
              <a:t>the </a:t>
            </a:r>
            <a:r>
              <a:rPr sz="1100" spc="-35" dirty="0">
                <a:latin typeface="Arial"/>
                <a:cs typeface="Arial"/>
              </a:rPr>
              <a:t>most </a:t>
            </a:r>
            <a:r>
              <a:rPr sz="1100" spc="-30" dirty="0">
                <a:latin typeface="Arial"/>
                <a:cs typeface="Arial"/>
              </a:rPr>
              <a:t>appropriate  </a:t>
            </a:r>
            <a:r>
              <a:rPr sz="1100" spc="-60" dirty="0">
                <a:latin typeface="Arial"/>
                <a:cs typeface="Arial"/>
              </a:rPr>
              <a:t>response </a:t>
            </a:r>
            <a:r>
              <a:rPr sz="1100" spc="-15" dirty="0">
                <a:latin typeface="Arial"/>
                <a:cs typeface="Arial"/>
              </a:rPr>
              <a:t>from the </a:t>
            </a:r>
            <a:r>
              <a:rPr sz="1100" spc="-55" dirty="0">
                <a:latin typeface="Arial"/>
                <a:cs typeface="Arial"/>
              </a:rPr>
              <a:t>given </a:t>
            </a:r>
            <a:r>
              <a:rPr sz="1100" spc="-15" dirty="0">
                <a:latin typeface="Arial"/>
                <a:cs typeface="Arial"/>
              </a:rPr>
              <a:t>list </a:t>
            </a:r>
            <a:r>
              <a:rPr sz="1100" dirty="0">
                <a:latin typeface="Arial"/>
                <a:cs typeface="Arial"/>
              </a:rPr>
              <a:t>of</a:t>
            </a:r>
            <a:r>
              <a:rPr sz="1100" spc="-200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options.</a:t>
            </a:r>
            <a:endParaRPr sz="1100">
              <a:latin typeface="Arial"/>
              <a:cs typeface="Arial"/>
            </a:endParaRPr>
          </a:p>
          <a:p>
            <a:pPr marL="550545" lvl="1" indent="-228600">
              <a:lnSpc>
                <a:spcPct val="100000"/>
              </a:lnSpc>
              <a:spcBef>
                <a:spcPts val="755"/>
              </a:spcBef>
              <a:buFont typeface="Symbol"/>
              <a:buChar char=""/>
              <a:tabLst>
                <a:tab pos="545465" algn="l"/>
                <a:tab pos="546100" algn="l"/>
              </a:tabLst>
            </a:pPr>
            <a:r>
              <a:rPr sz="1100" b="1" spc="-85" dirty="0">
                <a:latin typeface="Arial"/>
                <a:cs typeface="Arial"/>
              </a:rPr>
              <a:t>Correct </a:t>
            </a:r>
            <a:r>
              <a:rPr sz="1100" b="1" spc="-80" dirty="0">
                <a:latin typeface="Arial"/>
                <a:cs typeface="Arial"/>
              </a:rPr>
              <a:t>answer </a:t>
            </a:r>
            <a:r>
              <a:rPr sz="1100" b="1" spc="-85" dirty="0">
                <a:latin typeface="Arial"/>
                <a:cs typeface="Arial"/>
              </a:rPr>
              <a:t>carries </a:t>
            </a:r>
            <a:r>
              <a:rPr sz="1100" b="1" spc="-80" dirty="0">
                <a:latin typeface="Arial"/>
                <a:cs typeface="Arial"/>
              </a:rPr>
              <a:t>one </a:t>
            </a:r>
            <a:r>
              <a:rPr sz="1100" b="1" spc="-60" dirty="0">
                <a:latin typeface="Arial"/>
                <a:cs typeface="Arial"/>
              </a:rPr>
              <a:t>mark, </a:t>
            </a:r>
            <a:r>
              <a:rPr sz="1100" b="1" spc="-80" dirty="0">
                <a:latin typeface="Arial"/>
                <a:cs typeface="Arial"/>
              </a:rPr>
              <a:t>and </a:t>
            </a:r>
            <a:r>
              <a:rPr sz="1100" b="1" spc="-75" dirty="0">
                <a:latin typeface="Arial"/>
                <a:cs typeface="Arial"/>
              </a:rPr>
              <a:t>incorrect </a:t>
            </a:r>
            <a:r>
              <a:rPr sz="1100" b="1" spc="-65" dirty="0">
                <a:latin typeface="Arial"/>
                <a:cs typeface="Arial"/>
              </a:rPr>
              <a:t>‘zero </a:t>
            </a:r>
            <a:r>
              <a:rPr sz="1100" b="1" spc="-55" dirty="0">
                <a:latin typeface="Arial"/>
                <a:cs typeface="Arial"/>
              </a:rPr>
              <a:t>mark’. </a:t>
            </a:r>
            <a:r>
              <a:rPr sz="1100" b="1" spc="-75" dirty="0">
                <a:latin typeface="Arial"/>
                <a:cs typeface="Arial"/>
              </a:rPr>
              <a:t>There </a:t>
            </a:r>
            <a:r>
              <a:rPr sz="1100" b="1" spc="-105" dirty="0">
                <a:latin typeface="Arial"/>
                <a:cs typeface="Arial"/>
              </a:rPr>
              <a:t>is </a:t>
            </a:r>
            <a:r>
              <a:rPr sz="1100" b="1" spc="-80" dirty="0">
                <a:latin typeface="Arial"/>
                <a:cs typeface="Arial"/>
              </a:rPr>
              <a:t>no </a:t>
            </a:r>
            <a:r>
              <a:rPr sz="1100" b="1" spc="-70" dirty="0">
                <a:latin typeface="Arial"/>
                <a:cs typeface="Arial"/>
              </a:rPr>
              <a:t>negative</a:t>
            </a:r>
            <a:r>
              <a:rPr sz="1100" b="1" spc="90" dirty="0">
                <a:latin typeface="Arial"/>
                <a:cs typeface="Arial"/>
              </a:rPr>
              <a:t> </a:t>
            </a:r>
            <a:r>
              <a:rPr sz="1100" b="1" spc="-75" dirty="0">
                <a:latin typeface="Arial"/>
                <a:cs typeface="Arial"/>
              </a:rPr>
              <a:t>marking.</a:t>
            </a:r>
            <a:endParaRPr sz="1100">
              <a:latin typeface="Arial"/>
              <a:cs typeface="Arial"/>
            </a:endParaRPr>
          </a:p>
          <a:p>
            <a:pPr marL="550545" lvl="1" indent="-228600">
              <a:lnSpc>
                <a:spcPct val="100000"/>
              </a:lnSpc>
              <a:spcBef>
                <a:spcPts val="770"/>
              </a:spcBef>
              <a:buFont typeface="Symbol"/>
              <a:buChar char=""/>
              <a:tabLst>
                <a:tab pos="545465" algn="l"/>
                <a:tab pos="546100" algn="l"/>
              </a:tabLst>
            </a:pPr>
            <a:r>
              <a:rPr sz="1100" spc="-50" dirty="0">
                <a:latin typeface="Arial"/>
                <a:cs typeface="Arial"/>
              </a:rPr>
              <a:t>Students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mark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their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70" dirty="0">
                <a:latin typeface="Arial"/>
                <a:cs typeface="Arial"/>
              </a:rPr>
              <a:t>responses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on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specified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computer-based/OMR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sheet </a:t>
            </a:r>
            <a:r>
              <a:rPr sz="1100" spc="-60" dirty="0">
                <a:latin typeface="Arial"/>
                <a:cs typeface="Arial"/>
              </a:rPr>
              <a:t>designed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>
                <a:latin typeface="Arial"/>
                <a:cs typeface="Arial"/>
              </a:rPr>
              <a:t>for</a:t>
            </a:r>
            <a:r>
              <a:rPr sz="1100" spc="-70">
                <a:latin typeface="Arial"/>
                <a:cs typeface="Arial"/>
              </a:rPr>
              <a:t> </a:t>
            </a:r>
            <a:r>
              <a:rPr lang="en-US" sz="1100" spc="-100" dirty="0" smtClean="0">
                <a:latin typeface="Arial"/>
                <a:cs typeface="Arial"/>
              </a:rPr>
              <a:t>AVMC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68704" y="3277336"/>
            <a:ext cx="1071880" cy="43434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385"/>
              </a:spcBef>
              <a:buFont typeface="Wingdings"/>
              <a:buChar char=""/>
              <a:tabLst>
                <a:tab pos="241300" algn="l"/>
              </a:tabLst>
            </a:pPr>
            <a:r>
              <a:rPr sz="1100" b="1" spc="-95" dirty="0">
                <a:latin typeface="Arial"/>
                <a:cs typeface="Arial"/>
              </a:rPr>
              <a:t>EMQs:</a:t>
            </a:r>
            <a:endParaRPr sz="1100">
              <a:latin typeface="Arial"/>
              <a:cs typeface="Arial"/>
            </a:endParaRPr>
          </a:p>
          <a:p>
            <a:pPr marL="321945" lvl="1" indent="-228600">
              <a:lnSpc>
                <a:spcPct val="100000"/>
              </a:lnSpc>
              <a:spcBef>
                <a:spcPts val="290"/>
              </a:spcBef>
              <a:buFont typeface="Symbol"/>
              <a:buChar char=""/>
              <a:tabLst>
                <a:tab pos="321945" algn="l"/>
                <a:tab pos="322580" algn="l"/>
              </a:tabLst>
            </a:pPr>
            <a:r>
              <a:rPr sz="1100" spc="-65" dirty="0">
                <a:latin typeface="Arial"/>
                <a:cs typeface="Arial"/>
              </a:rPr>
              <a:t>An </a:t>
            </a:r>
            <a:r>
              <a:rPr sz="1100" spc="-95" dirty="0">
                <a:latin typeface="Arial"/>
                <a:cs typeface="Arial"/>
              </a:rPr>
              <a:t>EMQ</a:t>
            </a:r>
            <a:r>
              <a:rPr sz="1100" spc="-130" dirty="0">
                <a:latin typeface="Arial"/>
                <a:cs typeface="Arial"/>
              </a:rPr>
              <a:t> </a:t>
            </a:r>
            <a:r>
              <a:rPr sz="1100" spc="-65" dirty="0">
                <a:latin typeface="Arial"/>
                <a:cs typeface="Arial"/>
              </a:rPr>
              <a:t>has: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06626" y="3624808"/>
            <a:ext cx="5060315" cy="1049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8600">
              <a:lnSpc>
                <a:spcPct val="152700"/>
              </a:lnSpc>
              <a:spcBef>
                <a:spcPts val="100"/>
              </a:spcBef>
              <a:buFont typeface="Courier New"/>
              <a:buChar char="o"/>
              <a:tabLst>
                <a:tab pos="240665" algn="l"/>
                <a:tab pos="241300" algn="l"/>
              </a:tabLst>
            </a:pPr>
            <a:r>
              <a:rPr sz="1100" spc="-65" dirty="0">
                <a:latin typeface="Arial"/>
                <a:cs typeface="Arial"/>
              </a:rPr>
              <a:t>An </a:t>
            </a:r>
            <a:r>
              <a:rPr sz="1100" spc="-10" dirty="0">
                <a:latin typeface="Arial"/>
                <a:cs typeface="Arial"/>
              </a:rPr>
              <a:t>option list </a:t>
            </a:r>
            <a:r>
              <a:rPr sz="1100" dirty="0">
                <a:latin typeface="Arial"/>
                <a:cs typeface="Arial"/>
              </a:rPr>
              <a:t>of</a:t>
            </a:r>
            <a:r>
              <a:rPr sz="1100" spc="-235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5-15 </a:t>
            </a:r>
            <a:r>
              <a:rPr sz="1100" spc="-35" dirty="0">
                <a:latin typeface="Arial"/>
                <a:cs typeface="Arial"/>
              </a:rPr>
              <a:t>which </a:t>
            </a:r>
            <a:r>
              <a:rPr sz="1100" spc="-55" dirty="0">
                <a:latin typeface="Arial"/>
                <a:cs typeface="Arial"/>
              </a:rPr>
              <a:t>may </a:t>
            </a:r>
            <a:r>
              <a:rPr sz="1100" spc="-50" dirty="0">
                <a:latin typeface="Arial"/>
                <a:cs typeface="Arial"/>
              </a:rPr>
              <a:t>be </a:t>
            </a:r>
            <a:r>
              <a:rPr sz="1100" spc="-45" dirty="0">
                <a:latin typeface="Arial"/>
                <a:cs typeface="Arial"/>
              </a:rPr>
              <a:t>nerve supply, </a:t>
            </a:r>
            <a:r>
              <a:rPr sz="1100" spc="-30" dirty="0">
                <a:latin typeface="Arial"/>
                <a:cs typeface="Arial"/>
              </a:rPr>
              <a:t>functions, </a:t>
            </a:r>
            <a:r>
              <a:rPr sz="1100" spc="-60" dirty="0">
                <a:latin typeface="Arial"/>
                <a:cs typeface="Arial"/>
              </a:rPr>
              <a:t>diagnosis, </a:t>
            </a:r>
            <a:r>
              <a:rPr sz="1100" spc="-40" dirty="0">
                <a:latin typeface="Arial"/>
                <a:cs typeface="Arial"/>
              </a:rPr>
              <a:t>investigations  </a:t>
            </a:r>
            <a:r>
              <a:rPr sz="1100" spc="-30" dirty="0">
                <a:latin typeface="Arial"/>
                <a:cs typeface="Arial"/>
              </a:rPr>
              <a:t>etc</a:t>
            </a:r>
            <a:endParaRPr sz="11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695"/>
              </a:spcBef>
              <a:buFont typeface="Courier New"/>
              <a:buChar char="o"/>
              <a:tabLst>
                <a:tab pos="240665" algn="l"/>
                <a:tab pos="241300" algn="l"/>
              </a:tabLst>
            </a:pPr>
            <a:r>
              <a:rPr sz="1100" spc="-95" dirty="0">
                <a:latin typeface="Arial"/>
                <a:cs typeface="Arial"/>
              </a:rPr>
              <a:t>A </a:t>
            </a:r>
            <a:r>
              <a:rPr sz="1100" spc="-85" dirty="0">
                <a:latin typeface="Arial"/>
                <a:cs typeface="Arial"/>
              </a:rPr>
              <a:t>Lead </a:t>
            </a:r>
            <a:r>
              <a:rPr sz="1100" spc="-30" dirty="0">
                <a:latin typeface="Arial"/>
                <a:cs typeface="Arial"/>
              </a:rPr>
              <a:t>In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–Statement/Question</a:t>
            </a:r>
            <a:endParaRPr sz="11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695"/>
              </a:spcBef>
              <a:buFont typeface="Courier New"/>
              <a:buChar char="o"/>
              <a:tabLst>
                <a:tab pos="240665" algn="l"/>
                <a:tab pos="241300" algn="l"/>
              </a:tabLst>
            </a:pPr>
            <a:r>
              <a:rPr sz="1100" spc="-60" dirty="0">
                <a:latin typeface="Arial"/>
                <a:cs typeface="Arial"/>
              </a:rPr>
              <a:t>Two </a:t>
            </a:r>
            <a:r>
              <a:rPr sz="1100" spc="10" dirty="0">
                <a:latin typeface="Arial"/>
                <a:cs typeface="Arial"/>
              </a:rPr>
              <a:t>to </a:t>
            </a:r>
            <a:r>
              <a:rPr sz="1100" spc="-10" dirty="0">
                <a:latin typeface="Arial"/>
                <a:cs typeface="Arial"/>
              </a:rPr>
              <a:t>four </a:t>
            </a:r>
            <a:r>
              <a:rPr sz="1100" spc="-85" dirty="0">
                <a:latin typeface="Arial"/>
                <a:cs typeface="Arial"/>
              </a:rPr>
              <a:t>Stems </a:t>
            </a:r>
            <a:r>
              <a:rPr sz="1100" spc="-5" dirty="0">
                <a:latin typeface="Arial"/>
                <a:cs typeface="Arial"/>
              </a:rPr>
              <a:t>or </a:t>
            </a:r>
            <a:r>
              <a:rPr sz="1100" spc="-55" dirty="0">
                <a:latin typeface="Arial"/>
                <a:cs typeface="Arial"/>
              </a:rPr>
              <a:t>Clinical</a:t>
            </a:r>
            <a:r>
              <a:rPr sz="1100" spc="-220" dirty="0">
                <a:latin typeface="Arial"/>
                <a:cs typeface="Arial"/>
              </a:rPr>
              <a:t> </a:t>
            </a:r>
            <a:r>
              <a:rPr sz="1100" spc="-75" dirty="0">
                <a:latin typeface="Arial"/>
                <a:cs typeface="Arial"/>
              </a:rPr>
              <a:t>Scenarios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68704" y="4658080"/>
            <a:ext cx="5699125" cy="439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227329" indent="-228600">
              <a:lnSpc>
                <a:spcPct val="151800"/>
              </a:lnSpc>
              <a:spcBef>
                <a:spcPts val="100"/>
              </a:spcBef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1100" spc="-65" dirty="0">
                <a:latin typeface="Arial"/>
                <a:cs typeface="Arial"/>
              </a:rPr>
              <a:t>For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70" dirty="0">
                <a:latin typeface="Arial"/>
                <a:cs typeface="Arial"/>
              </a:rPr>
              <a:t>each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stem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or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clinical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scenario,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the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student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should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-65" dirty="0">
                <a:latin typeface="Arial"/>
                <a:cs typeface="Arial"/>
              </a:rPr>
              <a:t>choose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the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most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appropriate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option  from </a:t>
            </a:r>
            <a:r>
              <a:rPr sz="1100" spc="-1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option</a:t>
            </a:r>
            <a:r>
              <a:rPr sz="1100" spc="-165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list.</a:t>
            </a:r>
            <a:endParaRPr sz="1100">
              <a:latin typeface="Arial"/>
              <a:cs typeface="Arial"/>
            </a:endParaRPr>
          </a:p>
          <a:p>
            <a:pPr marL="354965" indent="-228600">
              <a:lnSpc>
                <a:spcPct val="100000"/>
              </a:lnSpc>
              <a:spcBef>
                <a:spcPts val="755"/>
              </a:spcBef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single </a:t>
            </a:r>
            <a:r>
              <a:rPr sz="1100" spc="-10" dirty="0">
                <a:latin typeface="Arial"/>
                <a:cs typeface="Arial"/>
              </a:rPr>
              <a:t>option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70" dirty="0">
                <a:latin typeface="Arial"/>
                <a:cs typeface="Arial"/>
              </a:rPr>
              <a:t>can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be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65" dirty="0">
                <a:latin typeface="Arial"/>
                <a:cs typeface="Arial"/>
              </a:rPr>
              <a:t>used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once,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more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than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once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or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not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at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all.</a:t>
            </a:r>
            <a:endParaRPr sz="1100">
              <a:latin typeface="Arial"/>
              <a:cs typeface="Arial"/>
            </a:endParaRPr>
          </a:p>
          <a:p>
            <a:pPr marL="354965" indent="-228600">
              <a:lnSpc>
                <a:spcPct val="100000"/>
              </a:lnSpc>
              <a:spcBef>
                <a:spcPts val="755"/>
              </a:spcBef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1100" spc="-45" dirty="0">
                <a:latin typeface="Arial"/>
                <a:cs typeface="Arial"/>
              </a:rPr>
              <a:t>Correct </a:t>
            </a:r>
            <a:r>
              <a:rPr sz="1100" spc="-55" dirty="0">
                <a:latin typeface="Arial"/>
                <a:cs typeface="Arial"/>
              </a:rPr>
              <a:t>answer </a:t>
            </a:r>
            <a:r>
              <a:rPr sz="1100" spc="-45" dirty="0">
                <a:latin typeface="Arial"/>
                <a:cs typeface="Arial"/>
              </a:rPr>
              <a:t>carries one </a:t>
            </a:r>
            <a:r>
              <a:rPr sz="1100" spc="-40" dirty="0">
                <a:latin typeface="Arial"/>
                <a:cs typeface="Arial"/>
              </a:rPr>
              <a:t>mark </a:t>
            </a:r>
            <a:r>
              <a:rPr sz="1100" spc="-55" dirty="0">
                <a:latin typeface="Arial"/>
                <a:cs typeface="Arial"/>
              </a:rPr>
              <a:t>and </a:t>
            </a:r>
            <a:r>
              <a:rPr sz="1100" spc="-25" dirty="0">
                <a:latin typeface="Arial"/>
                <a:cs typeface="Arial"/>
              </a:rPr>
              <a:t>incorrect </a:t>
            </a:r>
            <a:r>
              <a:rPr sz="1100" spc="-35" dirty="0">
                <a:latin typeface="Arial"/>
                <a:cs typeface="Arial"/>
              </a:rPr>
              <a:t>‘zero </a:t>
            </a:r>
            <a:r>
              <a:rPr sz="1100" spc="-30" dirty="0">
                <a:latin typeface="Arial"/>
                <a:cs typeface="Arial"/>
              </a:rPr>
              <a:t>mark’. </a:t>
            </a:r>
            <a:r>
              <a:rPr sz="1100" spc="-65" dirty="0">
                <a:latin typeface="Arial"/>
                <a:cs typeface="Arial"/>
              </a:rPr>
              <a:t>There </a:t>
            </a:r>
            <a:r>
              <a:rPr sz="1100" spc="-55" dirty="0">
                <a:latin typeface="Arial"/>
                <a:cs typeface="Arial"/>
              </a:rPr>
              <a:t>is </a:t>
            </a:r>
            <a:r>
              <a:rPr sz="1100" b="1" spc="-90" dirty="0">
                <a:latin typeface="Arial"/>
                <a:cs typeface="Arial"/>
              </a:rPr>
              <a:t>NO </a:t>
            </a:r>
            <a:r>
              <a:rPr sz="1100" spc="-45" dirty="0">
                <a:latin typeface="Arial"/>
                <a:cs typeface="Arial"/>
              </a:rPr>
              <a:t>negative</a:t>
            </a:r>
            <a:r>
              <a:rPr sz="1100" spc="-185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marking.</a:t>
            </a:r>
            <a:endParaRPr sz="1100">
              <a:latin typeface="Arial"/>
              <a:cs typeface="Arial"/>
            </a:endParaRPr>
          </a:p>
          <a:p>
            <a:pPr marL="354965" indent="-228600">
              <a:lnSpc>
                <a:spcPct val="100000"/>
              </a:lnSpc>
              <a:spcBef>
                <a:spcPts val="760"/>
              </a:spcBef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1100" spc="-40" dirty="0">
                <a:latin typeface="Arial"/>
                <a:cs typeface="Arial"/>
              </a:rPr>
              <a:t>Student mark </a:t>
            </a:r>
            <a:r>
              <a:rPr sz="1100" spc="-5" dirty="0">
                <a:latin typeface="Arial"/>
                <a:cs typeface="Arial"/>
              </a:rPr>
              <a:t>their </a:t>
            </a:r>
            <a:r>
              <a:rPr sz="1100" spc="-65" dirty="0">
                <a:latin typeface="Arial"/>
                <a:cs typeface="Arial"/>
              </a:rPr>
              <a:t>responses </a:t>
            </a:r>
            <a:r>
              <a:rPr sz="1100" spc="-30" dirty="0">
                <a:latin typeface="Arial"/>
                <a:cs typeface="Arial"/>
              </a:rPr>
              <a:t>on </a:t>
            </a:r>
            <a:r>
              <a:rPr sz="1100" spc="-85" dirty="0">
                <a:latin typeface="Arial"/>
                <a:cs typeface="Arial"/>
              </a:rPr>
              <a:t>a </a:t>
            </a:r>
            <a:r>
              <a:rPr sz="1100" spc="-45" dirty="0">
                <a:latin typeface="Arial"/>
                <a:cs typeface="Arial"/>
              </a:rPr>
              <a:t>specified computer-based </a:t>
            </a:r>
            <a:r>
              <a:rPr sz="1100" spc="-50" dirty="0">
                <a:latin typeface="Arial"/>
                <a:cs typeface="Arial"/>
              </a:rPr>
              <a:t>sheet </a:t>
            </a:r>
            <a:r>
              <a:rPr sz="1100" dirty="0">
                <a:latin typeface="Arial"/>
                <a:cs typeface="Arial"/>
              </a:rPr>
              <a:t>for</a:t>
            </a:r>
            <a:r>
              <a:rPr sz="1100" spc="-195" dirty="0">
                <a:latin typeface="Arial"/>
                <a:cs typeface="Arial"/>
              </a:rPr>
              <a:t> </a:t>
            </a:r>
            <a:r>
              <a:rPr sz="1100" spc="-90" dirty="0">
                <a:latin typeface="Arial"/>
                <a:cs typeface="Arial"/>
              </a:rPr>
              <a:t>EMQs.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750">
              <a:latin typeface="Times New Roman"/>
              <a:cs typeface="Times New Roman"/>
            </a:endParaRPr>
          </a:p>
          <a:p>
            <a:pPr marL="240665" indent="-227965">
              <a:lnSpc>
                <a:spcPct val="100000"/>
              </a:lnSpc>
              <a:spcBef>
                <a:spcPts val="5"/>
              </a:spcBef>
              <a:buFont typeface="Courier New"/>
              <a:buChar char="o"/>
              <a:tabLst>
                <a:tab pos="240665" algn="l"/>
                <a:tab pos="241300" algn="l"/>
              </a:tabLst>
            </a:pPr>
            <a:r>
              <a:rPr sz="1100" b="1" spc="-130" dirty="0">
                <a:latin typeface="Arial"/>
                <a:cs typeface="Arial"/>
              </a:rPr>
              <a:t>OSPE/OSCE: </a:t>
            </a:r>
            <a:r>
              <a:rPr sz="1100" b="1" spc="-65" dirty="0">
                <a:latin typeface="Arial"/>
                <a:cs typeface="Arial"/>
              </a:rPr>
              <a:t>Objective </a:t>
            </a:r>
            <a:r>
              <a:rPr sz="1100" b="1" spc="-70" dirty="0">
                <a:latin typeface="Arial"/>
                <a:cs typeface="Arial"/>
              </a:rPr>
              <a:t>Structured </a:t>
            </a:r>
            <a:r>
              <a:rPr sz="1100" b="1" spc="-65" dirty="0">
                <a:latin typeface="Arial"/>
                <a:cs typeface="Arial"/>
              </a:rPr>
              <a:t>Practical/Clinical</a:t>
            </a:r>
            <a:r>
              <a:rPr sz="1100" b="1" spc="-110" dirty="0">
                <a:latin typeface="Arial"/>
                <a:cs typeface="Arial"/>
              </a:rPr>
              <a:t> </a:t>
            </a:r>
            <a:r>
              <a:rPr sz="1100" b="1" spc="-75" dirty="0">
                <a:latin typeface="Arial"/>
                <a:cs typeface="Arial"/>
              </a:rPr>
              <a:t>Examination: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Courier New"/>
              <a:buChar char="o"/>
            </a:pPr>
            <a:endParaRPr sz="1250">
              <a:latin typeface="Times New Roman"/>
              <a:cs typeface="Times New Roman"/>
            </a:endParaRPr>
          </a:p>
          <a:p>
            <a:pPr marL="354965" lvl="1" indent="-228600">
              <a:lnSpc>
                <a:spcPct val="100000"/>
              </a:lnSpc>
              <a:buFont typeface="Symbol"/>
              <a:buChar char=""/>
              <a:tabLst>
                <a:tab pos="317500" algn="l"/>
              </a:tabLst>
            </a:pPr>
            <a:r>
              <a:rPr sz="1100" spc="-105" dirty="0">
                <a:latin typeface="Arial"/>
                <a:cs typeface="Arial"/>
              </a:rPr>
              <a:t>Each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student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will</a:t>
            </a:r>
            <a:r>
              <a:rPr sz="1100" spc="-50" dirty="0">
                <a:latin typeface="Arial"/>
                <a:cs typeface="Arial"/>
              </a:rPr>
              <a:t> be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95" dirty="0">
                <a:latin typeface="Arial"/>
                <a:cs typeface="Arial"/>
              </a:rPr>
              <a:t>assessed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on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the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80" dirty="0">
                <a:latin typeface="Arial"/>
                <a:cs typeface="Arial"/>
              </a:rPr>
              <a:t>same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content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and</a:t>
            </a:r>
            <a:r>
              <a:rPr sz="1100" spc="-65" dirty="0">
                <a:latin typeface="Arial"/>
                <a:cs typeface="Arial"/>
              </a:rPr>
              <a:t> have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80" dirty="0">
                <a:latin typeface="Arial"/>
                <a:cs typeface="Arial"/>
              </a:rPr>
              <a:t>same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time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to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complete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the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task.</a:t>
            </a:r>
            <a:endParaRPr sz="1100">
              <a:latin typeface="Arial"/>
              <a:cs typeface="Arial"/>
            </a:endParaRPr>
          </a:p>
          <a:p>
            <a:pPr marL="354965" lvl="1" indent="-228600">
              <a:lnSpc>
                <a:spcPct val="100000"/>
              </a:lnSpc>
              <a:spcBef>
                <a:spcPts val="85"/>
              </a:spcBef>
              <a:buFont typeface="Symbol"/>
              <a:buChar char=""/>
              <a:tabLst>
                <a:tab pos="317500" algn="l"/>
              </a:tabLst>
            </a:pPr>
            <a:r>
              <a:rPr sz="1100" spc="-60" dirty="0">
                <a:latin typeface="Arial"/>
                <a:cs typeface="Arial"/>
              </a:rPr>
              <a:t>Comprise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50" dirty="0">
                <a:latin typeface="Arial"/>
                <a:cs typeface="Arial"/>
              </a:rPr>
              <a:t>12-25</a:t>
            </a:r>
            <a:r>
              <a:rPr sz="1100" spc="-150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stations.</a:t>
            </a:r>
            <a:endParaRPr sz="1100">
              <a:latin typeface="Arial"/>
              <a:cs typeface="Arial"/>
            </a:endParaRPr>
          </a:p>
          <a:p>
            <a:pPr marL="354965" marR="357505" lvl="1" indent="-228600">
              <a:lnSpc>
                <a:spcPct val="101800"/>
              </a:lnSpc>
              <a:spcBef>
                <a:spcPts val="45"/>
              </a:spcBef>
              <a:buFont typeface="Symbol"/>
              <a:buChar char=""/>
              <a:tabLst>
                <a:tab pos="317500" algn="l"/>
              </a:tabLst>
            </a:pPr>
            <a:r>
              <a:rPr sz="1100" spc="-105" dirty="0">
                <a:latin typeface="Arial"/>
                <a:cs typeface="Arial"/>
              </a:rPr>
              <a:t>Each </a:t>
            </a:r>
            <a:r>
              <a:rPr sz="1100" spc="-25" dirty="0">
                <a:latin typeface="Arial"/>
                <a:cs typeface="Arial"/>
              </a:rPr>
              <a:t>station </a:t>
            </a:r>
            <a:r>
              <a:rPr sz="1100" spc="-65" dirty="0">
                <a:latin typeface="Arial"/>
                <a:cs typeface="Arial"/>
              </a:rPr>
              <a:t>may </a:t>
            </a:r>
            <a:r>
              <a:rPr sz="1100" spc="-105" dirty="0">
                <a:latin typeface="Arial"/>
                <a:cs typeface="Arial"/>
              </a:rPr>
              <a:t>assess </a:t>
            </a:r>
            <a:r>
              <a:rPr sz="1100" spc="-85" dirty="0">
                <a:latin typeface="Arial"/>
                <a:cs typeface="Arial"/>
              </a:rPr>
              <a:t>a </a:t>
            </a:r>
            <a:r>
              <a:rPr sz="1100" spc="-25" dirty="0">
                <a:latin typeface="Arial"/>
                <a:cs typeface="Arial"/>
              </a:rPr>
              <a:t>variety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35" dirty="0">
                <a:latin typeface="Arial"/>
                <a:cs typeface="Arial"/>
              </a:rPr>
              <a:t>clinical </a:t>
            </a:r>
            <a:r>
              <a:rPr sz="1100" spc="-65" dirty="0">
                <a:latin typeface="Arial"/>
                <a:cs typeface="Arial"/>
              </a:rPr>
              <a:t>tasks, </a:t>
            </a:r>
            <a:r>
              <a:rPr sz="1100" spc="-50" dirty="0">
                <a:latin typeface="Arial"/>
                <a:cs typeface="Arial"/>
              </a:rPr>
              <a:t>these </a:t>
            </a:r>
            <a:r>
              <a:rPr sz="1100" spc="-65" dirty="0">
                <a:latin typeface="Arial"/>
                <a:cs typeface="Arial"/>
              </a:rPr>
              <a:t>tasks </a:t>
            </a:r>
            <a:r>
              <a:rPr sz="1100" spc="-60" dirty="0">
                <a:latin typeface="Arial"/>
                <a:cs typeface="Arial"/>
              </a:rPr>
              <a:t>may </a:t>
            </a:r>
            <a:r>
              <a:rPr sz="1100" spc="-35" dirty="0">
                <a:latin typeface="Arial"/>
                <a:cs typeface="Arial"/>
              </a:rPr>
              <a:t>include </a:t>
            </a:r>
            <a:r>
              <a:rPr sz="1100" spc="-25" dirty="0">
                <a:latin typeface="Arial"/>
                <a:cs typeface="Arial"/>
              </a:rPr>
              <a:t>history </a:t>
            </a:r>
            <a:r>
              <a:rPr sz="1100" spc="-35" dirty="0">
                <a:latin typeface="Arial"/>
                <a:cs typeface="Arial"/>
              </a:rPr>
              <a:t>taking,  </a:t>
            </a:r>
            <a:r>
              <a:rPr sz="1100" spc="-55" dirty="0">
                <a:latin typeface="Arial"/>
                <a:cs typeface="Arial"/>
              </a:rPr>
              <a:t>physical </a:t>
            </a:r>
            <a:r>
              <a:rPr sz="1100" spc="-35" dirty="0">
                <a:latin typeface="Arial"/>
                <a:cs typeface="Arial"/>
              </a:rPr>
              <a:t>examination, </a:t>
            </a:r>
            <a:r>
              <a:rPr sz="1100" spc="-50" dirty="0">
                <a:latin typeface="Arial"/>
                <a:cs typeface="Arial"/>
              </a:rPr>
              <a:t>skills and </a:t>
            </a:r>
            <a:r>
              <a:rPr sz="1100" spc="-30" dirty="0">
                <a:latin typeface="Arial"/>
                <a:cs typeface="Arial"/>
              </a:rPr>
              <a:t>application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50" dirty="0">
                <a:latin typeface="Arial"/>
                <a:cs typeface="Arial"/>
              </a:rPr>
              <a:t>skills </a:t>
            </a:r>
            <a:r>
              <a:rPr sz="1100" spc="-55" dirty="0">
                <a:latin typeface="Arial"/>
                <a:cs typeface="Arial"/>
              </a:rPr>
              <a:t>and</a:t>
            </a:r>
            <a:r>
              <a:rPr sz="1100" spc="-229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knowledge</a:t>
            </a:r>
            <a:endParaRPr sz="1100">
              <a:latin typeface="Arial"/>
              <a:cs typeface="Arial"/>
            </a:endParaRPr>
          </a:p>
          <a:p>
            <a:pPr marL="354965" lvl="1" indent="-228600">
              <a:lnSpc>
                <a:spcPct val="100000"/>
              </a:lnSpc>
              <a:spcBef>
                <a:spcPts val="760"/>
              </a:spcBef>
              <a:buFont typeface="Symbol"/>
              <a:buChar char=""/>
              <a:tabLst>
                <a:tab pos="317500" algn="l"/>
              </a:tabLst>
            </a:pPr>
            <a:r>
              <a:rPr sz="1100" spc="-50" dirty="0">
                <a:latin typeface="Arial"/>
                <a:cs typeface="Arial"/>
              </a:rPr>
              <a:t>Stations </a:t>
            </a:r>
            <a:r>
              <a:rPr sz="1100" spc="-45" dirty="0">
                <a:latin typeface="Arial"/>
                <a:cs typeface="Arial"/>
              </a:rPr>
              <a:t>are </a:t>
            </a:r>
            <a:r>
              <a:rPr sz="1100" spc="-50" dirty="0">
                <a:latin typeface="Arial"/>
                <a:cs typeface="Arial"/>
              </a:rPr>
              <a:t>observed, unobserved, </a:t>
            </a:r>
            <a:r>
              <a:rPr sz="1100" spc="-25" dirty="0">
                <a:latin typeface="Arial"/>
                <a:cs typeface="Arial"/>
              </a:rPr>
              <a:t>interactive </a:t>
            </a:r>
            <a:r>
              <a:rPr sz="1100" spc="-55" dirty="0">
                <a:latin typeface="Arial"/>
                <a:cs typeface="Arial"/>
              </a:rPr>
              <a:t>and </a:t>
            </a:r>
            <a:r>
              <a:rPr sz="1100" spc="-35" dirty="0">
                <a:latin typeface="Arial"/>
                <a:cs typeface="Arial"/>
              </a:rPr>
              <a:t>rest</a:t>
            </a:r>
            <a:r>
              <a:rPr sz="1100" spc="-155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stations.</a:t>
            </a:r>
            <a:endParaRPr sz="1100">
              <a:latin typeface="Arial"/>
              <a:cs typeface="Arial"/>
            </a:endParaRPr>
          </a:p>
          <a:p>
            <a:pPr marL="354965" lvl="1" indent="-228600">
              <a:lnSpc>
                <a:spcPct val="100000"/>
              </a:lnSpc>
              <a:spcBef>
                <a:spcPts val="755"/>
              </a:spcBef>
              <a:buFont typeface="Symbol"/>
              <a:buChar char=""/>
              <a:tabLst>
                <a:tab pos="317500" algn="l"/>
              </a:tabLst>
            </a:pPr>
            <a:r>
              <a:rPr sz="1100" spc="-65" dirty="0">
                <a:latin typeface="Arial"/>
                <a:cs typeface="Arial"/>
              </a:rPr>
              <a:t>Observed </a:t>
            </a:r>
            <a:r>
              <a:rPr sz="1100" spc="-50" dirty="0">
                <a:latin typeface="Arial"/>
                <a:cs typeface="Arial"/>
              </a:rPr>
              <a:t>and </a:t>
            </a:r>
            <a:r>
              <a:rPr sz="1100" spc="-30" dirty="0">
                <a:latin typeface="Arial"/>
                <a:cs typeface="Arial"/>
              </a:rPr>
              <a:t>Interactive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Stations:</a:t>
            </a:r>
            <a:endParaRPr sz="1100">
              <a:latin typeface="Arial"/>
              <a:cs typeface="Arial"/>
            </a:endParaRPr>
          </a:p>
          <a:p>
            <a:pPr marL="697865" lvl="2" indent="-228600">
              <a:lnSpc>
                <a:spcPct val="100000"/>
              </a:lnSpc>
              <a:spcBef>
                <a:spcPts val="25"/>
              </a:spcBef>
              <a:buFont typeface="Courier New"/>
              <a:buChar char="o"/>
              <a:tabLst>
                <a:tab pos="697865" algn="l"/>
                <a:tab pos="698500" algn="l"/>
              </a:tabLst>
            </a:pPr>
            <a:r>
              <a:rPr sz="1100" spc="-75" dirty="0">
                <a:latin typeface="Arial"/>
                <a:cs typeface="Arial"/>
              </a:rPr>
              <a:t>They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will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be </a:t>
            </a:r>
            <a:r>
              <a:rPr sz="1100" spc="-95" dirty="0">
                <a:latin typeface="Arial"/>
                <a:cs typeface="Arial"/>
              </a:rPr>
              <a:t>assessed</a:t>
            </a:r>
            <a:r>
              <a:rPr sz="1100" spc="-55" dirty="0">
                <a:latin typeface="Arial"/>
                <a:cs typeface="Arial"/>
              </a:rPr>
              <a:t> by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internal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or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external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examiners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through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structured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viva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or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tasks.</a:t>
            </a:r>
            <a:endParaRPr sz="1100">
              <a:latin typeface="Arial"/>
              <a:cs typeface="Arial"/>
            </a:endParaRPr>
          </a:p>
          <a:p>
            <a:pPr lvl="2">
              <a:lnSpc>
                <a:spcPct val="100000"/>
              </a:lnSpc>
              <a:buFont typeface="Courier New"/>
              <a:buChar char="o"/>
            </a:pPr>
            <a:endParaRPr sz="950">
              <a:latin typeface="Times New Roman"/>
              <a:cs typeface="Times New Roman"/>
            </a:endParaRPr>
          </a:p>
          <a:p>
            <a:pPr marL="354965" lvl="1" indent="-228600">
              <a:lnSpc>
                <a:spcPct val="100000"/>
              </a:lnSpc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1100" spc="-55" dirty="0">
                <a:latin typeface="Arial"/>
                <a:cs typeface="Arial"/>
              </a:rPr>
              <a:t>Unobserved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Stations:</a:t>
            </a:r>
            <a:endParaRPr sz="1100">
              <a:latin typeface="Arial"/>
              <a:cs typeface="Arial"/>
            </a:endParaRPr>
          </a:p>
          <a:p>
            <a:pPr marL="697865" lvl="2" indent="-228600">
              <a:lnSpc>
                <a:spcPct val="100000"/>
              </a:lnSpc>
              <a:spcBef>
                <a:spcPts val="660"/>
              </a:spcBef>
              <a:buFont typeface="Courier New"/>
              <a:buChar char="o"/>
              <a:tabLst>
                <a:tab pos="697865" algn="l"/>
                <a:tab pos="698500" algn="l"/>
              </a:tabLst>
            </a:pPr>
            <a:r>
              <a:rPr sz="1100" spc="15" dirty="0">
                <a:latin typeface="Arial"/>
                <a:cs typeface="Arial"/>
              </a:rPr>
              <a:t>It </a:t>
            </a:r>
            <a:r>
              <a:rPr sz="1100" spc="5" dirty="0">
                <a:latin typeface="Arial"/>
                <a:cs typeface="Arial"/>
              </a:rPr>
              <a:t>will </a:t>
            </a:r>
            <a:r>
              <a:rPr sz="1100" spc="-60" dirty="0">
                <a:latin typeface="Arial"/>
                <a:cs typeface="Arial"/>
              </a:rPr>
              <a:t>be </a:t>
            </a:r>
            <a:r>
              <a:rPr sz="1100" spc="-30" dirty="0">
                <a:latin typeface="Arial"/>
                <a:cs typeface="Arial"/>
              </a:rPr>
              <a:t>static </a:t>
            </a:r>
            <a:r>
              <a:rPr sz="1100" spc="-35" dirty="0">
                <a:latin typeface="Arial"/>
                <a:cs typeface="Arial"/>
              </a:rPr>
              <a:t>stations </a:t>
            </a:r>
            <a:r>
              <a:rPr sz="1100" spc="-15" dirty="0">
                <a:latin typeface="Arial"/>
                <a:cs typeface="Arial"/>
              </a:rPr>
              <a:t>in </a:t>
            </a:r>
            <a:r>
              <a:rPr sz="1100" spc="-30" dirty="0">
                <a:latin typeface="Arial"/>
                <a:cs typeface="Arial"/>
              </a:rPr>
              <a:t>which there </a:t>
            </a:r>
            <a:r>
              <a:rPr sz="1100" spc="-65" dirty="0">
                <a:latin typeface="Arial"/>
                <a:cs typeface="Arial"/>
              </a:rPr>
              <a:t>may </a:t>
            </a:r>
            <a:r>
              <a:rPr sz="1100" spc="-60" dirty="0">
                <a:latin typeface="Arial"/>
                <a:cs typeface="Arial"/>
              </a:rPr>
              <a:t>be </a:t>
            </a:r>
            <a:r>
              <a:rPr sz="1100" spc="-70" dirty="0">
                <a:latin typeface="Arial"/>
                <a:cs typeface="Arial"/>
              </a:rPr>
              <a:t>an X-ray, </a:t>
            </a:r>
            <a:r>
              <a:rPr sz="1100" spc="-110" dirty="0">
                <a:latin typeface="Arial"/>
                <a:cs typeface="Arial"/>
              </a:rPr>
              <a:t>Labs </a:t>
            </a:r>
            <a:r>
              <a:rPr sz="1100" spc="-35" dirty="0">
                <a:latin typeface="Arial"/>
                <a:cs typeface="Arial"/>
              </a:rPr>
              <a:t>reports,</a:t>
            </a:r>
            <a:r>
              <a:rPr sz="1100" spc="-135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pictures,</a:t>
            </a:r>
            <a:endParaRPr sz="1100">
              <a:latin typeface="Arial"/>
              <a:cs typeface="Arial"/>
            </a:endParaRPr>
          </a:p>
          <a:p>
            <a:pPr marL="697865" marR="163195">
              <a:lnSpc>
                <a:spcPct val="150000"/>
              </a:lnSpc>
              <a:spcBef>
                <a:spcPts val="10"/>
              </a:spcBef>
            </a:pPr>
            <a:r>
              <a:rPr sz="1100" spc="-45" dirty="0">
                <a:latin typeface="Arial"/>
                <a:cs typeface="Arial"/>
              </a:rPr>
              <a:t>clinical </a:t>
            </a:r>
            <a:r>
              <a:rPr sz="1100" spc="-70" dirty="0">
                <a:latin typeface="Arial"/>
                <a:cs typeface="Arial"/>
              </a:rPr>
              <a:t>scenarios </a:t>
            </a:r>
            <a:r>
              <a:rPr sz="1100" dirty="0">
                <a:latin typeface="Arial"/>
                <a:cs typeface="Arial"/>
              </a:rPr>
              <a:t>with </a:t>
            </a:r>
            <a:r>
              <a:rPr sz="1100" spc="-30" dirty="0">
                <a:latin typeface="Arial"/>
                <a:cs typeface="Arial"/>
              </a:rPr>
              <a:t>related </a:t>
            </a:r>
            <a:r>
              <a:rPr sz="1100" spc="-55" dirty="0">
                <a:latin typeface="Arial"/>
                <a:cs typeface="Arial"/>
              </a:rPr>
              <a:t>questions </a:t>
            </a:r>
            <a:r>
              <a:rPr sz="1100" spc="-5" dirty="0">
                <a:latin typeface="Arial"/>
                <a:cs typeface="Arial"/>
              </a:rPr>
              <a:t>for </a:t>
            </a:r>
            <a:r>
              <a:rPr sz="1100" spc="-50" dirty="0">
                <a:latin typeface="Arial"/>
                <a:cs typeface="Arial"/>
              </a:rPr>
              <a:t>students </a:t>
            </a:r>
            <a:r>
              <a:rPr sz="1100" spc="10" dirty="0">
                <a:latin typeface="Arial"/>
                <a:cs typeface="Arial"/>
              </a:rPr>
              <a:t>to </a:t>
            </a:r>
            <a:r>
              <a:rPr sz="1100" spc="-60" dirty="0">
                <a:latin typeface="Arial"/>
                <a:cs typeface="Arial"/>
              </a:rPr>
              <a:t>answer </a:t>
            </a:r>
            <a:r>
              <a:rPr sz="1100" spc="-40" dirty="0">
                <a:latin typeface="Arial"/>
                <a:cs typeface="Arial"/>
              </a:rPr>
              <a:t>on </a:t>
            </a:r>
            <a:r>
              <a:rPr sz="1100" spc="-20" dirty="0">
                <a:latin typeface="Arial"/>
                <a:cs typeface="Arial"/>
              </a:rPr>
              <a:t>the </a:t>
            </a:r>
            <a:r>
              <a:rPr sz="1100" spc="-45" dirty="0">
                <a:latin typeface="Arial"/>
                <a:cs typeface="Arial"/>
              </a:rPr>
              <a:t>provided  </a:t>
            </a:r>
            <a:r>
              <a:rPr sz="1100" spc="-60" dirty="0">
                <a:latin typeface="Arial"/>
                <a:cs typeface="Arial"/>
              </a:rPr>
              <a:t>answer</a:t>
            </a:r>
            <a:r>
              <a:rPr sz="1100" spc="-85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copy.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3"/>
          <p:cNvSpPr txBox="1"/>
          <p:nvPr/>
        </p:nvSpPr>
        <p:spPr>
          <a:xfrm>
            <a:off x="685800" y="457200"/>
            <a:ext cx="2417445" cy="153888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8900">
              <a:lnSpc>
                <a:spcPts val="1155"/>
              </a:lnSpc>
            </a:pPr>
            <a:r>
              <a:rPr lang="en-US" sz="1100" b="1" spc="-114" dirty="0" smtClean="0">
                <a:latin typeface="Arial"/>
                <a:cs typeface="Arial"/>
              </a:rPr>
              <a:t>AVICENNA MEDICAL COLLEGE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58439" y="426211"/>
            <a:ext cx="421703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i="1" spc="-40" dirty="0">
                <a:latin typeface="Arial"/>
                <a:cs typeface="Arial"/>
              </a:rPr>
              <a:t>4</a:t>
            </a:r>
            <a:r>
              <a:rPr sz="1050" b="1" i="1" spc="-60" baseline="31746" dirty="0">
                <a:latin typeface="Arial"/>
                <a:cs typeface="Arial"/>
              </a:rPr>
              <a:t>th </a:t>
            </a:r>
            <a:r>
              <a:rPr sz="1100" b="1" i="1" spc="-170" dirty="0">
                <a:latin typeface="Arial"/>
                <a:cs typeface="Arial"/>
              </a:rPr>
              <a:t>YEAR </a:t>
            </a:r>
            <a:r>
              <a:rPr sz="1100" b="1" i="1" spc="-120" dirty="0">
                <a:latin typeface="Arial"/>
                <a:cs typeface="Arial"/>
              </a:rPr>
              <a:t>MBBS</a:t>
            </a:r>
            <a:r>
              <a:rPr sz="1100" b="1" i="1" spc="-120">
                <a:latin typeface="Arial"/>
                <a:cs typeface="Arial"/>
              </a:rPr>
              <a:t>, </a:t>
            </a:r>
            <a:r>
              <a:rPr lang="en-US" sz="1100" b="1" i="1" spc="-170" dirty="0" smtClean="0">
                <a:latin typeface="Arial"/>
                <a:cs typeface="Arial"/>
              </a:rPr>
              <a:t> </a:t>
            </a:r>
            <a:r>
              <a:rPr sz="1100" b="1" i="1" spc="-130" smtClean="0">
                <a:latin typeface="Arial"/>
                <a:cs typeface="Arial"/>
              </a:rPr>
              <a:t>NEUROSCIENCES-II </a:t>
            </a:r>
            <a:r>
              <a:rPr sz="1100" b="1" i="1" spc="-20" dirty="0">
                <a:latin typeface="Arial"/>
                <a:cs typeface="Arial"/>
              </a:rPr>
              <a:t>&amp; </a:t>
            </a:r>
            <a:r>
              <a:rPr sz="1100" b="1" i="1" spc="-145" dirty="0">
                <a:latin typeface="Arial"/>
                <a:cs typeface="Arial"/>
              </a:rPr>
              <a:t>PSYCHIATRY</a:t>
            </a:r>
            <a:r>
              <a:rPr sz="1100" b="1" i="1" spc="-160" dirty="0">
                <a:latin typeface="Arial"/>
                <a:cs typeface="Arial"/>
              </a:rPr>
              <a:t> </a:t>
            </a:r>
            <a:r>
              <a:rPr sz="1100" b="1" i="1" spc="-114" dirty="0">
                <a:latin typeface="Arial"/>
                <a:cs typeface="Arial"/>
              </a:rPr>
              <a:t>MODULE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0240" y="466725"/>
            <a:ext cx="2552065" cy="168275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0" rIns="0" bIns="0" rtlCol="0">
            <a:spAutoFit/>
          </a:bodyPr>
          <a:lstStyle/>
          <a:p>
            <a:pPr marL="108585">
              <a:lnSpc>
                <a:spcPts val="1190"/>
              </a:lnSpc>
            </a:pPr>
            <a:r>
              <a:rPr sz="1100" b="1" spc="-114" dirty="0">
                <a:latin typeface="Arial"/>
                <a:cs typeface="Arial"/>
              </a:rPr>
              <a:t>LIAQUAT </a:t>
            </a:r>
            <a:r>
              <a:rPr sz="1100" b="1" spc="-110" dirty="0">
                <a:latin typeface="Arial"/>
                <a:cs typeface="Arial"/>
              </a:rPr>
              <a:t>NATIONAL </a:t>
            </a:r>
            <a:r>
              <a:rPr sz="1100" b="1" spc="-120" dirty="0">
                <a:latin typeface="Arial"/>
                <a:cs typeface="Arial"/>
              </a:rPr>
              <a:t>MEDICAL</a:t>
            </a:r>
            <a:r>
              <a:rPr sz="1100" b="1" spc="20" dirty="0">
                <a:latin typeface="Arial"/>
                <a:cs typeface="Arial"/>
              </a:rPr>
              <a:t> </a:t>
            </a:r>
            <a:r>
              <a:rPr sz="1100" b="1" spc="-190" dirty="0">
                <a:latin typeface="Arial"/>
                <a:cs typeface="Arial"/>
              </a:rPr>
              <a:t>COLLEGE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84960" y="6588759"/>
            <a:ext cx="4899660" cy="2268220"/>
          </a:xfrm>
          <a:custGeom>
            <a:avLst/>
            <a:gdLst/>
            <a:ahLst/>
            <a:cxnLst/>
            <a:rect l="l" t="t" r="r" b="b"/>
            <a:pathLst>
              <a:path w="4899660" h="2268220">
                <a:moveTo>
                  <a:pt x="2449829" y="608965"/>
                </a:moveTo>
                <a:lnTo>
                  <a:pt x="3293744" y="0"/>
                </a:lnTo>
                <a:lnTo>
                  <a:pt x="3210560" y="558800"/>
                </a:lnTo>
                <a:lnTo>
                  <a:pt x="4168775" y="467995"/>
                </a:lnTo>
                <a:lnTo>
                  <a:pt x="3788410" y="767715"/>
                </a:lnTo>
                <a:lnTo>
                  <a:pt x="4785360" y="854075"/>
                </a:lnTo>
                <a:lnTo>
                  <a:pt x="3993515" y="1099820"/>
                </a:lnTo>
                <a:lnTo>
                  <a:pt x="4899660" y="1395095"/>
                </a:lnTo>
                <a:lnTo>
                  <a:pt x="3818890" y="1358900"/>
                </a:lnTo>
                <a:lnTo>
                  <a:pt x="4115435" y="1899920"/>
                </a:lnTo>
                <a:lnTo>
                  <a:pt x="3180079" y="1517650"/>
                </a:lnTo>
                <a:lnTo>
                  <a:pt x="3004819" y="2072640"/>
                </a:lnTo>
                <a:lnTo>
                  <a:pt x="2388869" y="1567815"/>
                </a:lnTo>
                <a:lnTo>
                  <a:pt x="1924050" y="2268220"/>
                </a:lnTo>
                <a:lnTo>
                  <a:pt x="1749425" y="1640840"/>
                </a:lnTo>
                <a:lnTo>
                  <a:pt x="1079500" y="1849755"/>
                </a:lnTo>
                <a:lnTo>
                  <a:pt x="1285240" y="1463040"/>
                </a:lnTo>
                <a:lnTo>
                  <a:pt x="30480" y="1531620"/>
                </a:lnTo>
                <a:lnTo>
                  <a:pt x="843915" y="1236345"/>
                </a:lnTo>
                <a:lnTo>
                  <a:pt x="0" y="904240"/>
                </a:lnTo>
                <a:lnTo>
                  <a:pt x="1049020" y="799465"/>
                </a:lnTo>
                <a:lnTo>
                  <a:pt x="83820" y="240665"/>
                </a:lnTo>
                <a:lnTo>
                  <a:pt x="1658620" y="663575"/>
                </a:lnTo>
                <a:lnTo>
                  <a:pt x="1894204" y="240665"/>
                </a:lnTo>
                <a:lnTo>
                  <a:pt x="2449829" y="60896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84884" y="620369"/>
            <a:ext cx="5838190" cy="3556486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438784" indent="-228600">
              <a:lnSpc>
                <a:spcPct val="100000"/>
              </a:lnSpc>
              <a:spcBef>
                <a:spcPts val="315"/>
              </a:spcBef>
              <a:buFont typeface="Symbol"/>
              <a:buChar char=""/>
              <a:tabLst>
                <a:tab pos="438784" algn="l"/>
                <a:tab pos="439420" algn="l"/>
              </a:tabLst>
            </a:pPr>
            <a:r>
              <a:rPr sz="1100" spc="-80" dirty="0">
                <a:latin typeface="Arial"/>
                <a:cs typeface="Arial"/>
              </a:rPr>
              <a:t>Rest</a:t>
            </a:r>
            <a:r>
              <a:rPr sz="1100" spc="100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station</a:t>
            </a:r>
            <a:endParaRPr sz="1100">
              <a:latin typeface="Arial"/>
              <a:cs typeface="Arial"/>
            </a:endParaRPr>
          </a:p>
          <a:p>
            <a:pPr marL="781685" marR="222250" indent="-228600">
              <a:lnSpc>
                <a:spcPts val="1550"/>
              </a:lnSpc>
              <a:spcBef>
                <a:spcPts val="75"/>
              </a:spcBef>
              <a:tabLst>
                <a:tab pos="781685" algn="l"/>
              </a:tabLst>
            </a:pPr>
            <a:r>
              <a:rPr sz="1100" dirty="0">
                <a:latin typeface="Courier New"/>
                <a:cs typeface="Courier New"/>
              </a:rPr>
              <a:t>o	</a:t>
            </a:r>
            <a:r>
              <a:rPr sz="1100" spc="-30" dirty="0">
                <a:latin typeface="Arial"/>
                <a:cs typeface="Arial"/>
              </a:rPr>
              <a:t>I </a:t>
            </a:r>
            <a:r>
              <a:rPr sz="1100" spc="60" dirty="0">
                <a:latin typeface="Arial"/>
                <a:cs typeface="Arial"/>
              </a:rPr>
              <a:t>t </a:t>
            </a:r>
            <a:r>
              <a:rPr sz="1100" spc="-60" dirty="0">
                <a:latin typeface="Arial"/>
                <a:cs typeface="Arial"/>
              </a:rPr>
              <a:t>is </a:t>
            </a:r>
            <a:r>
              <a:rPr sz="1100" spc="-85" dirty="0">
                <a:latin typeface="Arial"/>
                <a:cs typeface="Arial"/>
              </a:rPr>
              <a:t>a </a:t>
            </a:r>
            <a:r>
              <a:rPr sz="1100" spc="-25" dirty="0">
                <a:latin typeface="Arial"/>
                <a:cs typeface="Arial"/>
              </a:rPr>
              <a:t>station </a:t>
            </a:r>
            <a:r>
              <a:rPr sz="1100" spc="-35" dirty="0">
                <a:latin typeface="Arial"/>
                <a:cs typeface="Arial"/>
              </a:rPr>
              <a:t>where </a:t>
            </a:r>
            <a:r>
              <a:rPr sz="1100" spc="-15" dirty="0">
                <a:latin typeface="Arial"/>
                <a:cs typeface="Arial"/>
              </a:rPr>
              <a:t>there </a:t>
            </a:r>
            <a:r>
              <a:rPr sz="1100" spc="-60" dirty="0">
                <a:latin typeface="Arial"/>
                <a:cs typeface="Arial"/>
              </a:rPr>
              <a:t>is </a:t>
            </a:r>
            <a:r>
              <a:rPr sz="1100" spc="-45" dirty="0">
                <a:latin typeface="Arial"/>
                <a:cs typeface="Arial"/>
              </a:rPr>
              <a:t>no </a:t>
            </a:r>
            <a:r>
              <a:rPr sz="1100" spc="-55" dirty="0">
                <a:latin typeface="Arial"/>
                <a:cs typeface="Arial"/>
              </a:rPr>
              <a:t>task given </a:t>
            </a:r>
            <a:r>
              <a:rPr sz="1100" spc="-60" dirty="0">
                <a:latin typeface="Arial"/>
                <a:cs typeface="Arial"/>
              </a:rPr>
              <a:t>and </a:t>
            </a:r>
            <a:r>
              <a:rPr sz="1100" spc="-15" dirty="0">
                <a:latin typeface="Arial"/>
                <a:cs typeface="Arial"/>
              </a:rPr>
              <a:t>in </a:t>
            </a:r>
            <a:r>
              <a:rPr sz="1100" spc="-25" dirty="0">
                <a:latin typeface="Arial"/>
                <a:cs typeface="Arial"/>
              </a:rPr>
              <a:t>this </a:t>
            </a:r>
            <a:r>
              <a:rPr sz="1100" spc="-10" dirty="0">
                <a:latin typeface="Arial"/>
                <a:cs typeface="Arial"/>
              </a:rPr>
              <a:t>time </a:t>
            </a:r>
            <a:r>
              <a:rPr sz="1100" spc="-30" dirty="0">
                <a:latin typeface="Arial"/>
                <a:cs typeface="Arial"/>
              </a:rPr>
              <a:t>student </a:t>
            </a:r>
            <a:r>
              <a:rPr sz="1100" spc="-70" dirty="0">
                <a:latin typeface="Arial"/>
                <a:cs typeface="Arial"/>
              </a:rPr>
              <a:t>can  </a:t>
            </a:r>
            <a:r>
              <a:rPr sz="1100" spc="-55" dirty="0">
                <a:latin typeface="Arial"/>
                <a:cs typeface="Arial"/>
              </a:rPr>
              <a:t>organize </a:t>
            </a:r>
            <a:r>
              <a:rPr sz="1100" spc="-20" dirty="0">
                <a:latin typeface="Arial"/>
                <a:cs typeface="Arial"/>
              </a:rPr>
              <a:t>his/her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thoughts.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en-US" sz="1100" b="1" spc="-110" dirty="0" smtClean="0">
                <a:latin typeface="Arial"/>
                <a:cs typeface="Arial"/>
              </a:rPr>
              <a:t>AVMC </a:t>
            </a:r>
            <a:r>
              <a:rPr sz="1100" b="1" spc="-50" smtClean="0">
                <a:latin typeface="Arial"/>
                <a:cs typeface="Arial"/>
              </a:rPr>
              <a:t>nternal </a:t>
            </a:r>
            <a:r>
              <a:rPr sz="1100" b="1" spc="-80" dirty="0">
                <a:latin typeface="Arial"/>
                <a:cs typeface="Arial"/>
              </a:rPr>
              <a:t>Evaluation</a:t>
            </a:r>
            <a:r>
              <a:rPr sz="1100" b="1" spc="-200" dirty="0">
                <a:latin typeface="Arial"/>
                <a:cs typeface="Arial"/>
              </a:rPr>
              <a:t> </a:t>
            </a:r>
            <a:r>
              <a:rPr sz="1100" b="1" spc="-95" dirty="0">
                <a:latin typeface="Arial"/>
                <a:cs typeface="Arial"/>
              </a:rPr>
              <a:t>Policy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marL="324485" indent="-227965">
              <a:lnSpc>
                <a:spcPct val="100000"/>
              </a:lnSpc>
              <a:buFont typeface="Symbol"/>
              <a:buChar char=""/>
              <a:tabLst>
                <a:tab pos="324485" algn="l"/>
                <a:tab pos="325120" algn="l"/>
              </a:tabLst>
            </a:pPr>
            <a:r>
              <a:rPr sz="1100" spc="-50" dirty="0">
                <a:latin typeface="Arial"/>
                <a:cs typeface="Arial"/>
              </a:rPr>
              <a:t>Students </a:t>
            </a:r>
            <a:r>
              <a:rPr sz="1100" spc="5" dirty="0">
                <a:latin typeface="Arial"/>
                <a:cs typeface="Arial"/>
              </a:rPr>
              <a:t>will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be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95" dirty="0">
                <a:latin typeface="Arial"/>
                <a:cs typeface="Arial"/>
              </a:rPr>
              <a:t>assessed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to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determine</a:t>
            </a:r>
            <a:r>
              <a:rPr sz="1100" spc="-45" dirty="0">
                <a:latin typeface="Arial"/>
                <a:cs typeface="Arial"/>
              </a:rPr>
              <a:t> achievement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of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module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objectives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through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the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following:</a:t>
            </a:r>
            <a:endParaRPr sz="1100">
              <a:latin typeface="Arial"/>
              <a:cs typeface="Arial"/>
            </a:endParaRPr>
          </a:p>
          <a:p>
            <a:pPr marL="553085" marR="191770" lvl="1" indent="-228600">
              <a:lnSpc>
                <a:spcPct val="152300"/>
              </a:lnSpc>
              <a:spcBef>
                <a:spcPts val="10"/>
              </a:spcBef>
              <a:buFont typeface="Courier New"/>
              <a:buChar char="o"/>
              <a:tabLst>
                <a:tab pos="553085" algn="l"/>
                <a:tab pos="553720" algn="l"/>
              </a:tabLst>
            </a:pPr>
            <a:r>
              <a:rPr sz="1100" b="1" spc="-55" dirty="0">
                <a:latin typeface="Arial"/>
                <a:cs typeface="Arial"/>
              </a:rPr>
              <a:t>Module </a:t>
            </a:r>
            <a:r>
              <a:rPr sz="1100" b="1" spc="-80" dirty="0">
                <a:latin typeface="Arial"/>
                <a:cs typeface="Arial"/>
              </a:rPr>
              <a:t>Examination: </a:t>
            </a:r>
            <a:r>
              <a:rPr sz="1100" spc="5" dirty="0">
                <a:latin typeface="Arial"/>
                <a:cs typeface="Arial"/>
              </a:rPr>
              <a:t>will </a:t>
            </a:r>
            <a:r>
              <a:rPr sz="1100" spc="-50" dirty="0">
                <a:latin typeface="Arial"/>
                <a:cs typeface="Arial"/>
              </a:rPr>
              <a:t>be </a:t>
            </a:r>
            <a:r>
              <a:rPr sz="1100" spc="-55" dirty="0">
                <a:latin typeface="Arial"/>
                <a:cs typeface="Arial"/>
              </a:rPr>
              <a:t>scheduled </a:t>
            </a:r>
            <a:r>
              <a:rPr sz="1100" spc="-30" dirty="0">
                <a:latin typeface="Arial"/>
                <a:cs typeface="Arial"/>
              </a:rPr>
              <a:t>on completion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70" dirty="0">
                <a:latin typeface="Arial"/>
                <a:cs typeface="Arial"/>
              </a:rPr>
              <a:t>each </a:t>
            </a:r>
            <a:r>
              <a:rPr sz="1100" spc="-35" dirty="0">
                <a:latin typeface="Arial"/>
                <a:cs typeface="Arial"/>
              </a:rPr>
              <a:t>module. </a:t>
            </a:r>
            <a:r>
              <a:rPr sz="1100" spc="-80" dirty="0">
                <a:latin typeface="Arial"/>
                <a:cs typeface="Arial"/>
              </a:rPr>
              <a:t>The </a:t>
            </a:r>
            <a:r>
              <a:rPr sz="1100" spc="-25" dirty="0">
                <a:latin typeface="Arial"/>
                <a:cs typeface="Arial"/>
              </a:rPr>
              <a:t>method </a:t>
            </a:r>
            <a:r>
              <a:rPr sz="1100" dirty="0">
                <a:latin typeface="Arial"/>
                <a:cs typeface="Arial"/>
              </a:rPr>
              <a:t>of  </a:t>
            </a:r>
            <a:r>
              <a:rPr sz="1100" spc="-35" dirty="0">
                <a:latin typeface="Arial"/>
                <a:cs typeface="Arial"/>
              </a:rPr>
              <a:t>examination </a:t>
            </a:r>
            <a:r>
              <a:rPr sz="1100" spc="-55" dirty="0">
                <a:latin typeface="Arial"/>
                <a:cs typeface="Arial"/>
              </a:rPr>
              <a:t>comprises </a:t>
            </a:r>
            <a:r>
              <a:rPr sz="1100" spc="-20" dirty="0">
                <a:latin typeface="Arial"/>
                <a:cs typeface="Arial"/>
              </a:rPr>
              <a:t>theory </a:t>
            </a:r>
            <a:r>
              <a:rPr sz="1100" spc="-70" dirty="0">
                <a:latin typeface="Arial"/>
                <a:cs typeface="Arial"/>
              </a:rPr>
              <a:t>exam </a:t>
            </a:r>
            <a:r>
              <a:rPr sz="1100" spc="-30" dirty="0">
                <a:latin typeface="Arial"/>
                <a:cs typeface="Arial"/>
              </a:rPr>
              <a:t>which </a:t>
            </a:r>
            <a:r>
              <a:rPr sz="1100" spc="-45" dirty="0">
                <a:latin typeface="Arial"/>
                <a:cs typeface="Arial"/>
              </a:rPr>
              <a:t>includes </a:t>
            </a:r>
            <a:r>
              <a:rPr sz="1100" spc="-150" dirty="0">
                <a:latin typeface="Arial"/>
                <a:cs typeface="Arial"/>
              </a:rPr>
              <a:t>BCQs </a:t>
            </a:r>
            <a:r>
              <a:rPr sz="1100" spc="-55" dirty="0">
                <a:latin typeface="Arial"/>
                <a:cs typeface="Arial"/>
              </a:rPr>
              <a:t>and </a:t>
            </a:r>
            <a:r>
              <a:rPr sz="1100" spc="-185" dirty="0">
                <a:latin typeface="Arial"/>
                <a:cs typeface="Arial"/>
              </a:rPr>
              <a:t>OSPE </a:t>
            </a:r>
            <a:r>
              <a:rPr sz="1100" spc="-45" dirty="0">
                <a:latin typeface="Arial"/>
                <a:cs typeface="Arial"/>
              </a:rPr>
              <a:t>(Objective </a:t>
            </a:r>
            <a:r>
              <a:rPr sz="1100" spc="-35" dirty="0">
                <a:latin typeface="Arial"/>
                <a:cs typeface="Arial"/>
              </a:rPr>
              <a:t>Structured  </a:t>
            </a:r>
            <a:r>
              <a:rPr sz="1100" spc="-50" dirty="0">
                <a:latin typeface="Arial"/>
                <a:cs typeface="Arial"/>
              </a:rPr>
              <a:t>Practical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Examination).</a:t>
            </a:r>
            <a:endParaRPr sz="1100">
              <a:latin typeface="Arial"/>
              <a:cs typeface="Arial"/>
            </a:endParaRPr>
          </a:p>
          <a:p>
            <a:pPr marL="553085" marR="6350" lvl="1" indent="-228600" algn="just">
              <a:lnSpc>
                <a:spcPct val="152800"/>
              </a:lnSpc>
              <a:buFont typeface="Courier New"/>
              <a:buChar char="o"/>
              <a:tabLst>
                <a:tab pos="553720" algn="l"/>
              </a:tabLst>
            </a:pPr>
            <a:r>
              <a:rPr sz="1100" b="1" spc="-85" dirty="0">
                <a:latin typeface="Arial"/>
                <a:cs typeface="Arial"/>
              </a:rPr>
              <a:t>Graded </a:t>
            </a:r>
            <a:r>
              <a:rPr sz="1100" b="1" spc="-114" dirty="0">
                <a:latin typeface="Arial"/>
                <a:cs typeface="Arial"/>
              </a:rPr>
              <a:t>Assessment </a:t>
            </a:r>
            <a:r>
              <a:rPr sz="1100" b="1" spc="-55" dirty="0">
                <a:latin typeface="Arial"/>
                <a:cs typeface="Arial"/>
              </a:rPr>
              <a:t>of </a:t>
            </a:r>
            <a:r>
              <a:rPr sz="1100" b="1" spc="-85" dirty="0">
                <a:latin typeface="Arial"/>
                <a:cs typeface="Arial"/>
              </a:rPr>
              <a:t>students by </a:t>
            </a:r>
            <a:r>
              <a:rPr sz="1100" b="1" spc="-65" dirty="0">
                <a:latin typeface="Arial"/>
                <a:cs typeface="Arial"/>
              </a:rPr>
              <a:t>Individual </a:t>
            </a:r>
            <a:r>
              <a:rPr sz="1100" b="1" spc="-55" dirty="0">
                <a:latin typeface="Arial"/>
                <a:cs typeface="Arial"/>
              </a:rPr>
              <a:t>Department</a:t>
            </a:r>
            <a:r>
              <a:rPr sz="1100" spc="-55" dirty="0">
                <a:latin typeface="Arial"/>
                <a:cs typeface="Arial"/>
              </a:rPr>
              <a:t>: </a:t>
            </a:r>
            <a:r>
              <a:rPr sz="1100" spc="-60" dirty="0">
                <a:latin typeface="Arial"/>
                <a:cs typeface="Arial"/>
              </a:rPr>
              <a:t>Quiz, </a:t>
            </a:r>
            <a:r>
              <a:rPr sz="1100" spc="-45" dirty="0">
                <a:latin typeface="Arial"/>
                <a:cs typeface="Arial"/>
              </a:rPr>
              <a:t>viva, </a:t>
            </a:r>
            <a:r>
              <a:rPr sz="1100" spc="-35" dirty="0">
                <a:latin typeface="Arial"/>
                <a:cs typeface="Arial"/>
              </a:rPr>
              <a:t>practical, </a:t>
            </a:r>
            <a:r>
              <a:rPr sz="1100" spc="-50" dirty="0">
                <a:latin typeface="Arial"/>
                <a:cs typeface="Arial"/>
              </a:rPr>
              <a:t>assignment,  </a:t>
            </a:r>
            <a:r>
              <a:rPr sz="1100" spc="-45" dirty="0">
                <a:latin typeface="Arial"/>
                <a:cs typeface="Arial"/>
              </a:rPr>
              <a:t>small </a:t>
            </a:r>
            <a:r>
              <a:rPr sz="1100" spc="-40" dirty="0">
                <a:latin typeface="Arial"/>
                <a:cs typeface="Arial"/>
              </a:rPr>
              <a:t>group </a:t>
            </a:r>
            <a:r>
              <a:rPr sz="1100" spc="-30" dirty="0">
                <a:latin typeface="Arial"/>
                <a:cs typeface="Arial"/>
              </a:rPr>
              <a:t>activities </a:t>
            </a:r>
            <a:r>
              <a:rPr sz="1100" spc="-70" dirty="0">
                <a:latin typeface="Arial"/>
                <a:cs typeface="Arial"/>
              </a:rPr>
              <a:t>such </a:t>
            </a:r>
            <a:r>
              <a:rPr sz="1100" spc="-105" dirty="0">
                <a:latin typeface="Arial"/>
                <a:cs typeface="Arial"/>
              </a:rPr>
              <a:t>as </a:t>
            </a:r>
            <a:r>
              <a:rPr sz="1100" spc="-135" dirty="0">
                <a:latin typeface="Arial"/>
                <a:cs typeface="Arial"/>
              </a:rPr>
              <a:t>CBL, </a:t>
            </a:r>
            <a:r>
              <a:rPr sz="1100" spc="-114" dirty="0">
                <a:latin typeface="Arial"/>
                <a:cs typeface="Arial"/>
              </a:rPr>
              <a:t>TBL, TOL, </a:t>
            </a:r>
            <a:r>
              <a:rPr sz="1100" spc="-25" dirty="0">
                <a:latin typeface="Arial"/>
                <a:cs typeface="Arial"/>
              </a:rPr>
              <a:t>online </a:t>
            </a:r>
            <a:r>
              <a:rPr sz="1100" spc="-70" dirty="0">
                <a:latin typeface="Arial"/>
                <a:cs typeface="Arial"/>
              </a:rPr>
              <a:t>assessment, </a:t>
            </a:r>
            <a:r>
              <a:rPr sz="1100" spc="-30" dirty="0">
                <a:latin typeface="Arial"/>
                <a:cs typeface="Arial"/>
              </a:rPr>
              <a:t>ward activities, </a:t>
            </a:r>
            <a:r>
              <a:rPr sz="1100" spc="-35" dirty="0">
                <a:latin typeface="Arial"/>
                <a:cs typeface="Arial"/>
              </a:rPr>
              <a:t>examination,  </a:t>
            </a:r>
            <a:r>
              <a:rPr sz="1100" spc="-55" dirty="0">
                <a:latin typeface="Arial"/>
                <a:cs typeface="Arial"/>
              </a:rPr>
              <a:t>and </a:t>
            </a:r>
            <a:r>
              <a:rPr sz="1100" spc="-40" dirty="0">
                <a:latin typeface="Arial"/>
                <a:cs typeface="Arial"/>
              </a:rPr>
              <a:t>log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book.</a:t>
            </a:r>
            <a:endParaRPr sz="1100">
              <a:latin typeface="Arial"/>
              <a:cs typeface="Arial"/>
            </a:endParaRPr>
          </a:p>
          <a:p>
            <a:pPr marL="324485" indent="-227965">
              <a:lnSpc>
                <a:spcPct val="100000"/>
              </a:lnSpc>
              <a:spcBef>
                <a:spcPts val="755"/>
              </a:spcBef>
              <a:buFont typeface="Symbol"/>
              <a:buChar char=""/>
              <a:tabLst>
                <a:tab pos="324485" algn="l"/>
                <a:tab pos="325120" algn="l"/>
              </a:tabLst>
            </a:pPr>
            <a:r>
              <a:rPr sz="1100" spc="-45" dirty="0">
                <a:latin typeface="Arial"/>
                <a:cs typeface="Arial"/>
              </a:rPr>
              <a:t>Marks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of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both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modular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examination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and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graded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75" dirty="0">
                <a:latin typeface="Arial"/>
                <a:cs typeface="Arial"/>
              </a:rPr>
              <a:t>assessment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will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constitute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105" dirty="0">
                <a:latin typeface="Arial"/>
                <a:cs typeface="Arial"/>
              </a:rPr>
              <a:t>20%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weightage.</a:t>
            </a:r>
            <a:endParaRPr sz="1100">
              <a:latin typeface="Arial"/>
              <a:cs typeface="Arial"/>
            </a:endParaRPr>
          </a:p>
          <a:p>
            <a:pPr marL="324485" indent="-227965">
              <a:lnSpc>
                <a:spcPct val="100000"/>
              </a:lnSpc>
              <a:spcBef>
                <a:spcPts val="740"/>
              </a:spcBef>
              <a:buFont typeface="Symbol"/>
              <a:buChar char=""/>
              <a:tabLst>
                <a:tab pos="324485" algn="l"/>
                <a:tab pos="325120" algn="l"/>
              </a:tabLst>
            </a:pPr>
            <a:r>
              <a:rPr sz="1100" spc="-110" dirty="0">
                <a:latin typeface="Arial"/>
                <a:cs typeface="Arial"/>
              </a:rPr>
              <a:t>As </a:t>
            </a:r>
            <a:r>
              <a:rPr sz="1100" spc="-30">
                <a:latin typeface="Arial"/>
                <a:cs typeface="Arial"/>
              </a:rPr>
              <a:t>per </a:t>
            </a:r>
            <a:r>
              <a:rPr lang="en-US" sz="1100" spc="-125" dirty="0" smtClean="0">
                <a:latin typeface="Arial"/>
                <a:cs typeface="Arial"/>
              </a:rPr>
              <a:t>UHS </a:t>
            </a:r>
            <a:r>
              <a:rPr sz="1100" spc="-35" smtClean="0">
                <a:latin typeface="Arial"/>
                <a:cs typeface="Arial"/>
              </a:rPr>
              <a:t>policy</a:t>
            </a:r>
            <a:r>
              <a:rPr sz="1100" spc="-35" dirty="0">
                <a:latin typeface="Arial"/>
                <a:cs typeface="Arial"/>
              </a:rPr>
              <a:t>, </a:t>
            </a:r>
            <a:r>
              <a:rPr sz="1100" spc="-25" dirty="0">
                <a:latin typeface="Arial"/>
                <a:cs typeface="Arial"/>
              </a:rPr>
              <a:t>this </a:t>
            </a:r>
            <a:r>
              <a:rPr sz="1100" spc="-105" dirty="0">
                <a:latin typeface="Arial"/>
                <a:cs typeface="Arial"/>
              </a:rPr>
              <a:t>20% </a:t>
            </a:r>
            <a:r>
              <a:rPr sz="1100" spc="5" dirty="0">
                <a:latin typeface="Arial"/>
                <a:cs typeface="Arial"/>
              </a:rPr>
              <a:t>will </a:t>
            </a:r>
            <a:r>
              <a:rPr sz="1100" spc="-60" dirty="0">
                <a:latin typeface="Arial"/>
                <a:cs typeface="Arial"/>
              </a:rPr>
              <a:t>be </a:t>
            </a:r>
            <a:r>
              <a:rPr sz="1100" spc="-55" dirty="0">
                <a:latin typeface="Arial"/>
                <a:cs typeface="Arial"/>
              </a:rPr>
              <a:t>added </a:t>
            </a:r>
            <a:r>
              <a:rPr sz="1100" spc="-45">
                <a:latin typeface="Arial"/>
                <a:cs typeface="Arial"/>
              </a:rPr>
              <a:t>by </a:t>
            </a:r>
            <a:r>
              <a:rPr lang="en-US" sz="1100" spc="-125" dirty="0" smtClean="0">
                <a:latin typeface="Arial"/>
                <a:cs typeface="Arial"/>
              </a:rPr>
              <a:t>UHS </a:t>
            </a:r>
            <a:r>
              <a:rPr sz="1100" spc="10" smtClean="0">
                <a:latin typeface="Arial"/>
                <a:cs typeface="Arial"/>
              </a:rPr>
              <a:t>to </a:t>
            </a:r>
            <a:r>
              <a:rPr sz="1100" spc="-65" dirty="0">
                <a:latin typeface="Arial"/>
                <a:cs typeface="Arial"/>
              </a:rPr>
              <a:t>Semester</a:t>
            </a:r>
            <a:r>
              <a:rPr sz="1100" spc="-90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Examination.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1019860" y="4427855"/>
          <a:ext cx="6188074" cy="11131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82980"/>
                <a:gridCol w="1673860"/>
                <a:gridCol w="1715134"/>
                <a:gridCol w="1816100"/>
              </a:tblGrid>
              <a:tr h="287655">
                <a:tc gridSpan="4"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spc="-90" dirty="0">
                          <a:latin typeface="Arial"/>
                          <a:cs typeface="Arial"/>
                        </a:rPr>
                        <a:t>Example </a:t>
                      </a:r>
                      <a:r>
                        <a:rPr sz="1000" b="1" spc="-60" dirty="0">
                          <a:latin typeface="Arial"/>
                          <a:cs typeface="Arial"/>
                        </a:rPr>
                        <a:t>: </a:t>
                      </a:r>
                      <a:r>
                        <a:rPr sz="1000" b="1" spc="-65" dirty="0">
                          <a:latin typeface="Arial"/>
                          <a:cs typeface="Arial"/>
                        </a:rPr>
                        <a:t>Number </a:t>
                      </a:r>
                      <a:r>
                        <a:rPr sz="1000" b="1" spc="-5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000" b="1" spc="-120" dirty="0">
                          <a:latin typeface="Arial"/>
                          <a:cs typeface="Arial"/>
                        </a:rPr>
                        <a:t>JSMU </a:t>
                      </a:r>
                      <a:r>
                        <a:rPr sz="1000" b="1" spc="-60" dirty="0">
                          <a:latin typeface="Arial"/>
                          <a:cs typeface="Arial"/>
                        </a:rPr>
                        <a:t>Marks allocated </a:t>
                      </a:r>
                      <a:r>
                        <a:rPr sz="1000" b="1" spc="-45" dirty="0">
                          <a:latin typeface="Arial"/>
                          <a:cs typeface="Arial"/>
                        </a:rPr>
                        <a:t>for </a:t>
                      </a:r>
                      <a:r>
                        <a:rPr sz="1000" b="1" spc="-80" dirty="0">
                          <a:latin typeface="Arial"/>
                          <a:cs typeface="Arial"/>
                        </a:rPr>
                        <a:t>Semester </a:t>
                      </a:r>
                      <a:r>
                        <a:rPr sz="1000" b="1" spc="-75" dirty="0">
                          <a:latin typeface="Arial"/>
                          <a:cs typeface="Arial"/>
                        </a:rPr>
                        <a:t>Theory </a:t>
                      </a:r>
                      <a:r>
                        <a:rPr sz="1000" b="1" spc="-70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000" b="1" spc="-45" dirty="0">
                          <a:latin typeface="Arial"/>
                          <a:cs typeface="Arial"/>
                        </a:rPr>
                        <a:t>Internal</a:t>
                      </a:r>
                      <a:r>
                        <a:rPr sz="10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70" dirty="0">
                          <a:latin typeface="Arial"/>
                          <a:cs typeface="Arial"/>
                        </a:rPr>
                        <a:t>Evaluation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03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62039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24511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000" b="1" spc="-80" dirty="0">
                          <a:latin typeface="Arial"/>
                          <a:cs typeface="Arial"/>
                        </a:rPr>
                        <a:t>Semester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5615" marR="240665" indent="-226060">
                        <a:lnSpc>
                          <a:spcPct val="102000"/>
                        </a:lnSpc>
                        <a:spcBef>
                          <a:spcPts val="560"/>
                        </a:spcBef>
                      </a:pPr>
                      <a:r>
                        <a:rPr sz="1000" b="1" spc="-80" dirty="0">
                          <a:latin typeface="Arial"/>
                          <a:cs typeface="Arial"/>
                        </a:rPr>
                        <a:t>Semester Examination  </a:t>
                      </a:r>
                      <a:r>
                        <a:rPr sz="1000" b="1" spc="-75" dirty="0">
                          <a:latin typeface="Arial"/>
                          <a:cs typeface="Arial"/>
                        </a:rPr>
                        <a:t>Theory</a:t>
                      </a:r>
                      <a:r>
                        <a:rPr sz="1000" b="1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65" dirty="0">
                          <a:latin typeface="Arial"/>
                          <a:cs typeface="Arial"/>
                        </a:rPr>
                        <a:t>Marks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711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7505">
                        <a:lnSpc>
                          <a:spcPts val="1150"/>
                        </a:lnSpc>
                      </a:pPr>
                      <a:r>
                        <a:rPr sz="1000" b="1" spc="-45" dirty="0">
                          <a:latin typeface="Arial"/>
                          <a:cs typeface="Arial"/>
                        </a:rPr>
                        <a:t>Internal</a:t>
                      </a:r>
                      <a:r>
                        <a:rPr sz="1000" b="1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75" dirty="0">
                          <a:latin typeface="Arial"/>
                          <a:cs typeface="Arial"/>
                        </a:rPr>
                        <a:t>Evaluation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240029" marR="231140" indent="635" algn="ctr">
                        <a:lnSpc>
                          <a:spcPct val="101600"/>
                        </a:lnSpc>
                        <a:spcBef>
                          <a:spcPts val="25"/>
                        </a:spcBef>
                      </a:pPr>
                      <a:r>
                        <a:rPr sz="1000" b="1" spc="-95" dirty="0">
                          <a:latin typeface="Arial"/>
                          <a:cs typeface="Arial"/>
                        </a:rPr>
                        <a:t>(Task </a:t>
                      </a:r>
                      <a:r>
                        <a:rPr sz="1000" b="1" spc="-65" dirty="0">
                          <a:latin typeface="Arial"/>
                          <a:cs typeface="Arial"/>
                        </a:rPr>
                        <a:t>Presentation </a:t>
                      </a:r>
                      <a:r>
                        <a:rPr sz="1000" b="1" spc="-90" dirty="0">
                          <a:latin typeface="Arial"/>
                          <a:cs typeface="Arial"/>
                        </a:rPr>
                        <a:t>+  </a:t>
                      </a:r>
                      <a:r>
                        <a:rPr sz="1000" b="1" spc="-100" dirty="0">
                          <a:latin typeface="Arial"/>
                          <a:cs typeface="Arial"/>
                        </a:rPr>
                        <a:t>Assignments + </a:t>
                      </a:r>
                      <a:r>
                        <a:rPr sz="1000" b="1" spc="-45" dirty="0">
                          <a:latin typeface="Arial"/>
                          <a:cs typeface="Arial"/>
                        </a:rPr>
                        <a:t>Modular  </a:t>
                      </a:r>
                      <a:r>
                        <a:rPr sz="1000" b="1" spc="-105" dirty="0">
                          <a:latin typeface="Arial"/>
                          <a:cs typeface="Arial"/>
                        </a:rPr>
                        <a:t>Exam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60" dirty="0">
                          <a:latin typeface="Arial"/>
                          <a:cs typeface="Arial"/>
                        </a:rPr>
                        <a:t>Total</a:t>
                      </a:r>
                      <a:r>
                        <a:rPr sz="1000" b="1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65" dirty="0">
                          <a:latin typeface="Arial"/>
                          <a:cs typeface="Arial"/>
                        </a:rPr>
                        <a:t>(Theory)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510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000" spc="-100" dirty="0">
                          <a:latin typeface="Arial"/>
                          <a:cs typeface="Arial"/>
                        </a:rPr>
                        <a:t>80%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000" spc="-100" dirty="0">
                          <a:latin typeface="Arial"/>
                          <a:cs typeface="Arial"/>
                        </a:rPr>
                        <a:t>20%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000" spc="-95" dirty="0">
                          <a:latin typeface="Arial"/>
                          <a:cs typeface="Arial"/>
                        </a:rPr>
                        <a:t>100%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1084884" y="5687035"/>
            <a:ext cx="5622925" cy="805815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5"/>
              </a:spcBef>
            </a:pPr>
            <a:r>
              <a:rPr sz="1100" b="1" spc="-75" dirty="0">
                <a:latin typeface="Arial"/>
                <a:cs typeface="Arial"/>
              </a:rPr>
              <a:t>Formative</a:t>
            </a:r>
            <a:r>
              <a:rPr sz="1100" b="1" spc="-65" dirty="0">
                <a:latin typeface="Arial"/>
                <a:cs typeface="Arial"/>
              </a:rPr>
              <a:t> </a:t>
            </a:r>
            <a:r>
              <a:rPr sz="1100" b="1" spc="-114" dirty="0">
                <a:latin typeface="Arial"/>
                <a:cs typeface="Arial"/>
              </a:rPr>
              <a:t>Assessment</a:t>
            </a:r>
            <a:endParaRPr sz="1100">
              <a:latin typeface="Arial"/>
              <a:cs typeface="Arial"/>
            </a:endParaRPr>
          </a:p>
          <a:p>
            <a:pPr marL="469265" marR="5080" indent="-228600">
              <a:lnSpc>
                <a:spcPct val="150900"/>
              </a:lnSpc>
              <a:spcBef>
                <a:spcPts val="85"/>
              </a:spcBef>
              <a:buFont typeface="Symbol"/>
              <a:buChar char=""/>
              <a:tabLst>
                <a:tab pos="464820" algn="l"/>
                <a:tab pos="465455" algn="l"/>
              </a:tabLst>
            </a:pPr>
            <a:r>
              <a:rPr sz="1100" spc="-30" dirty="0">
                <a:latin typeface="Arial"/>
                <a:cs typeface="Arial"/>
              </a:rPr>
              <a:t>Individual </a:t>
            </a:r>
            <a:r>
              <a:rPr sz="1100" spc="-25" dirty="0">
                <a:latin typeface="Arial"/>
                <a:cs typeface="Arial"/>
              </a:rPr>
              <a:t>department </a:t>
            </a:r>
            <a:r>
              <a:rPr sz="1100" spc="-70" dirty="0">
                <a:latin typeface="Arial"/>
                <a:cs typeface="Arial"/>
              </a:rPr>
              <a:t>may </a:t>
            </a:r>
            <a:r>
              <a:rPr sz="1100" spc="-25" dirty="0">
                <a:latin typeface="Arial"/>
                <a:cs typeface="Arial"/>
              </a:rPr>
              <a:t>hold </a:t>
            </a:r>
            <a:r>
              <a:rPr sz="1100" spc="-50" dirty="0">
                <a:latin typeface="Arial"/>
                <a:cs typeface="Arial"/>
              </a:rPr>
              <a:t>quiz </a:t>
            </a:r>
            <a:r>
              <a:rPr sz="1100" spc="-5" dirty="0">
                <a:latin typeface="Arial"/>
                <a:cs typeface="Arial"/>
              </a:rPr>
              <a:t>or </a:t>
            </a:r>
            <a:r>
              <a:rPr sz="1100" spc="-30" dirty="0">
                <a:latin typeface="Arial"/>
                <a:cs typeface="Arial"/>
              </a:rPr>
              <a:t>short </a:t>
            </a:r>
            <a:r>
              <a:rPr sz="1100" spc="-60" dirty="0">
                <a:latin typeface="Arial"/>
                <a:cs typeface="Arial"/>
              </a:rPr>
              <a:t>answer </a:t>
            </a:r>
            <a:r>
              <a:rPr sz="1100" spc="-45" dirty="0">
                <a:latin typeface="Arial"/>
                <a:cs typeface="Arial"/>
              </a:rPr>
              <a:t>questions </a:t>
            </a:r>
            <a:r>
              <a:rPr sz="1100" spc="10" dirty="0">
                <a:latin typeface="Arial"/>
                <a:cs typeface="Arial"/>
              </a:rPr>
              <a:t>to </a:t>
            </a:r>
            <a:r>
              <a:rPr sz="1100" spc="-35" dirty="0">
                <a:latin typeface="Arial"/>
                <a:cs typeface="Arial"/>
              </a:rPr>
              <a:t>help </a:t>
            </a:r>
            <a:r>
              <a:rPr sz="1100" spc="-45" dirty="0">
                <a:latin typeface="Arial"/>
                <a:cs typeface="Arial"/>
              </a:rPr>
              <a:t>students </a:t>
            </a:r>
            <a:r>
              <a:rPr sz="1100" spc="-110" dirty="0">
                <a:latin typeface="Arial"/>
                <a:cs typeface="Arial"/>
              </a:rPr>
              <a:t>assess  </a:t>
            </a:r>
            <a:r>
              <a:rPr sz="1100" spc="-5" dirty="0">
                <a:latin typeface="Arial"/>
                <a:cs typeface="Arial"/>
              </a:rPr>
              <a:t>their </a:t>
            </a:r>
            <a:r>
              <a:rPr sz="1100" spc="-25" dirty="0">
                <a:latin typeface="Arial"/>
                <a:cs typeface="Arial"/>
              </a:rPr>
              <a:t>own </a:t>
            </a:r>
            <a:r>
              <a:rPr sz="1100" spc="-40" dirty="0">
                <a:latin typeface="Arial"/>
                <a:cs typeface="Arial"/>
              </a:rPr>
              <a:t>learning. </a:t>
            </a:r>
            <a:r>
              <a:rPr sz="1100" spc="-80" dirty="0">
                <a:latin typeface="Arial"/>
                <a:cs typeface="Arial"/>
              </a:rPr>
              <a:t>The </a:t>
            </a:r>
            <a:r>
              <a:rPr sz="1100" spc="-60" dirty="0">
                <a:latin typeface="Arial"/>
                <a:cs typeface="Arial"/>
              </a:rPr>
              <a:t>marks </a:t>
            </a:r>
            <a:r>
              <a:rPr sz="1100" spc="-30" dirty="0">
                <a:latin typeface="Arial"/>
                <a:cs typeface="Arial"/>
              </a:rPr>
              <a:t>obtained </a:t>
            </a:r>
            <a:r>
              <a:rPr sz="1100" spc="-45" dirty="0">
                <a:latin typeface="Arial"/>
                <a:cs typeface="Arial"/>
              </a:rPr>
              <a:t>are </a:t>
            </a:r>
            <a:r>
              <a:rPr sz="1100" spc="-10" dirty="0">
                <a:latin typeface="Arial"/>
                <a:cs typeface="Arial"/>
              </a:rPr>
              <a:t>not </a:t>
            </a:r>
            <a:r>
              <a:rPr sz="1100" spc="-40" dirty="0">
                <a:latin typeface="Arial"/>
                <a:cs typeface="Arial"/>
              </a:rPr>
              <a:t>included </a:t>
            </a:r>
            <a:r>
              <a:rPr sz="1100" spc="-15" dirty="0">
                <a:latin typeface="Arial"/>
                <a:cs typeface="Arial"/>
              </a:rPr>
              <a:t>in the </a:t>
            </a:r>
            <a:r>
              <a:rPr sz="1100" spc="-20" dirty="0">
                <a:latin typeface="Arial"/>
                <a:cs typeface="Arial"/>
              </a:rPr>
              <a:t>internal</a:t>
            </a:r>
            <a:r>
              <a:rPr sz="1100" spc="-105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evaluation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026791" y="7382103"/>
            <a:ext cx="1729105" cy="61214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2540" algn="just">
              <a:lnSpc>
                <a:spcPct val="116799"/>
              </a:lnSpc>
              <a:spcBef>
                <a:spcPts val="90"/>
              </a:spcBef>
            </a:pPr>
            <a:r>
              <a:rPr sz="1100" b="1" spc="-35" dirty="0">
                <a:latin typeface="Arial"/>
                <a:cs typeface="Arial"/>
              </a:rPr>
              <a:t>More </a:t>
            </a:r>
            <a:r>
              <a:rPr sz="1100" b="1" spc="-60" dirty="0">
                <a:latin typeface="Arial"/>
                <a:cs typeface="Arial"/>
              </a:rPr>
              <a:t>than </a:t>
            </a:r>
            <a:r>
              <a:rPr sz="1100" b="1" spc="-100" dirty="0">
                <a:latin typeface="Arial"/>
                <a:cs typeface="Arial"/>
              </a:rPr>
              <a:t>75% </a:t>
            </a:r>
            <a:r>
              <a:rPr sz="1100" b="1" spc="-70" dirty="0">
                <a:latin typeface="Arial"/>
                <a:cs typeface="Arial"/>
              </a:rPr>
              <a:t>attendance </a:t>
            </a:r>
            <a:r>
              <a:rPr sz="1100" b="1" spc="-105" dirty="0">
                <a:latin typeface="Arial"/>
                <a:cs typeface="Arial"/>
              </a:rPr>
              <a:t>is  </a:t>
            </a:r>
            <a:r>
              <a:rPr sz="1100" b="1" spc="-75" dirty="0">
                <a:latin typeface="Arial"/>
                <a:cs typeface="Arial"/>
              </a:rPr>
              <a:t>needed </a:t>
            </a:r>
            <a:r>
              <a:rPr sz="1100" b="1" spc="-35" dirty="0">
                <a:latin typeface="Arial"/>
                <a:cs typeface="Arial"/>
              </a:rPr>
              <a:t>to </a:t>
            </a:r>
            <a:r>
              <a:rPr sz="1100" b="1" spc="-65" dirty="0">
                <a:latin typeface="Arial"/>
                <a:cs typeface="Arial"/>
              </a:rPr>
              <a:t>sit </a:t>
            </a:r>
            <a:r>
              <a:rPr sz="1100" b="1" spc="-55" dirty="0">
                <a:latin typeface="Arial"/>
                <a:cs typeface="Arial"/>
              </a:rPr>
              <a:t>for </a:t>
            </a:r>
            <a:r>
              <a:rPr sz="1100" b="1" spc="-45" dirty="0">
                <a:latin typeface="Arial"/>
                <a:cs typeface="Arial"/>
              </a:rPr>
              <a:t>the</a:t>
            </a:r>
            <a:r>
              <a:rPr sz="1100" b="1" spc="-125" dirty="0">
                <a:latin typeface="Arial"/>
                <a:cs typeface="Arial"/>
              </a:rPr>
              <a:t> </a:t>
            </a:r>
            <a:r>
              <a:rPr sz="1100" b="1" spc="-75" dirty="0">
                <a:latin typeface="Arial"/>
                <a:cs typeface="Arial"/>
              </a:rPr>
              <a:t>modular  </a:t>
            </a:r>
            <a:r>
              <a:rPr sz="1100" b="1" spc="-80" dirty="0">
                <a:latin typeface="Arial"/>
                <a:cs typeface="Arial"/>
              </a:rPr>
              <a:t>and semester </a:t>
            </a:r>
            <a:r>
              <a:rPr sz="1100" b="1" spc="-75" dirty="0">
                <a:latin typeface="Arial"/>
                <a:cs typeface="Arial"/>
              </a:rPr>
              <a:t>examinations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979420" y="8025510"/>
            <a:ext cx="2369820" cy="5924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105" dirty="0"/>
              <a:t>Page </a:t>
            </a:r>
            <a:r>
              <a:rPr spc="220" dirty="0"/>
              <a:t>|</a:t>
            </a:r>
            <a:r>
              <a:rPr spc="-80" dirty="0"/>
              <a:t> </a:t>
            </a:r>
            <a:fld id="{81D60167-4931-47E6-BA6A-407CBD079E47}" type="slidenum">
              <a:rPr spc="-55" dirty="0"/>
              <a:pPr marL="12700">
                <a:lnSpc>
                  <a:spcPts val="1150"/>
                </a:lnSpc>
              </a:pPr>
              <a:t>24</a:t>
            </a:fld>
            <a:endParaRPr spc="-55" dirty="0"/>
          </a:p>
        </p:txBody>
      </p:sp>
      <p:sp>
        <p:nvSpPr>
          <p:cNvPr id="12" name="object 3"/>
          <p:cNvSpPr txBox="1"/>
          <p:nvPr/>
        </p:nvSpPr>
        <p:spPr>
          <a:xfrm>
            <a:off x="685800" y="457200"/>
            <a:ext cx="2417445" cy="153888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8900">
              <a:lnSpc>
                <a:spcPts val="1155"/>
              </a:lnSpc>
            </a:pPr>
            <a:r>
              <a:rPr lang="en-US" sz="1100" b="1" spc="-114" dirty="0" smtClean="0">
                <a:latin typeface="Arial"/>
                <a:cs typeface="Arial"/>
              </a:rPr>
              <a:t>AVICENNA MEDICAL COLLEGE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0240" y="426211"/>
            <a:ext cx="6824980" cy="613410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23495" rIns="0" bIns="0" rtlCol="0">
            <a:spAutoFit/>
          </a:bodyPr>
          <a:lstStyle/>
          <a:p>
            <a:pPr marL="108585">
              <a:lnSpc>
                <a:spcPct val="100000"/>
              </a:lnSpc>
              <a:spcBef>
                <a:spcPts val="185"/>
              </a:spcBef>
              <a:tabLst>
                <a:tab pos="2620645" algn="l"/>
              </a:tabLst>
            </a:pPr>
            <a:r>
              <a:rPr sz="1100" b="1" spc="-114" dirty="0">
                <a:latin typeface="Arial"/>
                <a:cs typeface="Arial"/>
              </a:rPr>
              <a:t>LIAQUAT </a:t>
            </a:r>
            <a:r>
              <a:rPr sz="1100" b="1" spc="-110" dirty="0">
                <a:latin typeface="Arial"/>
                <a:cs typeface="Arial"/>
              </a:rPr>
              <a:t>NATIONAL</a:t>
            </a:r>
            <a:r>
              <a:rPr sz="1100" b="1" spc="-5" dirty="0">
                <a:latin typeface="Arial"/>
                <a:cs typeface="Arial"/>
              </a:rPr>
              <a:t> </a:t>
            </a:r>
            <a:r>
              <a:rPr sz="1100" b="1" spc="-120" dirty="0">
                <a:latin typeface="Arial"/>
                <a:cs typeface="Arial"/>
              </a:rPr>
              <a:t>MEDICAL</a:t>
            </a:r>
            <a:r>
              <a:rPr sz="1100" b="1" spc="-45" dirty="0">
                <a:latin typeface="Arial"/>
                <a:cs typeface="Arial"/>
              </a:rPr>
              <a:t> </a:t>
            </a:r>
            <a:r>
              <a:rPr sz="1100" b="1" spc="-190" dirty="0">
                <a:latin typeface="Arial"/>
                <a:cs typeface="Arial"/>
              </a:rPr>
              <a:t>COLLEGE	</a:t>
            </a:r>
            <a:r>
              <a:rPr sz="1650" b="1" i="1" spc="-60" baseline="5050" dirty="0">
                <a:latin typeface="Arial"/>
                <a:cs typeface="Arial"/>
              </a:rPr>
              <a:t>4</a:t>
            </a:r>
            <a:r>
              <a:rPr sz="1050" b="1" i="1" spc="-60" baseline="39682" dirty="0">
                <a:latin typeface="Arial"/>
                <a:cs typeface="Arial"/>
              </a:rPr>
              <a:t>th </a:t>
            </a:r>
            <a:r>
              <a:rPr sz="1650" b="1" i="1" spc="-254" baseline="5050" dirty="0">
                <a:latin typeface="Arial"/>
                <a:cs typeface="Arial"/>
              </a:rPr>
              <a:t>YEAR </a:t>
            </a:r>
            <a:r>
              <a:rPr sz="1650" b="1" i="1" spc="-179" baseline="5050" dirty="0">
                <a:latin typeface="Arial"/>
                <a:cs typeface="Arial"/>
              </a:rPr>
              <a:t>MBBS</a:t>
            </a:r>
            <a:r>
              <a:rPr sz="1650" b="1" i="1" spc="-179" baseline="5050">
                <a:latin typeface="Arial"/>
                <a:cs typeface="Arial"/>
              </a:rPr>
              <a:t>, </a:t>
            </a:r>
            <a:r>
              <a:rPr lang="en-US" sz="1650" b="1" i="1" spc="-254" baseline="5050" dirty="0" smtClean="0">
                <a:latin typeface="Arial"/>
                <a:cs typeface="Arial"/>
              </a:rPr>
              <a:t> </a:t>
            </a:r>
            <a:r>
              <a:rPr sz="1650" b="1" i="1" spc="-195" baseline="5050" smtClean="0">
                <a:latin typeface="Arial"/>
                <a:cs typeface="Arial"/>
              </a:rPr>
              <a:t>NEUROSCIENCES-II </a:t>
            </a:r>
            <a:r>
              <a:rPr sz="1650" b="1" i="1" spc="-30" baseline="5050" dirty="0">
                <a:latin typeface="Arial"/>
                <a:cs typeface="Arial"/>
              </a:rPr>
              <a:t>&amp; </a:t>
            </a:r>
            <a:r>
              <a:rPr sz="1650" b="1" i="1" spc="-217" baseline="5050" dirty="0">
                <a:latin typeface="Arial"/>
                <a:cs typeface="Arial"/>
              </a:rPr>
              <a:t>PSYCHIATRY</a:t>
            </a:r>
            <a:r>
              <a:rPr sz="1650" b="1" i="1" spc="-240" baseline="5050" dirty="0">
                <a:latin typeface="Arial"/>
                <a:cs typeface="Arial"/>
              </a:rPr>
              <a:t> </a:t>
            </a:r>
            <a:r>
              <a:rPr sz="1650" b="1" i="1" spc="-172" baseline="5050" dirty="0">
                <a:latin typeface="Arial"/>
                <a:cs typeface="Arial"/>
              </a:rPr>
              <a:t>MODULE</a:t>
            </a:r>
            <a:endParaRPr sz="1650" baseline="50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650">
              <a:latin typeface="Times New Roman"/>
              <a:cs typeface="Times New Roman"/>
            </a:endParaRPr>
          </a:p>
          <a:p>
            <a:pPr marL="382905">
              <a:lnSpc>
                <a:spcPct val="100000"/>
              </a:lnSpc>
            </a:pPr>
            <a:r>
              <a:rPr sz="1100" b="1" u="heavy" spc="-114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MODULAR </a:t>
            </a:r>
            <a:r>
              <a:rPr sz="1100" b="1" u="heavy" spc="-9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EXAMINATION </a:t>
            </a:r>
            <a:r>
              <a:rPr sz="1100" b="1" u="heavy" spc="-17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RULES </a:t>
            </a:r>
            <a:r>
              <a:rPr sz="1100" b="1" u="heavy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&amp; </a:t>
            </a:r>
            <a:r>
              <a:rPr sz="1100" b="1" u="heavy" spc="-14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REGULATIONS</a:t>
            </a:r>
            <a:r>
              <a:rPr sz="1100" b="1" u="heavy" spc="-4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100" b="1" u="heavy" spc="-80" smtClean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(</a:t>
            </a:r>
            <a:r>
              <a:rPr lang="en-US" sz="1100" b="1" u="heavy" spc="-80" dirty="0" smtClean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AVMC</a:t>
            </a:r>
            <a:r>
              <a:rPr sz="1100" b="1" u="heavy" spc="-80" smtClean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)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105" dirty="0"/>
              <a:t>Page </a:t>
            </a:r>
            <a:r>
              <a:rPr spc="220" dirty="0"/>
              <a:t>|</a:t>
            </a:r>
            <a:r>
              <a:rPr spc="-80" dirty="0"/>
              <a:t> </a:t>
            </a:r>
            <a:fld id="{81D60167-4931-47E6-BA6A-407CBD079E47}" type="slidenum">
              <a:rPr spc="-55" dirty="0"/>
              <a:pPr marL="12700">
                <a:lnSpc>
                  <a:spcPts val="1150"/>
                </a:lnSpc>
              </a:pPr>
              <a:t>25</a:t>
            </a:fld>
            <a:endParaRPr spc="-55" dirty="0"/>
          </a:p>
        </p:txBody>
      </p:sp>
      <p:sp>
        <p:nvSpPr>
          <p:cNvPr id="3" name="object 3"/>
          <p:cNvSpPr txBox="1"/>
          <p:nvPr/>
        </p:nvSpPr>
        <p:spPr>
          <a:xfrm>
            <a:off x="1249476" y="1077823"/>
            <a:ext cx="5969000" cy="3705245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855"/>
              </a:spcBef>
              <a:buFont typeface="Symbol"/>
              <a:buChar char=""/>
              <a:tabLst>
                <a:tab pos="236220" algn="l"/>
                <a:tab pos="236854" algn="l"/>
              </a:tabLst>
            </a:pPr>
            <a:r>
              <a:rPr sz="1100" spc="-40" dirty="0">
                <a:latin typeface="Arial"/>
                <a:cs typeface="Arial"/>
              </a:rPr>
              <a:t>Student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must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report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to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examination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hall/venue,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65" dirty="0">
                <a:latin typeface="Arial"/>
                <a:cs typeface="Arial"/>
              </a:rPr>
              <a:t>30 </a:t>
            </a:r>
            <a:r>
              <a:rPr sz="1100" spc="-35" dirty="0">
                <a:latin typeface="Arial"/>
                <a:cs typeface="Arial"/>
              </a:rPr>
              <a:t>minutes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before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the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exam.</a:t>
            </a:r>
            <a:endParaRPr sz="11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755"/>
              </a:spcBef>
              <a:buFont typeface="Symbol"/>
              <a:buChar char=""/>
              <a:tabLst>
                <a:tab pos="236220" algn="l"/>
                <a:tab pos="236854" algn="l"/>
              </a:tabLst>
            </a:pPr>
            <a:r>
              <a:rPr sz="1100" b="1" spc="-114" dirty="0">
                <a:latin typeface="Arial"/>
                <a:cs typeface="Arial"/>
              </a:rPr>
              <a:t>Exam </a:t>
            </a:r>
            <a:r>
              <a:rPr sz="1100" b="1" spc="-40" dirty="0">
                <a:latin typeface="Arial"/>
                <a:cs typeface="Arial"/>
              </a:rPr>
              <a:t>will </a:t>
            </a:r>
            <a:r>
              <a:rPr sz="1100" b="1" spc="-90" dirty="0">
                <a:latin typeface="Arial"/>
                <a:cs typeface="Arial"/>
              </a:rPr>
              <a:t>begin sharp </a:t>
            </a:r>
            <a:r>
              <a:rPr sz="1100" b="1" spc="-30" dirty="0">
                <a:latin typeface="Arial"/>
                <a:cs typeface="Arial"/>
              </a:rPr>
              <a:t>at </a:t>
            </a:r>
            <a:r>
              <a:rPr sz="1100" b="1" spc="-50" dirty="0">
                <a:latin typeface="Arial"/>
                <a:cs typeface="Arial"/>
              </a:rPr>
              <a:t>the </a:t>
            </a:r>
            <a:r>
              <a:rPr sz="1100" b="1" spc="-85" dirty="0">
                <a:latin typeface="Arial"/>
                <a:cs typeface="Arial"/>
              </a:rPr>
              <a:t>given</a:t>
            </a:r>
            <a:r>
              <a:rPr sz="1100" b="1" spc="-25" dirty="0">
                <a:latin typeface="Arial"/>
                <a:cs typeface="Arial"/>
              </a:rPr>
              <a:t> </a:t>
            </a:r>
            <a:r>
              <a:rPr sz="1100" b="1" spc="-40" dirty="0">
                <a:latin typeface="Arial"/>
                <a:cs typeface="Arial"/>
              </a:rPr>
              <a:t>time.</a:t>
            </a:r>
            <a:endParaRPr sz="1100">
              <a:latin typeface="Arial"/>
              <a:cs typeface="Arial"/>
            </a:endParaRPr>
          </a:p>
          <a:p>
            <a:pPr marL="240665" marR="250190" indent="-227965">
              <a:lnSpc>
                <a:spcPct val="150900"/>
              </a:lnSpc>
              <a:spcBef>
                <a:spcPts val="70"/>
              </a:spcBef>
              <a:buFont typeface="Symbol"/>
              <a:buChar char=""/>
              <a:tabLst>
                <a:tab pos="236220" algn="l"/>
                <a:tab pos="236854" algn="l"/>
              </a:tabLst>
            </a:pPr>
            <a:r>
              <a:rPr sz="1100" spc="-60" dirty="0">
                <a:latin typeface="Arial"/>
                <a:cs typeface="Arial"/>
              </a:rPr>
              <a:t>No </a:t>
            </a:r>
            <a:r>
              <a:rPr sz="1100" spc="-25" dirty="0">
                <a:latin typeface="Arial"/>
                <a:cs typeface="Arial"/>
              </a:rPr>
              <a:t>student </a:t>
            </a:r>
            <a:r>
              <a:rPr sz="1100" spc="5" dirty="0">
                <a:latin typeface="Arial"/>
                <a:cs typeface="Arial"/>
              </a:rPr>
              <a:t>will </a:t>
            </a:r>
            <a:r>
              <a:rPr sz="1100" spc="-60" dirty="0">
                <a:latin typeface="Arial"/>
                <a:cs typeface="Arial"/>
              </a:rPr>
              <a:t>be </a:t>
            </a:r>
            <a:r>
              <a:rPr sz="1100" spc="-40" dirty="0">
                <a:latin typeface="Arial"/>
                <a:cs typeface="Arial"/>
              </a:rPr>
              <a:t>allowed </a:t>
            </a:r>
            <a:r>
              <a:rPr sz="1100" spc="15" dirty="0">
                <a:latin typeface="Arial"/>
                <a:cs typeface="Arial"/>
              </a:rPr>
              <a:t>to </a:t>
            </a:r>
            <a:r>
              <a:rPr sz="1100" spc="-25" dirty="0">
                <a:latin typeface="Arial"/>
                <a:cs typeface="Arial"/>
              </a:rPr>
              <a:t>enter </a:t>
            </a:r>
            <a:r>
              <a:rPr sz="1100" spc="-10" dirty="0">
                <a:latin typeface="Arial"/>
                <a:cs typeface="Arial"/>
              </a:rPr>
              <a:t>the </a:t>
            </a:r>
            <a:r>
              <a:rPr sz="1100" spc="-40" dirty="0">
                <a:latin typeface="Arial"/>
                <a:cs typeface="Arial"/>
              </a:rPr>
              <a:t>examination </a:t>
            </a:r>
            <a:r>
              <a:rPr sz="1100" spc="-30" dirty="0">
                <a:latin typeface="Arial"/>
                <a:cs typeface="Arial"/>
              </a:rPr>
              <a:t>hall </a:t>
            </a:r>
            <a:r>
              <a:rPr sz="1100" spc="-15" dirty="0">
                <a:latin typeface="Arial"/>
                <a:cs typeface="Arial"/>
              </a:rPr>
              <a:t>after </a:t>
            </a:r>
            <a:r>
              <a:rPr sz="1100" spc="-60" dirty="0">
                <a:latin typeface="Arial"/>
                <a:cs typeface="Arial"/>
              </a:rPr>
              <a:t>15 </a:t>
            </a:r>
            <a:r>
              <a:rPr sz="1100" spc="-40" dirty="0">
                <a:latin typeface="Arial"/>
                <a:cs typeface="Arial"/>
              </a:rPr>
              <a:t>minutes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55" dirty="0">
                <a:latin typeface="Arial"/>
                <a:cs typeface="Arial"/>
              </a:rPr>
              <a:t>scheduled  </a:t>
            </a:r>
            <a:r>
              <a:rPr sz="1100" spc="-35" dirty="0">
                <a:latin typeface="Arial"/>
                <a:cs typeface="Arial"/>
              </a:rPr>
              <a:t>examination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time.</a:t>
            </a:r>
            <a:endParaRPr sz="11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745"/>
              </a:spcBef>
              <a:buFont typeface="Symbol"/>
              <a:buChar char=""/>
              <a:tabLst>
                <a:tab pos="236220" algn="l"/>
                <a:tab pos="236854" algn="l"/>
              </a:tabLst>
            </a:pPr>
            <a:r>
              <a:rPr sz="1100" spc="-50" dirty="0">
                <a:latin typeface="Arial"/>
                <a:cs typeface="Arial"/>
              </a:rPr>
              <a:t>Students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must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sit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according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15" dirty="0">
                <a:latin typeface="Arial"/>
                <a:cs typeface="Arial"/>
              </a:rPr>
              <a:t>to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their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roll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numbers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mentioned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on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the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seats.</a:t>
            </a:r>
            <a:endParaRPr sz="11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770"/>
              </a:spcBef>
              <a:buFont typeface="Symbol"/>
              <a:buChar char=""/>
              <a:tabLst>
                <a:tab pos="236220" algn="l"/>
                <a:tab pos="236854" algn="l"/>
              </a:tabLst>
            </a:pPr>
            <a:r>
              <a:rPr sz="1100" b="1" u="heavy" spc="-8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Cell </a:t>
            </a:r>
            <a:r>
              <a:rPr sz="1100" b="1" u="heavy" spc="-10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phones </a:t>
            </a:r>
            <a:r>
              <a:rPr sz="1100" b="1" u="heavy" spc="-5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are </a:t>
            </a:r>
            <a:r>
              <a:rPr sz="1100" b="1" u="heavy" spc="-7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strictly </a:t>
            </a:r>
            <a:r>
              <a:rPr sz="1100" b="1" u="heavy" spc="-6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not allowed in </a:t>
            </a:r>
            <a:r>
              <a:rPr sz="1100" b="1" u="heavy" spc="-7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examination</a:t>
            </a:r>
            <a:r>
              <a:rPr sz="1100" b="1" u="heavy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100" b="1" u="heavy" spc="-5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hall.</a:t>
            </a:r>
            <a:endParaRPr sz="1100">
              <a:latin typeface="Arial"/>
              <a:cs typeface="Arial"/>
            </a:endParaRPr>
          </a:p>
          <a:p>
            <a:pPr marL="240665" marR="81915" indent="-227965">
              <a:lnSpc>
                <a:spcPct val="151100"/>
              </a:lnSpc>
              <a:spcBef>
                <a:spcPts val="70"/>
              </a:spcBef>
              <a:buFont typeface="Symbol"/>
              <a:buChar char=""/>
              <a:tabLst>
                <a:tab pos="236220" algn="l"/>
                <a:tab pos="236854" algn="l"/>
              </a:tabLst>
            </a:pPr>
            <a:r>
              <a:rPr sz="1100" dirty="0">
                <a:latin typeface="Arial"/>
                <a:cs typeface="Arial"/>
              </a:rPr>
              <a:t>If</a:t>
            </a:r>
            <a:r>
              <a:rPr sz="1100" spc="-60" dirty="0">
                <a:latin typeface="Arial"/>
                <a:cs typeface="Arial"/>
              </a:rPr>
              <a:t> any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student</a:t>
            </a:r>
            <a:r>
              <a:rPr sz="1100" spc="-55" dirty="0">
                <a:latin typeface="Arial"/>
                <a:cs typeface="Arial"/>
              </a:rPr>
              <a:t> is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found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with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cell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phone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in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70" dirty="0">
                <a:latin typeface="Arial"/>
                <a:cs typeface="Arial"/>
              </a:rPr>
              <a:t>any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mode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(silent,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switched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off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or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on)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he/she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will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be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not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be  </a:t>
            </a:r>
            <a:r>
              <a:rPr sz="1100" spc="-35" dirty="0">
                <a:latin typeface="Arial"/>
                <a:cs typeface="Arial"/>
              </a:rPr>
              <a:t>allowed </a:t>
            </a:r>
            <a:r>
              <a:rPr sz="1100" spc="10" dirty="0">
                <a:latin typeface="Arial"/>
                <a:cs typeface="Arial"/>
              </a:rPr>
              <a:t>to </a:t>
            </a:r>
            <a:r>
              <a:rPr sz="1100" spc="-30" dirty="0">
                <a:latin typeface="Arial"/>
                <a:cs typeface="Arial"/>
              </a:rPr>
              <a:t>continue </a:t>
            </a:r>
            <a:r>
              <a:rPr sz="1100" spc="-5" dirty="0">
                <a:latin typeface="Arial"/>
                <a:cs typeface="Arial"/>
              </a:rPr>
              <a:t>their</a:t>
            </a:r>
            <a:r>
              <a:rPr sz="1100" spc="-220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exam.</a:t>
            </a:r>
            <a:endParaRPr sz="1100">
              <a:latin typeface="Arial"/>
              <a:cs typeface="Arial"/>
            </a:endParaRPr>
          </a:p>
          <a:p>
            <a:pPr marL="240665" marR="5080" indent="-227965">
              <a:lnSpc>
                <a:spcPct val="150000"/>
              </a:lnSpc>
              <a:spcBef>
                <a:spcPts val="95"/>
              </a:spcBef>
              <a:buFont typeface="Symbol"/>
              <a:buChar char=""/>
              <a:tabLst>
                <a:tab pos="236220" algn="l"/>
                <a:tab pos="236854" algn="l"/>
              </a:tabLst>
            </a:pPr>
            <a:r>
              <a:rPr sz="1100" spc="-60" dirty="0">
                <a:latin typeface="Arial"/>
                <a:cs typeface="Arial"/>
              </a:rPr>
              <a:t>No </a:t>
            </a:r>
            <a:r>
              <a:rPr sz="1100" spc="-40" dirty="0">
                <a:latin typeface="Arial"/>
                <a:cs typeface="Arial"/>
              </a:rPr>
              <a:t>students </a:t>
            </a:r>
            <a:r>
              <a:rPr sz="1100" spc="5" dirty="0">
                <a:latin typeface="Arial"/>
                <a:cs typeface="Arial"/>
              </a:rPr>
              <a:t>will </a:t>
            </a:r>
            <a:r>
              <a:rPr sz="1100" spc="-60" dirty="0">
                <a:latin typeface="Arial"/>
                <a:cs typeface="Arial"/>
              </a:rPr>
              <a:t>be </a:t>
            </a:r>
            <a:r>
              <a:rPr sz="1100" spc="-35" dirty="0">
                <a:latin typeface="Arial"/>
                <a:cs typeface="Arial"/>
              </a:rPr>
              <a:t>allowed </a:t>
            </a:r>
            <a:r>
              <a:rPr sz="1100" spc="15" dirty="0">
                <a:latin typeface="Arial"/>
                <a:cs typeface="Arial"/>
              </a:rPr>
              <a:t>to </a:t>
            </a:r>
            <a:r>
              <a:rPr sz="1100" spc="-20" dirty="0">
                <a:latin typeface="Arial"/>
                <a:cs typeface="Arial"/>
              </a:rPr>
              <a:t>sit </a:t>
            </a:r>
            <a:r>
              <a:rPr sz="1100" spc="-15" dirty="0">
                <a:latin typeface="Arial"/>
                <a:cs typeface="Arial"/>
              </a:rPr>
              <a:t>in </a:t>
            </a:r>
            <a:r>
              <a:rPr sz="1100" spc="-70" dirty="0">
                <a:latin typeface="Arial"/>
                <a:cs typeface="Arial"/>
              </a:rPr>
              <a:t>exam </a:t>
            </a:r>
            <a:r>
              <a:rPr sz="1100" dirty="0">
                <a:latin typeface="Arial"/>
                <a:cs typeface="Arial"/>
              </a:rPr>
              <a:t>without </a:t>
            </a:r>
            <a:r>
              <a:rPr sz="1100" spc="-35" dirty="0">
                <a:latin typeface="Arial"/>
                <a:cs typeface="Arial"/>
              </a:rPr>
              <a:t>University </a:t>
            </a:r>
            <a:r>
              <a:rPr sz="1100" spc="-25" dirty="0">
                <a:latin typeface="Arial"/>
                <a:cs typeface="Arial"/>
              </a:rPr>
              <a:t>Admit </a:t>
            </a:r>
            <a:r>
              <a:rPr sz="1100" spc="-75">
                <a:latin typeface="Arial"/>
                <a:cs typeface="Arial"/>
              </a:rPr>
              <a:t>Card</a:t>
            </a:r>
            <a:r>
              <a:rPr sz="1100" spc="-75" smtClean="0">
                <a:latin typeface="Arial"/>
                <a:cs typeface="Arial"/>
              </a:rPr>
              <a:t>,</a:t>
            </a:r>
            <a:r>
              <a:rPr lang="en-US" sz="1100" spc="-75" dirty="0" smtClean="0">
                <a:latin typeface="Arial"/>
                <a:cs typeface="Arial"/>
              </a:rPr>
              <a:t> AVMC</a:t>
            </a:r>
            <a:r>
              <a:rPr sz="1100" spc="-110" smtClean="0">
                <a:latin typeface="Arial"/>
                <a:cs typeface="Arial"/>
              </a:rPr>
              <a:t> </a:t>
            </a:r>
            <a:r>
              <a:rPr sz="1100" spc="-65" dirty="0">
                <a:latin typeface="Arial"/>
                <a:cs typeface="Arial"/>
              </a:rPr>
              <a:t>College </a:t>
            </a:r>
            <a:r>
              <a:rPr sz="1100" spc="-75" dirty="0">
                <a:latin typeface="Arial"/>
                <a:cs typeface="Arial"/>
              </a:rPr>
              <a:t>ID </a:t>
            </a:r>
            <a:r>
              <a:rPr sz="1100" spc="-80" dirty="0">
                <a:latin typeface="Arial"/>
                <a:cs typeface="Arial"/>
              </a:rPr>
              <a:t>Card </a:t>
            </a:r>
            <a:r>
              <a:rPr sz="1100" spc="-55" dirty="0">
                <a:latin typeface="Arial"/>
                <a:cs typeface="Arial"/>
              </a:rPr>
              <a:t>and  </a:t>
            </a:r>
            <a:r>
              <a:rPr sz="1100" spc="-90" dirty="0">
                <a:latin typeface="Arial"/>
                <a:cs typeface="Arial"/>
              </a:rPr>
              <a:t>Lab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70" dirty="0">
                <a:latin typeface="Arial"/>
                <a:cs typeface="Arial"/>
              </a:rPr>
              <a:t>Coat</a:t>
            </a:r>
            <a:endParaRPr sz="1100">
              <a:latin typeface="Arial"/>
              <a:cs typeface="Arial"/>
            </a:endParaRPr>
          </a:p>
          <a:p>
            <a:pPr marL="240665" marR="247015" indent="-227965">
              <a:lnSpc>
                <a:spcPct val="151800"/>
              </a:lnSpc>
              <a:spcBef>
                <a:spcPts val="70"/>
              </a:spcBef>
              <a:buFont typeface="Symbol"/>
              <a:buChar char=""/>
              <a:tabLst>
                <a:tab pos="236220" algn="l"/>
                <a:tab pos="236854" algn="l"/>
              </a:tabLst>
            </a:pPr>
            <a:r>
              <a:rPr sz="1100" spc="-40" dirty="0">
                <a:latin typeface="Arial"/>
                <a:cs typeface="Arial"/>
              </a:rPr>
              <a:t>Student must </a:t>
            </a:r>
            <a:r>
              <a:rPr sz="1100" spc="-30" dirty="0">
                <a:latin typeface="Arial"/>
                <a:cs typeface="Arial"/>
              </a:rPr>
              <a:t>bring </a:t>
            </a:r>
            <a:r>
              <a:rPr sz="1100" spc="-10" dirty="0">
                <a:latin typeface="Arial"/>
                <a:cs typeface="Arial"/>
              </a:rPr>
              <a:t>the </a:t>
            </a:r>
            <a:r>
              <a:rPr sz="1100" spc="-20" dirty="0">
                <a:latin typeface="Arial"/>
                <a:cs typeface="Arial"/>
              </a:rPr>
              <a:t>following </a:t>
            </a:r>
            <a:r>
              <a:rPr sz="1100" spc="-30" dirty="0">
                <a:latin typeface="Arial"/>
                <a:cs typeface="Arial"/>
              </a:rPr>
              <a:t>stationary </a:t>
            </a:r>
            <a:r>
              <a:rPr sz="1100" spc="-35" dirty="0">
                <a:latin typeface="Arial"/>
                <a:cs typeface="Arial"/>
              </a:rPr>
              <a:t>items </a:t>
            </a:r>
            <a:r>
              <a:rPr sz="1100" spc="5" dirty="0">
                <a:latin typeface="Arial"/>
                <a:cs typeface="Arial"/>
              </a:rPr>
              <a:t>for </a:t>
            </a:r>
            <a:r>
              <a:rPr sz="1100" spc="-20" dirty="0">
                <a:latin typeface="Arial"/>
                <a:cs typeface="Arial"/>
              </a:rPr>
              <a:t>the </a:t>
            </a:r>
            <a:r>
              <a:rPr sz="1100" spc="-60" dirty="0">
                <a:latin typeface="Arial"/>
                <a:cs typeface="Arial"/>
              </a:rPr>
              <a:t>exam: </a:t>
            </a:r>
            <a:r>
              <a:rPr sz="1100" spc="-75" dirty="0">
                <a:latin typeface="Arial"/>
                <a:cs typeface="Arial"/>
              </a:rPr>
              <a:t>Pen, </a:t>
            </a:r>
            <a:r>
              <a:rPr sz="1100" spc="-60" dirty="0">
                <a:latin typeface="Arial"/>
                <a:cs typeface="Arial"/>
              </a:rPr>
              <a:t>Pencil, </a:t>
            </a:r>
            <a:r>
              <a:rPr sz="1100" spc="-70" dirty="0">
                <a:latin typeface="Arial"/>
                <a:cs typeface="Arial"/>
              </a:rPr>
              <a:t>Eraser, </a:t>
            </a:r>
            <a:r>
              <a:rPr sz="1100" spc="-55" dirty="0">
                <a:latin typeface="Arial"/>
                <a:cs typeface="Arial"/>
              </a:rPr>
              <a:t>and  </a:t>
            </a:r>
            <a:r>
              <a:rPr sz="1100" spc="-60" dirty="0">
                <a:latin typeface="Arial"/>
                <a:cs typeface="Arial"/>
              </a:rPr>
              <a:t>Sharpener.</a:t>
            </a:r>
            <a:endParaRPr sz="1100">
              <a:latin typeface="Arial"/>
              <a:cs typeface="Arial"/>
            </a:endParaRPr>
          </a:p>
          <a:p>
            <a:pPr marL="240665" marR="288290" indent="-227965">
              <a:lnSpc>
                <a:spcPct val="151800"/>
              </a:lnSpc>
              <a:spcBef>
                <a:spcPts val="75"/>
              </a:spcBef>
              <a:buFont typeface="Symbol"/>
              <a:buChar char=""/>
              <a:tabLst>
                <a:tab pos="236220" algn="l"/>
                <a:tab pos="236854" algn="l"/>
              </a:tabLst>
            </a:pPr>
            <a:r>
              <a:rPr sz="1100" spc="-40" dirty="0">
                <a:latin typeface="Arial"/>
                <a:cs typeface="Arial"/>
              </a:rPr>
              <a:t>Indiscipline </a:t>
            </a:r>
            <a:r>
              <a:rPr sz="1100" spc="-15" dirty="0">
                <a:latin typeface="Arial"/>
                <a:cs typeface="Arial"/>
              </a:rPr>
              <a:t>in </a:t>
            </a:r>
            <a:r>
              <a:rPr sz="1100" spc="-10" dirty="0">
                <a:latin typeface="Arial"/>
                <a:cs typeface="Arial"/>
              </a:rPr>
              <a:t>the </a:t>
            </a:r>
            <a:r>
              <a:rPr sz="1100" spc="-70" dirty="0">
                <a:latin typeface="Arial"/>
                <a:cs typeface="Arial"/>
              </a:rPr>
              <a:t>exam </a:t>
            </a:r>
            <a:r>
              <a:rPr sz="1100" spc="-30" dirty="0">
                <a:latin typeface="Arial"/>
                <a:cs typeface="Arial"/>
              </a:rPr>
              <a:t>hall/venue </a:t>
            </a:r>
            <a:r>
              <a:rPr sz="1100" spc="-60" dirty="0">
                <a:latin typeface="Arial"/>
                <a:cs typeface="Arial"/>
              </a:rPr>
              <a:t>is </a:t>
            </a:r>
            <a:r>
              <a:rPr sz="1100" spc="-5" dirty="0">
                <a:latin typeface="Arial"/>
                <a:cs typeface="Arial"/>
              </a:rPr>
              <a:t>not </a:t>
            </a:r>
            <a:r>
              <a:rPr sz="1100" spc="-50" dirty="0">
                <a:latin typeface="Arial"/>
                <a:cs typeface="Arial"/>
              </a:rPr>
              <a:t>acceptable. </a:t>
            </a:r>
            <a:r>
              <a:rPr sz="1100" spc="-55" dirty="0">
                <a:latin typeface="Arial"/>
                <a:cs typeface="Arial"/>
              </a:rPr>
              <a:t>Students </a:t>
            </a:r>
            <a:r>
              <a:rPr sz="1100" spc="-35" dirty="0">
                <a:latin typeface="Arial"/>
                <a:cs typeface="Arial"/>
              </a:rPr>
              <a:t>must </a:t>
            </a:r>
            <a:r>
              <a:rPr sz="1100" spc="-10" dirty="0">
                <a:latin typeface="Arial"/>
                <a:cs typeface="Arial"/>
              </a:rPr>
              <a:t>not </a:t>
            </a:r>
            <a:r>
              <a:rPr sz="1100" spc="-95" dirty="0">
                <a:latin typeface="Arial"/>
                <a:cs typeface="Arial"/>
              </a:rPr>
              <a:t>possess </a:t>
            </a:r>
            <a:r>
              <a:rPr sz="1100" spc="-70" dirty="0">
                <a:latin typeface="Arial"/>
                <a:cs typeface="Arial"/>
              </a:rPr>
              <a:t>any </a:t>
            </a:r>
            <a:r>
              <a:rPr sz="1100" dirty="0">
                <a:latin typeface="Arial"/>
                <a:cs typeface="Arial"/>
              </a:rPr>
              <a:t>written  </a:t>
            </a:r>
            <a:r>
              <a:rPr sz="1100" spc="-25" dirty="0">
                <a:latin typeface="Arial"/>
                <a:cs typeface="Arial"/>
              </a:rPr>
              <a:t>material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or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communicate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with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their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fellow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students.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3"/>
          <p:cNvSpPr txBox="1"/>
          <p:nvPr/>
        </p:nvSpPr>
        <p:spPr>
          <a:xfrm>
            <a:off x="685800" y="457200"/>
            <a:ext cx="2417445" cy="153888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8900">
              <a:lnSpc>
                <a:spcPts val="1155"/>
              </a:lnSpc>
            </a:pPr>
            <a:r>
              <a:rPr lang="en-US" sz="1100" b="1" spc="-114" dirty="0" smtClean="0">
                <a:latin typeface="Arial"/>
                <a:cs typeface="Arial"/>
              </a:rPr>
              <a:t>AVICENNA MEDICAL COLLEGE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58439" y="426211"/>
            <a:ext cx="421703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i="1" spc="-40" dirty="0">
                <a:latin typeface="Arial"/>
                <a:cs typeface="Arial"/>
              </a:rPr>
              <a:t>4</a:t>
            </a:r>
            <a:r>
              <a:rPr sz="1050" b="1" i="1" spc="-60" baseline="31746" dirty="0">
                <a:latin typeface="Arial"/>
                <a:cs typeface="Arial"/>
              </a:rPr>
              <a:t>th </a:t>
            </a:r>
            <a:r>
              <a:rPr sz="1100" b="1" i="1" spc="-170" dirty="0">
                <a:latin typeface="Arial"/>
                <a:cs typeface="Arial"/>
              </a:rPr>
              <a:t>YEAR </a:t>
            </a:r>
            <a:r>
              <a:rPr sz="1100" b="1" i="1" spc="-120" dirty="0">
                <a:latin typeface="Arial"/>
                <a:cs typeface="Arial"/>
              </a:rPr>
              <a:t>MBBS</a:t>
            </a:r>
            <a:r>
              <a:rPr sz="1100" b="1" i="1" spc="-120">
                <a:latin typeface="Arial"/>
                <a:cs typeface="Arial"/>
              </a:rPr>
              <a:t>, </a:t>
            </a:r>
            <a:r>
              <a:rPr lang="en-US" sz="1100" b="1" i="1" spc="-170" dirty="0" smtClean="0">
                <a:latin typeface="Arial"/>
                <a:cs typeface="Arial"/>
              </a:rPr>
              <a:t> </a:t>
            </a:r>
            <a:r>
              <a:rPr sz="1100" b="1" i="1" spc="-130" smtClean="0">
                <a:latin typeface="Arial"/>
                <a:cs typeface="Arial"/>
              </a:rPr>
              <a:t>NEUROSCIENCES-II </a:t>
            </a:r>
            <a:r>
              <a:rPr sz="1100" b="1" i="1" spc="-20" dirty="0">
                <a:latin typeface="Arial"/>
                <a:cs typeface="Arial"/>
              </a:rPr>
              <a:t>&amp; </a:t>
            </a:r>
            <a:r>
              <a:rPr sz="1100" b="1" i="1" spc="-145" dirty="0">
                <a:latin typeface="Arial"/>
                <a:cs typeface="Arial"/>
              </a:rPr>
              <a:t>PSYCHIATRY</a:t>
            </a:r>
            <a:r>
              <a:rPr sz="1100" b="1" i="1" spc="-160" dirty="0">
                <a:latin typeface="Arial"/>
                <a:cs typeface="Arial"/>
              </a:rPr>
              <a:t> </a:t>
            </a:r>
            <a:r>
              <a:rPr sz="1100" b="1" i="1" spc="-114" dirty="0">
                <a:latin typeface="Arial"/>
                <a:cs typeface="Arial"/>
              </a:rPr>
              <a:t>MODULE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105" dirty="0"/>
              <a:t>Page </a:t>
            </a:r>
            <a:r>
              <a:rPr spc="220" dirty="0"/>
              <a:t>|</a:t>
            </a:r>
            <a:r>
              <a:rPr spc="-80" dirty="0"/>
              <a:t> </a:t>
            </a:r>
            <a:fld id="{81D60167-4931-47E6-BA6A-407CBD079E47}" type="slidenum">
              <a:rPr spc="-55" dirty="0"/>
              <a:pPr marL="12700">
                <a:lnSpc>
                  <a:spcPts val="1150"/>
                </a:lnSpc>
              </a:pPr>
              <a:t>26</a:t>
            </a:fld>
            <a:endParaRPr spc="-55" dirty="0"/>
          </a:p>
        </p:txBody>
      </p:sp>
      <p:sp>
        <p:nvSpPr>
          <p:cNvPr id="3" name="object 3"/>
          <p:cNvSpPr txBox="1"/>
          <p:nvPr/>
        </p:nvSpPr>
        <p:spPr>
          <a:xfrm>
            <a:off x="650240" y="466725"/>
            <a:ext cx="2552065" cy="168275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0" rIns="0" bIns="0" rtlCol="0">
            <a:spAutoFit/>
          </a:bodyPr>
          <a:lstStyle/>
          <a:p>
            <a:pPr marL="108585">
              <a:lnSpc>
                <a:spcPts val="1190"/>
              </a:lnSpc>
            </a:pPr>
            <a:r>
              <a:rPr sz="1100" b="1" spc="-114" dirty="0">
                <a:latin typeface="Arial"/>
                <a:cs typeface="Arial"/>
              </a:rPr>
              <a:t>LIAQUAT </a:t>
            </a:r>
            <a:r>
              <a:rPr sz="1100" b="1" spc="-110" dirty="0">
                <a:latin typeface="Arial"/>
                <a:cs typeface="Arial"/>
              </a:rPr>
              <a:t>NATIONAL </a:t>
            </a:r>
            <a:r>
              <a:rPr sz="1100" b="1" spc="-120" dirty="0">
                <a:latin typeface="Arial"/>
                <a:cs typeface="Arial"/>
              </a:rPr>
              <a:t>MEDICAL</a:t>
            </a:r>
            <a:r>
              <a:rPr sz="1100" b="1" spc="20" dirty="0">
                <a:latin typeface="Arial"/>
                <a:cs typeface="Arial"/>
              </a:rPr>
              <a:t> </a:t>
            </a:r>
            <a:r>
              <a:rPr sz="1100" b="1" spc="-190" dirty="0">
                <a:latin typeface="Arial"/>
                <a:cs typeface="Arial"/>
              </a:rPr>
              <a:t>COLLEGE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20876" y="810260"/>
            <a:ext cx="6058535" cy="43239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sz="1100" b="1" spc="-80" dirty="0">
                <a:latin typeface="Arial"/>
                <a:cs typeface="Arial"/>
              </a:rPr>
              <a:t>Examination</a:t>
            </a:r>
            <a:r>
              <a:rPr sz="1100" b="1" spc="-70" dirty="0">
                <a:latin typeface="Arial"/>
                <a:cs typeface="Arial"/>
              </a:rPr>
              <a:t> </a:t>
            </a:r>
            <a:r>
              <a:rPr sz="1100" b="1" spc="-90" dirty="0">
                <a:latin typeface="Arial"/>
                <a:cs typeface="Arial"/>
              </a:rPr>
              <a:t>Protocols: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50">
              <a:latin typeface="Times New Roman"/>
              <a:cs typeface="Times New Roman"/>
            </a:endParaRPr>
          </a:p>
          <a:p>
            <a:pPr marL="469265" marR="5080" indent="-227965">
              <a:lnSpc>
                <a:spcPct val="116799"/>
              </a:lnSpc>
              <a:spcBef>
                <a:spcPts val="5"/>
              </a:spcBef>
              <a:buFont typeface="Symbol"/>
              <a:buChar char=""/>
              <a:tabLst>
                <a:tab pos="464820" algn="l"/>
                <a:tab pos="465455" algn="l"/>
              </a:tabLst>
            </a:pPr>
            <a:r>
              <a:rPr sz="1100" spc="-30" dirty="0">
                <a:latin typeface="Arial"/>
                <a:cs typeface="Arial"/>
              </a:rPr>
              <a:t>In </a:t>
            </a:r>
            <a:r>
              <a:rPr sz="1100" spc="-70" dirty="0">
                <a:latin typeface="Arial"/>
                <a:cs typeface="Arial"/>
              </a:rPr>
              <a:t>each </a:t>
            </a:r>
            <a:r>
              <a:rPr sz="1100" spc="-55" dirty="0">
                <a:latin typeface="Arial"/>
                <a:cs typeface="Arial"/>
              </a:rPr>
              <a:t>semester, </a:t>
            </a:r>
            <a:r>
              <a:rPr sz="1100" spc="-35" dirty="0">
                <a:latin typeface="Arial"/>
                <a:cs typeface="Arial"/>
              </a:rPr>
              <a:t>module </a:t>
            </a:r>
            <a:r>
              <a:rPr sz="1100" spc="5" dirty="0">
                <a:latin typeface="Arial"/>
                <a:cs typeface="Arial"/>
              </a:rPr>
              <a:t>will </a:t>
            </a:r>
            <a:r>
              <a:rPr sz="1100" spc="-60" dirty="0">
                <a:latin typeface="Arial"/>
                <a:cs typeface="Arial"/>
              </a:rPr>
              <a:t>be </a:t>
            </a:r>
            <a:r>
              <a:rPr sz="1100" spc="-95" dirty="0">
                <a:latin typeface="Arial"/>
                <a:cs typeface="Arial"/>
              </a:rPr>
              <a:t>assessed </a:t>
            </a:r>
            <a:r>
              <a:rPr sz="1100" spc="-45" dirty="0">
                <a:latin typeface="Arial"/>
                <a:cs typeface="Arial"/>
              </a:rPr>
              <a:t>by </a:t>
            </a:r>
            <a:r>
              <a:rPr sz="1100" spc="-20" dirty="0">
                <a:latin typeface="Arial"/>
                <a:cs typeface="Arial"/>
              </a:rPr>
              <a:t>theory </a:t>
            </a:r>
            <a:r>
              <a:rPr sz="1100" spc="-50" dirty="0">
                <a:latin typeface="Arial"/>
                <a:cs typeface="Arial"/>
              </a:rPr>
              <a:t>paper </a:t>
            </a:r>
            <a:r>
              <a:rPr sz="1100" spc="-45" dirty="0">
                <a:latin typeface="Arial"/>
                <a:cs typeface="Arial"/>
              </a:rPr>
              <a:t>comprising </a:t>
            </a:r>
            <a:r>
              <a:rPr sz="1100" spc="-110" dirty="0">
                <a:latin typeface="Arial"/>
                <a:cs typeface="Arial"/>
              </a:rPr>
              <a:t>MCQs </a:t>
            </a:r>
            <a:r>
              <a:rPr sz="1100" spc="-55" dirty="0">
                <a:latin typeface="Arial"/>
                <a:cs typeface="Arial"/>
              </a:rPr>
              <a:t>and </a:t>
            </a:r>
            <a:r>
              <a:rPr sz="1100" spc="-90" dirty="0">
                <a:latin typeface="Arial"/>
                <a:cs typeface="Arial"/>
              </a:rPr>
              <a:t>EMQs. </a:t>
            </a:r>
            <a:r>
              <a:rPr sz="1100" spc="-65" dirty="0">
                <a:latin typeface="Arial"/>
                <a:cs typeface="Arial"/>
              </a:rPr>
              <a:t>For  </a:t>
            </a:r>
            <a:r>
              <a:rPr sz="1100" spc="-55" dirty="0">
                <a:latin typeface="Arial"/>
                <a:cs typeface="Arial"/>
              </a:rPr>
              <a:t>example semester 8 </a:t>
            </a:r>
            <a:r>
              <a:rPr sz="1100" spc="5" dirty="0">
                <a:latin typeface="Arial"/>
                <a:cs typeface="Arial"/>
              </a:rPr>
              <a:t>will </a:t>
            </a:r>
            <a:r>
              <a:rPr sz="1100" spc="-65" dirty="0">
                <a:latin typeface="Arial"/>
                <a:cs typeface="Arial"/>
              </a:rPr>
              <a:t>have </a:t>
            </a:r>
            <a:r>
              <a:rPr sz="1100" spc="-50" dirty="0">
                <a:latin typeface="Arial"/>
                <a:cs typeface="Arial"/>
              </a:rPr>
              <a:t>separate </a:t>
            </a:r>
            <a:r>
              <a:rPr sz="1100" spc="-20" dirty="0">
                <a:latin typeface="Arial"/>
                <a:cs typeface="Arial"/>
              </a:rPr>
              <a:t>theory </a:t>
            </a:r>
            <a:r>
              <a:rPr sz="1100" spc="-45" dirty="0">
                <a:latin typeface="Arial"/>
                <a:cs typeface="Arial"/>
              </a:rPr>
              <a:t>paper </a:t>
            </a:r>
            <a:r>
              <a:rPr sz="1100" spc="-5" dirty="0">
                <a:latin typeface="Arial"/>
                <a:cs typeface="Arial"/>
              </a:rPr>
              <a:t>of </a:t>
            </a:r>
            <a:r>
              <a:rPr sz="1100" spc="-165" dirty="0">
                <a:latin typeface="Arial"/>
                <a:cs typeface="Arial"/>
              </a:rPr>
              <a:t>EYE, </a:t>
            </a:r>
            <a:r>
              <a:rPr sz="1100" spc="-40" dirty="0">
                <a:latin typeface="Arial"/>
                <a:cs typeface="Arial"/>
              </a:rPr>
              <a:t>Dermatology, </a:t>
            </a:r>
            <a:r>
              <a:rPr sz="1100" spc="-60" dirty="0">
                <a:latin typeface="Arial"/>
                <a:cs typeface="Arial"/>
              </a:rPr>
              <a:t>Plastic </a:t>
            </a:r>
            <a:r>
              <a:rPr sz="1100" spc="-65" dirty="0">
                <a:latin typeface="Arial"/>
                <a:cs typeface="Arial"/>
              </a:rPr>
              <a:t>Surgery </a:t>
            </a:r>
            <a:r>
              <a:rPr sz="1100" spc="15" dirty="0">
                <a:latin typeface="Arial"/>
                <a:cs typeface="Arial"/>
              </a:rPr>
              <a:t>&amp; </a:t>
            </a:r>
            <a:r>
              <a:rPr sz="1100" spc="-60" dirty="0">
                <a:latin typeface="Arial"/>
                <a:cs typeface="Arial"/>
              </a:rPr>
              <a:t>Burns,  </a:t>
            </a:r>
            <a:r>
              <a:rPr sz="1100" b="1" spc="-80" dirty="0">
                <a:latin typeface="Arial"/>
                <a:cs typeface="Arial"/>
              </a:rPr>
              <a:t>Neuro-Sciences-II </a:t>
            </a:r>
            <a:r>
              <a:rPr sz="1100" b="1" spc="-20" dirty="0">
                <a:latin typeface="Arial"/>
                <a:cs typeface="Arial"/>
              </a:rPr>
              <a:t>&amp; </a:t>
            </a:r>
            <a:r>
              <a:rPr sz="1100" b="1" spc="-85" dirty="0">
                <a:latin typeface="Arial"/>
                <a:cs typeface="Arial"/>
              </a:rPr>
              <a:t>Psychiatry</a:t>
            </a:r>
            <a:r>
              <a:rPr sz="1100" spc="-85" dirty="0">
                <a:latin typeface="Arial"/>
                <a:cs typeface="Arial"/>
              </a:rPr>
              <a:t>, </a:t>
            </a:r>
            <a:r>
              <a:rPr sz="1100" spc="-55" dirty="0">
                <a:latin typeface="Arial"/>
                <a:cs typeface="Arial"/>
              </a:rPr>
              <a:t>Genetics-II and </a:t>
            </a:r>
            <a:r>
              <a:rPr sz="1100" spc="-30" dirty="0">
                <a:latin typeface="Arial"/>
                <a:cs typeface="Arial"/>
              </a:rPr>
              <a:t>Rehabilitation</a:t>
            </a:r>
            <a:r>
              <a:rPr sz="1100" spc="-90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modules.</a:t>
            </a:r>
            <a:endParaRPr sz="1100">
              <a:latin typeface="Arial"/>
              <a:cs typeface="Arial"/>
            </a:endParaRPr>
          </a:p>
          <a:p>
            <a:pPr marL="446405" marR="149860" indent="-227965">
              <a:lnSpc>
                <a:spcPct val="117300"/>
              </a:lnSpc>
              <a:spcBef>
                <a:spcPts val="60"/>
              </a:spcBef>
              <a:buFont typeface="Symbol"/>
              <a:buChar char=""/>
              <a:tabLst>
                <a:tab pos="446405" algn="l"/>
                <a:tab pos="447040" algn="l"/>
              </a:tabLst>
            </a:pPr>
            <a:r>
              <a:rPr sz="1100" spc="-60" dirty="0">
                <a:latin typeface="Arial"/>
                <a:cs typeface="Arial"/>
              </a:rPr>
              <a:t>There </a:t>
            </a:r>
            <a:r>
              <a:rPr sz="1100" spc="5" dirty="0">
                <a:latin typeface="Arial"/>
                <a:cs typeface="Arial"/>
              </a:rPr>
              <a:t>will </a:t>
            </a:r>
            <a:r>
              <a:rPr sz="1100" spc="-50" dirty="0">
                <a:latin typeface="Arial"/>
                <a:cs typeface="Arial"/>
              </a:rPr>
              <a:t>be </a:t>
            </a:r>
            <a:r>
              <a:rPr sz="1100" spc="-45" dirty="0">
                <a:latin typeface="Arial"/>
                <a:cs typeface="Arial"/>
              </a:rPr>
              <a:t>one </a:t>
            </a:r>
            <a:r>
              <a:rPr sz="1100" spc="-185" dirty="0">
                <a:latin typeface="Arial"/>
                <a:cs typeface="Arial"/>
              </a:rPr>
              <a:t>OSPE </a:t>
            </a:r>
            <a:r>
              <a:rPr sz="1100" spc="-45" dirty="0">
                <a:latin typeface="Arial"/>
                <a:cs typeface="Arial"/>
              </a:rPr>
              <a:t>(Objective </a:t>
            </a:r>
            <a:r>
              <a:rPr sz="1100" spc="-35" dirty="0">
                <a:latin typeface="Arial"/>
                <a:cs typeface="Arial"/>
              </a:rPr>
              <a:t>Structured </a:t>
            </a:r>
            <a:r>
              <a:rPr sz="1100" spc="-50" dirty="0">
                <a:latin typeface="Arial"/>
                <a:cs typeface="Arial"/>
              </a:rPr>
              <a:t>Practical </a:t>
            </a:r>
            <a:r>
              <a:rPr sz="1100" spc="-75" dirty="0">
                <a:latin typeface="Arial"/>
                <a:cs typeface="Arial"/>
              </a:rPr>
              <a:t>Examination)/OSCE </a:t>
            </a:r>
            <a:r>
              <a:rPr sz="1100" spc="-40" dirty="0">
                <a:latin typeface="Arial"/>
                <a:cs typeface="Arial"/>
              </a:rPr>
              <a:t>(Objective </a:t>
            </a:r>
            <a:r>
              <a:rPr sz="1100" spc="-35" dirty="0">
                <a:latin typeface="Arial"/>
                <a:cs typeface="Arial"/>
              </a:rPr>
              <a:t>Structured  </a:t>
            </a:r>
            <a:r>
              <a:rPr sz="1100" spc="-50" dirty="0">
                <a:latin typeface="Arial"/>
                <a:cs typeface="Arial"/>
              </a:rPr>
              <a:t>Clinical </a:t>
            </a:r>
            <a:r>
              <a:rPr sz="1100" spc="-55" dirty="0">
                <a:latin typeface="Arial"/>
                <a:cs typeface="Arial"/>
              </a:rPr>
              <a:t>Examinations) </a:t>
            </a:r>
            <a:r>
              <a:rPr sz="1100" spc="-35" dirty="0">
                <a:latin typeface="Arial"/>
                <a:cs typeface="Arial"/>
              </a:rPr>
              <a:t>which </a:t>
            </a:r>
            <a:r>
              <a:rPr sz="1100" dirty="0">
                <a:latin typeface="Arial"/>
                <a:cs typeface="Arial"/>
              </a:rPr>
              <a:t>will </a:t>
            </a:r>
            <a:r>
              <a:rPr sz="1100" spc="-45" dirty="0">
                <a:latin typeface="Arial"/>
                <a:cs typeface="Arial"/>
              </a:rPr>
              <a:t>cover </a:t>
            </a:r>
            <a:r>
              <a:rPr sz="1100" spc="-25" dirty="0">
                <a:latin typeface="Arial"/>
                <a:cs typeface="Arial"/>
              </a:rPr>
              <a:t>all </a:t>
            </a:r>
            <a:r>
              <a:rPr sz="1100" spc="-45" dirty="0">
                <a:latin typeface="Arial"/>
                <a:cs typeface="Arial"/>
              </a:rPr>
              <a:t>modules </a:t>
            </a:r>
            <a:r>
              <a:rPr sz="1100" dirty="0">
                <a:latin typeface="Arial"/>
                <a:cs typeface="Arial"/>
              </a:rPr>
              <a:t>of</a:t>
            </a:r>
            <a:r>
              <a:rPr sz="1100" spc="-235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semester </a:t>
            </a:r>
            <a:r>
              <a:rPr sz="1100" spc="-25" dirty="0">
                <a:latin typeface="Arial"/>
                <a:cs typeface="Arial"/>
              </a:rPr>
              <a:t>eight.</a:t>
            </a:r>
            <a:endParaRPr sz="11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215"/>
              </a:spcBef>
              <a:buAutoNum type="arabicPeriod"/>
              <a:tabLst>
                <a:tab pos="241300" algn="l"/>
              </a:tabLst>
            </a:pPr>
            <a:r>
              <a:rPr sz="1100" b="1" spc="-80" dirty="0">
                <a:latin typeface="Arial"/>
                <a:cs typeface="Arial"/>
              </a:rPr>
              <a:t>Theory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AutoNum type="arabicPeriod"/>
            </a:pPr>
            <a:endParaRPr sz="950">
              <a:latin typeface="Times New Roman"/>
              <a:cs typeface="Times New Roman"/>
            </a:endParaRPr>
          </a:p>
          <a:p>
            <a:pPr marL="469265" lvl="1" indent="-227965">
              <a:lnSpc>
                <a:spcPct val="100000"/>
              </a:lnSpc>
              <a:buFont typeface="Symbol"/>
              <a:buChar char=""/>
              <a:tabLst>
                <a:tab pos="464820" algn="l"/>
                <a:tab pos="465455" algn="l"/>
              </a:tabLst>
            </a:pPr>
            <a:r>
              <a:rPr sz="1100" spc="-55" dirty="0">
                <a:latin typeface="Arial"/>
                <a:cs typeface="Arial"/>
              </a:rPr>
              <a:t>Theory </a:t>
            </a:r>
            <a:r>
              <a:rPr sz="1100" spc="-45" dirty="0">
                <a:latin typeface="Arial"/>
                <a:cs typeface="Arial"/>
              </a:rPr>
              <a:t>paper </a:t>
            </a:r>
            <a:r>
              <a:rPr sz="1100" spc="5" dirty="0">
                <a:latin typeface="Arial"/>
                <a:cs typeface="Arial"/>
              </a:rPr>
              <a:t>will </a:t>
            </a:r>
            <a:r>
              <a:rPr sz="1100" spc="-50" dirty="0">
                <a:latin typeface="Arial"/>
                <a:cs typeface="Arial"/>
              </a:rPr>
              <a:t>comprise </a:t>
            </a:r>
            <a:r>
              <a:rPr sz="1100" dirty="0">
                <a:latin typeface="Arial"/>
                <a:cs typeface="Arial"/>
              </a:rPr>
              <a:t>of</a:t>
            </a:r>
            <a:r>
              <a:rPr sz="1100" spc="-204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80 </a:t>
            </a:r>
            <a:r>
              <a:rPr sz="1100" spc="-45" dirty="0">
                <a:latin typeface="Arial"/>
                <a:cs typeface="Arial"/>
              </a:rPr>
              <a:t>one best </a:t>
            </a:r>
            <a:r>
              <a:rPr sz="1100" spc="-30" dirty="0">
                <a:latin typeface="Arial"/>
                <a:cs typeface="Arial"/>
              </a:rPr>
              <a:t>type </a:t>
            </a:r>
            <a:r>
              <a:rPr sz="1100" spc="-110" dirty="0">
                <a:latin typeface="Arial"/>
                <a:cs typeface="Arial"/>
              </a:rPr>
              <a:t>MCQs </a:t>
            </a:r>
            <a:r>
              <a:rPr sz="1100" spc="-55" dirty="0">
                <a:latin typeface="Arial"/>
                <a:cs typeface="Arial"/>
              </a:rPr>
              <a:t>and </a:t>
            </a:r>
            <a:r>
              <a:rPr sz="1100" spc="-50" dirty="0">
                <a:latin typeface="Arial"/>
                <a:cs typeface="Arial"/>
              </a:rPr>
              <a:t>20 </a:t>
            </a:r>
            <a:r>
              <a:rPr sz="1100" spc="-90" dirty="0">
                <a:latin typeface="Arial"/>
                <a:cs typeface="Arial"/>
              </a:rPr>
              <a:t>EMQs.</a:t>
            </a:r>
            <a:endParaRPr sz="1100">
              <a:latin typeface="Arial"/>
              <a:cs typeface="Arial"/>
            </a:endParaRPr>
          </a:p>
          <a:p>
            <a:pPr marL="469265" lvl="1" indent="-227965">
              <a:lnSpc>
                <a:spcPct val="100000"/>
              </a:lnSpc>
              <a:spcBef>
                <a:spcPts val="275"/>
              </a:spcBef>
              <a:buFont typeface="Symbol"/>
              <a:buChar char=""/>
              <a:tabLst>
                <a:tab pos="464820" algn="l"/>
                <a:tab pos="465455" algn="l"/>
              </a:tabLst>
            </a:pPr>
            <a:r>
              <a:rPr sz="1100" spc="-60" dirty="0">
                <a:latin typeface="Arial"/>
                <a:cs typeface="Arial"/>
              </a:rPr>
              <a:t>Time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duration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for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theory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paper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will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be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120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minutes.</a:t>
            </a:r>
            <a:endParaRPr sz="1100">
              <a:latin typeface="Arial"/>
              <a:cs typeface="Arial"/>
            </a:endParaRPr>
          </a:p>
          <a:p>
            <a:pPr marL="469265" marR="147955" lvl="1" indent="-227965">
              <a:lnSpc>
                <a:spcPct val="117500"/>
              </a:lnSpc>
              <a:spcBef>
                <a:spcPts val="60"/>
              </a:spcBef>
              <a:buFont typeface="Symbol"/>
              <a:buChar char=""/>
              <a:tabLst>
                <a:tab pos="464820" algn="l"/>
                <a:tab pos="465455" algn="l"/>
              </a:tabLst>
            </a:pPr>
            <a:r>
              <a:rPr sz="1100" spc="-50" dirty="0">
                <a:latin typeface="Arial"/>
                <a:cs typeface="Arial"/>
              </a:rPr>
              <a:t>Students </a:t>
            </a:r>
            <a:r>
              <a:rPr sz="1100" spc="5" dirty="0">
                <a:latin typeface="Arial"/>
                <a:cs typeface="Arial"/>
              </a:rPr>
              <a:t>will </a:t>
            </a:r>
            <a:r>
              <a:rPr sz="1100" spc="-45" dirty="0">
                <a:latin typeface="Arial"/>
                <a:cs typeface="Arial"/>
              </a:rPr>
              <a:t>mark </a:t>
            </a:r>
            <a:r>
              <a:rPr sz="1100" spc="-5" dirty="0">
                <a:latin typeface="Arial"/>
                <a:cs typeface="Arial"/>
              </a:rPr>
              <a:t>their </a:t>
            </a:r>
            <a:r>
              <a:rPr sz="1100" spc="-70" dirty="0">
                <a:latin typeface="Arial"/>
                <a:cs typeface="Arial"/>
              </a:rPr>
              <a:t>responses </a:t>
            </a:r>
            <a:r>
              <a:rPr sz="1100" spc="-30">
                <a:latin typeface="Arial"/>
                <a:cs typeface="Arial"/>
              </a:rPr>
              <a:t>on </a:t>
            </a:r>
            <a:r>
              <a:rPr lang="en-US" sz="1100" spc="-125" dirty="0" smtClean="0">
                <a:latin typeface="Arial"/>
                <a:cs typeface="Arial"/>
              </a:rPr>
              <a:t>UHS </a:t>
            </a:r>
            <a:r>
              <a:rPr sz="1100" spc="-45" smtClean="0">
                <a:latin typeface="Arial"/>
                <a:cs typeface="Arial"/>
              </a:rPr>
              <a:t>specified </a:t>
            </a:r>
            <a:r>
              <a:rPr sz="1100" spc="-60" dirty="0">
                <a:latin typeface="Arial"/>
                <a:cs typeface="Arial"/>
              </a:rPr>
              <a:t>response sheets </a:t>
            </a:r>
            <a:r>
              <a:rPr sz="1100" spc="-100" dirty="0">
                <a:latin typeface="Arial"/>
                <a:cs typeface="Arial"/>
              </a:rPr>
              <a:t>assessed </a:t>
            </a:r>
            <a:r>
              <a:rPr sz="1100" spc="-45" dirty="0">
                <a:latin typeface="Arial"/>
                <a:cs typeface="Arial"/>
              </a:rPr>
              <a:t>by </a:t>
            </a:r>
            <a:r>
              <a:rPr sz="1100" spc="-30" dirty="0">
                <a:latin typeface="Arial"/>
                <a:cs typeface="Arial"/>
              </a:rPr>
              <a:t>computer  software.</a:t>
            </a:r>
            <a:endParaRPr sz="1100">
              <a:latin typeface="Arial"/>
              <a:cs typeface="Arial"/>
            </a:endParaRPr>
          </a:p>
          <a:p>
            <a:pPr marL="469265" lvl="1" indent="-227965">
              <a:lnSpc>
                <a:spcPct val="100000"/>
              </a:lnSpc>
              <a:spcBef>
                <a:spcPts val="275"/>
              </a:spcBef>
              <a:buFont typeface="Symbol"/>
              <a:buChar char=""/>
              <a:tabLst>
                <a:tab pos="464820" algn="l"/>
                <a:tab pos="465455" algn="l"/>
              </a:tabLst>
            </a:pPr>
            <a:r>
              <a:rPr sz="1100" spc="15" dirty="0">
                <a:latin typeface="Arial"/>
                <a:cs typeface="Arial"/>
              </a:rPr>
              <a:t>It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will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carry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out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105" dirty="0">
                <a:latin typeface="Arial"/>
                <a:cs typeface="Arial"/>
              </a:rPr>
              <a:t>80%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contribution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in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theory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results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of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the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Semester.</a:t>
            </a:r>
            <a:endParaRPr sz="1100">
              <a:latin typeface="Arial"/>
              <a:cs typeface="Arial"/>
            </a:endParaRPr>
          </a:p>
          <a:p>
            <a:pPr marL="446405" lvl="1" indent="-227965">
              <a:lnSpc>
                <a:spcPct val="100000"/>
              </a:lnSpc>
              <a:spcBef>
                <a:spcPts val="290"/>
              </a:spcBef>
              <a:buFont typeface="Symbol"/>
              <a:buChar char=""/>
              <a:tabLst>
                <a:tab pos="446405" algn="l"/>
                <a:tab pos="447040" algn="l"/>
              </a:tabLst>
            </a:pPr>
            <a:r>
              <a:rPr sz="1100" spc="-60" dirty="0">
                <a:latin typeface="Arial"/>
                <a:cs typeface="Arial"/>
              </a:rPr>
              <a:t>There </a:t>
            </a:r>
            <a:r>
              <a:rPr sz="1100" spc="-55" dirty="0">
                <a:latin typeface="Arial"/>
                <a:cs typeface="Arial"/>
              </a:rPr>
              <a:t>is </a:t>
            </a:r>
            <a:r>
              <a:rPr sz="1100" spc="-35" dirty="0">
                <a:latin typeface="Arial"/>
                <a:cs typeface="Arial"/>
              </a:rPr>
              <a:t>no </a:t>
            </a:r>
            <a:r>
              <a:rPr sz="1100" spc="-45" dirty="0">
                <a:latin typeface="Arial"/>
                <a:cs typeface="Arial"/>
              </a:rPr>
              <a:t>negative</a:t>
            </a:r>
            <a:r>
              <a:rPr sz="1100" spc="-100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marking.</a:t>
            </a:r>
            <a:endParaRPr sz="11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20"/>
              </a:spcBef>
              <a:buFont typeface="Symbol"/>
              <a:buChar char=""/>
            </a:pPr>
            <a:endParaRPr sz="145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AutoNum type="arabicPeriod"/>
              <a:tabLst>
                <a:tab pos="241300" algn="l"/>
              </a:tabLst>
            </a:pPr>
            <a:r>
              <a:rPr sz="1100" b="1" spc="-135" dirty="0">
                <a:latin typeface="Arial"/>
                <a:cs typeface="Arial"/>
              </a:rPr>
              <a:t>OSPE/OSCE: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AutoNum type="arabicPeriod"/>
            </a:pPr>
            <a:endParaRPr sz="900">
              <a:latin typeface="Times New Roman"/>
              <a:cs typeface="Times New Roman"/>
            </a:endParaRPr>
          </a:p>
          <a:p>
            <a:pPr marL="464820" lvl="1" indent="-223520">
              <a:lnSpc>
                <a:spcPct val="100000"/>
              </a:lnSpc>
              <a:buFont typeface="Symbol"/>
              <a:buChar char=""/>
              <a:tabLst>
                <a:tab pos="464820" algn="l"/>
                <a:tab pos="465455" algn="l"/>
              </a:tabLst>
            </a:pPr>
            <a:r>
              <a:rPr sz="1100" spc="15" dirty="0">
                <a:latin typeface="Arial"/>
                <a:cs typeface="Arial"/>
              </a:rPr>
              <a:t>It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may</a:t>
            </a:r>
            <a:r>
              <a:rPr sz="1100" spc="-50" dirty="0">
                <a:latin typeface="Arial"/>
                <a:cs typeface="Arial"/>
              </a:rPr>
              <a:t> comprise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between</a:t>
            </a:r>
            <a:r>
              <a:rPr sz="1100" spc="-85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12-</a:t>
            </a:r>
            <a:r>
              <a:rPr sz="1100" spc="-60" dirty="0">
                <a:latin typeface="Arial"/>
                <a:cs typeface="Arial"/>
              </a:rPr>
              <a:t> 25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stations.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105" dirty="0">
                <a:latin typeface="Arial"/>
                <a:cs typeface="Arial"/>
              </a:rPr>
              <a:t>Each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station</a:t>
            </a:r>
            <a:r>
              <a:rPr sz="1100" spc="-85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will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carry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10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marks.</a:t>
            </a:r>
            <a:endParaRPr sz="11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buFont typeface="Symbol"/>
              <a:buChar char=""/>
            </a:pPr>
            <a:endParaRPr sz="1450">
              <a:latin typeface="Times New Roman"/>
              <a:cs typeface="Times New Roman"/>
            </a:endParaRPr>
          </a:p>
          <a:p>
            <a:pPr marL="303530" indent="-227329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304165" algn="l"/>
              </a:tabLst>
            </a:pPr>
            <a:r>
              <a:rPr lang="en-US" sz="1100" b="1" spc="-135" dirty="0" smtClean="0">
                <a:latin typeface="Arial"/>
                <a:cs typeface="Arial"/>
              </a:rPr>
              <a:t>UHS </a:t>
            </a:r>
            <a:r>
              <a:rPr sz="1100" b="1" spc="-90" smtClean="0">
                <a:latin typeface="Arial"/>
                <a:cs typeface="Arial"/>
              </a:rPr>
              <a:t>Grading</a:t>
            </a:r>
            <a:r>
              <a:rPr sz="1100" b="1" spc="-145" smtClean="0">
                <a:latin typeface="Arial"/>
                <a:cs typeface="Arial"/>
              </a:rPr>
              <a:t> </a:t>
            </a:r>
            <a:r>
              <a:rPr sz="1100" b="1" spc="-105" dirty="0">
                <a:latin typeface="Arial"/>
                <a:cs typeface="Arial"/>
              </a:rPr>
              <a:t>System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AutoNum type="arabicPeriod"/>
            </a:pPr>
            <a:endParaRPr sz="1100">
              <a:latin typeface="Times New Roman"/>
              <a:cs typeface="Times New Roman"/>
            </a:endParaRPr>
          </a:p>
          <a:p>
            <a:pPr marL="528955" lvl="1" indent="-224154">
              <a:lnSpc>
                <a:spcPct val="100000"/>
              </a:lnSpc>
              <a:buFont typeface="Symbol"/>
              <a:buChar char=""/>
              <a:tabLst>
                <a:tab pos="528955" algn="l"/>
                <a:tab pos="529590" algn="l"/>
              </a:tabLst>
            </a:pPr>
            <a:r>
              <a:rPr sz="1100" spc="15" dirty="0">
                <a:latin typeface="Arial"/>
                <a:cs typeface="Arial"/>
              </a:rPr>
              <a:t>It </a:t>
            </a:r>
            <a:r>
              <a:rPr sz="1100" dirty="0">
                <a:latin typeface="Arial"/>
                <a:cs typeface="Arial"/>
              </a:rPr>
              <a:t>will </a:t>
            </a:r>
            <a:r>
              <a:rPr sz="1100" spc="-50" dirty="0">
                <a:latin typeface="Arial"/>
                <a:cs typeface="Arial"/>
              </a:rPr>
              <a:t>be </a:t>
            </a:r>
            <a:r>
              <a:rPr sz="1100" spc="-70" dirty="0">
                <a:latin typeface="Arial"/>
                <a:cs typeface="Arial"/>
              </a:rPr>
              <a:t>based </a:t>
            </a:r>
            <a:r>
              <a:rPr sz="1100" spc="-30" dirty="0">
                <a:latin typeface="Arial"/>
                <a:cs typeface="Arial"/>
              </a:rPr>
              <a:t>on </a:t>
            </a:r>
            <a:r>
              <a:rPr sz="1100" spc="-145" dirty="0">
                <a:latin typeface="Arial"/>
                <a:cs typeface="Arial"/>
              </a:rPr>
              <a:t>GPA </a:t>
            </a:r>
            <a:r>
              <a:rPr sz="1100" spc="-65" dirty="0">
                <a:latin typeface="Arial"/>
                <a:cs typeface="Arial"/>
              </a:rPr>
              <a:t>– </a:t>
            </a:r>
            <a:r>
              <a:rPr sz="1100" spc="-55" dirty="0">
                <a:latin typeface="Arial"/>
                <a:cs typeface="Arial"/>
              </a:rPr>
              <a:t>4</a:t>
            </a:r>
            <a:r>
              <a:rPr sz="1100" spc="-180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system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019860" y="5208143"/>
          <a:ext cx="6082665" cy="3053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27555"/>
                <a:gridCol w="2027555"/>
                <a:gridCol w="2027555"/>
              </a:tblGrid>
              <a:tr h="530225">
                <a:tc>
                  <a:txBody>
                    <a:bodyPr/>
                    <a:lstStyle/>
                    <a:p>
                      <a:pPr marL="462915" marR="425450" indent="-24765">
                        <a:lnSpc>
                          <a:spcPct val="101699"/>
                        </a:lnSpc>
                        <a:spcBef>
                          <a:spcPts val="530"/>
                        </a:spcBef>
                      </a:pPr>
                      <a:r>
                        <a:rPr sz="1200" b="1" spc="-75" dirty="0">
                          <a:latin typeface="Arial"/>
                          <a:cs typeface="Arial"/>
                        </a:rPr>
                        <a:t>Marks </a:t>
                      </a:r>
                      <a:r>
                        <a:rPr sz="1200" b="1" spc="-70" dirty="0">
                          <a:latin typeface="Arial"/>
                          <a:cs typeface="Arial"/>
                        </a:rPr>
                        <a:t>obtained in  </a:t>
                      </a:r>
                      <a:r>
                        <a:rPr sz="1200" b="1" spc="-90" dirty="0">
                          <a:latin typeface="Arial"/>
                          <a:cs typeface="Arial"/>
                        </a:rPr>
                        <a:t>Percentage</a:t>
                      </a:r>
                      <a:r>
                        <a:rPr sz="1200" b="1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90" dirty="0">
                          <a:latin typeface="Arial"/>
                          <a:cs typeface="Arial"/>
                        </a:rPr>
                        <a:t>range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73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8255" algn="ctr">
                        <a:lnSpc>
                          <a:spcPct val="100000"/>
                        </a:lnSpc>
                      </a:pPr>
                      <a:r>
                        <a:rPr sz="1200" b="1" spc="-80" dirty="0">
                          <a:latin typeface="Arial"/>
                          <a:cs typeface="Arial"/>
                        </a:rPr>
                        <a:t>Numerical</a:t>
                      </a:r>
                      <a:r>
                        <a:rPr sz="1200" b="1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90" dirty="0">
                          <a:latin typeface="Arial"/>
                          <a:cs typeface="Arial"/>
                        </a:rPr>
                        <a:t>Grade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7620" algn="ctr">
                        <a:lnSpc>
                          <a:spcPct val="100000"/>
                        </a:lnSpc>
                      </a:pPr>
                      <a:r>
                        <a:rPr sz="1200" b="1" spc="-75" dirty="0">
                          <a:latin typeface="Arial"/>
                          <a:cs typeface="Arial"/>
                        </a:rPr>
                        <a:t>Alphabetical</a:t>
                      </a:r>
                      <a:r>
                        <a:rPr sz="1200" b="1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90" dirty="0">
                          <a:latin typeface="Arial"/>
                          <a:cs typeface="Arial"/>
                        </a:rPr>
                        <a:t>Grade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280035">
                <a:tc>
                  <a:txBody>
                    <a:bodyPr/>
                    <a:lstStyle/>
                    <a:p>
                      <a:pPr marL="5715" algn="ctr">
                        <a:lnSpc>
                          <a:spcPts val="1265"/>
                        </a:lnSpc>
                      </a:pPr>
                      <a:r>
                        <a:rPr sz="1100" spc="-55" dirty="0">
                          <a:latin typeface="Arial"/>
                          <a:cs typeface="Arial"/>
                        </a:rPr>
                        <a:t>80-100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265"/>
                        </a:lnSpc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4.0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265"/>
                        </a:lnSpc>
                      </a:pPr>
                      <a:r>
                        <a:rPr sz="1100" b="1" spc="-110" dirty="0">
                          <a:latin typeface="Arial"/>
                          <a:cs typeface="Arial"/>
                        </a:rPr>
                        <a:t>A+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0035">
                <a:tc>
                  <a:txBody>
                    <a:bodyPr/>
                    <a:lstStyle/>
                    <a:p>
                      <a:pPr marL="6350" algn="ctr">
                        <a:lnSpc>
                          <a:spcPts val="1265"/>
                        </a:lnSpc>
                      </a:pPr>
                      <a:r>
                        <a:rPr sz="1100" spc="-55" dirty="0">
                          <a:latin typeface="Arial"/>
                          <a:cs typeface="Arial"/>
                        </a:rPr>
                        <a:t>75-79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265"/>
                        </a:lnSpc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4.0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265"/>
                        </a:lnSpc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280035">
                <a:tc>
                  <a:txBody>
                    <a:bodyPr/>
                    <a:lstStyle/>
                    <a:p>
                      <a:pPr marL="6350" algn="ctr">
                        <a:lnSpc>
                          <a:spcPts val="1250"/>
                        </a:lnSpc>
                      </a:pPr>
                      <a:r>
                        <a:rPr sz="1100" spc="-55" dirty="0">
                          <a:latin typeface="Arial"/>
                          <a:cs typeface="Arial"/>
                        </a:rPr>
                        <a:t>70-74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250"/>
                        </a:lnSpc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3.7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250"/>
                        </a:lnSpc>
                      </a:pPr>
                      <a:r>
                        <a:rPr sz="1100" b="1" spc="-80" dirty="0">
                          <a:latin typeface="Arial"/>
                          <a:cs typeface="Arial"/>
                        </a:rPr>
                        <a:t>A-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0035">
                <a:tc>
                  <a:txBody>
                    <a:bodyPr/>
                    <a:lstStyle/>
                    <a:p>
                      <a:pPr marL="6350" algn="ctr">
                        <a:lnSpc>
                          <a:spcPts val="1250"/>
                        </a:lnSpc>
                      </a:pPr>
                      <a:r>
                        <a:rPr sz="1100" spc="-55" dirty="0">
                          <a:latin typeface="Arial"/>
                          <a:cs typeface="Arial"/>
                        </a:rPr>
                        <a:t>67-69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250"/>
                        </a:lnSpc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3.3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250"/>
                        </a:lnSpc>
                      </a:pPr>
                      <a:r>
                        <a:rPr sz="1100" b="1" spc="-130" dirty="0">
                          <a:latin typeface="Arial"/>
                          <a:cs typeface="Arial"/>
                        </a:rPr>
                        <a:t>B+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281940">
                <a:tc>
                  <a:txBody>
                    <a:bodyPr/>
                    <a:lstStyle/>
                    <a:p>
                      <a:pPr marL="6350" algn="ctr">
                        <a:lnSpc>
                          <a:spcPts val="1265"/>
                        </a:lnSpc>
                      </a:pPr>
                      <a:r>
                        <a:rPr sz="1100" spc="-55" dirty="0">
                          <a:latin typeface="Arial"/>
                          <a:cs typeface="Arial"/>
                        </a:rPr>
                        <a:t>63-66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265"/>
                        </a:lnSpc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3.0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265"/>
                        </a:lnSpc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B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0670">
                <a:tc>
                  <a:txBody>
                    <a:bodyPr/>
                    <a:lstStyle/>
                    <a:p>
                      <a:pPr marL="6350" algn="ctr">
                        <a:lnSpc>
                          <a:spcPts val="1250"/>
                        </a:lnSpc>
                      </a:pPr>
                      <a:r>
                        <a:rPr sz="1100" spc="-55" dirty="0">
                          <a:latin typeface="Arial"/>
                          <a:cs typeface="Arial"/>
                        </a:rPr>
                        <a:t>60-62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250"/>
                        </a:lnSpc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2.7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250"/>
                        </a:lnSpc>
                      </a:pPr>
                      <a:r>
                        <a:rPr sz="1100" b="1" spc="-100" dirty="0">
                          <a:latin typeface="Arial"/>
                          <a:cs typeface="Arial"/>
                        </a:rPr>
                        <a:t>B-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280035">
                <a:tc>
                  <a:txBody>
                    <a:bodyPr/>
                    <a:lstStyle/>
                    <a:p>
                      <a:pPr marL="6350" algn="ctr">
                        <a:lnSpc>
                          <a:spcPts val="1250"/>
                        </a:lnSpc>
                      </a:pPr>
                      <a:r>
                        <a:rPr sz="1100" spc="-55" dirty="0">
                          <a:latin typeface="Arial"/>
                          <a:cs typeface="Arial"/>
                        </a:rPr>
                        <a:t>56-59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250"/>
                        </a:lnSpc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2.3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1250"/>
                        </a:lnSpc>
                      </a:pPr>
                      <a:r>
                        <a:rPr sz="1100" b="1" spc="-155" dirty="0">
                          <a:latin typeface="Arial"/>
                          <a:cs typeface="Arial"/>
                        </a:rPr>
                        <a:t>C+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0035">
                <a:tc>
                  <a:txBody>
                    <a:bodyPr/>
                    <a:lstStyle/>
                    <a:p>
                      <a:pPr marL="6350" algn="ctr">
                        <a:lnSpc>
                          <a:spcPts val="1250"/>
                        </a:lnSpc>
                      </a:pPr>
                      <a:r>
                        <a:rPr sz="1100" spc="-55" dirty="0">
                          <a:latin typeface="Arial"/>
                          <a:cs typeface="Arial"/>
                        </a:rPr>
                        <a:t>50-55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250"/>
                        </a:lnSpc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2.0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C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280035">
                <a:tc>
                  <a:txBody>
                    <a:bodyPr/>
                    <a:lstStyle/>
                    <a:p>
                      <a:pPr marL="1905" algn="ctr">
                        <a:lnSpc>
                          <a:spcPts val="1250"/>
                        </a:lnSpc>
                      </a:pPr>
                      <a:r>
                        <a:rPr sz="1100" spc="-70" dirty="0">
                          <a:latin typeface="Arial"/>
                          <a:cs typeface="Arial"/>
                        </a:rPr>
                        <a:t>&lt;50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Un-grade-able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250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250"/>
                        </a:lnSpc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U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1313433" y="8442197"/>
            <a:ext cx="4516755" cy="524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6220" indent="-223520">
              <a:lnSpc>
                <a:spcPct val="100000"/>
              </a:lnSpc>
              <a:spcBef>
                <a:spcPts val="100"/>
              </a:spcBef>
              <a:buFont typeface="Symbol"/>
              <a:buChar char=""/>
              <a:tabLst>
                <a:tab pos="236220" algn="l"/>
                <a:tab pos="236854" algn="l"/>
              </a:tabLst>
            </a:pPr>
            <a:r>
              <a:rPr sz="1100" spc="-95" dirty="0">
                <a:latin typeface="Arial"/>
                <a:cs typeface="Arial"/>
              </a:rPr>
              <a:t>A </a:t>
            </a:r>
            <a:r>
              <a:rPr sz="1100" spc="-45" dirty="0">
                <a:latin typeface="Arial"/>
                <a:cs typeface="Arial"/>
              </a:rPr>
              <a:t>candidate </a:t>
            </a:r>
            <a:r>
              <a:rPr sz="1100" spc="-30" dirty="0">
                <a:latin typeface="Arial"/>
                <a:cs typeface="Arial"/>
              </a:rPr>
              <a:t>obtaining </a:t>
            </a:r>
            <a:r>
              <a:rPr sz="1100" spc="-140" dirty="0">
                <a:latin typeface="Arial"/>
                <a:cs typeface="Arial"/>
              </a:rPr>
              <a:t>GPA </a:t>
            </a:r>
            <a:r>
              <a:rPr sz="1100" spc="-75" dirty="0">
                <a:latin typeface="Arial"/>
                <a:cs typeface="Arial"/>
              </a:rPr>
              <a:t>less </a:t>
            </a:r>
            <a:r>
              <a:rPr sz="1100" spc="-25" dirty="0">
                <a:latin typeface="Arial"/>
                <a:cs typeface="Arial"/>
              </a:rPr>
              <a:t>than </a:t>
            </a:r>
            <a:r>
              <a:rPr sz="1100" spc="-55" dirty="0">
                <a:latin typeface="Arial"/>
                <a:cs typeface="Arial"/>
              </a:rPr>
              <a:t>2.00 </a:t>
            </a:r>
            <a:r>
              <a:rPr sz="1100" spc="-80" dirty="0">
                <a:latin typeface="Arial"/>
                <a:cs typeface="Arial"/>
              </a:rPr>
              <a:t>(50%) </a:t>
            </a:r>
            <a:r>
              <a:rPr sz="1100" spc="-60" dirty="0">
                <a:latin typeface="Arial"/>
                <a:cs typeface="Arial"/>
              </a:rPr>
              <a:t>is </a:t>
            </a:r>
            <a:r>
              <a:rPr sz="1100" spc="-45" dirty="0">
                <a:latin typeface="Arial"/>
                <a:cs typeface="Arial"/>
              </a:rPr>
              <a:t>declared </a:t>
            </a:r>
            <a:r>
              <a:rPr sz="1100" spc="-50" dirty="0">
                <a:latin typeface="Arial"/>
                <a:cs typeface="Arial"/>
              </a:rPr>
              <a:t>un-graded</a:t>
            </a:r>
            <a:r>
              <a:rPr sz="1100" spc="-160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(fail).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Symbol"/>
              <a:buChar char=""/>
            </a:pPr>
            <a:endParaRPr sz="1100">
              <a:latin typeface="Times New Roman"/>
              <a:cs typeface="Times New Roman"/>
            </a:endParaRPr>
          </a:p>
          <a:p>
            <a:pPr marL="236220" indent="-223520">
              <a:lnSpc>
                <a:spcPct val="100000"/>
              </a:lnSpc>
              <a:buFont typeface="Symbol"/>
              <a:buChar char=""/>
              <a:tabLst>
                <a:tab pos="236220" algn="l"/>
                <a:tab pos="236854" algn="l"/>
              </a:tabLst>
            </a:pPr>
            <a:r>
              <a:rPr sz="1100" spc="-50" dirty="0">
                <a:latin typeface="Arial"/>
                <a:cs typeface="Arial"/>
              </a:rPr>
              <a:t>Cumulative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transcript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is</a:t>
            </a:r>
            <a:r>
              <a:rPr sz="1100" spc="-70" dirty="0">
                <a:latin typeface="Arial"/>
                <a:cs typeface="Arial"/>
              </a:rPr>
              <a:t> issued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at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the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end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of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clearance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of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b="1" spc="-60" dirty="0">
                <a:latin typeface="Arial"/>
                <a:cs typeface="Arial"/>
              </a:rPr>
              <a:t>all </a:t>
            </a:r>
            <a:r>
              <a:rPr sz="1100" spc="-50" dirty="0">
                <a:latin typeface="Arial"/>
                <a:cs typeface="Arial"/>
              </a:rPr>
              <a:t>modules.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3"/>
          <p:cNvSpPr txBox="1"/>
          <p:nvPr/>
        </p:nvSpPr>
        <p:spPr>
          <a:xfrm>
            <a:off x="685800" y="457200"/>
            <a:ext cx="2417445" cy="153888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8900">
              <a:lnSpc>
                <a:spcPts val="1155"/>
              </a:lnSpc>
            </a:pPr>
            <a:r>
              <a:rPr lang="en-US" sz="1100" b="1" spc="-114" dirty="0" smtClean="0">
                <a:latin typeface="Arial"/>
                <a:cs typeface="Arial"/>
              </a:rPr>
              <a:t>AVICENNA MEDICAL COLLEGE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58439" y="426211"/>
            <a:ext cx="421703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i="1" spc="-40" dirty="0">
                <a:latin typeface="Arial"/>
                <a:cs typeface="Arial"/>
              </a:rPr>
              <a:t>4</a:t>
            </a:r>
            <a:r>
              <a:rPr sz="1050" b="1" i="1" spc="-60" baseline="31746" dirty="0">
                <a:latin typeface="Arial"/>
                <a:cs typeface="Arial"/>
              </a:rPr>
              <a:t>th </a:t>
            </a:r>
            <a:r>
              <a:rPr sz="1100" b="1" i="1" spc="-170" dirty="0">
                <a:latin typeface="Arial"/>
                <a:cs typeface="Arial"/>
              </a:rPr>
              <a:t>YEAR </a:t>
            </a:r>
            <a:r>
              <a:rPr sz="1100" b="1" i="1" spc="-120" dirty="0">
                <a:latin typeface="Arial"/>
                <a:cs typeface="Arial"/>
              </a:rPr>
              <a:t>MBBS</a:t>
            </a:r>
            <a:r>
              <a:rPr sz="1100" b="1" i="1" spc="-120">
                <a:latin typeface="Arial"/>
                <a:cs typeface="Arial"/>
              </a:rPr>
              <a:t>, </a:t>
            </a:r>
            <a:r>
              <a:rPr lang="en-US" sz="1100" b="1" i="1" spc="-170" dirty="0" smtClean="0">
                <a:latin typeface="Arial"/>
                <a:cs typeface="Arial"/>
              </a:rPr>
              <a:t> </a:t>
            </a:r>
            <a:r>
              <a:rPr sz="1100" b="1" i="1" spc="-130" smtClean="0">
                <a:latin typeface="Arial"/>
                <a:cs typeface="Arial"/>
              </a:rPr>
              <a:t>NEUROSCIENCES-II </a:t>
            </a:r>
            <a:r>
              <a:rPr sz="1100" b="1" i="1" spc="-20" dirty="0">
                <a:latin typeface="Arial"/>
                <a:cs typeface="Arial"/>
              </a:rPr>
              <a:t>&amp; </a:t>
            </a:r>
            <a:r>
              <a:rPr sz="1100" b="1" i="1" spc="-145" dirty="0">
                <a:latin typeface="Arial"/>
                <a:cs typeface="Arial"/>
              </a:rPr>
              <a:t>PSYCHIATRY</a:t>
            </a:r>
            <a:r>
              <a:rPr sz="1100" b="1" i="1" spc="-160" dirty="0">
                <a:latin typeface="Arial"/>
                <a:cs typeface="Arial"/>
              </a:rPr>
              <a:t> </a:t>
            </a:r>
            <a:r>
              <a:rPr sz="1100" b="1" i="1" spc="-114" dirty="0">
                <a:latin typeface="Arial"/>
                <a:cs typeface="Arial"/>
              </a:rPr>
              <a:t>MODULE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105" dirty="0"/>
              <a:t>Page </a:t>
            </a:r>
            <a:r>
              <a:rPr spc="220" dirty="0"/>
              <a:t>|</a:t>
            </a:r>
            <a:r>
              <a:rPr spc="-80" dirty="0"/>
              <a:t> </a:t>
            </a:r>
            <a:fld id="{81D60167-4931-47E6-BA6A-407CBD079E47}" type="slidenum">
              <a:rPr spc="-55" dirty="0"/>
              <a:pPr marL="12700">
                <a:lnSpc>
                  <a:spcPts val="1150"/>
                </a:lnSpc>
              </a:pPr>
              <a:t>27</a:t>
            </a:fld>
            <a:endParaRPr spc="-55" dirty="0"/>
          </a:p>
        </p:txBody>
      </p:sp>
      <p:sp>
        <p:nvSpPr>
          <p:cNvPr id="3" name="object 3"/>
          <p:cNvSpPr txBox="1"/>
          <p:nvPr/>
        </p:nvSpPr>
        <p:spPr>
          <a:xfrm>
            <a:off x="650240" y="466725"/>
            <a:ext cx="2552065" cy="168275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0" rIns="0" bIns="0" rtlCol="0">
            <a:spAutoFit/>
          </a:bodyPr>
          <a:lstStyle/>
          <a:p>
            <a:pPr marL="108585">
              <a:lnSpc>
                <a:spcPts val="1190"/>
              </a:lnSpc>
            </a:pPr>
            <a:r>
              <a:rPr sz="1100" b="1" spc="-114" dirty="0">
                <a:latin typeface="Arial"/>
                <a:cs typeface="Arial"/>
              </a:rPr>
              <a:t>LIAQUAT </a:t>
            </a:r>
            <a:r>
              <a:rPr sz="1100" b="1" spc="-110" dirty="0">
                <a:latin typeface="Arial"/>
                <a:cs typeface="Arial"/>
              </a:rPr>
              <a:t>NATIONAL </a:t>
            </a:r>
            <a:r>
              <a:rPr sz="1100" b="1" spc="-120" dirty="0">
                <a:latin typeface="Arial"/>
                <a:cs typeface="Arial"/>
              </a:rPr>
              <a:t>MEDICAL</a:t>
            </a:r>
            <a:r>
              <a:rPr sz="1100" b="1" spc="20" dirty="0">
                <a:latin typeface="Arial"/>
                <a:cs typeface="Arial"/>
              </a:rPr>
              <a:t> </a:t>
            </a:r>
            <a:r>
              <a:rPr sz="1100" b="1" spc="-190" dirty="0">
                <a:latin typeface="Arial"/>
                <a:cs typeface="Arial"/>
              </a:rPr>
              <a:t>COLLEGE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20876" y="696316"/>
            <a:ext cx="6329045" cy="5065426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301625" indent="-225425">
              <a:lnSpc>
                <a:spcPct val="100000"/>
              </a:lnSpc>
              <a:spcBef>
                <a:spcPts val="855"/>
              </a:spcBef>
              <a:buAutoNum type="arabicPeriod" startAt="4"/>
              <a:tabLst>
                <a:tab pos="302260" algn="l"/>
              </a:tabLst>
            </a:pPr>
            <a:r>
              <a:rPr sz="1100" b="1" spc="-75">
                <a:latin typeface="Arial"/>
                <a:cs typeface="Arial"/>
              </a:rPr>
              <a:t>Retake </a:t>
            </a:r>
            <a:r>
              <a:rPr sz="1100" b="1" spc="-80" smtClean="0">
                <a:latin typeface="Arial"/>
                <a:cs typeface="Arial"/>
              </a:rPr>
              <a:t>Examination</a:t>
            </a:r>
            <a:endParaRPr sz="1200">
              <a:latin typeface="Times New Roman"/>
              <a:cs typeface="Times New Roman"/>
            </a:endParaRPr>
          </a:p>
          <a:p>
            <a:pPr marL="560705" marR="5080" lvl="1" indent="-228600">
              <a:lnSpc>
                <a:spcPct val="152700"/>
              </a:lnSpc>
              <a:spcBef>
                <a:spcPts val="5"/>
              </a:spcBef>
              <a:buFont typeface="Symbol"/>
              <a:buChar char=""/>
              <a:tabLst>
                <a:tab pos="560705" algn="l"/>
                <a:tab pos="561340" algn="l"/>
              </a:tabLst>
            </a:pPr>
            <a:r>
              <a:rPr sz="1100" spc="-70" dirty="0">
                <a:latin typeface="Arial"/>
                <a:cs typeface="Arial"/>
              </a:rPr>
              <a:t>Retake </a:t>
            </a:r>
            <a:r>
              <a:rPr sz="1100" spc="-45" dirty="0">
                <a:latin typeface="Arial"/>
                <a:cs typeface="Arial"/>
              </a:rPr>
              <a:t>examinations are </a:t>
            </a:r>
            <a:r>
              <a:rPr sz="1100" spc="-5" dirty="0">
                <a:latin typeface="Arial"/>
                <a:cs typeface="Arial"/>
              </a:rPr>
              <a:t>for </a:t>
            </a:r>
            <a:r>
              <a:rPr sz="1100" spc="-40" dirty="0">
                <a:latin typeface="Arial"/>
                <a:cs typeface="Arial"/>
              </a:rPr>
              <a:t>those students </a:t>
            </a:r>
            <a:r>
              <a:rPr sz="1100" spc="-30" dirty="0">
                <a:latin typeface="Arial"/>
                <a:cs typeface="Arial"/>
              </a:rPr>
              <a:t>who </a:t>
            </a:r>
            <a:r>
              <a:rPr sz="1100" spc="-15" dirty="0">
                <a:latin typeface="Arial"/>
                <a:cs typeface="Arial"/>
              </a:rPr>
              <a:t>fail in </a:t>
            </a:r>
            <a:r>
              <a:rPr sz="1100" spc="-55" dirty="0">
                <a:latin typeface="Arial"/>
                <a:cs typeface="Arial"/>
              </a:rPr>
              <a:t>semester </a:t>
            </a:r>
            <a:r>
              <a:rPr sz="1100" spc="-45" dirty="0">
                <a:latin typeface="Arial"/>
                <a:cs typeface="Arial"/>
              </a:rPr>
              <a:t>examinations, </a:t>
            </a:r>
            <a:r>
              <a:rPr sz="1100" spc="-55" dirty="0">
                <a:latin typeface="Arial"/>
                <a:cs typeface="Arial"/>
              </a:rPr>
              <a:t>and </a:t>
            </a:r>
            <a:r>
              <a:rPr sz="1100" spc="-40" dirty="0">
                <a:latin typeface="Arial"/>
                <a:cs typeface="Arial"/>
              </a:rPr>
              <a:t>those </a:t>
            </a:r>
            <a:r>
              <a:rPr sz="1100" spc="-30" dirty="0">
                <a:latin typeface="Arial"/>
                <a:cs typeface="Arial"/>
              </a:rPr>
              <a:t>who </a:t>
            </a:r>
            <a:r>
              <a:rPr sz="1100" spc="-65" dirty="0">
                <a:latin typeface="Arial"/>
                <a:cs typeface="Arial"/>
              </a:rPr>
              <a:t>have  </a:t>
            </a:r>
            <a:r>
              <a:rPr sz="1100" spc="-75" dirty="0">
                <a:latin typeface="Arial"/>
                <a:cs typeface="Arial"/>
              </a:rPr>
              <a:t>passed </a:t>
            </a:r>
            <a:r>
              <a:rPr sz="1100" spc="-55" dirty="0">
                <a:latin typeface="Arial"/>
                <a:cs typeface="Arial"/>
              </a:rPr>
              <a:t>semester </a:t>
            </a:r>
            <a:r>
              <a:rPr sz="1100" spc="-45" dirty="0">
                <a:latin typeface="Arial"/>
                <a:cs typeface="Arial"/>
              </a:rPr>
              <a:t>examinations </a:t>
            </a:r>
            <a:r>
              <a:rPr sz="1100" spc="5" dirty="0">
                <a:latin typeface="Arial"/>
                <a:cs typeface="Arial"/>
              </a:rPr>
              <a:t>with </a:t>
            </a:r>
            <a:r>
              <a:rPr sz="1100" spc="-145" dirty="0">
                <a:latin typeface="Arial"/>
                <a:cs typeface="Arial"/>
              </a:rPr>
              <a:t>GPA </a:t>
            </a:r>
            <a:r>
              <a:rPr sz="1100" spc="-75" dirty="0">
                <a:latin typeface="Arial"/>
                <a:cs typeface="Arial"/>
              </a:rPr>
              <a:t>less </a:t>
            </a:r>
            <a:r>
              <a:rPr sz="1100" spc="-25" dirty="0">
                <a:latin typeface="Arial"/>
                <a:cs typeface="Arial"/>
              </a:rPr>
              <a:t>than </a:t>
            </a:r>
            <a:r>
              <a:rPr sz="1100" spc="-50" dirty="0">
                <a:latin typeface="Arial"/>
                <a:cs typeface="Arial"/>
              </a:rPr>
              <a:t>3.0 </a:t>
            </a:r>
            <a:r>
              <a:rPr sz="1100" spc="-60" dirty="0">
                <a:latin typeface="Arial"/>
                <a:cs typeface="Arial"/>
              </a:rPr>
              <a:t>may </a:t>
            </a:r>
            <a:r>
              <a:rPr sz="1100" spc="-45" dirty="0">
                <a:latin typeface="Arial"/>
                <a:cs typeface="Arial"/>
              </a:rPr>
              <a:t>reappear </a:t>
            </a:r>
            <a:r>
              <a:rPr sz="1100" spc="-15" dirty="0">
                <a:latin typeface="Arial"/>
                <a:cs typeface="Arial"/>
              </a:rPr>
              <a:t>in </a:t>
            </a:r>
            <a:r>
              <a:rPr sz="1100" spc="-45" dirty="0">
                <a:latin typeface="Arial"/>
                <a:cs typeface="Arial"/>
              </a:rPr>
              <a:t>respective </a:t>
            </a:r>
            <a:r>
              <a:rPr sz="1100" spc="-35" dirty="0">
                <a:latin typeface="Arial"/>
                <a:cs typeface="Arial"/>
              </a:rPr>
              <a:t>retake examination  </a:t>
            </a:r>
            <a:r>
              <a:rPr sz="1100" spc="15" dirty="0">
                <a:latin typeface="Arial"/>
                <a:cs typeface="Arial"/>
              </a:rPr>
              <a:t>to </a:t>
            </a:r>
            <a:r>
              <a:rPr sz="1100" spc="-35" dirty="0">
                <a:latin typeface="Arial"/>
                <a:cs typeface="Arial"/>
              </a:rPr>
              <a:t>improve</a:t>
            </a:r>
            <a:r>
              <a:rPr sz="1100" spc="-140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grades.</a:t>
            </a:r>
            <a:endParaRPr sz="11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buChar char=""/>
            </a:pPr>
            <a:endParaRPr sz="1100">
              <a:latin typeface="Times New Roman"/>
              <a:cs typeface="Times New Roman"/>
            </a:endParaRPr>
          </a:p>
          <a:p>
            <a:pPr marL="560705" lvl="1" indent="-228600">
              <a:lnSpc>
                <a:spcPct val="100000"/>
              </a:lnSpc>
              <a:spcBef>
                <a:spcPts val="819"/>
              </a:spcBef>
              <a:buFont typeface="Symbol"/>
              <a:buChar char=""/>
              <a:tabLst>
                <a:tab pos="560705" algn="l"/>
                <a:tab pos="561340" algn="l"/>
              </a:tabLst>
            </a:pPr>
            <a:r>
              <a:rPr sz="1100" spc="-80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format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15" dirty="0">
                <a:latin typeface="Arial"/>
                <a:cs typeface="Arial"/>
              </a:rPr>
              <a:t>the </a:t>
            </a:r>
            <a:r>
              <a:rPr sz="1100" spc="-35" dirty="0">
                <a:latin typeface="Arial"/>
                <a:cs typeface="Arial"/>
              </a:rPr>
              <a:t>retake examination </a:t>
            </a:r>
            <a:r>
              <a:rPr sz="1100" spc="-55" dirty="0">
                <a:latin typeface="Arial"/>
                <a:cs typeface="Arial"/>
              </a:rPr>
              <a:t>is </a:t>
            </a:r>
            <a:r>
              <a:rPr sz="1100" spc="-45" dirty="0">
                <a:latin typeface="Arial"/>
                <a:cs typeface="Arial"/>
              </a:rPr>
              <a:t>exactly </a:t>
            </a:r>
            <a:r>
              <a:rPr sz="1100" spc="-10" dirty="0">
                <a:latin typeface="Arial"/>
                <a:cs typeface="Arial"/>
              </a:rPr>
              <a:t>the</a:t>
            </a:r>
            <a:r>
              <a:rPr sz="1100" spc="-229" dirty="0">
                <a:latin typeface="Arial"/>
                <a:cs typeface="Arial"/>
              </a:rPr>
              <a:t> </a:t>
            </a:r>
            <a:r>
              <a:rPr sz="1100" spc="-85" dirty="0">
                <a:latin typeface="Arial"/>
                <a:cs typeface="Arial"/>
              </a:rPr>
              <a:t>same </a:t>
            </a:r>
            <a:r>
              <a:rPr sz="1100" spc="-105" dirty="0">
                <a:latin typeface="Arial"/>
                <a:cs typeface="Arial"/>
              </a:rPr>
              <a:t>as </a:t>
            </a:r>
            <a:r>
              <a:rPr sz="1100" spc="-15" dirty="0">
                <a:latin typeface="Arial"/>
                <a:cs typeface="Arial"/>
              </a:rPr>
              <a:t>in </a:t>
            </a:r>
            <a:r>
              <a:rPr sz="1100" spc="-55" dirty="0">
                <a:latin typeface="Arial"/>
                <a:cs typeface="Arial"/>
              </a:rPr>
              <a:t>semester </a:t>
            </a:r>
            <a:r>
              <a:rPr sz="1100" spc="-45" dirty="0">
                <a:latin typeface="Arial"/>
                <a:cs typeface="Arial"/>
              </a:rPr>
              <a:t>examinations.</a:t>
            </a:r>
            <a:endParaRPr sz="11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35"/>
              </a:spcBef>
              <a:buChar char=""/>
            </a:pPr>
            <a:endParaRPr sz="1600">
              <a:latin typeface="Times New Roman"/>
              <a:cs typeface="Times New Roman"/>
            </a:endParaRPr>
          </a:p>
          <a:p>
            <a:pPr marL="560705" lvl="1" indent="-228600">
              <a:lnSpc>
                <a:spcPct val="100000"/>
              </a:lnSpc>
              <a:buSzPct val="77272"/>
              <a:buFont typeface="Symbol"/>
              <a:buChar char=""/>
              <a:tabLst>
                <a:tab pos="560705" algn="l"/>
                <a:tab pos="561340" algn="l"/>
              </a:tabLst>
            </a:pPr>
            <a:r>
              <a:rPr sz="1100" spc="-70" dirty="0">
                <a:latin typeface="Arial"/>
                <a:cs typeface="Arial"/>
              </a:rPr>
              <a:t>Retake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examination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will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be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conducted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3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65" dirty="0">
                <a:latin typeface="Arial"/>
                <a:cs typeface="Arial"/>
              </a:rPr>
              <a:t>weeks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after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declaration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of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results.</a:t>
            </a:r>
            <a:endParaRPr sz="11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buChar char=""/>
            </a:pPr>
            <a:endParaRPr sz="1100">
              <a:latin typeface="Times New Roman"/>
              <a:cs typeface="Times New Roman"/>
            </a:endParaRPr>
          </a:p>
          <a:p>
            <a:pPr marL="238125" indent="-225425">
              <a:lnSpc>
                <a:spcPct val="100000"/>
              </a:lnSpc>
              <a:spcBef>
                <a:spcPts val="750"/>
              </a:spcBef>
              <a:buAutoNum type="arabicPeriod" startAt="4"/>
              <a:tabLst>
                <a:tab pos="238760" algn="l"/>
              </a:tabLst>
            </a:pPr>
            <a:r>
              <a:rPr sz="1100" b="1" spc="-75" dirty="0">
                <a:latin typeface="Arial"/>
                <a:cs typeface="Arial"/>
              </a:rPr>
              <a:t>Promotion </a:t>
            </a:r>
            <a:r>
              <a:rPr sz="1100" b="1" spc="-35" dirty="0">
                <a:latin typeface="Arial"/>
                <a:cs typeface="Arial"/>
              </a:rPr>
              <a:t>to </a:t>
            </a:r>
            <a:r>
              <a:rPr sz="1100" b="1" spc="-60" dirty="0">
                <a:latin typeface="Arial"/>
                <a:cs typeface="Arial"/>
              </a:rPr>
              <a:t>next</a:t>
            </a:r>
            <a:r>
              <a:rPr sz="1100" b="1" spc="-95" dirty="0">
                <a:latin typeface="Arial"/>
                <a:cs typeface="Arial"/>
              </a:rPr>
              <a:t> </a:t>
            </a:r>
            <a:r>
              <a:rPr sz="1100" b="1" spc="-125" dirty="0">
                <a:latin typeface="Arial"/>
                <a:cs typeface="Arial"/>
              </a:rPr>
              <a:t>class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AutoNum type="arabicPeriod" startAt="4"/>
            </a:pPr>
            <a:endParaRPr sz="1100">
              <a:latin typeface="Times New Roman"/>
              <a:cs typeface="Times New Roman"/>
            </a:endParaRPr>
          </a:p>
          <a:p>
            <a:pPr marL="469265" lvl="1" indent="-227965">
              <a:lnSpc>
                <a:spcPct val="100000"/>
              </a:lnSpc>
              <a:buFont typeface="Symbol"/>
              <a:buChar char=""/>
              <a:tabLst>
                <a:tab pos="464820" algn="l"/>
                <a:tab pos="465455" algn="l"/>
              </a:tabLst>
            </a:pPr>
            <a:r>
              <a:rPr sz="1100" spc="-50" dirty="0">
                <a:latin typeface="Arial"/>
                <a:cs typeface="Arial"/>
              </a:rPr>
              <a:t>Students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who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90" dirty="0">
                <a:latin typeface="Arial"/>
                <a:cs typeface="Arial"/>
              </a:rPr>
              <a:t>pass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both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semester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examinations </a:t>
            </a:r>
            <a:r>
              <a:rPr sz="1100" spc="-50" dirty="0">
                <a:latin typeface="Arial"/>
                <a:cs typeface="Arial"/>
              </a:rPr>
              <a:t>are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promoted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from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first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year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to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second</a:t>
            </a:r>
            <a:r>
              <a:rPr sz="1100" spc="-85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year.</a:t>
            </a:r>
            <a:endParaRPr sz="11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30"/>
              </a:spcBef>
              <a:buChar char=""/>
            </a:pPr>
            <a:endParaRPr sz="1100">
              <a:latin typeface="Times New Roman"/>
              <a:cs typeface="Times New Roman"/>
            </a:endParaRPr>
          </a:p>
          <a:p>
            <a:pPr marL="469265" lvl="1" indent="-227965">
              <a:lnSpc>
                <a:spcPct val="100000"/>
              </a:lnSpc>
              <a:buFont typeface="Symbol"/>
              <a:buChar char=""/>
              <a:tabLst>
                <a:tab pos="464820" algn="l"/>
                <a:tab pos="465455" algn="l"/>
              </a:tabLst>
            </a:pPr>
            <a:r>
              <a:rPr sz="1100" spc="-50" dirty="0">
                <a:latin typeface="Arial"/>
                <a:cs typeface="Arial"/>
              </a:rPr>
              <a:t>Students </a:t>
            </a:r>
            <a:r>
              <a:rPr sz="1100" spc="-25" dirty="0">
                <a:latin typeface="Arial"/>
                <a:cs typeface="Arial"/>
              </a:rPr>
              <a:t>who </a:t>
            </a:r>
            <a:r>
              <a:rPr sz="1100" spc="-15" dirty="0">
                <a:latin typeface="Arial"/>
                <a:cs typeface="Arial"/>
              </a:rPr>
              <a:t>fail the </a:t>
            </a:r>
            <a:r>
              <a:rPr sz="1100" spc="-130" dirty="0">
                <a:latin typeface="Arial"/>
                <a:cs typeface="Arial"/>
              </a:rPr>
              <a:t>MBBS </a:t>
            </a:r>
            <a:r>
              <a:rPr sz="1100" spc="-5" dirty="0">
                <a:latin typeface="Arial"/>
                <a:cs typeface="Arial"/>
              </a:rPr>
              <a:t>first </a:t>
            </a:r>
            <a:r>
              <a:rPr sz="1100" spc="-50" dirty="0">
                <a:latin typeface="Arial"/>
                <a:cs typeface="Arial"/>
              </a:rPr>
              <a:t>year </a:t>
            </a:r>
            <a:r>
              <a:rPr sz="1100" spc="-55" dirty="0">
                <a:latin typeface="Arial"/>
                <a:cs typeface="Arial"/>
              </a:rPr>
              <a:t>semester </a:t>
            </a:r>
            <a:r>
              <a:rPr sz="1100" spc="-40" dirty="0">
                <a:latin typeface="Arial"/>
                <a:cs typeface="Arial"/>
              </a:rPr>
              <a:t>retake examination </a:t>
            </a:r>
            <a:r>
              <a:rPr sz="1100" spc="5" dirty="0">
                <a:latin typeface="Arial"/>
                <a:cs typeface="Arial"/>
              </a:rPr>
              <a:t>will </a:t>
            </a:r>
            <a:r>
              <a:rPr sz="1100" spc="-50" dirty="0">
                <a:latin typeface="Arial"/>
                <a:cs typeface="Arial"/>
              </a:rPr>
              <a:t>be </a:t>
            </a:r>
            <a:r>
              <a:rPr sz="1100" spc="-25" dirty="0">
                <a:latin typeface="Arial"/>
                <a:cs typeface="Arial"/>
              </a:rPr>
              <a:t>promoted </a:t>
            </a:r>
            <a:r>
              <a:rPr sz="1100" dirty="0">
                <a:latin typeface="Arial"/>
                <a:cs typeface="Arial"/>
              </a:rPr>
              <a:t>to</a:t>
            </a:r>
            <a:r>
              <a:rPr sz="1100" spc="295" dirty="0">
                <a:latin typeface="Arial"/>
                <a:cs typeface="Arial"/>
              </a:rPr>
              <a:t> </a:t>
            </a:r>
            <a:r>
              <a:rPr sz="1100" spc="-65" dirty="0">
                <a:latin typeface="Arial"/>
                <a:cs typeface="Arial"/>
              </a:rPr>
              <a:t>second </a:t>
            </a:r>
            <a:r>
              <a:rPr sz="1100" spc="-45" dirty="0">
                <a:latin typeface="Arial"/>
                <a:cs typeface="Arial"/>
              </a:rPr>
              <a:t>year.</a:t>
            </a:r>
            <a:endParaRPr sz="1100">
              <a:latin typeface="Arial"/>
              <a:cs typeface="Arial"/>
            </a:endParaRPr>
          </a:p>
          <a:p>
            <a:pPr marL="469265" marR="160655" lvl="1" indent="-227965">
              <a:lnSpc>
                <a:spcPct val="101800"/>
              </a:lnSpc>
              <a:spcBef>
                <a:spcPts val="1250"/>
              </a:spcBef>
              <a:buFont typeface="Symbol"/>
              <a:buChar char=""/>
              <a:tabLst>
                <a:tab pos="464820" algn="l"/>
                <a:tab pos="465455" algn="l"/>
              </a:tabLst>
            </a:pPr>
            <a:r>
              <a:rPr sz="1100" spc="-50" dirty="0">
                <a:latin typeface="Arial"/>
                <a:cs typeface="Arial"/>
              </a:rPr>
              <a:t>Students </a:t>
            </a:r>
            <a:r>
              <a:rPr sz="1100" spc="5" dirty="0">
                <a:latin typeface="Arial"/>
                <a:cs typeface="Arial"/>
              </a:rPr>
              <a:t>will </a:t>
            </a:r>
            <a:r>
              <a:rPr sz="1100" spc="-60" dirty="0">
                <a:latin typeface="Arial"/>
                <a:cs typeface="Arial"/>
              </a:rPr>
              <a:t>be </a:t>
            </a:r>
            <a:r>
              <a:rPr sz="1100" spc="-25" dirty="0">
                <a:latin typeface="Arial"/>
                <a:cs typeface="Arial"/>
              </a:rPr>
              <a:t>promoted </a:t>
            </a:r>
            <a:r>
              <a:rPr sz="1100" spc="-5" dirty="0">
                <a:latin typeface="Arial"/>
                <a:cs typeface="Arial"/>
              </a:rPr>
              <a:t>from </a:t>
            </a:r>
            <a:r>
              <a:rPr sz="1100" b="1" spc="-110" dirty="0">
                <a:latin typeface="Arial"/>
                <a:cs typeface="Arial"/>
              </a:rPr>
              <a:t>second </a:t>
            </a:r>
            <a:r>
              <a:rPr sz="1100" b="1" spc="-70" dirty="0">
                <a:latin typeface="Arial"/>
                <a:cs typeface="Arial"/>
              </a:rPr>
              <a:t>year </a:t>
            </a:r>
            <a:r>
              <a:rPr sz="1100" b="1" spc="-35" dirty="0">
                <a:latin typeface="Arial"/>
                <a:cs typeface="Arial"/>
              </a:rPr>
              <a:t>to </a:t>
            </a:r>
            <a:r>
              <a:rPr sz="1100" b="1" spc="-50" dirty="0">
                <a:latin typeface="Arial"/>
                <a:cs typeface="Arial"/>
              </a:rPr>
              <a:t>third </a:t>
            </a:r>
            <a:r>
              <a:rPr sz="1100" b="1" spc="-65" dirty="0">
                <a:latin typeface="Arial"/>
                <a:cs typeface="Arial"/>
              </a:rPr>
              <a:t>year </a:t>
            </a:r>
            <a:r>
              <a:rPr sz="1100" b="1" spc="-80" dirty="0">
                <a:latin typeface="Arial"/>
                <a:cs typeface="Arial"/>
              </a:rPr>
              <a:t>and </a:t>
            </a:r>
            <a:r>
              <a:rPr sz="1100" b="1" spc="-70" dirty="0">
                <a:latin typeface="Arial"/>
                <a:cs typeface="Arial"/>
              </a:rPr>
              <a:t>onward </a:t>
            </a:r>
            <a:r>
              <a:rPr sz="1100" b="1" spc="-80" dirty="0">
                <a:latin typeface="Arial"/>
                <a:cs typeface="Arial"/>
              </a:rPr>
              <a:t>only </a:t>
            </a:r>
            <a:r>
              <a:rPr sz="1100" spc="15" dirty="0">
                <a:latin typeface="Arial"/>
                <a:cs typeface="Arial"/>
              </a:rPr>
              <a:t>if </a:t>
            </a:r>
            <a:r>
              <a:rPr sz="1100" spc="-25" dirty="0">
                <a:latin typeface="Arial"/>
                <a:cs typeface="Arial"/>
              </a:rPr>
              <a:t>they </a:t>
            </a:r>
            <a:r>
              <a:rPr sz="1100" spc="-65" dirty="0">
                <a:latin typeface="Arial"/>
                <a:cs typeface="Arial"/>
              </a:rPr>
              <a:t>have </a:t>
            </a:r>
            <a:r>
              <a:rPr sz="1100" spc="-85" dirty="0">
                <a:latin typeface="Arial"/>
                <a:cs typeface="Arial"/>
              </a:rPr>
              <a:t>passed </a:t>
            </a:r>
            <a:r>
              <a:rPr sz="1100" spc="-10" dirty="0">
                <a:latin typeface="Arial"/>
                <a:cs typeface="Arial"/>
              </a:rPr>
              <a:t>the  </a:t>
            </a:r>
            <a:r>
              <a:rPr sz="1100" spc="-50" dirty="0">
                <a:latin typeface="Arial"/>
                <a:cs typeface="Arial"/>
              </a:rPr>
              <a:t>semester </a:t>
            </a:r>
            <a:r>
              <a:rPr sz="1100" spc="-45" dirty="0">
                <a:latin typeface="Arial"/>
                <a:cs typeface="Arial"/>
              </a:rPr>
              <a:t>examinations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5" dirty="0">
                <a:latin typeface="Arial"/>
                <a:cs typeface="Arial"/>
              </a:rPr>
              <a:t>that</a:t>
            </a:r>
            <a:r>
              <a:rPr sz="1100" spc="-195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year.</a:t>
            </a:r>
            <a:endParaRPr sz="11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5"/>
              </a:spcBef>
              <a:buChar char=""/>
            </a:pPr>
            <a:endParaRPr sz="1100">
              <a:latin typeface="Times New Roman"/>
              <a:cs typeface="Times New Roman"/>
            </a:endParaRPr>
          </a:p>
          <a:p>
            <a:pPr marL="469265" marR="422909" lvl="1" indent="-227965">
              <a:lnSpc>
                <a:spcPct val="101099"/>
              </a:lnSpc>
              <a:buFont typeface="Symbol"/>
              <a:buChar char=""/>
              <a:tabLst>
                <a:tab pos="464820" algn="l"/>
                <a:tab pos="465455" algn="l"/>
              </a:tabLst>
            </a:pPr>
            <a:r>
              <a:rPr sz="1100" spc="-75" dirty="0">
                <a:latin typeface="Arial"/>
                <a:cs typeface="Arial"/>
              </a:rPr>
              <a:t>Clearance </a:t>
            </a:r>
            <a:r>
              <a:rPr sz="1100" spc="-5" dirty="0">
                <a:latin typeface="Arial"/>
                <a:cs typeface="Arial"/>
              </a:rPr>
              <a:t>of </a:t>
            </a:r>
            <a:r>
              <a:rPr sz="1100" spc="-25" dirty="0">
                <a:latin typeface="Arial"/>
                <a:cs typeface="Arial"/>
              </a:rPr>
              <a:t>all </a:t>
            </a:r>
            <a:r>
              <a:rPr sz="1100" spc="-50" dirty="0">
                <a:latin typeface="Arial"/>
                <a:cs typeface="Arial"/>
              </a:rPr>
              <a:t>modules </a:t>
            </a:r>
            <a:r>
              <a:rPr sz="1100" spc="-55" dirty="0">
                <a:latin typeface="Arial"/>
                <a:cs typeface="Arial"/>
              </a:rPr>
              <a:t>and </a:t>
            </a:r>
            <a:r>
              <a:rPr sz="1100" spc="-5" dirty="0">
                <a:latin typeface="Arial"/>
                <a:cs typeface="Arial"/>
              </a:rPr>
              <a:t>their </a:t>
            </a:r>
            <a:r>
              <a:rPr sz="1100" spc="-45" dirty="0">
                <a:latin typeface="Arial"/>
                <a:cs typeface="Arial"/>
              </a:rPr>
              <a:t>components </a:t>
            </a:r>
            <a:r>
              <a:rPr sz="1100" spc="-5" dirty="0">
                <a:latin typeface="Arial"/>
                <a:cs typeface="Arial"/>
              </a:rPr>
              <a:t>of </a:t>
            </a:r>
            <a:r>
              <a:rPr sz="1100" spc="-50" dirty="0">
                <a:latin typeface="Arial"/>
                <a:cs typeface="Arial"/>
              </a:rPr>
              <a:t>semester </a:t>
            </a:r>
            <a:r>
              <a:rPr sz="1100" spc="-55" dirty="0">
                <a:latin typeface="Arial"/>
                <a:cs typeface="Arial"/>
              </a:rPr>
              <a:t>one </a:t>
            </a:r>
            <a:r>
              <a:rPr sz="1100" dirty="0">
                <a:latin typeface="Arial"/>
                <a:cs typeface="Arial"/>
              </a:rPr>
              <a:t>to </a:t>
            </a:r>
            <a:r>
              <a:rPr sz="1100" spc="-10" dirty="0">
                <a:latin typeface="Arial"/>
                <a:cs typeface="Arial"/>
              </a:rPr>
              <a:t>four </a:t>
            </a:r>
            <a:r>
              <a:rPr sz="1100" spc="-50" dirty="0">
                <a:latin typeface="Arial"/>
                <a:cs typeface="Arial"/>
              </a:rPr>
              <a:t>are </a:t>
            </a:r>
            <a:r>
              <a:rPr sz="1100" spc="-35" dirty="0">
                <a:latin typeface="Arial"/>
                <a:cs typeface="Arial"/>
              </a:rPr>
              <a:t>mandatory </a:t>
            </a:r>
            <a:r>
              <a:rPr sz="1100" dirty="0">
                <a:latin typeface="Arial"/>
                <a:cs typeface="Arial"/>
              </a:rPr>
              <a:t>for  </a:t>
            </a:r>
            <a:r>
              <a:rPr sz="1100" spc="-15" dirty="0">
                <a:latin typeface="Arial"/>
                <a:cs typeface="Arial"/>
              </a:rPr>
              <a:t>promotion from </a:t>
            </a:r>
            <a:r>
              <a:rPr sz="1100" spc="-65" dirty="0">
                <a:latin typeface="Arial"/>
                <a:cs typeface="Arial"/>
              </a:rPr>
              <a:t>second </a:t>
            </a:r>
            <a:r>
              <a:rPr sz="1100" spc="-55" dirty="0">
                <a:latin typeface="Arial"/>
                <a:cs typeface="Arial"/>
              </a:rPr>
              <a:t>year </a:t>
            </a:r>
            <a:r>
              <a:rPr sz="1100" spc="15" dirty="0">
                <a:latin typeface="Arial"/>
                <a:cs typeface="Arial"/>
              </a:rPr>
              <a:t>to</a:t>
            </a:r>
            <a:r>
              <a:rPr sz="1100" spc="-23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third </a:t>
            </a:r>
            <a:r>
              <a:rPr sz="1100" spc="-45" dirty="0">
                <a:latin typeface="Arial"/>
                <a:cs typeface="Arial"/>
              </a:rPr>
              <a:t>year </a:t>
            </a:r>
            <a:r>
              <a:rPr sz="1100" spc="-90" dirty="0">
                <a:latin typeface="Arial"/>
                <a:cs typeface="Arial"/>
              </a:rPr>
              <a:t>(as </a:t>
            </a:r>
            <a:r>
              <a:rPr sz="1100" spc="-30" dirty="0">
                <a:latin typeface="Arial"/>
                <a:cs typeface="Arial"/>
              </a:rPr>
              <a:t>per </a:t>
            </a:r>
            <a:r>
              <a:rPr sz="1100" spc="-120" dirty="0">
                <a:latin typeface="Arial"/>
                <a:cs typeface="Arial"/>
              </a:rPr>
              <a:t>PMDC </a:t>
            </a:r>
            <a:r>
              <a:rPr sz="1100" spc="-40" dirty="0">
                <a:latin typeface="Arial"/>
                <a:cs typeface="Arial"/>
              </a:rPr>
              <a:t>rules).</a:t>
            </a:r>
            <a:endParaRPr sz="11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20"/>
              </a:spcBef>
              <a:buChar char=""/>
            </a:pPr>
            <a:endParaRPr sz="1100">
              <a:latin typeface="Times New Roman"/>
              <a:cs typeface="Times New Roman"/>
            </a:endParaRPr>
          </a:p>
          <a:p>
            <a:pPr marL="469265" marR="432434" lvl="1" indent="-227965">
              <a:lnSpc>
                <a:spcPct val="100000"/>
              </a:lnSpc>
              <a:buFont typeface="Symbol"/>
              <a:buChar char=""/>
              <a:tabLst>
                <a:tab pos="464820" algn="l"/>
                <a:tab pos="465455" algn="l"/>
              </a:tabLst>
            </a:pPr>
            <a:r>
              <a:rPr sz="1100" spc="-110" dirty="0">
                <a:latin typeface="Arial"/>
                <a:cs typeface="Arial"/>
              </a:rPr>
              <a:t>As </a:t>
            </a:r>
            <a:r>
              <a:rPr sz="1100" spc="-30" dirty="0">
                <a:latin typeface="Arial"/>
                <a:cs typeface="Arial"/>
              </a:rPr>
              <a:t>per </a:t>
            </a:r>
            <a:r>
              <a:rPr sz="1100" spc="-120" dirty="0">
                <a:latin typeface="Arial"/>
                <a:cs typeface="Arial"/>
              </a:rPr>
              <a:t>PMDC </a:t>
            </a:r>
            <a:r>
              <a:rPr sz="1100" spc="-40" dirty="0">
                <a:latin typeface="Arial"/>
                <a:cs typeface="Arial"/>
              </a:rPr>
              <a:t>rules </a:t>
            </a:r>
            <a:r>
              <a:rPr sz="1100" spc="-70" dirty="0">
                <a:latin typeface="Arial"/>
                <a:cs typeface="Arial"/>
              </a:rPr>
              <a:t>any </a:t>
            </a:r>
            <a:r>
              <a:rPr sz="1100" spc="-45" dirty="0">
                <a:latin typeface="Arial"/>
                <a:cs typeface="Arial"/>
              </a:rPr>
              <a:t>candidate </a:t>
            </a:r>
            <a:r>
              <a:rPr sz="1100" spc="-30" dirty="0">
                <a:latin typeface="Arial"/>
                <a:cs typeface="Arial"/>
              </a:rPr>
              <a:t>failing </a:t>
            </a:r>
            <a:r>
              <a:rPr sz="1100" spc="10" dirty="0">
                <a:latin typeface="Arial"/>
                <a:cs typeface="Arial"/>
              </a:rPr>
              <a:t>to </a:t>
            </a:r>
            <a:r>
              <a:rPr sz="1100" spc="-45" dirty="0">
                <a:latin typeface="Arial"/>
                <a:cs typeface="Arial"/>
              </a:rPr>
              <a:t>clear </a:t>
            </a:r>
            <a:r>
              <a:rPr sz="1100" spc="-85" dirty="0">
                <a:latin typeface="Arial"/>
                <a:cs typeface="Arial"/>
              </a:rPr>
              <a:t>a </a:t>
            </a:r>
            <a:r>
              <a:rPr sz="1100" spc="-35" dirty="0">
                <a:latin typeface="Arial"/>
                <a:cs typeface="Arial"/>
              </a:rPr>
              <a:t>module </a:t>
            </a:r>
            <a:r>
              <a:rPr sz="1100" spc="-5" dirty="0">
                <a:latin typeface="Arial"/>
                <a:cs typeface="Arial"/>
              </a:rPr>
              <a:t>or </a:t>
            </a:r>
            <a:r>
              <a:rPr sz="1100" spc="-20" dirty="0">
                <a:latin typeface="Arial"/>
                <a:cs typeface="Arial"/>
              </a:rPr>
              <a:t>its </a:t>
            </a:r>
            <a:r>
              <a:rPr sz="1100" spc="-40" dirty="0">
                <a:latin typeface="Arial"/>
                <a:cs typeface="Arial"/>
              </a:rPr>
              <a:t>component </a:t>
            </a:r>
            <a:r>
              <a:rPr sz="1100" spc="-15" dirty="0">
                <a:latin typeface="Arial"/>
                <a:cs typeface="Arial"/>
              </a:rPr>
              <a:t>in </a:t>
            </a:r>
            <a:r>
              <a:rPr sz="1100" spc="-5" dirty="0">
                <a:latin typeface="Arial"/>
                <a:cs typeface="Arial"/>
              </a:rPr>
              <a:t>four </a:t>
            </a:r>
            <a:r>
              <a:rPr sz="1100" spc="-65" dirty="0">
                <a:latin typeface="Arial"/>
                <a:cs typeface="Arial"/>
              </a:rPr>
              <a:t>(1+3)  </a:t>
            </a:r>
            <a:r>
              <a:rPr sz="1100" spc="-25" dirty="0">
                <a:latin typeface="Arial"/>
                <a:cs typeface="Arial"/>
              </a:rPr>
              <a:t>attempts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is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b="1" spc="-110" dirty="0">
                <a:latin typeface="Arial"/>
                <a:cs typeface="Arial"/>
              </a:rPr>
              <a:t>NOT</a:t>
            </a:r>
            <a:r>
              <a:rPr sz="1100" b="1" spc="-50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allowed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to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carry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out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further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medical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education.</a:t>
            </a:r>
            <a:endParaRPr sz="11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15"/>
              </a:spcBef>
              <a:buChar char=""/>
            </a:pPr>
            <a:endParaRPr sz="1100">
              <a:latin typeface="Times New Roman"/>
              <a:cs typeface="Times New Roman"/>
            </a:endParaRPr>
          </a:p>
          <a:p>
            <a:pPr marL="469265" marR="113030" lvl="1" indent="-227965">
              <a:lnSpc>
                <a:spcPct val="101800"/>
              </a:lnSpc>
              <a:spcBef>
                <a:spcPts val="5"/>
              </a:spcBef>
              <a:buFont typeface="Symbol"/>
              <a:buChar char=""/>
              <a:tabLst>
                <a:tab pos="464820" algn="l"/>
                <a:tab pos="465455" algn="l"/>
              </a:tabLst>
            </a:pPr>
            <a:r>
              <a:rPr sz="1100" spc="-75" dirty="0">
                <a:latin typeface="Arial"/>
                <a:cs typeface="Arial"/>
              </a:rPr>
              <a:t>Clearance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25" dirty="0">
                <a:latin typeface="Arial"/>
                <a:cs typeface="Arial"/>
              </a:rPr>
              <a:t>all </a:t>
            </a:r>
            <a:r>
              <a:rPr sz="1100" spc="-50" dirty="0">
                <a:latin typeface="Arial"/>
                <a:cs typeface="Arial"/>
              </a:rPr>
              <a:t>modules </a:t>
            </a:r>
            <a:r>
              <a:rPr sz="1100" spc="-55" dirty="0">
                <a:latin typeface="Arial"/>
                <a:cs typeface="Arial"/>
              </a:rPr>
              <a:t>and </a:t>
            </a:r>
            <a:r>
              <a:rPr sz="1100" spc="-5" dirty="0">
                <a:latin typeface="Arial"/>
                <a:cs typeface="Arial"/>
              </a:rPr>
              <a:t>their </a:t>
            </a:r>
            <a:r>
              <a:rPr sz="1100" spc="-45" dirty="0">
                <a:latin typeface="Arial"/>
                <a:cs typeface="Arial"/>
              </a:rPr>
              <a:t>components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45" dirty="0">
                <a:latin typeface="Arial"/>
                <a:cs typeface="Arial"/>
              </a:rPr>
              <a:t>semester/s </a:t>
            </a:r>
            <a:r>
              <a:rPr sz="1100" spc="-50" dirty="0">
                <a:latin typeface="Arial"/>
                <a:cs typeface="Arial"/>
              </a:rPr>
              <a:t>are </a:t>
            </a:r>
            <a:r>
              <a:rPr sz="1100" spc="-35" dirty="0">
                <a:latin typeface="Arial"/>
                <a:cs typeface="Arial"/>
              </a:rPr>
              <a:t>mandatory </a:t>
            </a:r>
            <a:r>
              <a:rPr sz="1100" spc="5" dirty="0">
                <a:latin typeface="Arial"/>
                <a:cs typeface="Arial"/>
              </a:rPr>
              <a:t>for </a:t>
            </a:r>
            <a:r>
              <a:rPr sz="1100" spc="-15" dirty="0">
                <a:latin typeface="Arial"/>
                <a:cs typeface="Arial"/>
              </a:rPr>
              <a:t>promotion </a:t>
            </a:r>
            <a:r>
              <a:rPr sz="1100" spc="-10" dirty="0">
                <a:latin typeface="Arial"/>
                <a:cs typeface="Arial"/>
              </a:rPr>
              <a:t>from  </a:t>
            </a:r>
            <a:r>
              <a:rPr sz="1100" dirty="0">
                <a:latin typeface="Arial"/>
                <a:cs typeface="Arial"/>
              </a:rPr>
              <a:t>third </a:t>
            </a:r>
            <a:r>
              <a:rPr sz="1100" spc="-45" dirty="0">
                <a:latin typeface="Arial"/>
                <a:cs typeface="Arial"/>
              </a:rPr>
              <a:t>year</a:t>
            </a:r>
            <a:r>
              <a:rPr sz="1100" spc="-145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onward.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3"/>
          <p:cNvSpPr txBox="1"/>
          <p:nvPr/>
        </p:nvSpPr>
        <p:spPr>
          <a:xfrm>
            <a:off x="685800" y="457200"/>
            <a:ext cx="2417445" cy="153888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8900">
              <a:lnSpc>
                <a:spcPts val="1155"/>
              </a:lnSpc>
            </a:pPr>
            <a:r>
              <a:rPr lang="en-US" sz="1100" b="1" spc="-114" dirty="0" smtClean="0">
                <a:latin typeface="Arial"/>
                <a:cs typeface="Arial"/>
              </a:rPr>
              <a:t>AVICENNA MEDICAL COLLEGE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58439" y="426211"/>
            <a:ext cx="421703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i="1" spc="-40" dirty="0">
                <a:latin typeface="Arial"/>
                <a:cs typeface="Arial"/>
              </a:rPr>
              <a:t>4</a:t>
            </a:r>
            <a:r>
              <a:rPr sz="1050" b="1" i="1" spc="-60" baseline="31746" dirty="0">
                <a:latin typeface="Arial"/>
                <a:cs typeface="Arial"/>
              </a:rPr>
              <a:t>th </a:t>
            </a:r>
            <a:r>
              <a:rPr sz="1100" b="1" i="1" spc="-170" dirty="0">
                <a:latin typeface="Arial"/>
                <a:cs typeface="Arial"/>
              </a:rPr>
              <a:t>YEAR </a:t>
            </a:r>
            <a:r>
              <a:rPr sz="1100" b="1" i="1" spc="-120" dirty="0">
                <a:latin typeface="Arial"/>
                <a:cs typeface="Arial"/>
              </a:rPr>
              <a:t>MBBS</a:t>
            </a:r>
            <a:r>
              <a:rPr sz="1100" b="1" i="1" spc="-120">
                <a:latin typeface="Arial"/>
                <a:cs typeface="Arial"/>
              </a:rPr>
              <a:t>, </a:t>
            </a:r>
            <a:r>
              <a:rPr lang="en-US" sz="1100" b="1" i="1" spc="-170" dirty="0" smtClean="0">
                <a:latin typeface="Arial"/>
                <a:cs typeface="Arial"/>
              </a:rPr>
              <a:t> </a:t>
            </a:r>
            <a:r>
              <a:rPr sz="1100" b="1" i="1" spc="-130" smtClean="0">
                <a:latin typeface="Arial"/>
                <a:cs typeface="Arial"/>
              </a:rPr>
              <a:t>NEUROSCIENCES-II </a:t>
            </a:r>
            <a:r>
              <a:rPr sz="1100" b="1" i="1" spc="-20" dirty="0">
                <a:latin typeface="Arial"/>
                <a:cs typeface="Arial"/>
              </a:rPr>
              <a:t>&amp; </a:t>
            </a:r>
            <a:r>
              <a:rPr sz="1100" b="1" i="1" spc="-145" dirty="0">
                <a:latin typeface="Arial"/>
                <a:cs typeface="Arial"/>
              </a:rPr>
              <a:t>PSYCHIATRY</a:t>
            </a:r>
            <a:r>
              <a:rPr sz="1100" b="1" i="1" spc="-160" dirty="0">
                <a:latin typeface="Arial"/>
                <a:cs typeface="Arial"/>
              </a:rPr>
              <a:t> </a:t>
            </a:r>
            <a:r>
              <a:rPr sz="1100" b="1" i="1" spc="-114" dirty="0">
                <a:latin typeface="Arial"/>
                <a:cs typeface="Arial"/>
              </a:rPr>
              <a:t>MODULE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105" dirty="0"/>
              <a:t>Page </a:t>
            </a:r>
            <a:r>
              <a:rPr spc="220" dirty="0"/>
              <a:t>|</a:t>
            </a:r>
            <a:r>
              <a:rPr spc="-80" dirty="0"/>
              <a:t> </a:t>
            </a:r>
            <a:fld id="{81D60167-4931-47E6-BA6A-407CBD079E47}" type="slidenum">
              <a:rPr spc="-55" dirty="0"/>
              <a:pPr marL="12700">
                <a:lnSpc>
                  <a:spcPts val="1150"/>
                </a:lnSpc>
              </a:pPr>
              <a:t>28</a:t>
            </a:fld>
            <a:endParaRPr spc="-55" dirty="0"/>
          </a:p>
        </p:txBody>
      </p:sp>
      <p:sp>
        <p:nvSpPr>
          <p:cNvPr id="3" name="object 3"/>
          <p:cNvSpPr txBox="1"/>
          <p:nvPr/>
        </p:nvSpPr>
        <p:spPr>
          <a:xfrm>
            <a:off x="650240" y="466725"/>
            <a:ext cx="2552065" cy="168275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0" rIns="0" bIns="0" rtlCol="0">
            <a:spAutoFit/>
          </a:bodyPr>
          <a:lstStyle/>
          <a:p>
            <a:pPr marL="108585">
              <a:lnSpc>
                <a:spcPts val="1190"/>
              </a:lnSpc>
            </a:pPr>
            <a:r>
              <a:rPr sz="1100" b="1" spc="-114" dirty="0">
                <a:latin typeface="Arial"/>
                <a:cs typeface="Arial"/>
              </a:rPr>
              <a:t>LIAQUAT </a:t>
            </a:r>
            <a:r>
              <a:rPr sz="1100" b="1" spc="-110" dirty="0">
                <a:latin typeface="Arial"/>
                <a:cs typeface="Arial"/>
              </a:rPr>
              <a:t>NATIONAL </a:t>
            </a:r>
            <a:r>
              <a:rPr sz="1100" b="1" spc="-120" dirty="0">
                <a:latin typeface="Arial"/>
                <a:cs typeface="Arial"/>
              </a:rPr>
              <a:t>MEDICAL</a:t>
            </a:r>
            <a:r>
              <a:rPr sz="1100" b="1" spc="20" dirty="0">
                <a:latin typeface="Arial"/>
                <a:cs typeface="Arial"/>
              </a:rPr>
              <a:t> </a:t>
            </a:r>
            <a:r>
              <a:rPr sz="1100" b="1" spc="-190" dirty="0">
                <a:latin typeface="Arial"/>
                <a:cs typeface="Arial"/>
              </a:rPr>
              <a:t>COLLEGE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677539" y="947673"/>
            <a:ext cx="7251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u="heavy" spc="-17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SCHEDULE:</a:t>
            </a:r>
            <a:endParaRPr sz="1200">
              <a:latin typeface="Arial"/>
              <a:cs typeface="Arial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019860" y="1339850"/>
          <a:ext cx="6102350" cy="44945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26465"/>
                <a:gridCol w="3689985"/>
                <a:gridCol w="1485900"/>
              </a:tblGrid>
              <a:tr h="220345">
                <a:tc>
                  <a:txBody>
                    <a:bodyPr/>
                    <a:lstStyle/>
                    <a:p>
                      <a:pPr marL="6985" algn="ctr">
                        <a:lnSpc>
                          <a:spcPts val="1250"/>
                        </a:lnSpc>
                      </a:pPr>
                      <a:r>
                        <a:rPr sz="1100" b="1" spc="-170" dirty="0">
                          <a:latin typeface="Arial"/>
                          <a:cs typeface="Arial"/>
                        </a:rPr>
                        <a:t>WEEKS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9392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ts val="1610"/>
                        </a:lnSpc>
                      </a:pPr>
                      <a:r>
                        <a:rPr sz="1400" b="1" spc="-45" dirty="0">
                          <a:latin typeface="Arial"/>
                          <a:cs typeface="Arial"/>
                        </a:rPr>
                        <a:t>4</a:t>
                      </a:r>
                      <a:r>
                        <a:rPr sz="1350" b="1" spc="-67" baseline="30864" dirty="0">
                          <a:latin typeface="Arial"/>
                          <a:cs typeface="Arial"/>
                        </a:rPr>
                        <a:t>th </a:t>
                      </a:r>
                      <a:r>
                        <a:rPr sz="1400" b="1" spc="-110" dirty="0">
                          <a:latin typeface="Arial"/>
                          <a:cs typeface="Arial"/>
                        </a:rPr>
                        <a:t>Year </a:t>
                      </a:r>
                      <a:r>
                        <a:rPr sz="1400" b="1" spc="-210" dirty="0">
                          <a:latin typeface="Arial"/>
                          <a:cs typeface="Arial"/>
                        </a:rPr>
                        <a:t>SEMESTER</a:t>
                      </a:r>
                      <a:r>
                        <a:rPr sz="1400" b="1" spc="-2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70" dirty="0">
                          <a:latin typeface="Arial"/>
                          <a:cs typeface="Arial"/>
                        </a:rPr>
                        <a:t>8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9392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ts val="1250"/>
                        </a:lnSpc>
                      </a:pPr>
                      <a:r>
                        <a:rPr sz="1100" b="1" spc="-75" dirty="0">
                          <a:latin typeface="Arial"/>
                          <a:cs typeface="Arial"/>
                        </a:rPr>
                        <a:t>MONTH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9392"/>
                    </a:solidFill>
                  </a:tcPr>
                </a:tc>
              </a:tr>
              <a:tr h="176530">
                <a:tc>
                  <a:txBody>
                    <a:bodyPr/>
                    <a:lstStyle/>
                    <a:p>
                      <a:pPr marL="5080" algn="ctr">
                        <a:lnSpc>
                          <a:spcPts val="1265"/>
                        </a:lnSpc>
                      </a:pPr>
                      <a:r>
                        <a:rPr sz="1100" b="1" spc="-160" dirty="0">
                          <a:latin typeface="Arial"/>
                          <a:cs typeface="Arial"/>
                        </a:rPr>
                        <a:t>WEEK</a:t>
                      </a:r>
                      <a:r>
                        <a:rPr sz="1100" b="1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55" dirty="0">
                          <a:latin typeface="Arial"/>
                          <a:cs typeface="Arial"/>
                        </a:rPr>
                        <a:t>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3810" algn="ctr">
                        <a:lnSpc>
                          <a:spcPct val="100000"/>
                        </a:lnSpc>
                      </a:pPr>
                      <a:r>
                        <a:rPr sz="1100" b="1" spc="-130" dirty="0">
                          <a:latin typeface="Arial"/>
                          <a:cs typeface="Arial"/>
                        </a:rPr>
                        <a:t>OPHTHALMOLOGY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71755" algn="ctr">
                        <a:lnSpc>
                          <a:spcPts val="1290"/>
                        </a:lnSpc>
                      </a:pPr>
                      <a:r>
                        <a:rPr sz="1100" b="1" spc="-50" dirty="0">
                          <a:latin typeface="Arial"/>
                          <a:cs typeface="Arial"/>
                        </a:rPr>
                        <a:t>23</a:t>
                      </a:r>
                      <a:r>
                        <a:rPr sz="1050" b="1" spc="-75" baseline="31746" dirty="0">
                          <a:latin typeface="Arial"/>
                          <a:cs typeface="Arial"/>
                        </a:rPr>
                        <a:t>rd </a:t>
                      </a:r>
                      <a:r>
                        <a:rPr sz="1100" b="1" spc="-65" dirty="0">
                          <a:latin typeface="Arial"/>
                          <a:cs typeface="Arial"/>
                        </a:rPr>
                        <a:t>April</a:t>
                      </a:r>
                      <a:r>
                        <a:rPr sz="1100" b="1" spc="-1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55" dirty="0">
                          <a:latin typeface="Arial"/>
                          <a:cs typeface="Arial"/>
                        </a:rPr>
                        <a:t>2018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</a:tr>
              <a:tr h="176530">
                <a:tc>
                  <a:txBody>
                    <a:bodyPr/>
                    <a:lstStyle/>
                    <a:p>
                      <a:pPr marL="5080" algn="ctr">
                        <a:lnSpc>
                          <a:spcPts val="1265"/>
                        </a:lnSpc>
                      </a:pPr>
                      <a:r>
                        <a:rPr sz="1100" b="1" spc="-160" dirty="0">
                          <a:latin typeface="Arial"/>
                          <a:cs typeface="Arial"/>
                        </a:rPr>
                        <a:t>WEEK</a:t>
                      </a:r>
                      <a:r>
                        <a:rPr sz="1100" b="1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55" dirty="0">
                          <a:latin typeface="Arial"/>
                          <a:cs typeface="Arial"/>
                        </a:rPr>
                        <a:t>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</a:tr>
              <a:tr h="176530">
                <a:tc>
                  <a:txBody>
                    <a:bodyPr/>
                    <a:lstStyle/>
                    <a:p>
                      <a:pPr marL="5080" algn="ctr">
                        <a:lnSpc>
                          <a:spcPts val="1290"/>
                        </a:lnSpc>
                      </a:pPr>
                      <a:r>
                        <a:rPr sz="1100" b="1" spc="-160" dirty="0">
                          <a:latin typeface="Arial"/>
                          <a:cs typeface="Arial"/>
                        </a:rPr>
                        <a:t>WEEK</a:t>
                      </a:r>
                      <a:r>
                        <a:rPr sz="1100" b="1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55" dirty="0">
                          <a:latin typeface="Arial"/>
                          <a:cs typeface="Arial"/>
                        </a:rPr>
                        <a:t>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71755" algn="ctr">
                        <a:lnSpc>
                          <a:spcPts val="1290"/>
                        </a:lnSpc>
                      </a:pPr>
                      <a:r>
                        <a:rPr sz="1100" b="1" spc="-40" dirty="0">
                          <a:latin typeface="Arial"/>
                          <a:cs typeface="Arial"/>
                        </a:rPr>
                        <a:t>12</a:t>
                      </a:r>
                      <a:r>
                        <a:rPr sz="1050" b="1" spc="-60" baseline="31746" dirty="0">
                          <a:latin typeface="Arial"/>
                          <a:cs typeface="Arial"/>
                        </a:rPr>
                        <a:t>th </a:t>
                      </a:r>
                      <a:r>
                        <a:rPr sz="1100" b="1" spc="-45" dirty="0">
                          <a:latin typeface="Arial"/>
                          <a:cs typeface="Arial"/>
                        </a:rPr>
                        <a:t>May</a:t>
                      </a:r>
                      <a:r>
                        <a:rPr sz="1100" b="1" spc="-1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55" dirty="0">
                          <a:latin typeface="Arial"/>
                          <a:cs typeface="Arial"/>
                        </a:rPr>
                        <a:t>2018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</a:tr>
              <a:tr h="1765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1250"/>
                        </a:lnSpc>
                      </a:pPr>
                      <a:r>
                        <a:rPr sz="1100" b="1" spc="-114" dirty="0">
                          <a:latin typeface="Arial"/>
                          <a:cs typeface="Arial"/>
                        </a:rPr>
                        <a:t>MODULAR</a:t>
                      </a:r>
                      <a:r>
                        <a:rPr sz="1100" b="1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5" dirty="0">
                          <a:latin typeface="Arial"/>
                          <a:cs typeface="Arial"/>
                        </a:rPr>
                        <a:t>EXAM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71755" algn="ctr">
                        <a:lnSpc>
                          <a:spcPts val="1290"/>
                        </a:lnSpc>
                      </a:pPr>
                      <a:r>
                        <a:rPr sz="1100" b="1" spc="-40" dirty="0">
                          <a:latin typeface="Arial"/>
                          <a:cs typeface="Arial"/>
                        </a:rPr>
                        <a:t>14</a:t>
                      </a:r>
                      <a:r>
                        <a:rPr sz="1050" b="1" spc="-60" baseline="31746" dirty="0">
                          <a:latin typeface="Arial"/>
                          <a:cs typeface="Arial"/>
                        </a:rPr>
                        <a:t>th </a:t>
                      </a:r>
                      <a:r>
                        <a:rPr sz="1100" b="1" spc="-45" dirty="0">
                          <a:latin typeface="Arial"/>
                          <a:cs typeface="Arial"/>
                        </a:rPr>
                        <a:t>May</a:t>
                      </a:r>
                      <a:r>
                        <a:rPr sz="1100" b="1" spc="-1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55" dirty="0">
                          <a:latin typeface="Arial"/>
                          <a:cs typeface="Arial"/>
                        </a:rPr>
                        <a:t>2018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</a:tr>
              <a:tr h="176530">
                <a:tc>
                  <a:txBody>
                    <a:bodyPr/>
                    <a:lstStyle/>
                    <a:p>
                      <a:pPr marL="5080" algn="ctr">
                        <a:lnSpc>
                          <a:spcPts val="1250"/>
                        </a:lnSpc>
                      </a:pPr>
                      <a:r>
                        <a:rPr sz="1100" b="1" spc="-160" dirty="0">
                          <a:latin typeface="Arial"/>
                          <a:cs typeface="Arial"/>
                        </a:rPr>
                        <a:t>WEEK</a:t>
                      </a:r>
                      <a:r>
                        <a:rPr sz="1100" b="1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55" dirty="0">
                          <a:latin typeface="Arial"/>
                          <a:cs typeface="Arial"/>
                        </a:rPr>
                        <a:t>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DBD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100" b="1" spc="-135" dirty="0">
                          <a:latin typeface="Arial"/>
                          <a:cs typeface="Arial"/>
                        </a:rPr>
                        <a:t>DERMATOLOGY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844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0DBDB"/>
                    </a:solidFill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1290"/>
                        </a:lnSpc>
                      </a:pPr>
                      <a:r>
                        <a:rPr sz="1100" b="1" spc="-40" dirty="0">
                          <a:latin typeface="Arial"/>
                          <a:cs typeface="Arial"/>
                        </a:rPr>
                        <a:t>15</a:t>
                      </a:r>
                      <a:r>
                        <a:rPr sz="1050" b="1" spc="-60" baseline="31746" dirty="0">
                          <a:latin typeface="Arial"/>
                          <a:cs typeface="Arial"/>
                        </a:rPr>
                        <a:t>th </a:t>
                      </a:r>
                      <a:r>
                        <a:rPr sz="1100" b="1" spc="-45" dirty="0">
                          <a:latin typeface="Arial"/>
                          <a:cs typeface="Arial"/>
                        </a:rPr>
                        <a:t>May</a:t>
                      </a:r>
                      <a:r>
                        <a:rPr sz="1100" b="1" spc="-1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55" dirty="0">
                          <a:latin typeface="Arial"/>
                          <a:cs typeface="Arial"/>
                        </a:rPr>
                        <a:t>2018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DBDB"/>
                    </a:solidFill>
                  </a:tcPr>
                </a:tc>
              </a:tr>
              <a:tr h="176530">
                <a:tc>
                  <a:txBody>
                    <a:bodyPr/>
                    <a:lstStyle/>
                    <a:p>
                      <a:pPr marL="5080" algn="ctr">
                        <a:lnSpc>
                          <a:spcPts val="1250"/>
                        </a:lnSpc>
                      </a:pPr>
                      <a:r>
                        <a:rPr sz="1100" b="1" spc="-160" dirty="0">
                          <a:latin typeface="Arial"/>
                          <a:cs typeface="Arial"/>
                        </a:rPr>
                        <a:t>WEEK</a:t>
                      </a:r>
                      <a:r>
                        <a:rPr sz="1100" b="1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55" dirty="0">
                          <a:latin typeface="Arial"/>
                          <a:cs typeface="Arial"/>
                        </a:rPr>
                        <a:t>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DBD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44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0DBDB"/>
                    </a:solidFill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1290"/>
                        </a:lnSpc>
                      </a:pPr>
                      <a:r>
                        <a:rPr sz="1100" b="1" spc="-40" dirty="0">
                          <a:latin typeface="Arial"/>
                          <a:cs typeface="Arial"/>
                        </a:rPr>
                        <a:t>26</a:t>
                      </a:r>
                      <a:r>
                        <a:rPr sz="1050" b="1" spc="-60" baseline="31746" dirty="0">
                          <a:latin typeface="Arial"/>
                          <a:cs typeface="Arial"/>
                        </a:rPr>
                        <a:t>th </a:t>
                      </a:r>
                      <a:r>
                        <a:rPr sz="1100" b="1" spc="-45" dirty="0">
                          <a:latin typeface="Arial"/>
                          <a:cs typeface="Arial"/>
                        </a:rPr>
                        <a:t>May</a:t>
                      </a:r>
                      <a:r>
                        <a:rPr sz="1100" b="1" spc="-1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55" dirty="0">
                          <a:latin typeface="Arial"/>
                          <a:cs typeface="Arial"/>
                        </a:rPr>
                        <a:t>2018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DBDB"/>
                    </a:solidFill>
                  </a:tcPr>
                </a:tc>
              </a:tr>
              <a:tr h="176530">
                <a:tc>
                  <a:txBody>
                    <a:bodyPr/>
                    <a:lstStyle/>
                    <a:p>
                      <a:pPr marL="5080" algn="ctr">
                        <a:lnSpc>
                          <a:spcPts val="1250"/>
                        </a:lnSpc>
                      </a:pPr>
                      <a:r>
                        <a:rPr sz="1100" b="1" spc="-160" dirty="0">
                          <a:latin typeface="Arial"/>
                          <a:cs typeface="Arial"/>
                        </a:rPr>
                        <a:t>WEEK</a:t>
                      </a:r>
                      <a:r>
                        <a:rPr sz="1100" b="1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55" dirty="0">
                          <a:latin typeface="Arial"/>
                          <a:cs typeface="Arial"/>
                        </a:rPr>
                        <a:t>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1290"/>
                        </a:lnSpc>
                      </a:pPr>
                      <a:r>
                        <a:rPr sz="1100" b="1" spc="-150" dirty="0">
                          <a:latin typeface="Arial"/>
                          <a:cs typeface="Arial"/>
                        </a:rPr>
                        <a:t>GENETICS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BE9D9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1290"/>
                        </a:lnSpc>
                      </a:pPr>
                      <a:r>
                        <a:rPr sz="1100" b="1" spc="-40" dirty="0">
                          <a:latin typeface="Arial"/>
                          <a:cs typeface="Arial"/>
                        </a:rPr>
                        <a:t>28</a:t>
                      </a:r>
                      <a:r>
                        <a:rPr sz="1050" b="1" spc="-60" baseline="31746" dirty="0">
                          <a:latin typeface="Arial"/>
                          <a:cs typeface="Arial"/>
                        </a:rPr>
                        <a:t>th </a:t>
                      </a:r>
                      <a:r>
                        <a:rPr sz="1100" b="1" spc="-45" dirty="0">
                          <a:latin typeface="Arial"/>
                          <a:cs typeface="Arial"/>
                        </a:rPr>
                        <a:t>May </a:t>
                      </a:r>
                      <a:r>
                        <a:rPr sz="1100" b="1" spc="-65" dirty="0">
                          <a:latin typeface="Arial"/>
                          <a:cs typeface="Arial"/>
                        </a:rPr>
                        <a:t>– </a:t>
                      </a:r>
                      <a:r>
                        <a:rPr sz="1100" b="1" spc="-6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050" b="1" spc="-89" baseline="31746" dirty="0">
                          <a:latin typeface="Arial"/>
                          <a:cs typeface="Arial"/>
                        </a:rPr>
                        <a:t>nd </a:t>
                      </a:r>
                      <a:r>
                        <a:rPr sz="1100" b="1" spc="-125" dirty="0">
                          <a:latin typeface="Arial"/>
                          <a:cs typeface="Arial"/>
                        </a:rPr>
                        <a:t>June</a:t>
                      </a:r>
                      <a:r>
                        <a:rPr sz="1100" b="1" spc="-1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60" dirty="0">
                          <a:latin typeface="Arial"/>
                          <a:cs typeface="Arial"/>
                        </a:rPr>
                        <a:t>2018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</a:tr>
              <a:tr h="174625">
                <a:tc>
                  <a:txBody>
                    <a:bodyPr/>
                    <a:lstStyle/>
                    <a:p>
                      <a:pPr marL="5080" algn="ctr">
                        <a:lnSpc>
                          <a:spcPts val="1250"/>
                        </a:lnSpc>
                      </a:pPr>
                      <a:r>
                        <a:rPr sz="1100" b="1" spc="-160" dirty="0">
                          <a:latin typeface="Arial"/>
                          <a:cs typeface="Arial"/>
                        </a:rPr>
                        <a:t>WEEK</a:t>
                      </a:r>
                      <a:r>
                        <a:rPr sz="1100" b="1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55" dirty="0">
                          <a:latin typeface="Arial"/>
                          <a:cs typeface="Arial"/>
                        </a:rPr>
                        <a:t>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6DDE8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sz="1100" b="1" spc="-120" dirty="0">
                          <a:latin typeface="Arial"/>
                          <a:cs typeface="Arial"/>
                        </a:rPr>
                        <a:t>REHABILITATION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1280"/>
                        </a:lnSpc>
                      </a:pPr>
                      <a:r>
                        <a:rPr sz="1100" b="1" spc="-35" dirty="0">
                          <a:latin typeface="Arial"/>
                          <a:cs typeface="Arial"/>
                        </a:rPr>
                        <a:t>4</a:t>
                      </a:r>
                      <a:r>
                        <a:rPr sz="1050" b="1" spc="-52" baseline="31746" dirty="0">
                          <a:latin typeface="Arial"/>
                          <a:cs typeface="Arial"/>
                        </a:rPr>
                        <a:t>th </a:t>
                      </a:r>
                      <a:r>
                        <a:rPr sz="1100" b="1" spc="-125" dirty="0">
                          <a:latin typeface="Arial"/>
                          <a:cs typeface="Arial"/>
                        </a:rPr>
                        <a:t>June</a:t>
                      </a:r>
                      <a:r>
                        <a:rPr sz="1100" b="1" spc="-1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55" dirty="0">
                          <a:latin typeface="Arial"/>
                          <a:cs typeface="Arial"/>
                        </a:rPr>
                        <a:t>2018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6DDE8"/>
                    </a:solidFill>
                  </a:tcPr>
                </a:tc>
              </a:tr>
              <a:tr h="177165">
                <a:tc>
                  <a:txBody>
                    <a:bodyPr/>
                    <a:lstStyle/>
                    <a:p>
                      <a:pPr marL="5715" algn="ctr">
                        <a:lnSpc>
                          <a:spcPts val="1265"/>
                        </a:lnSpc>
                      </a:pPr>
                      <a:r>
                        <a:rPr sz="1100" b="1" spc="-75" dirty="0">
                          <a:latin typeface="Arial"/>
                          <a:cs typeface="Arial"/>
                        </a:rPr>
                        <a:t>Eid-Ul-Fitr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6DD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1230"/>
                        </a:lnSpc>
                      </a:pPr>
                      <a:r>
                        <a:rPr sz="1100" b="1" spc="-40" dirty="0">
                          <a:latin typeface="Arial"/>
                          <a:cs typeface="Arial"/>
                        </a:rPr>
                        <a:t>14</a:t>
                      </a:r>
                      <a:r>
                        <a:rPr sz="1050" b="1" spc="-60" baseline="31746" dirty="0">
                          <a:latin typeface="Arial"/>
                          <a:cs typeface="Arial"/>
                        </a:rPr>
                        <a:t>th </a:t>
                      </a:r>
                      <a:r>
                        <a:rPr sz="1100" b="1" spc="-65" dirty="0">
                          <a:latin typeface="Arial"/>
                          <a:cs typeface="Arial"/>
                        </a:rPr>
                        <a:t>– </a:t>
                      </a:r>
                      <a:r>
                        <a:rPr sz="1100" b="1" spc="-45" dirty="0">
                          <a:latin typeface="Arial"/>
                          <a:cs typeface="Arial"/>
                        </a:rPr>
                        <a:t>18</a:t>
                      </a:r>
                      <a:r>
                        <a:rPr sz="1050" b="1" spc="-67" baseline="31746" dirty="0">
                          <a:latin typeface="Arial"/>
                          <a:cs typeface="Arial"/>
                        </a:rPr>
                        <a:t>th </a:t>
                      </a:r>
                      <a:r>
                        <a:rPr sz="1100" b="1" spc="-125" dirty="0">
                          <a:latin typeface="Arial"/>
                          <a:cs typeface="Arial"/>
                        </a:rPr>
                        <a:t>June</a:t>
                      </a:r>
                      <a:r>
                        <a:rPr sz="1100" b="1" spc="-1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55" dirty="0">
                          <a:latin typeface="Arial"/>
                          <a:cs typeface="Arial"/>
                        </a:rPr>
                        <a:t>2018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6DDE8"/>
                    </a:solidFill>
                  </a:tcPr>
                </a:tc>
              </a:tr>
              <a:tr h="176530">
                <a:tc>
                  <a:txBody>
                    <a:bodyPr/>
                    <a:lstStyle/>
                    <a:p>
                      <a:pPr marL="5080" algn="ctr">
                        <a:lnSpc>
                          <a:spcPts val="1250"/>
                        </a:lnSpc>
                      </a:pPr>
                      <a:r>
                        <a:rPr sz="1100" b="1" spc="-160" dirty="0">
                          <a:latin typeface="Arial"/>
                          <a:cs typeface="Arial"/>
                        </a:rPr>
                        <a:t>WEEK</a:t>
                      </a:r>
                      <a:r>
                        <a:rPr sz="1100" b="1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55" dirty="0">
                          <a:latin typeface="Arial"/>
                          <a:cs typeface="Arial"/>
                        </a:rPr>
                        <a:t>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6DD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250"/>
                        </a:lnSpc>
                      </a:pPr>
                      <a:r>
                        <a:rPr sz="1100" b="1" spc="-40" dirty="0">
                          <a:latin typeface="Arial"/>
                          <a:cs typeface="Arial"/>
                        </a:rPr>
                        <a:t>20</a:t>
                      </a:r>
                      <a:r>
                        <a:rPr sz="1050" b="1" spc="-60" baseline="31746" dirty="0">
                          <a:latin typeface="Arial"/>
                          <a:cs typeface="Arial"/>
                        </a:rPr>
                        <a:t>th </a:t>
                      </a:r>
                      <a:r>
                        <a:rPr sz="1100" b="1" spc="-114" dirty="0">
                          <a:latin typeface="Arial"/>
                          <a:cs typeface="Arial"/>
                        </a:rPr>
                        <a:t>June</a:t>
                      </a:r>
                      <a:r>
                        <a:rPr sz="1100" b="1" spc="-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55" dirty="0">
                          <a:latin typeface="Arial"/>
                          <a:cs typeface="Arial"/>
                        </a:rPr>
                        <a:t>2018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6DDE8"/>
                    </a:solidFill>
                  </a:tcPr>
                </a:tc>
              </a:tr>
              <a:tr h="1765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000" b="1" spc="-120" dirty="0">
                          <a:latin typeface="Arial"/>
                          <a:cs typeface="Arial"/>
                        </a:rPr>
                        <a:t>DERMATOLOGY, </a:t>
                      </a:r>
                      <a:r>
                        <a:rPr sz="1000" b="1" spc="-145" dirty="0">
                          <a:latin typeface="Arial"/>
                          <a:cs typeface="Arial"/>
                        </a:rPr>
                        <a:t>GENETICS </a:t>
                      </a:r>
                      <a:r>
                        <a:rPr sz="1000" b="1" spc="-25" dirty="0">
                          <a:latin typeface="Arial"/>
                          <a:cs typeface="Arial"/>
                        </a:rPr>
                        <a:t>&amp; </a:t>
                      </a:r>
                      <a:r>
                        <a:rPr sz="1000" b="1" spc="-110" dirty="0">
                          <a:latin typeface="Arial"/>
                          <a:cs typeface="Arial"/>
                        </a:rPr>
                        <a:t>REHABILITATION </a:t>
                      </a:r>
                      <a:r>
                        <a:rPr sz="1000" b="1" spc="-105" dirty="0">
                          <a:latin typeface="Arial"/>
                          <a:cs typeface="Arial"/>
                        </a:rPr>
                        <a:t>MODULAR</a:t>
                      </a:r>
                      <a:r>
                        <a:rPr sz="1000" b="1" spc="-1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35" dirty="0">
                          <a:latin typeface="Arial"/>
                          <a:cs typeface="Arial"/>
                        </a:rPr>
                        <a:t>EXAM**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ts val="1290"/>
                        </a:lnSpc>
                      </a:pPr>
                      <a:r>
                        <a:rPr sz="1100" b="1" spc="-60" dirty="0">
                          <a:latin typeface="Arial"/>
                          <a:cs typeface="Arial"/>
                        </a:rPr>
                        <a:t>21</a:t>
                      </a:r>
                      <a:r>
                        <a:rPr sz="1050" b="1" spc="-89" baseline="31746" dirty="0">
                          <a:latin typeface="Arial"/>
                          <a:cs typeface="Arial"/>
                        </a:rPr>
                        <a:t>st </a:t>
                      </a:r>
                      <a:r>
                        <a:rPr sz="1100" b="1" spc="-20" dirty="0">
                          <a:latin typeface="Arial"/>
                          <a:cs typeface="Arial"/>
                        </a:rPr>
                        <a:t>&amp; </a:t>
                      </a:r>
                      <a:r>
                        <a:rPr sz="1100" b="1" spc="-60" dirty="0">
                          <a:latin typeface="Arial"/>
                          <a:cs typeface="Arial"/>
                        </a:rPr>
                        <a:t>22</a:t>
                      </a:r>
                      <a:r>
                        <a:rPr sz="1050" b="1" spc="-89" baseline="31746" dirty="0">
                          <a:latin typeface="Arial"/>
                          <a:cs typeface="Arial"/>
                        </a:rPr>
                        <a:t>nd </a:t>
                      </a:r>
                      <a:r>
                        <a:rPr sz="1100" b="1" spc="-125" dirty="0">
                          <a:latin typeface="Arial"/>
                          <a:cs typeface="Arial"/>
                        </a:rPr>
                        <a:t>June</a:t>
                      </a:r>
                      <a:r>
                        <a:rPr sz="1100" b="1" spc="-229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60" dirty="0">
                          <a:latin typeface="Arial"/>
                          <a:cs typeface="Arial"/>
                        </a:rPr>
                        <a:t>2018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</a:tr>
              <a:tr h="176530">
                <a:tc>
                  <a:txBody>
                    <a:bodyPr/>
                    <a:lstStyle/>
                    <a:p>
                      <a:pPr marL="5080" algn="ctr">
                        <a:lnSpc>
                          <a:spcPts val="1250"/>
                        </a:lnSpc>
                      </a:pPr>
                      <a:r>
                        <a:rPr sz="1100" b="1" spc="-160" dirty="0">
                          <a:latin typeface="Arial"/>
                          <a:cs typeface="Arial"/>
                        </a:rPr>
                        <a:t>WEEK</a:t>
                      </a:r>
                      <a:r>
                        <a:rPr sz="1100" b="1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55" dirty="0">
                          <a:latin typeface="Arial"/>
                          <a:cs typeface="Arial"/>
                        </a:rPr>
                        <a:t>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4DFEB"/>
                    </a:solidFill>
                  </a:tcPr>
                </a:tc>
                <a:tc row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864235">
                        <a:lnSpc>
                          <a:spcPct val="100000"/>
                        </a:lnSpc>
                      </a:pPr>
                      <a:r>
                        <a:rPr sz="1100" b="1" spc="-130" dirty="0">
                          <a:latin typeface="Arial"/>
                          <a:cs typeface="Arial"/>
                        </a:rPr>
                        <a:t>NEUROSCIENCES-II </a:t>
                      </a:r>
                      <a:r>
                        <a:rPr sz="1100" b="1" spc="-20" dirty="0">
                          <a:latin typeface="Arial"/>
                          <a:cs typeface="Arial"/>
                        </a:rPr>
                        <a:t>&amp;</a:t>
                      </a:r>
                      <a:r>
                        <a:rPr sz="1100" b="1" spc="-1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50" dirty="0">
                          <a:latin typeface="Arial"/>
                          <a:cs typeface="Arial"/>
                        </a:rPr>
                        <a:t>PSYCHIATRY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4DFEB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ts val="1290"/>
                        </a:lnSpc>
                      </a:pPr>
                      <a:r>
                        <a:rPr sz="1100" b="1" spc="-45" dirty="0">
                          <a:latin typeface="Arial"/>
                          <a:cs typeface="Arial"/>
                        </a:rPr>
                        <a:t>25</a:t>
                      </a:r>
                      <a:r>
                        <a:rPr sz="1050" b="1" spc="-67" baseline="31746" dirty="0">
                          <a:latin typeface="Arial"/>
                          <a:cs typeface="Arial"/>
                        </a:rPr>
                        <a:t>th </a:t>
                      </a:r>
                      <a:r>
                        <a:rPr sz="1100" b="1" spc="-125" dirty="0">
                          <a:latin typeface="Arial"/>
                          <a:cs typeface="Arial"/>
                        </a:rPr>
                        <a:t>June</a:t>
                      </a:r>
                      <a:r>
                        <a:rPr sz="1100" b="1" spc="-1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60" dirty="0">
                          <a:latin typeface="Arial"/>
                          <a:cs typeface="Arial"/>
                        </a:rPr>
                        <a:t>2018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4DFEB"/>
                    </a:solidFill>
                  </a:tcPr>
                </a:tc>
              </a:tr>
              <a:tr h="176530">
                <a:tc>
                  <a:txBody>
                    <a:bodyPr/>
                    <a:lstStyle/>
                    <a:p>
                      <a:pPr marL="5080" algn="ctr">
                        <a:lnSpc>
                          <a:spcPts val="1250"/>
                        </a:lnSpc>
                      </a:pPr>
                      <a:r>
                        <a:rPr sz="1100" b="1" spc="-160" dirty="0">
                          <a:latin typeface="Arial"/>
                          <a:cs typeface="Arial"/>
                        </a:rPr>
                        <a:t>WEEK</a:t>
                      </a:r>
                      <a:r>
                        <a:rPr sz="1100" b="1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55" dirty="0">
                          <a:latin typeface="Arial"/>
                          <a:cs typeface="Arial"/>
                        </a:rPr>
                        <a:t>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4DFE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4DFEB"/>
                    </a:solidFill>
                  </a:tcPr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4DFEB"/>
                    </a:solidFill>
                  </a:tcPr>
                </a:tc>
              </a:tr>
              <a:tr h="175260">
                <a:tc>
                  <a:txBody>
                    <a:bodyPr/>
                    <a:lstStyle/>
                    <a:p>
                      <a:pPr marL="2540" algn="ctr">
                        <a:lnSpc>
                          <a:spcPts val="1250"/>
                        </a:lnSpc>
                      </a:pPr>
                      <a:r>
                        <a:rPr sz="1100" b="1" spc="-160" dirty="0">
                          <a:latin typeface="Arial"/>
                          <a:cs typeface="Arial"/>
                        </a:rPr>
                        <a:t>WEEK</a:t>
                      </a:r>
                      <a:r>
                        <a:rPr sz="1100" b="1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55" dirty="0">
                          <a:latin typeface="Arial"/>
                          <a:cs typeface="Arial"/>
                        </a:rPr>
                        <a:t>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4DFE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4DFE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4DFEB"/>
                    </a:solidFill>
                  </a:tcPr>
                </a:tc>
              </a:tr>
              <a:tr h="176530">
                <a:tc>
                  <a:txBody>
                    <a:bodyPr/>
                    <a:lstStyle/>
                    <a:p>
                      <a:pPr marL="2540" algn="ctr">
                        <a:lnSpc>
                          <a:spcPts val="1265"/>
                        </a:lnSpc>
                      </a:pPr>
                      <a:r>
                        <a:rPr sz="1100" b="1" spc="-160" dirty="0">
                          <a:latin typeface="Arial"/>
                          <a:cs typeface="Arial"/>
                        </a:rPr>
                        <a:t>WEEK</a:t>
                      </a:r>
                      <a:r>
                        <a:rPr sz="1100" b="1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55" dirty="0">
                          <a:latin typeface="Arial"/>
                          <a:cs typeface="Arial"/>
                        </a:rPr>
                        <a:t>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4DFE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4DFE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4DFEB"/>
                    </a:solidFill>
                  </a:tcPr>
                </a:tc>
              </a:tr>
              <a:tr h="176530">
                <a:tc>
                  <a:txBody>
                    <a:bodyPr/>
                    <a:lstStyle/>
                    <a:p>
                      <a:pPr marL="2540" algn="ctr">
                        <a:lnSpc>
                          <a:spcPts val="1250"/>
                        </a:lnSpc>
                      </a:pPr>
                      <a:r>
                        <a:rPr sz="1100" b="1" spc="-160" dirty="0">
                          <a:latin typeface="Arial"/>
                          <a:cs typeface="Arial"/>
                        </a:rPr>
                        <a:t>WEEK</a:t>
                      </a:r>
                      <a:r>
                        <a:rPr sz="1100" b="1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55" dirty="0">
                          <a:latin typeface="Arial"/>
                          <a:cs typeface="Arial"/>
                        </a:rPr>
                        <a:t>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4DFE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4DFE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4DFEB"/>
                    </a:solidFill>
                  </a:tcPr>
                </a:tc>
              </a:tr>
              <a:tr h="176530">
                <a:tc>
                  <a:txBody>
                    <a:bodyPr/>
                    <a:lstStyle/>
                    <a:p>
                      <a:pPr marL="2540" algn="ctr">
                        <a:lnSpc>
                          <a:spcPts val="1250"/>
                        </a:lnSpc>
                      </a:pPr>
                      <a:r>
                        <a:rPr sz="1100" b="1" spc="-160" dirty="0">
                          <a:latin typeface="Arial"/>
                          <a:cs typeface="Arial"/>
                        </a:rPr>
                        <a:t>WEEK</a:t>
                      </a:r>
                      <a:r>
                        <a:rPr sz="1100" b="1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55" dirty="0">
                          <a:latin typeface="Arial"/>
                          <a:cs typeface="Arial"/>
                        </a:rPr>
                        <a:t>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4DFE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4DFE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4DFEB"/>
                    </a:solidFill>
                  </a:tcPr>
                </a:tc>
              </a:tr>
              <a:tr h="176530">
                <a:tc>
                  <a:txBody>
                    <a:bodyPr/>
                    <a:lstStyle/>
                    <a:p>
                      <a:pPr marL="2540" algn="ctr">
                        <a:lnSpc>
                          <a:spcPts val="1250"/>
                        </a:lnSpc>
                      </a:pPr>
                      <a:r>
                        <a:rPr sz="1100" b="1" spc="-160" dirty="0">
                          <a:latin typeface="Arial"/>
                          <a:cs typeface="Arial"/>
                        </a:rPr>
                        <a:t>WEEK</a:t>
                      </a:r>
                      <a:r>
                        <a:rPr sz="1100" b="1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55" dirty="0">
                          <a:latin typeface="Arial"/>
                          <a:cs typeface="Arial"/>
                        </a:rPr>
                        <a:t>7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4DFE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4DFE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4DFEB"/>
                    </a:solidFill>
                  </a:tcPr>
                </a:tc>
              </a:tr>
              <a:tr h="176530">
                <a:tc>
                  <a:txBody>
                    <a:bodyPr/>
                    <a:lstStyle/>
                    <a:p>
                      <a:pPr marL="2540" algn="ctr">
                        <a:lnSpc>
                          <a:spcPts val="1250"/>
                        </a:lnSpc>
                      </a:pPr>
                      <a:r>
                        <a:rPr sz="1100" b="1" spc="-160" dirty="0">
                          <a:latin typeface="Arial"/>
                          <a:cs typeface="Arial"/>
                        </a:rPr>
                        <a:t>WEEK</a:t>
                      </a:r>
                      <a:r>
                        <a:rPr sz="1100" b="1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55" dirty="0">
                          <a:latin typeface="Arial"/>
                          <a:cs typeface="Arial"/>
                        </a:rPr>
                        <a:t>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4DFE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4DFEB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1290"/>
                        </a:lnSpc>
                      </a:pPr>
                      <a:r>
                        <a:rPr sz="1100" b="1" spc="-45" dirty="0">
                          <a:latin typeface="Arial"/>
                          <a:cs typeface="Arial"/>
                        </a:rPr>
                        <a:t>11</a:t>
                      </a:r>
                      <a:r>
                        <a:rPr sz="1050" b="1" spc="-67" baseline="31746" dirty="0">
                          <a:latin typeface="Arial"/>
                          <a:cs typeface="Arial"/>
                        </a:rPr>
                        <a:t>th </a:t>
                      </a:r>
                      <a:r>
                        <a:rPr sz="1100" b="1" spc="-125" dirty="0">
                          <a:latin typeface="Arial"/>
                          <a:cs typeface="Arial"/>
                        </a:rPr>
                        <a:t>Aug</a:t>
                      </a:r>
                      <a:r>
                        <a:rPr sz="1100" b="1" spc="-1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25" dirty="0">
                          <a:latin typeface="Arial"/>
                          <a:cs typeface="Arial"/>
                        </a:rPr>
                        <a:t>2018*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4DFEB"/>
                    </a:solidFill>
                  </a:tcPr>
                </a:tc>
              </a:tr>
              <a:tr h="1752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1250"/>
                        </a:lnSpc>
                      </a:pPr>
                      <a:r>
                        <a:rPr sz="1100" b="1" spc="-114" dirty="0">
                          <a:latin typeface="Arial"/>
                          <a:cs typeface="Arial"/>
                        </a:rPr>
                        <a:t>MODULAR</a:t>
                      </a:r>
                      <a:r>
                        <a:rPr sz="1100" b="1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5" dirty="0">
                          <a:latin typeface="Arial"/>
                          <a:cs typeface="Arial"/>
                        </a:rPr>
                        <a:t>EXAM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ts val="1280"/>
                        </a:lnSpc>
                      </a:pPr>
                      <a:r>
                        <a:rPr sz="1100" b="1" spc="-45" dirty="0">
                          <a:latin typeface="Arial"/>
                          <a:cs typeface="Arial"/>
                        </a:rPr>
                        <a:t>13</a:t>
                      </a:r>
                      <a:r>
                        <a:rPr sz="1050" b="1" spc="-67" baseline="31746" dirty="0">
                          <a:latin typeface="Arial"/>
                          <a:cs typeface="Arial"/>
                        </a:rPr>
                        <a:t>th </a:t>
                      </a:r>
                      <a:r>
                        <a:rPr sz="1100" b="1" spc="-20" dirty="0">
                          <a:latin typeface="Arial"/>
                          <a:cs typeface="Arial"/>
                        </a:rPr>
                        <a:t>&amp; </a:t>
                      </a:r>
                      <a:r>
                        <a:rPr sz="1100" b="1" spc="-45" dirty="0">
                          <a:latin typeface="Arial"/>
                          <a:cs typeface="Arial"/>
                        </a:rPr>
                        <a:t>16</a:t>
                      </a:r>
                      <a:r>
                        <a:rPr sz="1050" b="1" spc="-67" baseline="31746" dirty="0">
                          <a:latin typeface="Arial"/>
                          <a:cs typeface="Arial"/>
                        </a:rPr>
                        <a:t>th </a:t>
                      </a:r>
                      <a:r>
                        <a:rPr sz="1100" b="1" spc="-125" dirty="0">
                          <a:latin typeface="Arial"/>
                          <a:cs typeface="Arial"/>
                        </a:rPr>
                        <a:t>Aug</a:t>
                      </a:r>
                      <a:r>
                        <a:rPr sz="1100" b="1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25" dirty="0">
                          <a:latin typeface="Arial"/>
                          <a:cs typeface="Arial"/>
                        </a:rPr>
                        <a:t>2018*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</a:tr>
              <a:tr h="1765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1265"/>
                        </a:lnSpc>
                      </a:pPr>
                      <a:r>
                        <a:rPr sz="1100" b="1" spc="-140" dirty="0">
                          <a:latin typeface="Arial"/>
                          <a:cs typeface="Arial"/>
                        </a:rPr>
                        <a:t>ENT  </a:t>
                      </a:r>
                      <a:r>
                        <a:rPr sz="1100" b="1" spc="-20" dirty="0">
                          <a:latin typeface="Arial"/>
                          <a:cs typeface="Arial"/>
                        </a:rPr>
                        <a:t>&amp; </a:t>
                      </a:r>
                      <a:r>
                        <a:rPr sz="1100" b="1" spc="-190" dirty="0">
                          <a:latin typeface="Arial"/>
                          <a:cs typeface="Arial"/>
                        </a:rPr>
                        <a:t>EYE</a:t>
                      </a:r>
                      <a:r>
                        <a:rPr sz="1100" b="1" spc="-2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80" dirty="0">
                          <a:latin typeface="Arial"/>
                          <a:cs typeface="Arial"/>
                        </a:rPr>
                        <a:t>OSPE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1295"/>
                        </a:lnSpc>
                      </a:pPr>
                      <a:r>
                        <a:rPr sz="1100" b="1" spc="-45" dirty="0">
                          <a:latin typeface="Arial"/>
                          <a:cs typeface="Arial"/>
                        </a:rPr>
                        <a:t>17</a:t>
                      </a:r>
                      <a:r>
                        <a:rPr sz="1050" b="1" spc="-67" baseline="31746" dirty="0">
                          <a:latin typeface="Arial"/>
                          <a:cs typeface="Arial"/>
                        </a:rPr>
                        <a:t>th </a:t>
                      </a:r>
                      <a:r>
                        <a:rPr sz="1100" b="1" spc="-125" dirty="0">
                          <a:latin typeface="Arial"/>
                          <a:cs typeface="Arial"/>
                        </a:rPr>
                        <a:t>Aug</a:t>
                      </a:r>
                      <a:r>
                        <a:rPr sz="1100" b="1" spc="-1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25" dirty="0">
                          <a:latin typeface="Arial"/>
                          <a:cs typeface="Arial"/>
                        </a:rPr>
                        <a:t>2018*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</a:tr>
              <a:tr h="353060">
                <a:tc gridSpan="3"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1100" b="1" spc="-155" dirty="0">
                          <a:latin typeface="Arial"/>
                          <a:cs typeface="Arial"/>
                        </a:rPr>
                        <a:t>PREPARATORY</a:t>
                      </a:r>
                      <a:r>
                        <a:rPr sz="1100" b="1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70" dirty="0">
                          <a:latin typeface="Arial"/>
                          <a:cs typeface="Arial"/>
                        </a:rPr>
                        <a:t>LEAVE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825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1780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41275" algn="ctr">
                        <a:lnSpc>
                          <a:spcPts val="1265"/>
                        </a:lnSpc>
                      </a:pPr>
                      <a:r>
                        <a:rPr sz="1100" b="1" spc="-165" dirty="0">
                          <a:latin typeface="Arial"/>
                          <a:cs typeface="Arial"/>
                        </a:rPr>
                        <a:t>SEMESTER</a:t>
                      </a:r>
                      <a:r>
                        <a:rPr sz="1100" b="1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5" dirty="0">
                          <a:latin typeface="Arial"/>
                          <a:cs typeface="Arial"/>
                        </a:rPr>
                        <a:t>EXAM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100" b="1" spc="-90" dirty="0">
                          <a:latin typeface="Arial"/>
                          <a:cs typeface="Arial"/>
                        </a:rPr>
                        <a:t>Sept</a:t>
                      </a:r>
                      <a:r>
                        <a:rPr sz="1100" b="1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20" dirty="0">
                          <a:latin typeface="Arial"/>
                          <a:cs typeface="Arial"/>
                        </a:rPr>
                        <a:t>2018*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1084884" y="5985129"/>
            <a:ext cx="4953000" cy="3327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30" dirty="0">
                <a:latin typeface="Arial"/>
                <a:cs typeface="Arial"/>
              </a:rPr>
              <a:t>*Final </a:t>
            </a:r>
            <a:r>
              <a:rPr sz="1000" spc="-50" dirty="0">
                <a:latin typeface="Arial"/>
                <a:cs typeface="Arial"/>
              </a:rPr>
              <a:t>dates </a:t>
            </a:r>
            <a:r>
              <a:rPr sz="1000" spc="-5" dirty="0">
                <a:latin typeface="Arial"/>
                <a:cs typeface="Arial"/>
              </a:rPr>
              <a:t>will </a:t>
            </a:r>
            <a:r>
              <a:rPr sz="1000" spc="-50" dirty="0">
                <a:latin typeface="Arial"/>
                <a:cs typeface="Arial"/>
              </a:rPr>
              <a:t>be </a:t>
            </a:r>
            <a:r>
              <a:rPr sz="1000" spc="-45" dirty="0">
                <a:latin typeface="Arial"/>
                <a:cs typeface="Arial"/>
              </a:rPr>
              <a:t>announced</a:t>
            </a:r>
            <a:r>
              <a:rPr sz="1000" spc="-130" dirty="0">
                <a:latin typeface="Arial"/>
                <a:cs typeface="Arial"/>
              </a:rPr>
              <a:t> </a:t>
            </a:r>
            <a:r>
              <a:rPr sz="1000" spc="-15" dirty="0">
                <a:latin typeface="Arial"/>
                <a:cs typeface="Arial"/>
              </a:rPr>
              <a:t>later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000" spc="100" dirty="0">
                <a:latin typeface="Arial"/>
                <a:cs typeface="Arial"/>
              </a:rPr>
              <a:t>**</a:t>
            </a:r>
            <a:r>
              <a:rPr sz="1000" spc="-160" dirty="0">
                <a:latin typeface="Arial"/>
                <a:cs typeface="Arial"/>
              </a:rPr>
              <a:t> </a:t>
            </a:r>
            <a:r>
              <a:rPr sz="1000" spc="-55" dirty="0">
                <a:latin typeface="Arial"/>
                <a:cs typeface="Arial"/>
              </a:rPr>
              <a:t>There </a:t>
            </a:r>
            <a:r>
              <a:rPr sz="1000" dirty="0">
                <a:latin typeface="Arial"/>
                <a:cs typeface="Arial"/>
              </a:rPr>
              <a:t>will </a:t>
            </a:r>
            <a:r>
              <a:rPr sz="1000" spc="-45" dirty="0">
                <a:latin typeface="Arial"/>
                <a:cs typeface="Arial"/>
              </a:rPr>
              <a:t>be </a:t>
            </a:r>
            <a:r>
              <a:rPr sz="1000" spc="-40" dirty="0">
                <a:latin typeface="Arial"/>
                <a:cs typeface="Arial"/>
              </a:rPr>
              <a:t>combined </a:t>
            </a:r>
            <a:r>
              <a:rPr sz="1000" spc="-30" dirty="0">
                <a:latin typeface="Arial"/>
                <a:cs typeface="Arial"/>
              </a:rPr>
              <a:t>module </a:t>
            </a:r>
            <a:r>
              <a:rPr sz="1000" spc="-65" dirty="0">
                <a:latin typeface="Arial"/>
                <a:cs typeface="Arial"/>
              </a:rPr>
              <a:t>exam </a:t>
            </a:r>
            <a:r>
              <a:rPr sz="1000" dirty="0">
                <a:latin typeface="Arial"/>
                <a:cs typeface="Arial"/>
              </a:rPr>
              <a:t>for </a:t>
            </a:r>
            <a:r>
              <a:rPr sz="1000" spc="-40" dirty="0">
                <a:latin typeface="Arial"/>
                <a:cs typeface="Arial"/>
              </a:rPr>
              <a:t>Dermatology, </a:t>
            </a:r>
            <a:r>
              <a:rPr sz="1000" spc="-55" dirty="0">
                <a:latin typeface="Arial"/>
                <a:cs typeface="Arial"/>
              </a:rPr>
              <a:t>Genetics </a:t>
            </a:r>
            <a:r>
              <a:rPr sz="1000" spc="-50" dirty="0">
                <a:latin typeface="Arial"/>
                <a:cs typeface="Arial"/>
              </a:rPr>
              <a:t>and </a:t>
            </a:r>
            <a:r>
              <a:rPr sz="1000" spc="-30" dirty="0">
                <a:latin typeface="Arial"/>
                <a:cs typeface="Arial"/>
              </a:rPr>
              <a:t>Rehabilitation </a:t>
            </a:r>
            <a:r>
              <a:rPr sz="1000" spc="-45" dirty="0">
                <a:latin typeface="Arial"/>
                <a:cs typeface="Arial"/>
              </a:rPr>
              <a:t>modules</a:t>
            </a:r>
            <a:endParaRPr sz="1000">
              <a:latin typeface="Arial"/>
              <a:cs typeface="Arial"/>
            </a:endParaRPr>
          </a:p>
        </p:txBody>
      </p:sp>
      <p:sp>
        <p:nvSpPr>
          <p:cNvPr id="9" name="object 3"/>
          <p:cNvSpPr txBox="1"/>
          <p:nvPr/>
        </p:nvSpPr>
        <p:spPr>
          <a:xfrm>
            <a:off x="685800" y="457200"/>
            <a:ext cx="2417445" cy="153888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8900">
              <a:lnSpc>
                <a:spcPts val="1155"/>
              </a:lnSpc>
            </a:pPr>
            <a:r>
              <a:rPr lang="en-US" sz="1100" b="1" spc="-114" dirty="0" smtClean="0">
                <a:latin typeface="Arial"/>
                <a:cs typeface="Arial"/>
              </a:rPr>
              <a:t>AVICENNA MEDICAL COLLEGE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6485382" y="9275774"/>
            <a:ext cx="511809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z="1100" spc="-105" dirty="0">
                <a:latin typeface="Arial"/>
                <a:cs typeface="Arial"/>
              </a:rPr>
              <a:t>Page </a:t>
            </a:r>
            <a:r>
              <a:rPr sz="1100" spc="220" dirty="0">
                <a:latin typeface="Arial"/>
                <a:cs typeface="Arial"/>
              </a:rPr>
              <a:t>|</a:t>
            </a:r>
            <a:r>
              <a:rPr sz="1100" spc="-80" dirty="0">
                <a:latin typeface="Arial"/>
                <a:cs typeface="Arial"/>
              </a:rPr>
              <a:t> </a:t>
            </a:r>
            <a:fld id="{81D60167-4931-47E6-BA6A-407CBD079E47}" type="slidenum">
              <a:rPr sz="1100" spc="-55" dirty="0">
                <a:latin typeface="Arial"/>
                <a:cs typeface="Arial"/>
              </a:rPr>
              <a:pPr marL="12700">
                <a:lnSpc>
                  <a:spcPts val="1150"/>
                </a:lnSpc>
              </a:pPr>
              <a:t>3</a:t>
            </a:fld>
            <a:endParaRPr sz="1100">
              <a:latin typeface="Arial"/>
              <a:cs typeface="Arial"/>
            </a:endParaRPr>
          </a:p>
        </p:txBody>
      </p:sp>
      <p:sp>
        <p:nvSpPr>
          <p:cNvPr id="10" name="object 3"/>
          <p:cNvSpPr txBox="1"/>
          <p:nvPr/>
        </p:nvSpPr>
        <p:spPr>
          <a:xfrm>
            <a:off x="1066800" y="457200"/>
            <a:ext cx="1874520" cy="172085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90"/>
              </a:lnSpc>
            </a:pPr>
            <a:r>
              <a:rPr lang="en-US" sz="1100" b="1" spc="-114" dirty="0" smtClean="0">
                <a:latin typeface="Arial"/>
                <a:cs typeface="Arial"/>
              </a:rPr>
              <a:t>AVICENNA MEDICAL COLLEGE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" name="object 4"/>
          <p:cNvSpPr txBox="1"/>
          <p:nvPr/>
        </p:nvSpPr>
        <p:spPr>
          <a:xfrm>
            <a:off x="1148892" y="1134620"/>
            <a:ext cx="5934710" cy="16976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6395">
              <a:lnSpc>
                <a:spcPct val="100000"/>
              </a:lnSpc>
            </a:pPr>
            <a:r>
              <a:rPr lang="en-US" sz="1200" i="1" spc="-40" dirty="0" smtClean="0">
                <a:latin typeface="Trebuchet MS"/>
                <a:cs typeface="Trebuchet MS"/>
              </a:rPr>
              <a:t>Module </a:t>
            </a:r>
            <a:r>
              <a:rPr lang="en-US" sz="1200" i="1" spc="-60" dirty="0" smtClean="0">
                <a:latin typeface="Trebuchet MS"/>
                <a:cs typeface="Trebuchet MS"/>
              </a:rPr>
              <a:t>name: </a:t>
            </a:r>
            <a:r>
              <a:rPr lang="en-US" sz="1200" b="1" spc="-95" dirty="0" smtClean="0">
                <a:latin typeface="Arial"/>
                <a:cs typeface="Arial"/>
              </a:rPr>
              <a:t>Neurosciences-II </a:t>
            </a:r>
            <a:r>
              <a:rPr lang="en-US" sz="1200" b="1" spc="-25" dirty="0" smtClean="0">
                <a:latin typeface="Arial"/>
                <a:cs typeface="Arial"/>
              </a:rPr>
              <a:t>&amp;</a:t>
            </a:r>
            <a:r>
              <a:rPr lang="en-US" sz="1200" b="1" spc="-125" dirty="0" smtClean="0">
                <a:latin typeface="Arial"/>
                <a:cs typeface="Arial"/>
              </a:rPr>
              <a:t> </a:t>
            </a:r>
            <a:r>
              <a:rPr lang="en-US" sz="1200" b="1" spc="-105" dirty="0" smtClean="0">
                <a:latin typeface="Arial"/>
                <a:cs typeface="Arial"/>
              </a:rPr>
              <a:t>Psychiatry</a:t>
            </a:r>
            <a:endParaRPr lang="en-US" sz="1200" dirty="0" smtClean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55"/>
              </a:spcBef>
              <a:tabLst>
                <a:tab pos="2051685" algn="l"/>
                <a:tab pos="3213100" algn="l"/>
              </a:tabLst>
            </a:pPr>
            <a:r>
              <a:rPr lang="en-US" sz="1200" i="1" spc="-85" dirty="0" smtClean="0">
                <a:latin typeface="Trebuchet MS"/>
                <a:cs typeface="Trebuchet MS"/>
              </a:rPr>
              <a:t>Year:</a:t>
            </a:r>
            <a:r>
              <a:rPr lang="en-US" sz="1200" i="1" spc="-70" dirty="0" smtClean="0">
                <a:latin typeface="Trebuchet MS"/>
                <a:cs typeface="Trebuchet MS"/>
              </a:rPr>
              <a:t> </a:t>
            </a:r>
            <a:r>
              <a:rPr lang="en-US" sz="1200" b="1" i="1" spc="-110" dirty="0" smtClean="0">
                <a:latin typeface="Arial"/>
                <a:cs typeface="Arial"/>
              </a:rPr>
              <a:t>Four	</a:t>
            </a:r>
            <a:r>
              <a:rPr lang="en-US" sz="1200" i="1" spc="-65" dirty="0" smtClean="0">
                <a:latin typeface="Trebuchet MS"/>
                <a:cs typeface="Trebuchet MS"/>
              </a:rPr>
              <a:t>Duration: </a:t>
            </a:r>
            <a:r>
              <a:rPr lang="en-US" sz="1200" b="1" i="1" spc="-60" dirty="0" smtClean="0">
                <a:latin typeface="Arial"/>
                <a:cs typeface="Arial"/>
              </a:rPr>
              <a:t>8 </a:t>
            </a:r>
            <a:r>
              <a:rPr lang="en-US" sz="1200" b="1" i="1" spc="-100" dirty="0" smtClean="0">
                <a:latin typeface="Arial"/>
                <a:cs typeface="Arial"/>
              </a:rPr>
              <a:t>weeks </a:t>
            </a:r>
            <a:endParaRPr lang="en-US" sz="1200" dirty="0" smtClean="0">
              <a:latin typeface="Arial"/>
              <a:cs typeface="Arial"/>
            </a:endParaRPr>
          </a:p>
          <a:p>
            <a:pPr marL="12700" marR="5080">
              <a:lnSpc>
                <a:spcPct val="117500"/>
              </a:lnSpc>
              <a:spcBef>
                <a:spcPts val="505"/>
              </a:spcBef>
            </a:pPr>
            <a:r>
              <a:rPr lang="en-US" sz="1200" i="1" spc="-80" dirty="0" smtClean="0">
                <a:latin typeface="Trebuchet MS"/>
                <a:cs typeface="Trebuchet MS"/>
              </a:rPr>
              <a:t>Timetable </a:t>
            </a:r>
            <a:r>
              <a:rPr lang="en-US" sz="1200" i="1" spc="-65" dirty="0" smtClean="0">
                <a:latin typeface="Trebuchet MS"/>
                <a:cs typeface="Trebuchet MS"/>
              </a:rPr>
              <a:t>hours: </a:t>
            </a:r>
            <a:r>
              <a:rPr lang="en-US" sz="1200" b="1" spc="-50" dirty="0" smtClean="0">
                <a:latin typeface="Arial"/>
                <a:cs typeface="Arial"/>
              </a:rPr>
              <a:t>Interactive </a:t>
            </a:r>
            <a:r>
              <a:rPr lang="en-US" sz="1200" b="1" spc="-100" dirty="0" smtClean="0">
                <a:latin typeface="Arial"/>
                <a:cs typeface="Arial"/>
              </a:rPr>
              <a:t>Lectures, </a:t>
            </a:r>
            <a:r>
              <a:rPr lang="en-US" sz="1200" b="1" spc="-125" dirty="0" smtClean="0">
                <a:latin typeface="Arial"/>
                <a:cs typeface="Arial"/>
              </a:rPr>
              <a:t>Case-Based </a:t>
            </a:r>
            <a:r>
              <a:rPr lang="en-US" sz="1200" b="1" spc="-130" dirty="0" smtClean="0">
                <a:latin typeface="Arial"/>
                <a:cs typeface="Arial"/>
              </a:rPr>
              <a:t>Discussion </a:t>
            </a:r>
            <a:r>
              <a:rPr lang="en-US" sz="1200" b="1" spc="-110" dirty="0" smtClean="0">
                <a:latin typeface="Arial"/>
                <a:cs typeface="Arial"/>
              </a:rPr>
              <a:t>(CBD), </a:t>
            </a:r>
            <a:r>
              <a:rPr lang="en-US" sz="1200" b="1" spc="-100" dirty="0" smtClean="0">
                <a:latin typeface="Arial"/>
                <a:cs typeface="Arial"/>
              </a:rPr>
              <a:t>Clinical </a:t>
            </a:r>
            <a:r>
              <a:rPr lang="en-US" sz="1200" b="1" spc="-75" dirty="0" smtClean="0">
                <a:latin typeface="Arial"/>
                <a:cs typeface="Arial"/>
              </a:rPr>
              <a:t>Rotations,  Presentations, </a:t>
            </a:r>
            <a:r>
              <a:rPr lang="en-US" sz="1200" b="1" spc="-80" dirty="0" smtClean="0">
                <a:latin typeface="Arial"/>
                <a:cs typeface="Arial"/>
              </a:rPr>
              <a:t>Demonstrations, </a:t>
            </a:r>
            <a:r>
              <a:rPr lang="en-US" sz="1200" b="1" spc="-95" dirty="0" smtClean="0">
                <a:latin typeface="Arial"/>
                <a:cs typeface="Arial"/>
              </a:rPr>
              <a:t>Skills,</a:t>
            </a:r>
            <a:r>
              <a:rPr lang="en-US" sz="1200" b="1" spc="-35" dirty="0" smtClean="0">
                <a:latin typeface="Arial"/>
                <a:cs typeface="Arial"/>
              </a:rPr>
              <a:t> </a:t>
            </a:r>
            <a:r>
              <a:rPr lang="en-US" sz="1200" b="1" spc="-90" dirty="0" smtClean="0">
                <a:latin typeface="Arial"/>
                <a:cs typeface="Arial"/>
              </a:rPr>
              <a:t>Self-Study</a:t>
            </a:r>
            <a:endParaRPr lang="en-US" sz="1200" dirty="0" smtClean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marL="1742439">
              <a:lnSpc>
                <a:spcPct val="100000"/>
              </a:lnSpc>
              <a:spcBef>
                <a:spcPts val="1080"/>
              </a:spcBef>
            </a:pPr>
            <a:r>
              <a:rPr sz="1300" b="1" spc="-135" dirty="0">
                <a:latin typeface="Arial"/>
                <a:cs typeface="Arial"/>
              </a:rPr>
              <a:t>MODULE </a:t>
            </a:r>
            <a:r>
              <a:rPr sz="1300" b="1" spc="-160" dirty="0">
                <a:latin typeface="Arial"/>
                <a:cs typeface="Arial"/>
              </a:rPr>
              <a:t>INTEGRATED</a:t>
            </a:r>
            <a:r>
              <a:rPr sz="1300" b="1" spc="-15" dirty="0">
                <a:latin typeface="Arial"/>
                <a:cs typeface="Arial"/>
              </a:rPr>
              <a:t> </a:t>
            </a:r>
            <a:r>
              <a:rPr sz="1300" b="1" spc="-125" dirty="0">
                <a:latin typeface="Arial"/>
                <a:cs typeface="Arial"/>
              </a:rPr>
              <a:t>COMMITTEE</a:t>
            </a:r>
            <a:endParaRPr sz="1300">
              <a:latin typeface="Arial"/>
              <a:cs typeface="Arial"/>
            </a:endParaRPr>
          </a:p>
        </p:txBody>
      </p:sp>
      <p:sp>
        <p:nvSpPr>
          <p:cNvPr id="12" name="object 5"/>
          <p:cNvSpPr txBox="1"/>
          <p:nvPr/>
        </p:nvSpPr>
        <p:spPr>
          <a:xfrm>
            <a:off x="2145538" y="3930270"/>
            <a:ext cx="40894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30" dirty="0">
                <a:latin typeface="Arial"/>
                <a:cs typeface="Arial"/>
              </a:rPr>
              <a:t>DEPARTMENTS’&amp; </a:t>
            </a:r>
            <a:r>
              <a:rPr sz="1200" b="1" spc="-195" dirty="0">
                <a:latin typeface="Arial"/>
                <a:cs typeface="Arial"/>
              </a:rPr>
              <a:t>RESOURCE </a:t>
            </a:r>
            <a:r>
              <a:rPr sz="1200" b="1" spc="-165" dirty="0">
                <a:latin typeface="Arial"/>
                <a:cs typeface="Arial"/>
              </a:rPr>
              <a:t>PERSONS’ </a:t>
            </a:r>
            <a:r>
              <a:rPr sz="1200" b="1" spc="-130" dirty="0">
                <a:latin typeface="Arial"/>
                <a:cs typeface="Arial"/>
              </a:rPr>
              <a:t>FACILITATING</a:t>
            </a:r>
            <a:r>
              <a:rPr sz="1200" b="1" spc="-229" dirty="0">
                <a:latin typeface="Arial"/>
                <a:cs typeface="Arial"/>
              </a:rPr>
              <a:t> </a:t>
            </a:r>
            <a:r>
              <a:rPr sz="1200" b="1" spc="-145" dirty="0">
                <a:latin typeface="Arial"/>
                <a:cs typeface="Arial"/>
              </a:rPr>
              <a:t>LEARNING</a:t>
            </a:r>
            <a:endParaRPr sz="1200">
              <a:latin typeface="Arial"/>
              <a:cs typeface="Arial"/>
            </a:endParaRPr>
          </a:p>
        </p:txBody>
      </p:sp>
      <p:graphicFrame>
        <p:nvGraphicFramePr>
          <p:cNvPr id="13" name="object 6"/>
          <p:cNvGraphicFramePr>
            <a:graphicFrameLocks noGrp="1"/>
          </p:cNvGraphicFramePr>
          <p:nvPr/>
        </p:nvGraphicFramePr>
        <p:xfrm>
          <a:off x="1010716" y="3025141"/>
          <a:ext cx="5958840" cy="6337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1015"/>
                <a:gridCol w="2917825"/>
              </a:tblGrid>
              <a:tr h="237490">
                <a:tc>
                  <a:txBody>
                    <a:bodyPr/>
                    <a:lstStyle/>
                    <a:p>
                      <a:pPr marL="71120">
                        <a:lnSpc>
                          <a:spcPts val="1285"/>
                        </a:lnSpc>
                      </a:pPr>
                      <a:r>
                        <a:rPr sz="1200" b="1" i="1" spc="-135" dirty="0">
                          <a:latin typeface="Arial"/>
                          <a:cs typeface="Arial"/>
                        </a:rPr>
                        <a:t>MODULECOORDINATOR: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450850" marR="0" indent="-216535" defTabSz="914400" eaLnBrk="1" fontAlgn="auto" latinLnBrk="0" hangingPunct="1">
                        <a:lnSpc>
                          <a:spcPct val="100000"/>
                        </a:lnSpc>
                        <a:spcBef>
                          <a:spcPts val="135"/>
                        </a:spcBef>
                        <a:spcAft>
                          <a:spcPts val="0"/>
                        </a:spcAft>
                        <a:buClrTx/>
                        <a:buSzPct val="109090"/>
                        <a:buFont typeface="Symbol"/>
                        <a:buChar char=""/>
                        <a:tabLst>
                          <a:tab pos="450850" algn="l"/>
                          <a:tab pos="451484" algn="l"/>
                        </a:tabLst>
                        <a:defRPr/>
                      </a:pPr>
                      <a:r>
                        <a:rPr lang="en-US" sz="1200" spc="-65" dirty="0" smtClean="0">
                          <a:latin typeface="Arial"/>
                          <a:cs typeface="Arial"/>
                        </a:rPr>
                        <a:t>Professor </a:t>
                      </a:r>
                      <a:r>
                        <a:rPr lang="en-US" sz="1100" spc="-65" dirty="0" smtClean="0">
                          <a:latin typeface="Arial"/>
                          <a:cs typeface="Arial"/>
                        </a:rPr>
                        <a:t>Dr.</a:t>
                      </a:r>
                      <a:r>
                        <a:rPr lang="en-US" sz="1100" spc="-65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100" spc="-65" baseline="0" dirty="0" err="1" smtClean="0">
                          <a:latin typeface="Arial"/>
                          <a:cs typeface="Arial"/>
                        </a:rPr>
                        <a:t>Zubair</a:t>
                      </a:r>
                      <a:r>
                        <a:rPr lang="en-US" sz="1100" spc="-65" baseline="0" dirty="0" smtClean="0">
                          <a:latin typeface="Arial"/>
                          <a:cs typeface="Arial"/>
                        </a:rPr>
                        <a:t> Ahmad</a:t>
                      </a:r>
                      <a:r>
                        <a:rPr sz="1100" spc="-40" smtClean="0">
                          <a:latin typeface="Arial"/>
                          <a:cs typeface="Arial"/>
                        </a:rPr>
                        <a:t>(Biochemistry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71120">
                        <a:lnSpc>
                          <a:spcPts val="1225"/>
                        </a:lnSpc>
                      </a:pPr>
                      <a:r>
                        <a:rPr sz="1200" b="1" i="1" spc="-145" dirty="0">
                          <a:latin typeface="Arial"/>
                          <a:cs typeface="Arial"/>
                        </a:rPr>
                        <a:t>CO-COORDINATORS: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0850" indent="-216535">
                        <a:lnSpc>
                          <a:spcPct val="100000"/>
                        </a:lnSpc>
                        <a:spcBef>
                          <a:spcPts val="145"/>
                        </a:spcBef>
                        <a:buSzPct val="109090"/>
                        <a:buFont typeface="Symbol"/>
                        <a:buChar char=""/>
                        <a:tabLst>
                          <a:tab pos="450850" algn="l"/>
                          <a:tab pos="451484" algn="l"/>
                        </a:tabLst>
                      </a:pPr>
                      <a:r>
                        <a:rPr lang="en-US" sz="1100" spc="-55" dirty="0" smtClean="0">
                          <a:latin typeface="Arial"/>
                          <a:cs typeface="Arial"/>
                        </a:rPr>
                        <a:t>Professor </a:t>
                      </a:r>
                      <a:r>
                        <a:rPr lang="en-US" sz="1100" spc="-70" baseline="0" dirty="0" smtClean="0">
                          <a:latin typeface="Arial"/>
                          <a:cs typeface="Arial"/>
                        </a:rPr>
                        <a:t> Dr. </a:t>
                      </a:r>
                      <a:r>
                        <a:rPr lang="en-US" sz="1100" spc="-70" baseline="0" dirty="0" err="1" smtClean="0">
                          <a:latin typeface="Arial"/>
                          <a:cs typeface="Arial"/>
                        </a:rPr>
                        <a:t>Rubina</a:t>
                      </a:r>
                      <a:r>
                        <a:rPr lang="en-US" sz="1100" spc="-70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100" spc="-70" baseline="0" dirty="0" err="1" smtClean="0">
                          <a:latin typeface="Arial"/>
                          <a:cs typeface="Arial"/>
                        </a:rPr>
                        <a:t>Hafeez</a:t>
                      </a:r>
                      <a:r>
                        <a:rPr sz="1100" spc="185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(Pathology)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450850" indent="-216535">
                        <a:lnSpc>
                          <a:spcPct val="100000"/>
                        </a:lnSpc>
                        <a:spcBef>
                          <a:spcPts val="195"/>
                        </a:spcBef>
                        <a:buSzPct val="109090"/>
                        <a:buFont typeface="Symbol"/>
                        <a:buChar char=""/>
                        <a:tabLst>
                          <a:tab pos="450850" algn="l"/>
                          <a:tab pos="451484" algn="l"/>
                        </a:tabLst>
                      </a:pPr>
                      <a:r>
                        <a:rPr lang="en-US" sz="1200" spc="-65" dirty="0" smtClean="0">
                          <a:latin typeface="Arial"/>
                          <a:cs typeface="Arial"/>
                        </a:rPr>
                        <a:t>Professor </a:t>
                      </a:r>
                      <a:r>
                        <a:rPr lang="en-US" sz="1200" spc="-65" dirty="0" err="1" smtClean="0">
                          <a:latin typeface="Arial"/>
                          <a:cs typeface="Arial"/>
                        </a:rPr>
                        <a:t>Dr.Rehana</a:t>
                      </a:r>
                      <a:r>
                        <a:rPr lang="en-US" sz="1200" spc="-6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200" spc="-65" dirty="0" err="1" smtClean="0">
                          <a:latin typeface="Arial"/>
                          <a:cs typeface="Arial"/>
                        </a:rPr>
                        <a:t>Shahid</a:t>
                      </a:r>
                      <a:r>
                        <a:rPr lang="en-US" sz="1200" spc="-65" dirty="0" smtClean="0">
                          <a:latin typeface="Arial"/>
                          <a:cs typeface="Arial"/>
                        </a:rPr>
                        <a:t>(Anatomy)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4" name="object 7"/>
          <p:cNvGraphicFramePr>
            <a:graphicFrameLocks noGrp="1"/>
          </p:cNvGraphicFramePr>
          <p:nvPr/>
        </p:nvGraphicFramePr>
        <p:xfrm>
          <a:off x="1010716" y="4352926"/>
          <a:ext cx="5970904" cy="50958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84500"/>
                <a:gridCol w="2986404"/>
              </a:tblGrid>
              <a:tr h="176530">
                <a:tc>
                  <a:txBody>
                    <a:bodyPr/>
                    <a:lstStyle/>
                    <a:p>
                      <a:pPr marL="790575">
                        <a:lnSpc>
                          <a:spcPts val="1270"/>
                        </a:lnSpc>
                      </a:pPr>
                      <a:r>
                        <a:rPr sz="1200" b="1" spc="-170" dirty="0">
                          <a:latin typeface="Arial"/>
                          <a:cs typeface="Arial"/>
                        </a:rPr>
                        <a:t>BASIC </a:t>
                      </a:r>
                      <a:r>
                        <a:rPr sz="1200" b="1" spc="-165" dirty="0">
                          <a:latin typeface="Arial"/>
                          <a:cs typeface="Arial"/>
                        </a:rPr>
                        <a:t>HEALTH</a:t>
                      </a:r>
                      <a:r>
                        <a:rPr sz="1200" b="1" spc="-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90" dirty="0">
                          <a:latin typeface="Arial"/>
                          <a:cs typeface="Arial"/>
                        </a:rPr>
                        <a:t>SCIENCES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88595">
                        <a:lnSpc>
                          <a:spcPts val="1270"/>
                        </a:lnSpc>
                      </a:pPr>
                      <a:r>
                        <a:rPr sz="1200" b="1" spc="-150" dirty="0">
                          <a:latin typeface="Arial"/>
                          <a:cs typeface="Arial"/>
                        </a:rPr>
                        <a:t>CLINICAL </a:t>
                      </a:r>
                      <a:r>
                        <a:rPr sz="1200" b="1" spc="-114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200" b="1" spc="-165" dirty="0">
                          <a:latin typeface="Arial"/>
                          <a:cs typeface="Arial"/>
                        </a:rPr>
                        <a:t>ANCILLARY</a:t>
                      </a:r>
                      <a:r>
                        <a:rPr sz="1200" b="1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50" dirty="0">
                          <a:latin typeface="Arial"/>
                          <a:cs typeface="Arial"/>
                        </a:rPr>
                        <a:t>DEPARTMENTS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574040">
                <a:tc>
                  <a:txBody>
                    <a:bodyPr/>
                    <a:lstStyle/>
                    <a:p>
                      <a:pPr marL="71120">
                        <a:lnSpc>
                          <a:spcPts val="1270"/>
                        </a:lnSpc>
                      </a:pPr>
                      <a:r>
                        <a:rPr sz="1200" b="1" i="1" spc="-110" dirty="0">
                          <a:latin typeface="Arial"/>
                          <a:cs typeface="Arial"/>
                        </a:rPr>
                        <a:t>ANATOMY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527050" indent="-227329">
                        <a:lnSpc>
                          <a:spcPct val="100000"/>
                        </a:lnSpc>
                        <a:spcBef>
                          <a:spcPts val="70"/>
                        </a:spcBef>
                        <a:buFont typeface="Symbol"/>
                        <a:buChar char=""/>
                        <a:tabLst>
                          <a:tab pos="527050" algn="l"/>
                          <a:tab pos="527685" algn="l"/>
                        </a:tabLst>
                      </a:pPr>
                      <a:r>
                        <a:rPr sz="1200" spc="-65">
                          <a:latin typeface="Arial"/>
                          <a:cs typeface="Arial"/>
                        </a:rPr>
                        <a:t>Professor </a:t>
                      </a:r>
                      <a:r>
                        <a:rPr lang="en-US" sz="1200" spc="-65" dirty="0" err="1" smtClean="0">
                          <a:latin typeface="Arial"/>
                          <a:cs typeface="Arial"/>
                        </a:rPr>
                        <a:t>Dr.Rehana</a:t>
                      </a:r>
                      <a:r>
                        <a:rPr lang="en-US" sz="1200" spc="-6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200" spc="-65" dirty="0" err="1" smtClean="0">
                          <a:latin typeface="Arial"/>
                          <a:cs typeface="Arial"/>
                        </a:rPr>
                        <a:t>Shahid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125">
                        <a:lnSpc>
                          <a:spcPts val="1260"/>
                        </a:lnSpc>
                      </a:pPr>
                      <a:r>
                        <a:rPr sz="1200" b="1" i="1" spc="-120" dirty="0">
                          <a:latin typeface="Arial"/>
                          <a:cs typeface="Arial"/>
                        </a:rPr>
                        <a:t>FAMILY</a:t>
                      </a:r>
                      <a:r>
                        <a:rPr sz="1200" b="1" i="1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i="1" spc="-110" dirty="0">
                          <a:latin typeface="Arial"/>
                          <a:cs typeface="Arial"/>
                        </a:rPr>
                        <a:t>MEDICINE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462915" indent="-228600">
                        <a:lnSpc>
                          <a:spcPts val="1380"/>
                        </a:lnSpc>
                        <a:buFont typeface="Symbol"/>
                        <a:buChar char=""/>
                        <a:tabLst>
                          <a:tab pos="462915" algn="l"/>
                          <a:tab pos="463550" algn="l"/>
                        </a:tabLst>
                      </a:pPr>
                      <a:r>
                        <a:rPr lang="en-US" sz="1200" spc="-50" dirty="0" smtClean="0">
                          <a:latin typeface="Arial"/>
                          <a:cs typeface="Arial"/>
                        </a:rPr>
                        <a:t>Professor</a:t>
                      </a:r>
                      <a:r>
                        <a:rPr lang="en-US" sz="1200" spc="-50" baseline="0" dirty="0" smtClean="0">
                          <a:latin typeface="Arial"/>
                          <a:cs typeface="Arial"/>
                        </a:rPr>
                        <a:t> Dr. Muhammad </a:t>
                      </a:r>
                      <a:r>
                        <a:rPr lang="en-US" sz="1200" spc="-50" baseline="0" dirty="0" err="1" smtClean="0">
                          <a:latin typeface="Arial"/>
                          <a:cs typeface="Arial"/>
                        </a:rPr>
                        <a:t>Luqman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86740">
                <a:tc>
                  <a:txBody>
                    <a:bodyPr/>
                    <a:lstStyle/>
                    <a:p>
                      <a:pPr marL="71120">
                        <a:lnSpc>
                          <a:spcPts val="1270"/>
                        </a:lnSpc>
                      </a:pPr>
                      <a:r>
                        <a:rPr sz="1200" b="1" i="1" spc="-140" dirty="0">
                          <a:latin typeface="Arial"/>
                          <a:cs typeface="Arial"/>
                        </a:rPr>
                        <a:t>BIOCHEMISTRY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527050" indent="-227329">
                        <a:lnSpc>
                          <a:spcPct val="100000"/>
                        </a:lnSpc>
                        <a:spcBef>
                          <a:spcPts val="70"/>
                        </a:spcBef>
                        <a:buFont typeface="Symbol"/>
                        <a:buChar char=""/>
                        <a:tabLst>
                          <a:tab pos="527050" algn="l"/>
                          <a:tab pos="527685" algn="l"/>
                        </a:tabLst>
                      </a:pPr>
                      <a:r>
                        <a:rPr sz="1200" spc="-65">
                          <a:latin typeface="Arial"/>
                          <a:cs typeface="Arial"/>
                        </a:rPr>
                        <a:t>Professor </a:t>
                      </a:r>
                      <a:r>
                        <a:rPr lang="en-US" sz="1100" spc="-65" dirty="0" smtClean="0">
                          <a:latin typeface="Arial"/>
                          <a:cs typeface="Arial"/>
                        </a:rPr>
                        <a:t>Dr.</a:t>
                      </a:r>
                      <a:r>
                        <a:rPr lang="en-US" sz="1100" spc="-65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100" spc="-65" baseline="0" dirty="0" err="1" smtClean="0">
                          <a:latin typeface="Arial"/>
                          <a:cs typeface="Arial"/>
                        </a:rPr>
                        <a:t>Zubair</a:t>
                      </a:r>
                      <a:r>
                        <a:rPr lang="en-US" sz="1100" spc="-65" baseline="0" dirty="0" smtClean="0">
                          <a:latin typeface="Arial"/>
                          <a:cs typeface="Arial"/>
                        </a:rPr>
                        <a:t> Ahmad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ts val="1250"/>
                        </a:lnSpc>
                      </a:pPr>
                      <a:r>
                        <a:rPr lang="en-US" sz="1200" b="1" i="1" spc="-145" dirty="0" smtClean="0">
                          <a:latin typeface="Arial"/>
                          <a:cs typeface="Arial"/>
                        </a:rPr>
                        <a:t>NEUROLOGY</a:t>
                      </a:r>
                      <a:endParaRPr lang="en-US" sz="1200" dirty="0" smtClean="0">
                        <a:latin typeface="Arial"/>
                        <a:cs typeface="Arial"/>
                      </a:endParaRPr>
                    </a:p>
                    <a:p>
                      <a:pPr marL="464820" indent="-228600">
                        <a:lnSpc>
                          <a:spcPct val="100000"/>
                        </a:lnSpc>
                        <a:buFont typeface="Symbol"/>
                        <a:buChar char=""/>
                        <a:tabLst>
                          <a:tab pos="464820" algn="l"/>
                          <a:tab pos="465455" algn="l"/>
                        </a:tabLst>
                      </a:pPr>
                      <a:r>
                        <a:rPr lang="en-US" sz="1200" spc="-45" dirty="0" smtClean="0">
                          <a:latin typeface="Arial"/>
                          <a:cs typeface="Arial"/>
                        </a:rPr>
                        <a:t>Dr. </a:t>
                      </a:r>
                      <a:r>
                        <a:rPr lang="en-US" sz="1200" spc="-85" dirty="0" err="1" smtClean="0">
                          <a:latin typeface="Arial"/>
                          <a:cs typeface="Arial"/>
                        </a:rPr>
                        <a:t>Aneel</a:t>
                      </a:r>
                      <a:r>
                        <a:rPr lang="en-US" sz="1200" spc="-85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200" spc="-85" baseline="0" dirty="0" err="1" smtClean="0">
                          <a:latin typeface="Arial"/>
                          <a:cs typeface="Arial"/>
                        </a:rPr>
                        <a:t>Shafi</a:t>
                      </a:r>
                      <a:endParaRPr lang="en-US" sz="1200" dirty="0" smtClean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586740">
                <a:tc>
                  <a:txBody>
                    <a:bodyPr/>
                    <a:lstStyle/>
                    <a:p>
                      <a:pPr marL="71120">
                        <a:lnSpc>
                          <a:spcPts val="1260"/>
                        </a:lnSpc>
                      </a:pPr>
                      <a:r>
                        <a:rPr sz="1200" b="1" i="1" spc="-85" dirty="0">
                          <a:latin typeface="Arial"/>
                          <a:cs typeface="Arial"/>
                        </a:rPr>
                        <a:t>COMMUNITY</a:t>
                      </a:r>
                      <a:r>
                        <a:rPr sz="1200" b="1" i="1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i="1" spc="-105" dirty="0">
                          <a:latin typeface="Arial"/>
                          <a:cs typeface="Arial"/>
                        </a:rPr>
                        <a:t>MEDICINE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462915" indent="-228600">
                        <a:lnSpc>
                          <a:spcPts val="1310"/>
                        </a:lnSpc>
                        <a:buSzPct val="109090"/>
                        <a:buFont typeface="Symbol"/>
                        <a:buChar char=""/>
                        <a:tabLst>
                          <a:tab pos="462915" algn="l"/>
                          <a:tab pos="463550" algn="l"/>
                        </a:tabLst>
                      </a:pPr>
                      <a:r>
                        <a:rPr sz="1100" spc="-55">
                          <a:latin typeface="Arial"/>
                          <a:cs typeface="Arial"/>
                        </a:rPr>
                        <a:t>Professor </a:t>
                      </a:r>
                      <a:r>
                        <a:rPr lang="en-US" sz="1100" spc="-55" baseline="0" dirty="0" smtClean="0">
                          <a:latin typeface="Arial"/>
                          <a:cs typeface="Arial"/>
                        </a:rPr>
                        <a:t> Dr. </a:t>
                      </a:r>
                      <a:r>
                        <a:rPr lang="en-US" sz="1100" spc="-55" baseline="0" dirty="0" err="1" smtClean="0">
                          <a:latin typeface="Arial"/>
                          <a:cs typeface="Arial"/>
                        </a:rPr>
                        <a:t>Rana</a:t>
                      </a:r>
                      <a:r>
                        <a:rPr lang="en-US" sz="1100" spc="-55" baseline="0" dirty="0" smtClean="0">
                          <a:latin typeface="Arial"/>
                          <a:cs typeface="Arial"/>
                        </a:rPr>
                        <a:t> Muhammad </a:t>
                      </a:r>
                      <a:r>
                        <a:rPr lang="en-US" sz="1100" spc="-55" baseline="0" dirty="0" err="1" smtClean="0">
                          <a:latin typeface="Arial"/>
                          <a:cs typeface="Arial"/>
                        </a:rPr>
                        <a:t>Akhtar</a:t>
                      </a:r>
                      <a:r>
                        <a:rPr lang="en-US" sz="1100" spc="-55" baseline="0" dirty="0" smtClean="0">
                          <a:latin typeface="Arial"/>
                          <a:cs typeface="Arial"/>
                        </a:rPr>
                        <a:t> Khan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ts val="1405"/>
                        </a:lnSpc>
                      </a:pPr>
                      <a:r>
                        <a:rPr sz="1200" b="1" i="1" spc="-140" dirty="0">
                          <a:latin typeface="Arial"/>
                          <a:cs typeface="Arial"/>
                        </a:rPr>
                        <a:t>INTERNAL</a:t>
                      </a:r>
                      <a:r>
                        <a:rPr sz="1200" b="1" i="1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i="1" spc="-110" dirty="0">
                          <a:latin typeface="Arial"/>
                          <a:cs typeface="Arial"/>
                        </a:rPr>
                        <a:t>MEDICINE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462915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462915" algn="l"/>
                          <a:tab pos="463550" algn="l"/>
                        </a:tabLst>
                      </a:pPr>
                      <a:r>
                        <a:rPr lang="en-US" sz="1100" spc="-55" dirty="0" smtClean="0">
                          <a:latin typeface="Arial"/>
                          <a:cs typeface="Arial"/>
                        </a:rPr>
                        <a:t>Dr.</a:t>
                      </a:r>
                      <a:r>
                        <a:rPr lang="en-US" sz="1100" spc="-55" baseline="0" dirty="0" smtClean="0">
                          <a:latin typeface="Arial"/>
                          <a:cs typeface="Arial"/>
                        </a:rPr>
                        <a:t> Muhammad </a:t>
                      </a:r>
                      <a:r>
                        <a:rPr lang="en-US" sz="1100" spc="-55" baseline="0" dirty="0" err="1" smtClean="0">
                          <a:latin typeface="Arial"/>
                          <a:cs typeface="Arial"/>
                        </a:rPr>
                        <a:t>Usman</a:t>
                      </a:r>
                      <a:r>
                        <a:rPr lang="en-US" sz="1100" spc="-55" baseline="0" dirty="0" smtClean="0">
                          <a:latin typeface="Arial"/>
                          <a:cs typeface="Arial"/>
                        </a:rPr>
                        <a:t> Amir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74040">
                <a:tc>
                  <a:txBody>
                    <a:bodyPr/>
                    <a:lstStyle/>
                    <a:p>
                      <a:pPr marL="81915">
                        <a:lnSpc>
                          <a:spcPts val="1270"/>
                        </a:lnSpc>
                      </a:pPr>
                      <a:r>
                        <a:rPr sz="1200" b="1" i="1" spc="-165" dirty="0">
                          <a:latin typeface="Arial"/>
                          <a:cs typeface="Arial"/>
                        </a:rPr>
                        <a:t>PATHOLOGY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527050" indent="-292735">
                        <a:lnSpc>
                          <a:spcPct val="100000"/>
                        </a:lnSpc>
                        <a:spcBef>
                          <a:spcPts val="170"/>
                        </a:spcBef>
                        <a:buSzPct val="109090"/>
                        <a:buFont typeface="Symbol"/>
                        <a:buChar char=""/>
                        <a:tabLst>
                          <a:tab pos="527050" algn="l"/>
                          <a:tab pos="527685" algn="l"/>
                        </a:tabLst>
                      </a:pPr>
                      <a:r>
                        <a:rPr sz="1100" spc="-55">
                          <a:latin typeface="Arial"/>
                          <a:cs typeface="Arial"/>
                        </a:rPr>
                        <a:t>Professor </a:t>
                      </a:r>
                      <a:r>
                        <a:rPr lang="en-US" sz="1100" spc="-70" baseline="0" dirty="0" smtClean="0">
                          <a:latin typeface="Arial"/>
                          <a:cs typeface="Arial"/>
                        </a:rPr>
                        <a:t> Dr. </a:t>
                      </a:r>
                      <a:r>
                        <a:rPr lang="en-US" sz="1100" spc="-70" baseline="0" dirty="0" err="1" smtClean="0">
                          <a:latin typeface="Arial"/>
                          <a:cs typeface="Arial"/>
                        </a:rPr>
                        <a:t>Rubina</a:t>
                      </a:r>
                      <a:r>
                        <a:rPr lang="en-US" sz="1100" spc="-70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100" spc="-70" baseline="0" dirty="0" err="1" smtClean="0">
                          <a:latin typeface="Arial"/>
                          <a:cs typeface="Arial"/>
                        </a:rPr>
                        <a:t>Hafeez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ts val="1310"/>
                        </a:lnSpc>
                      </a:pPr>
                      <a:r>
                        <a:rPr lang="en-US" sz="1200" b="1" dirty="0" smtClean="0">
                          <a:latin typeface="Arial"/>
                          <a:cs typeface="Arial"/>
                        </a:rPr>
                        <a:t>Endocrinology</a:t>
                      </a:r>
                    </a:p>
                    <a:p>
                      <a:pPr marL="76200">
                        <a:lnSpc>
                          <a:spcPts val="1310"/>
                        </a:lnSpc>
                      </a:pPr>
                      <a:r>
                        <a:rPr lang="en-US" sz="1200" b="1" dirty="0" smtClean="0">
                          <a:latin typeface="Arial"/>
                          <a:cs typeface="Arial"/>
                        </a:rPr>
                        <a:t>Prof. Dr. </a:t>
                      </a:r>
                      <a:r>
                        <a:rPr lang="en-US" sz="1200" b="1" dirty="0" err="1" smtClean="0">
                          <a:latin typeface="Arial"/>
                          <a:cs typeface="Arial"/>
                        </a:rPr>
                        <a:t>Waheed</a:t>
                      </a:r>
                      <a:r>
                        <a:rPr lang="en-US" sz="1200" b="1" dirty="0" smtClean="0">
                          <a:latin typeface="Arial"/>
                          <a:cs typeface="Arial"/>
                        </a:rPr>
                        <a:t> Ahmed</a:t>
                      </a:r>
                      <a:endParaRPr sz="1200" b="1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574040">
                <a:tc>
                  <a:txBody>
                    <a:bodyPr/>
                    <a:lstStyle/>
                    <a:p>
                      <a:pPr marL="76200">
                        <a:lnSpc>
                          <a:spcPts val="1270"/>
                        </a:lnSpc>
                      </a:pPr>
                      <a:r>
                        <a:rPr sz="1200" b="1" i="1" spc="-160" dirty="0">
                          <a:latin typeface="Arial"/>
                          <a:cs typeface="Arial"/>
                        </a:rPr>
                        <a:t>PHYSIOLOGY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462915" indent="-228600">
                        <a:lnSpc>
                          <a:spcPct val="100000"/>
                        </a:lnSpc>
                        <a:spcBef>
                          <a:spcPts val="25"/>
                        </a:spcBef>
                        <a:buSzPct val="109090"/>
                        <a:buFont typeface="Symbol"/>
                        <a:buChar char=""/>
                        <a:tabLst>
                          <a:tab pos="462915" algn="l"/>
                          <a:tab pos="463550" algn="l"/>
                        </a:tabLst>
                      </a:pPr>
                      <a:r>
                        <a:rPr sz="1100" spc="-55">
                          <a:latin typeface="Arial"/>
                          <a:cs typeface="Arial"/>
                        </a:rPr>
                        <a:t>Professor </a:t>
                      </a:r>
                      <a:r>
                        <a:rPr lang="en-US" sz="1100" spc="-100" baseline="0" dirty="0" smtClean="0">
                          <a:latin typeface="Arial"/>
                          <a:cs typeface="Arial"/>
                        </a:rPr>
                        <a:t> Dr. Binyamin Ahmad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39370">
                        <a:lnSpc>
                          <a:spcPts val="1300"/>
                        </a:lnSpc>
                      </a:pPr>
                      <a:endParaRPr lang="pt-BR" sz="1100" b="1" i="1" spc="-140" dirty="0" smtClean="0">
                        <a:latin typeface="Arial"/>
                        <a:cs typeface="Arial"/>
                      </a:endParaRPr>
                    </a:p>
                    <a:p>
                      <a:pPr marL="39370">
                        <a:lnSpc>
                          <a:spcPts val="1300"/>
                        </a:lnSpc>
                      </a:pPr>
                      <a:r>
                        <a:rPr lang="pt-BR" sz="1100" b="1" i="1" spc="-140" dirty="0" smtClean="0">
                          <a:latin typeface="Arial"/>
                          <a:cs typeface="Arial"/>
                        </a:rPr>
                        <a:t>PEDIATRICS</a:t>
                      </a:r>
                      <a:endParaRPr lang="pt-BR" sz="1100" dirty="0" smtClean="0">
                        <a:latin typeface="Arial"/>
                        <a:cs typeface="Arial"/>
                      </a:endParaRPr>
                    </a:p>
                    <a:p>
                      <a:pPr marL="464820" indent="-228600">
                        <a:lnSpc>
                          <a:spcPct val="100000"/>
                        </a:lnSpc>
                        <a:buFont typeface="Symbol"/>
                        <a:buChar char=""/>
                        <a:tabLst>
                          <a:tab pos="464820" algn="l"/>
                          <a:tab pos="465455" algn="l"/>
                        </a:tabLst>
                      </a:pPr>
                      <a:r>
                        <a:rPr lang="pt-BR" sz="1100" spc="-55" dirty="0" smtClean="0">
                          <a:latin typeface="Arial"/>
                          <a:cs typeface="Arial"/>
                        </a:rPr>
                        <a:t>Professor.Dr.</a:t>
                      </a:r>
                      <a:r>
                        <a:rPr lang="pt-BR" sz="1100" spc="-55" baseline="0" dirty="0" smtClean="0">
                          <a:latin typeface="Arial"/>
                          <a:cs typeface="Arial"/>
                        </a:rPr>
                        <a:t> Maryam</a:t>
                      </a:r>
                      <a:endParaRPr lang="pt-BR" sz="1100" dirty="0" smtClean="0">
                        <a:latin typeface="Arial"/>
                        <a:cs typeface="Arial"/>
                      </a:endParaRPr>
                    </a:p>
                    <a:p>
                      <a:pPr marL="464820" indent="-228600">
                        <a:lnSpc>
                          <a:spcPct val="100000"/>
                        </a:lnSpc>
                        <a:buFont typeface="Symbol"/>
                        <a:buChar char=""/>
                        <a:tabLst>
                          <a:tab pos="464820" algn="l"/>
                          <a:tab pos="465455" algn="l"/>
                        </a:tabLst>
                      </a:pPr>
                      <a:r>
                        <a:rPr lang="pt-BR" sz="1100" spc="-45" dirty="0" smtClean="0">
                          <a:latin typeface="Arial"/>
                          <a:cs typeface="Arial"/>
                        </a:rPr>
                        <a:t>Dr. </a:t>
                      </a:r>
                      <a:r>
                        <a:rPr lang="pt-BR" sz="1100" spc="-90" dirty="0" smtClean="0">
                          <a:latin typeface="Arial"/>
                          <a:cs typeface="Arial"/>
                        </a:rPr>
                        <a:t>Aneela</a:t>
                      </a:r>
                      <a:r>
                        <a:rPr lang="pt-BR" sz="1100" spc="-90" baseline="0" dirty="0" smtClean="0">
                          <a:latin typeface="Arial"/>
                          <a:cs typeface="Arial"/>
                        </a:rPr>
                        <a:t> Zareen</a:t>
                      </a:r>
                      <a:endParaRPr lang="pt-BR" sz="1100" dirty="0" smtClean="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43255">
                <a:tc>
                  <a:txBody>
                    <a:bodyPr/>
                    <a:lstStyle/>
                    <a:p>
                      <a:pPr marL="76200">
                        <a:lnSpc>
                          <a:spcPts val="1275"/>
                        </a:lnSpc>
                      </a:pPr>
                      <a:r>
                        <a:rPr sz="1200" b="1" i="1" spc="-150" dirty="0">
                          <a:latin typeface="Arial"/>
                          <a:cs typeface="Arial"/>
                        </a:rPr>
                        <a:t>PHARMACOLOGY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462915" indent="-228600">
                        <a:lnSpc>
                          <a:spcPts val="1310"/>
                        </a:lnSpc>
                        <a:buFont typeface="Symbol"/>
                        <a:buChar char=""/>
                        <a:tabLst>
                          <a:tab pos="462915" algn="l"/>
                          <a:tab pos="463550" algn="l"/>
                        </a:tabLst>
                      </a:pPr>
                      <a:r>
                        <a:rPr sz="1100" spc="-55">
                          <a:latin typeface="Arial"/>
                          <a:cs typeface="Arial"/>
                        </a:rPr>
                        <a:t>Professor </a:t>
                      </a:r>
                      <a:r>
                        <a:rPr lang="en-US" sz="1100" spc="-55" baseline="0" dirty="0" smtClean="0">
                          <a:latin typeface="Arial"/>
                          <a:cs typeface="Arial"/>
                        </a:rPr>
                        <a:t> Dr. </a:t>
                      </a:r>
                      <a:r>
                        <a:rPr lang="en-US" sz="1100" spc="-55" baseline="0" dirty="0" err="1" smtClean="0">
                          <a:latin typeface="Arial"/>
                          <a:cs typeface="Arial"/>
                        </a:rPr>
                        <a:t>Rana</a:t>
                      </a:r>
                      <a:r>
                        <a:rPr lang="en-US" sz="1100" spc="-55" baseline="0" dirty="0" smtClean="0">
                          <a:latin typeface="Arial"/>
                          <a:cs typeface="Arial"/>
                        </a:rPr>
                        <a:t> Tariq </a:t>
                      </a:r>
                      <a:r>
                        <a:rPr lang="en-US" sz="1100" spc="-55" baseline="0" dirty="0" err="1" smtClean="0">
                          <a:latin typeface="Arial"/>
                          <a:cs typeface="Arial"/>
                        </a:rPr>
                        <a:t>Mehmood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462915" indent="-228600">
                        <a:lnSpc>
                          <a:spcPct val="100000"/>
                        </a:lnSpc>
                        <a:buSzPct val="109090"/>
                        <a:buFont typeface="Symbol"/>
                        <a:buNone/>
                        <a:tabLst>
                          <a:tab pos="462915" algn="l"/>
                          <a:tab pos="463550" algn="l"/>
                        </a:tabLst>
                      </a:pP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75335">
                <a:tc gridSpan="2"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lang="en-US" sz="1200" b="1" i="1" spc="-110" dirty="0" smtClean="0">
                          <a:latin typeface="Arial"/>
                          <a:cs typeface="Arial"/>
                        </a:rPr>
                        <a:t>AVMC</a:t>
                      </a:r>
                      <a:r>
                        <a:rPr sz="1200" b="1" i="1" spc="-65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i="1" spc="-114" dirty="0">
                          <a:latin typeface="Arial"/>
                          <a:cs typeface="Arial"/>
                        </a:rPr>
                        <a:t>MANAGEMENT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7620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100" spc="-55">
                          <a:latin typeface="Arial"/>
                          <a:cs typeface="Arial"/>
                        </a:rPr>
                        <a:t>Professor </a:t>
                      </a:r>
                      <a:r>
                        <a:rPr lang="en-US" sz="1100" spc="-130" baseline="0" dirty="0" smtClean="0">
                          <a:latin typeface="Arial"/>
                          <a:cs typeface="Arial"/>
                        </a:rPr>
                        <a:t> Dr. </a:t>
                      </a:r>
                      <a:r>
                        <a:rPr lang="en-US" sz="1100" spc="-130" baseline="0" dirty="0" err="1" smtClean="0">
                          <a:latin typeface="Arial"/>
                          <a:cs typeface="Arial"/>
                        </a:rPr>
                        <a:t>Gulfreen</a:t>
                      </a:r>
                      <a:r>
                        <a:rPr lang="en-US" sz="1100" spc="-130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100" spc="-130" baseline="0" dirty="0" err="1" smtClean="0">
                          <a:latin typeface="Arial"/>
                          <a:cs typeface="Arial"/>
                        </a:rPr>
                        <a:t>Waheed</a:t>
                      </a:r>
                      <a:r>
                        <a:rPr sz="1100" spc="-35" smtClean="0">
                          <a:latin typeface="Arial"/>
                          <a:cs typeface="Arial"/>
                        </a:rPr>
                        <a:t>, </a:t>
                      </a:r>
                      <a:r>
                        <a:rPr sz="1100" spc="-45">
                          <a:latin typeface="Arial"/>
                          <a:cs typeface="Arial"/>
                        </a:rPr>
                        <a:t>Principal</a:t>
                      </a:r>
                      <a:r>
                        <a:rPr sz="1100" spc="-204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100" spc="-90" dirty="0" smtClean="0">
                          <a:latin typeface="Arial"/>
                          <a:cs typeface="Arial"/>
                        </a:rPr>
                        <a:t>AVMC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825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en-US" sz="1100" spc="-45" dirty="0" smtClean="0">
                          <a:latin typeface="Arial"/>
                          <a:cs typeface="Arial"/>
                        </a:rPr>
                        <a:t>Brig.</a:t>
                      </a:r>
                      <a:r>
                        <a:rPr sz="1100" spc="-45" smtClean="0">
                          <a:latin typeface="Arial"/>
                          <a:cs typeface="Arial"/>
                        </a:rPr>
                        <a:t>Dr</a:t>
                      </a:r>
                      <a:r>
                        <a:rPr sz="1100" spc="-45">
                          <a:latin typeface="Arial"/>
                          <a:cs typeface="Arial"/>
                        </a:rPr>
                        <a:t>. </a:t>
                      </a:r>
                      <a:r>
                        <a:rPr lang="en-US" sz="1100" spc="-80" dirty="0" err="1" smtClean="0">
                          <a:latin typeface="Arial"/>
                          <a:cs typeface="Arial"/>
                        </a:rPr>
                        <a:t>Gul</a:t>
                      </a:r>
                      <a:r>
                        <a:rPr lang="en-US" sz="1100" spc="-80" baseline="0" dirty="0" smtClean="0">
                          <a:latin typeface="Arial"/>
                          <a:cs typeface="Arial"/>
                        </a:rPr>
                        <a:t> e </a:t>
                      </a:r>
                      <a:r>
                        <a:rPr lang="en-US" sz="1100" spc="-80" baseline="0" dirty="0" err="1" smtClean="0">
                          <a:latin typeface="Arial"/>
                          <a:cs typeface="Arial"/>
                        </a:rPr>
                        <a:t>Rana</a:t>
                      </a:r>
                      <a:r>
                        <a:rPr lang="en-US" sz="1100" spc="-80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smtClean="0">
                          <a:latin typeface="Arial"/>
                          <a:cs typeface="Arial"/>
                        </a:rPr>
                        <a:t>, </a:t>
                      </a:r>
                      <a:r>
                        <a:rPr sz="1100" spc="-25">
                          <a:latin typeface="Arial"/>
                          <a:cs typeface="Arial"/>
                        </a:rPr>
                        <a:t>Director </a:t>
                      </a:r>
                      <a:r>
                        <a:rPr lang="en-US" sz="1100" spc="-75" dirty="0" smtClean="0">
                          <a:latin typeface="Arial"/>
                          <a:cs typeface="Arial"/>
                        </a:rPr>
                        <a:t>AVMC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39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530225">
                <a:tc>
                  <a:txBody>
                    <a:bodyPr/>
                    <a:lstStyle/>
                    <a:p>
                      <a:pPr marL="15049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200" b="1" i="1" spc="-155" dirty="0">
                          <a:latin typeface="Arial"/>
                          <a:cs typeface="Arial"/>
                        </a:rPr>
                        <a:t>STUDY </a:t>
                      </a:r>
                      <a:r>
                        <a:rPr sz="1200" b="1" i="1" spc="-125" dirty="0">
                          <a:latin typeface="Arial"/>
                          <a:cs typeface="Arial"/>
                        </a:rPr>
                        <a:t>GUIDE </a:t>
                      </a:r>
                      <a:r>
                        <a:rPr sz="1200" b="1" i="1" spc="-140" dirty="0">
                          <a:latin typeface="Arial"/>
                          <a:cs typeface="Arial"/>
                        </a:rPr>
                        <a:t>COMPILED</a:t>
                      </a:r>
                      <a:r>
                        <a:rPr sz="1200" b="1" i="1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i="1" spc="-150" dirty="0">
                          <a:latin typeface="Arial"/>
                          <a:cs typeface="Arial"/>
                        </a:rPr>
                        <a:t>BY: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5049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200" b="1" i="1" spc="-70" dirty="0">
                          <a:latin typeface="Arial"/>
                          <a:cs typeface="Arial"/>
                        </a:rPr>
                        <a:t>Department </a:t>
                      </a:r>
                      <a:r>
                        <a:rPr sz="1200" b="1" i="1" spc="-65" dirty="0">
                          <a:latin typeface="Arial"/>
                          <a:cs typeface="Arial"/>
                        </a:rPr>
                        <a:t>of Health </a:t>
                      </a:r>
                      <a:r>
                        <a:rPr sz="1200" b="1" i="1" spc="-110" dirty="0">
                          <a:latin typeface="Arial"/>
                          <a:cs typeface="Arial"/>
                        </a:rPr>
                        <a:t>Care</a:t>
                      </a:r>
                      <a:r>
                        <a:rPr sz="1200" b="1" i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i="1" spc="-100" dirty="0">
                          <a:latin typeface="Arial"/>
                          <a:cs typeface="Arial"/>
                        </a:rPr>
                        <a:t>Education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462915" indent="-163195">
                        <a:lnSpc>
                          <a:spcPct val="100000"/>
                        </a:lnSpc>
                        <a:spcBef>
                          <a:spcPts val="204"/>
                        </a:spcBef>
                        <a:buSzPct val="109090"/>
                        <a:buFont typeface="Symbol"/>
                        <a:buChar char=""/>
                        <a:tabLst>
                          <a:tab pos="463550" algn="l"/>
                        </a:tabLst>
                      </a:pPr>
                      <a:r>
                        <a:rPr sz="1100" spc="-45" dirty="0">
                          <a:latin typeface="Arial"/>
                          <a:cs typeface="Arial"/>
                        </a:rPr>
                        <a:t>Dr</a:t>
                      </a:r>
                      <a:r>
                        <a:rPr sz="1100" spc="-45">
                          <a:latin typeface="Arial"/>
                          <a:cs typeface="Arial"/>
                        </a:rPr>
                        <a:t>. </a:t>
                      </a:r>
                      <a:r>
                        <a:rPr sz="1100" spc="-75" smtClean="0">
                          <a:latin typeface="Arial"/>
                          <a:cs typeface="Arial"/>
                        </a:rPr>
                        <a:t>S</a:t>
                      </a:r>
                      <a:r>
                        <a:rPr lang="en-US" sz="1100" spc="-75" dirty="0" err="1" smtClean="0">
                          <a:latin typeface="Arial"/>
                          <a:cs typeface="Arial"/>
                        </a:rPr>
                        <a:t>adia</a:t>
                      </a:r>
                      <a:r>
                        <a:rPr lang="en-US" sz="1100" spc="-75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100" spc="-75" baseline="0" dirty="0" err="1" smtClean="0">
                          <a:latin typeface="Arial"/>
                          <a:cs typeface="Arial"/>
                        </a:rPr>
                        <a:t>Awan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462915" indent="-163195">
                        <a:lnSpc>
                          <a:spcPct val="100000"/>
                        </a:lnSpc>
                        <a:spcBef>
                          <a:spcPts val="265"/>
                        </a:spcBef>
                        <a:buSzPct val="109090"/>
                        <a:buFont typeface="Symbol"/>
                        <a:buChar char=""/>
                        <a:tabLst>
                          <a:tab pos="463550" algn="l"/>
                        </a:tabLst>
                      </a:pPr>
                      <a:r>
                        <a:rPr sz="1100" spc="-45" dirty="0">
                          <a:latin typeface="Arial"/>
                          <a:cs typeface="Arial"/>
                        </a:rPr>
                        <a:t>Dr</a:t>
                      </a:r>
                      <a:r>
                        <a:rPr sz="1100" spc="-45">
                          <a:latin typeface="Arial"/>
                          <a:cs typeface="Arial"/>
                        </a:rPr>
                        <a:t>. </a:t>
                      </a:r>
                      <a:r>
                        <a:rPr sz="1100" spc="-45" smtClean="0">
                          <a:latin typeface="Arial"/>
                          <a:cs typeface="Arial"/>
                        </a:rPr>
                        <a:t>Muhammad</a:t>
                      </a:r>
                      <a:r>
                        <a:rPr lang="en-US" sz="1100" spc="-45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100" spc="-45" baseline="0" dirty="0" err="1" smtClean="0">
                          <a:latin typeface="Arial"/>
                          <a:cs typeface="Arial"/>
                        </a:rPr>
                        <a:t>Muzzammil</a:t>
                      </a:r>
                      <a:r>
                        <a:rPr sz="1100" spc="-7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80">
                          <a:latin typeface="Arial"/>
                          <a:cs typeface="Arial"/>
                        </a:rPr>
                        <a:t>Sadiq</a:t>
                      </a:r>
                      <a:r>
                        <a:rPr sz="1100" spc="-110">
                          <a:latin typeface="Arial"/>
                          <a:cs typeface="Arial"/>
                        </a:rPr>
                        <a:t> </a:t>
                      </a:r>
                      <a:endParaRPr lang="en-US" sz="1100" spc="-65" dirty="0" smtClean="0">
                        <a:latin typeface="Arial"/>
                        <a:cs typeface="Arial"/>
                      </a:endParaRPr>
                    </a:p>
                    <a:p>
                      <a:pPr marL="462915" indent="-163195">
                        <a:lnSpc>
                          <a:spcPct val="100000"/>
                        </a:lnSpc>
                        <a:spcBef>
                          <a:spcPts val="265"/>
                        </a:spcBef>
                        <a:buSzPct val="109090"/>
                        <a:buFont typeface="Symbol"/>
                        <a:buChar char=""/>
                        <a:tabLst>
                          <a:tab pos="463550" algn="l"/>
                        </a:tabLst>
                      </a:pPr>
                      <a:r>
                        <a:rPr lang="en-US" sz="1100" spc="-65" dirty="0" smtClean="0">
                          <a:latin typeface="Arial"/>
                          <a:cs typeface="Arial"/>
                        </a:rPr>
                        <a:t>Dr.</a:t>
                      </a:r>
                      <a:r>
                        <a:rPr lang="en-US" sz="1100" spc="-65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100" spc="-65" baseline="0" dirty="0" err="1" smtClean="0">
                          <a:latin typeface="Arial"/>
                          <a:cs typeface="Arial"/>
                        </a:rPr>
                        <a:t>Usama</a:t>
                      </a:r>
                      <a:r>
                        <a:rPr lang="en-US" sz="1100" spc="-65" baseline="0" dirty="0" smtClean="0">
                          <a:latin typeface="Arial"/>
                          <a:cs typeface="Arial"/>
                        </a:rPr>
                        <a:t> Bin </a:t>
                      </a:r>
                      <a:r>
                        <a:rPr lang="en-US" sz="1100" spc="-65" baseline="0" dirty="0" err="1" smtClean="0">
                          <a:latin typeface="Arial"/>
                          <a:cs typeface="Arial"/>
                        </a:rPr>
                        <a:t>Ishtiaq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17" name="object 2"/>
          <p:cNvSpPr txBox="1"/>
          <p:nvPr/>
        </p:nvSpPr>
        <p:spPr>
          <a:xfrm>
            <a:off x="4114800" y="381000"/>
            <a:ext cx="295656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100" b="1" i="1" spc="-60" baseline="5050" dirty="0" smtClean="0">
                <a:latin typeface="Arial"/>
                <a:cs typeface="Arial"/>
              </a:rPr>
              <a:t>4</a:t>
            </a:r>
            <a:r>
              <a:rPr lang="en-US" sz="1100" b="1" i="1" spc="-60" baseline="39682" dirty="0" smtClean="0">
                <a:latin typeface="Arial"/>
                <a:cs typeface="Arial"/>
              </a:rPr>
              <a:t>th </a:t>
            </a:r>
            <a:r>
              <a:rPr lang="en-US" sz="1100" b="1" i="1" spc="-254" baseline="5050" dirty="0" smtClean="0">
                <a:latin typeface="Arial"/>
                <a:cs typeface="Arial"/>
              </a:rPr>
              <a:t>YEAR </a:t>
            </a:r>
            <a:r>
              <a:rPr lang="en-US" sz="1100" b="1" i="1" spc="-179" baseline="5050" dirty="0" smtClean="0">
                <a:latin typeface="Arial"/>
                <a:cs typeface="Arial"/>
              </a:rPr>
              <a:t>MBBS, </a:t>
            </a:r>
            <a:r>
              <a:rPr lang="en-US" sz="1100" b="1" i="1" spc="-82" baseline="5050" dirty="0" smtClean="0">
                <a:latin typeface="Arial"/>
                <a:cs typeface="Arial"/>
              </a:rPr>
              <a:t> </a:t>
            </a:r>
            <a:r>
              <a:rPr lang="en-US" sz="1100" b="1" i="1" spc="-195" baseline="5050" dirty="0" smtClean="0">
                <a:latin typeface="Arial"/>
                <a:cs typeface="Arial"/>
              </a:rPr>
              <a:t>NEUROSCIENCES-II </a:t>
            </a:r>
            <a:r>
              <a:rPr lang="en-US" sz="1100" b="1" i="1" spc="-30" baseline="5050" dirty="0" smtClean="0">
                <a:latin typeface="Arial"/>
                <a:cs typeface="Arial"/>
              </a:rPr>
              <a:t>&amp; </a:t>
            </a:r>
            <a:r>
              <a:rPr lang="en-US" sz="1100" b="1" i="1" spc="-217" baseline="5050" dirty="0" smtClean="0">
                <a:latin typeface="Arial"/>
                <a:cs typeface="Arial"/>
              </a:rPr>
              <a:t>PSYCHIATRY</a:t>
            </a:r>
            <a:r>
              <a:rPr lang="en-US" sz="1100" b="1" i="1" spc="-240" baseline="5050" dirty="0" smtClean="0">
                <a:latin typeface="Arial"/>
                <a:cs typeface="Arial"/>
              </a:rPr>
              <a:t> </a:t>
            </a:r>
            <a:r>
              <a:rPr lang="en-US" sz="1100" b="1" i="1" spc="-172" baseline="5050" dirty="0" smtClean="0">
                <a:latin typeface="Arial"/>
                <a:cs typeface="Arial"/>
              </a:rPr>
              <a:t>MODULE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58439" y="426211"/>
            <a:ext cx="421703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i="1" spc="-40" dirty="0">
                <a:latin typeface="Arial"/>
                <a:cs typeface="Arial"/>
              </a:rPr>
              <a:t>4</a:t>
            </a:r>
            <a:r>
              <a:rPr sz="1050" b="1" i="1" spc="-60" baseline="31746" dirty="0">
                <a:latin typeface="Arial"/>
                <a:cs typeface="Arial"/>
              </a:rPr>
              <a:t>th </a:t>
            </a:r>
            <a:r>
              <a:rPr sz="1100" b="1" i="1" spc="-170" dirty="0">
                <a:latin typeface="Arial"/>
                <a:cs typeface="Arial"/>
              </a:rPr>
              <a:t>YEAR </a:t>
            </a:r>
            <a:r>
              <a:rPr sz="1100" b="1" i="1" spc="-120" dirty="0">
                <a:latin typeface="Arial"/>
                <a:cs typeface="Arial"/>
              </a:rPr>
              <a:t>MBBS</a:t>
            </a:r>
            <a:r>
              <a:rPr sz="1100" b="1" i="1" spc="-120">
                <a:latin typeface="Arial"/>
                <a:cs typeface="Arial"/>
              </a:rPr>
              <a:t>, </a:t>
            </a:r>
            <a:r>
              <a:rPr lang="en-US" sz="1100" b="1" i="1" spc="-170" dirty="0" smtClean="0">
                <a:latin typeface="Arial"/>
                <a:cs typeface="Arial"/>
              </a:rPr>
              <a:t> </a:t>
            </a:r>
            <a:r>
              <a:rPr sz="1100" b="1" i="1" spc="-130" smtClean="0">
                <a:latin typeface="Arial"/>
                <a:cs typeface="Arial"/>
              </a:rPr>
              <a:t>NEUROSCIENCES-II </a:t>
            </a:r>
            <a:r>
              <a:rPr sz="1100" b="1" i="1" spc="-20" dirty="0">
                <a:latin typeface="Arial"/>
                <a:cs typeface="Arial"/>
              </a:rPr>
              <a:t>&amp; </a:t>
            </a:r>
            <a:r>
              <a:rPr sz="1100" b="1" i="1" spc="-145" dirty="0">
                <a:latin typeface="Arial"/>
                <a:cs typeface="Arial"/>
              </a:rPr>
              <a:t>PSYCHIATRY</a:t>
            </a:r>
            <a:r>
              <a:rPr sz="1100" b="1" i="1" spc="-160" dirty="0">
                <a:latin typeface="Arial"/>
                <a:cs typeface="Arial"/>
              </a:rPr>
              <a:t> </a:t>
            </a:r>
            <a:r>
              <a:rPr sz="1100" b="1" i="1" spc="-114" dirty="0">
                <a:latin typeface="Arial"/>
                <a:cs typeface="Arial"/>
              </a:rPr>
              <a:t>MODULE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105" dirty="0"/>
              <a:t>Page </a:t>
            </a:r>
            <a:r>
              <a:rPr spc="220" dirty="0"/>
              <a:t>|</a:t>
            </a:r>
            <a:r>
              <a:rPr spc="-80" dirty="0"/>
              <a:t> </a:t>
            </a:r>
            <a:fld id="{81D60167-4931-47E6-BA6A-407CBD079E47}" type="slidenum">
              <a:rPr spc="-55" dirty="0"/>
              <a:pPr marL="12700">
                <a:lnSpc>
                  <a:spcPts val="1150"/>
                </a:lnSpc>
              </a:pPr>
              <a:t>4</a:t>
            </a:fld>
            <a:endParaRPr spc="-55" dirty="0"/>
          </a:p>
        </p:txBody>
      </p:sp>
      <p:sp>
        <p:nvSpPr>
          <p:cNvPr id="3" name="object 3"/>
          <p:cNvSpPr txBox="1"/>
          <p:nvPr/>
        </p:nvSpPr>
        <p:spPr>
          <a:xfrm>
            <a:off x="650240" y="466725"/>
            <a:ext cx="2552065" cy="168275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0" rIns="0" bIns="0" rtlCol="0">
            <a:spAutoFit/>
          </a:bodyPr>
          <a:lstStyle/>
          <a:p>
            <a:pPr marL="108585">
              <a:lnSpc>
                <a:spcPts val="1190"/>
              </a:lnSpc>
            </a:pPr>
            <a:r>
              <a:rPr sz="1100" b="1" spc="-114" dirty="0">
                <a:latin typeface="Arial"/>
                <a:cs typeface="Arial"/>
              </a:rPr>
              <a:t>LIAQUAT </a:t>
            </a:r>
            <a:r>
              <a:rPr sz="1100" b="1" spc="-110" dirty="0">
                <a:latin typeface="Arial"/>
                <a:cs typeface="Arial"/>
              </a:rPr>
              <a:t>NATIONAL </a:t>
            </a:r>
            <a:r>
              <a:rPr sz="1100" b="1" spc="-120" dirty="0">
                <a:latin typeface="Arial"/>
                <a:cs typeface="Arial"/>
              </a:rPr>
              <a:t>MEDICAL</a:t>
            </a:r>
            <a:r>
              <a:rPr sz="1100" b="1" spc="20" dirty="0">
                <a:latin typeface="Arial"/>
                <a:cs typeface="Arial"/>
              </a:rPr>
              <a:t> </a:t>
            </a:r>
            <a:r>
              <a:rPr sz="1100" b="1" spc="-190" dirty="0">
                <a:latin typeface="Arial"/>
                <a:cs typeface="Arial"/>
              </a:rPr>
              <a:t>COLLEGE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04112" y="825500"/>
            <a:ext cx="1613535" cy="538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u="heavy" spc="-114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INTRODUCTION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00">
              <a:latin typeface="Times New Roman"/>
              <a:cs typeface="Times New Roman"/>
            </a:endParaRPr>
          </a:p>
          <a:p>
            <a:pPr marL="93345">
              <a:lnSpc>
                <a:spcPct val="100000"/>
              </a:lnSpc>
            </a:pPr>
            <a:r>
              <a:rPr sz="1100" b="1" spc="-105" dirty="0">
                <a:latin typeface="Arial"/>
                <a:cs typeface="Arial"/>
              </a:rPr>
              <a:t>WHAT </a:t>
            </a:r>
            <a:r>
              <a:rPr sz="1100" b="1" spc="-110" dirty="0">
                <a:latin typeface="Arial"/>
                <a:cs typeface="Arial"/>
              </a:rPr>
              <a:t>IS </a:t>
            </a:r>
            <a:r>
              <a:rPr sz="1100" b="1" spc="-130" dirty="0">
                <a:latin typeface="Arial"/>
                <a:cs typeface="Arial"/>
              </a:rPr>
              <a:t>A </a:t>
            </a:r>
            <a:r>
              <a:rPr sz="1100" b="1" spc="-140" dirty="0">
                <a:latin typeface="Arial"/>
                <a:cs typeface="Arial"/>
              </a:rPr>
              <a:t>STUDY</a:t>
            </a:r>
            <a:r>
              <a:rPr sz="1100" b="1" spc="-135" dirty="0">
                <a:latin typeface="Arial"/>
                <a:cs typeface="Arial"/>
              </a:rPr>
              <a:t> </a:t>
            </a:r>
            <a:r>
              <a:rPr sz="1100" b="1" spc="-120" dirty="0">
                <a:latin typeface="Arial"/>
                <a:cs typeface="Arial"/>
              </a:rPr>
              <a:t>GUIDE?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84884" y="1493265"/>
            <a:ext cx="78676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15" dirty="0">
                <a:latin typeface="Arial"/>
                <a:cs typeface="Arial"/>
              </a:rPr>
              <a:t>It </a:t>
            </a:r>
            <a:r>
              <a:rPr sz="1100" spc="-60" dirty="0">
                <a:latin typeface="Arial"/>
                <a:cs typeface="Arial"/>
              </a:rPr>
              <a:t>is an </a:t>
            </a:r>
            <a:r>
              <a:rPr sz="1100" spc="-40" dirty="0">
                <a:latin typeface="Arial"/>
                <a:cs typeface="Arial"/>
              </a:rPr>
              <a:t>aid</a:t>
            </a:r>
            <a:r>
              <a:rPr sz="1100" spc="-229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to: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13433" y="1586838"/>
            <a:ext cx="5772785" cy="531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8600">
              <a:lnSpc>
                <a:spcPct val="150900"/>
              </a:lnSpc>
              <a:spcBef>
                <a:spcPts val="100"/>
              </a:spcBef>
              <a:buFont typeface="Symbol"/>
              <a:buChar char=""/>
              <a:tabLst>
                <a:tab pos="236220" algn="l"/>
                <a:tab pos="236854" algn="l"/>
              </a:tabLst>
            </a:pPr>
            <a:r>
              <a:rPr sz="1100" spc="-15" dirty="0">
                <a:latin typeface="Arial"/>
                <a:cs typeface="Arial"/>
              </a:rPr>
              <a:t>Inform </a:t>
            </a:r>
            <a:r>
              <a:rPr sz="1100" spc="-40" dirty="0">
                <a:latin typeface="Arial"/>
                <a:cs typeface="Arial"/>
              </a:rPr>
              <a:t>students </a:t>
            </a:r>
            <a:r>
              <a:rPr sz="1100" spc="-35" dirty="0">
                <a:latin typeface="Arial"/>
                <a:cs typeface="Arial"/>
              </a:rPr>
              <a:t>how </a:t>
            </a:r>
            <a:r>
              <a:rPr sz="1100" spc="-30" dirty="0">
                <a:latin typeface="Arial"/>
                <a:cs typeface="Arial"/>
              </a:rPr>
              <a:t>student </a:t>
            </a:r>
            <a:r>
              <a:rPr sz="1100" spc="-40" dirty="0">
                <a:latin typeface="Arial"/>
                <a:cs typeface="Arial"/>
              </a:rPr>
              <a:t>learning </a:t>
            </a:r>
            <a:r>
              <a:rPr sz="1100" spc="-45" dirty="0">
                <a:latin typeface="Arial"/>
                <a:cs typeface="Arial"/>
              </a:rPr>
              <a:t>program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10" dirty="0">
                <a:latin typeface="Arial"/>
                <a:cs typeface="Arial"/>
              </a:rPr>
              <a:t>the </a:t>
            </a:r>
            <a:r>
              <a:rPr sz="1100" spc="-55" dirty="0">
                <a:latin typeface="Arial"/>
                <a:cs typeface="Arial"/>
              </a:rPr>
              <a:t>semester-wise </a:t>
            </a:r>
            <a:r>
              <a:rPr sz="1100" spc="-40" dirty="0">
                <a:latin typeface="Arial"/>
                <a:cs typeface="Arial"/>
              </a:rPr>
              <a:t>module </a:t>
            </a:r>
            <a:r>
              <a:rPr sz="1100" spc="-85" dirty="0">
                <a:latin typeface="Arial"/>
                <a:cs typeface="Arial"/>
              </a:rPr>
              <a:t>has </a:t>
            </a:r>
            <a:r>
              <a:rPr sz="1100" spc="-55" dirty="0">
                <a:latin typeface="Arial"/>
                <a:cs typeface="Arial"/>
              </a:rPr>
              <a:t>been  </a:t>
            </a:r>
            <a:r>
              <a:rPr sz="1100" spc="-50" dirty="0">
                <a:latin typeface="Arial"/>
                <a:cs typeface="Arial"/>
              </a:rPr>
              <a:t>organized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84884" y="2088235"/>
            <a:ext cx="5999480" cy="6898640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469265" indent="-228600">
              <a:lnSpc>
                <a:spcPct val="100000"/>
              </a:lnSpc>
              <a:spcBef>
                <a:spcPts val="865"/>
              </a:spcBef>
              <a:buFont typeface="Symbol"/>
              <a:buChar char=""/>
              <a:tabLst>
                <a:tab pos="464820" algn="l"/>
                <a:tab pos="465455" algn="l"/>
              </a:tabLst>
            </a:pPr>
            <a:r>
              <a:rPr sz="1100" spc="-50" dirty="0">
                <a:latin typeface="Arial"/>
                <a:cs typeface="Arial"/>
              </a:rPr>
              <a:t>Help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students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organize </a:t>
            </a:r>
            <a:r>
              <a:rPr sz="1100" spc="-60" dirty="0">
                <a:latin typeface="Arial"/>
                <a:cs typeface="Arial"/>
              </a:rPr>
              <a:t>and</a:t>
            </a:r>
            <a:r>
              <a:rPr sz="1100" spc="-85" dirty="0">
                <a:latin typeface="Arial"/>
                <a:cs typeface="Arial"/>
              </a:rPr>
              <a:t> </a:t>
            </a:r>
            <a:r>
              <a:rPr sz="1100" spc="-70" dirty="0">
                <a:latin typeface="Arial"/>
                <a:cs typeface="Arial"/>
              </a:rPr>
              <a:t>manage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their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studies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throughout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the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module</a:t>
            </a:r>
            <a:endParaRPr sz="1100">
              <a:latin typeface="Arial"/>
              <a:cs typeface="Arial"/>
            </a:endParaRPr>
          </a:p>
          <a:p>
            <a:pPr marL="469265" indent="-228600">
              <a:lnSpc>
                <a:spcPct val="100000"/>
              </a:lnSpc>
              <a:spcBef>
                <a:spcPts val="770"/>
              </a:spcBef>
              <a:buFont typeface="Symbol"/>
              <a:buChar char=""/>
              <a:tabLst>
                <a:tab pos="464820" algn="l"/>
                <a:tab pos="465455" algn="l"/>
              </a:tabLst>
            </a:pPr>
            <a:r>
              <a:rPr sz="1100" spc="-60" dirty="0">
                <a:latin typeface="Arial"/>
                <a:cs typeface="Arial"/>
              </a:rPr>
              <a:t>Guide </a:t>
            </a:r>
            <a:r>
              <a:rPr sz="1100" spc="-40" dirty="0">
                <a:latin typeface="Arial"/>
                <a:cs typeface="Arial"/>
              </a:rPr>
              <a:t>students </a:t>
            </a:r>
            <a:r>
              <a:rPr sz="1100" spc="-30" dirty="0">
                <a:latin typeface="Arial"/>
                <a:cs typeface="Arial"/>
              </a:rPr>
              <a:t>on </a:t>
            </a:r>
            <a:r>
              <a:rPr sz="1100" spc="-80" dirty="0">
                <a:latin typeface="Arial"/>
                <a:cs typeface="Arial"/>
              </a:rPr>
              <a:t>assessment </a:t>
            </a:r>
            <a:r>
              <a:rPr sz="1100" spc="-40" dirty="0">
                <a:latin typeface="Arial"/>
                <a:cs typeface="Arial"/>
              </a:rPr>
              <a:t>methods, </a:t>
            </a:r>
            <a:r>
              <a:rPr sz="1100" spc="-45" dirty="0">
                <a:latin typeface="Arial"/>
                <a:cs typeface="Arial"/>
              </a:rPr>
              <a:t>rules </a:t>
            </a:r>
            <a:r>
              <a:rPr sz="1100" spc="-55" dirty="0">
                <a:latin typeface="Arial"/>
                <a:cs typeface="Arial"/>
              </a:rPr>
              <a:t>and</a:t>
            </a:r>
            <a:r>
              <a:rPr sz="1100" spc="-160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regulations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Symbol"/>
              <a:buChar char=""/>
            </a:pPr>
            <a:endParaRPr sz="1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100" b="1" spc="-140" dirty="0">
                <a:latin typeface="Arial"/>
                <a:cs typeface="Arial"/>
              </a:rPr>
              <a:t>THE STUDY</a:t>
            </a:r>
            <a:r>
              <a:rPr sz="1100" b="1" spc="-150" dirty="0">
                <a:latin typeface="Arial"/>
                <a:cs typeface="Arial"/>
              </a:rPr>
              <a:t> </a:t>
            </a:r>
            <a:r>
              <a:rPr sz="1100" b="1" spc="-105" dirty="0">
                <a:latin typeface="Arial"/>
                <a:cs typeface="Arial"/>
              </a:rPr>
              <a:t>GUIDE:</a:t>
            </a:r>
            <a:endParaRPr sz="1100">
              <a:latin typeface="Arial"/>
              <a:cs typeface="Arial"/>
            </a:endParaRPr>
          </a:p>
          <a:p>
            <a:pPr marL="469265" marR="1165860" indent="-228600">
              <a:lnSpc>
                <a:spcPct val="152700"/>
              </a:lnSpc>
              <a:spcBef>
                <a:spcPts val="50"/>
              </a:spcBef>
              <a:buFont typeface="Symbol"/>
              <a:buChar char=""/>
              <a:tabLst>
                <a:tab pos="464820" algn="l"/>
                <a:tab pos="465455" algn="l"/>
              </a:tabLst>
            </a:pPr>
            <a:r>
              <a:rPr sz="1100" spc="-60" dirty="0">
                <a:latin typeface="Arial"/>
                <a:cs typeface="Arial"/>
              </a:rPr>
              <a:t>Communicates </a:t>
            </a:r>
            <a:r>
              <a:rPr sz="1100" spc="-20" dirty="0">
                <a:latin typeface="Arial"/>
                <a:cs typeface="Arial"/>
              </a:rPr>
              <a:t>information </a:t>
            </a:r>
            <a:r>
              <a:rPr sz="1100" spc="-30" dirty="0">
                <a:latin typeface="Arial"/>
                <a:cs typeface="Arial"/>
              </a:rPr>
              <a:t>on </a:t>
            </a:r>
            <a:r>
              <a:rPr sz="1100" spc="-40" dirty="0">
                <a:latin typeface="Arial"/>
                <a:cs typeface="Arial"/>
              </a:rPr>
              <a:t>organization </a:t>
            </a:r>
            <a:r>
              <a:rPr sz="1100" spc="-55" dirty="0">
                <a:latin typeface="Arial"/>
                <a:cs typeface="Arial"/>
              </a:rPr>
              <a:t>and management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15" dirty="0">
                <a:latin typeface="Arial"/>
                <a:cs typeface="Arial"/>
              </a:rPr>
              <a:t>the</a:t>
            </a:r>
            <a:r>
              <a:rPr sz="1100" spc="-200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module.  </a:t>
            </a:r>
            <a:r>
              <a:rPr sz="1100" spc="-75" dirty="0">
                <a:latin typeface="Arial"/>
                <a:cs typeface="Arial"/>
              </a:rPr>
              <a:t>This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will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help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the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student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to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contact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the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right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person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in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90" dirty="0">
                <a:latin typeface="Arial"/>
                <a:cs typeface="Arial"/>
              </a:rPr>
              <a:t>case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of</a:t>
            </a:r>
            <a:r>
              <a:rPr sz="1100" spc="-65" dirty="0">
                <a:latin typeface="Arial"/>
                <a:cs typeface="Arial"/>
              </a:rPr>
              <a:t> any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difficulty.</a:t>
            </a:r>
            <a:endParaRPr sz="1100">
              <a:latin typeface="Arial"/>
              <a:cs typeface="Arial"/>
            </a:endParaRPr>
          </a:p>
          <a:p>
            <a:pPr marL="469265" indent="-228600">
              <a:lnSpc>
                <a:spcPct val="100000"/>
              </a:lnSpc>
              <a:spcBef>
                <a:spcPts val="755"/>
              </a:spcBef>
              <a:buFont typeface="Symbol"/>
              <a:buChar char=""/>
              <a:tabLst>
                <a:tab pos="464820" algn="l"/>
                <a:tab pos="465455" algn="l"/>
              </a:tabLst>
            </a:pPr>
            <a:r>
              <a:rPr sz="1100" spc="-55" dirty="0">
                <a:latin typeface="Arial"/>
                <a:cs typeface="Arial"/>
              </a:rPr>
              <a:t>Defines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the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objectives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which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are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expected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to</a:t>
            </a:r>
            <a:r>
              <a:rPr sz="1100" spc="-50" dirty="0">
                <a:latin typeface="Arial"/>
                <a:cs typeface="Arial"/>
              </a:rPr>
              <a:t> be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achieved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at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the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end</a:t>
            </a:r>
            <a:r>
              <a:rPr sz="1100" spc="-8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of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the</a:t>
            </a:r>
            <a:r>
              <a:rPr sz="1100" spc="-90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module.</a:t>
            </a:r>
            <a:endParaRPr sz="1100">
              <a:latin typeface="Arial"/>
              <a:cs typeface="Arial"/>
            </a:endParaRPr>
          </a:p>
          <a:p>
            <a:pPr marL="469265" marR="6350" indent="-228600" algn="just">
              <a:lnSpc>
                <a:spcPct val="150900"/>
              </a:lnSpc>
              <a:spcBef>
                <a:spcPts val="85"/>
              </a:spcBef>
              <a:buFont typeface="Symbol"/>
              <a:buChar char=""/>
              <a:tabLst>
                <a:tab pos="465455" algn="l"/>
              </a:tabLst>
            </a:pPr>
            <a:r>
              <a:rPr sz="1100" spc="-25" dirty="0">
                <a:latin typeface="Arial"/>
                <a:cs typeface="Arial"/>
              </a:rPr>
              <a:t>Identifies </a:t>
            </a:r>
            <a:r>
              <a:rPr sz="1100" spc="-10" dirty="0">
                <a:latin typeface="Arial"/>
                <a:cs typeface="Arial"/>
              </a:rPr>
              <a:t>the </a:t>
            </a:r>
            <a:r>
              <a:rPr sz="1100" spc="-40" dirty="0">
                <a:latin typeface="Arial"/>
                <a:cs typeface="Arial"/>
              </a:rPr>
              <a:t>learning </a:t>
            </a:r>
            <a:r>
              <a:rPr sz="1100" spc="-45" dirty="0">
                <a:latin typeface="Arial"/>
                <a:cs typeface="Arial"/>
              </a:rPr>
              <a:t>strategies </a:t>
            </a:r>
            <a:r>
              <a:rPr sz="1100" spc="-70" dirty="0">
                <a:latin typeface="Arial"/>
                <a:cs typeface="Arial"/>
              </a:rPr>
              <a:t>such </a:t>
            </a:r>
            <a:r>
              <a:rPr sz="1100" spc="-105" dirty="0">
                <a:latin typeface="Arial"/>
                <a:cs typeface="Arial"/>
              </a:rPr>
              <a:t>as </a:t>
            </a:r>
            <a:r>
              <a:rPr sz="1100" spc="-40" dirty="0">
                <a:latin typeface="Arial"/>
                <a:cs typeface="Arial"/>
              </a:rPr>
              <a:t>lectures, </a:t>
            </a:r>
            <a:r>
              <a:rPr sz="1100" spc="-50" dirty="0">
                <a:latin typeface="Arial"/>
                <a:cs typeface="Arial"/>
              </a:rPr>
              <a:t>small </a:t>
            </a:r>
            <a:r>
              <a:rPr sz="1100" spc="-40" dirty="0">
                <a:latin typeface="Arial"/>
                <a:cs typeface="Arial"/>
              </a:rPr>
              <a:t>group </a:t>
            </a:r>
            <a:r>
              <a:rPr sz="1100" spc="-55" dirty="0">
                <a:latin typeface="Arial"/>
                <a:cs typeface="Arial"/>
              </a:rPr>
              <a:t>teachings, </a:t>
            </a:r>
            <a:r>
              <a:rPr sz="1100" spc="-35" dirty="0">
                <a:latin typeface="Arial"/>
                <a:cs typeface="Arial"/>
              </a:rPr>
              <a:t>clinical </a:t>
            </a:r>
            <a:r>
              <a:rPr sz="1100" spc="-50" dirty="0">
                <a:latin typeface="Arial"/>
                <a:cs typeface="Arial"/>
              </a:rPr>
              <a:t>skills,  </a:t>
            </a:r>
            <a:r>
              <a:rPr sz="1100" spc="-30" dirty="0">
                <a:latin typeface="Arial"/>
                <a:cs typeface="Arial"/>
              </a:rPr>
              <a:t>demonstration, </a:t>
            </a:r>
            <a:r>
              <a:rPr sz="1100" spc="-5" dirty="0">
                <a:latin typeface="Arial"/>
                <a:cs typeface="Arial"/>
              </a:rPr>
              <a:t>tutorial </a:t>
            </a:r>
            <a:r>
              <a:rPr sz="1100" spc="-60" dirty="0">
                <a:latin typeface="Arial"/>
                <a:cs typeface="Arial"/>
              </a:rPr>
              <a:t>and </a:t>
            </a:r>
            <a:r>
              <a:rPr sz="1100" spc="-90" dirty="0">
                <a:latin typeface="Arial"/>
                <a:cs typeface="Arial"/>
              </a:rPr>
              <a:t>case </a:t>
            </a:r>
            <a:r>
              <a:rPr sz="1100" spc="-70" dirty="0">
                <a:latin typeface="Arial"/>
                <a:cs typeface="Arial"/>
              </a:rPr>
              <a:t>based </a:t>
            </a:r>
            <a:r>
              <a:rPr sz="1100" spc="-40" dirty="0">
                <a:latin typeface="Arial"/>
                <a:cs typeface="Arial"/>
              </a:rPr>
              <a:t>learning </a:t>
            </a:r>
            <a:r>
              <a:rPr sz="1100" spc="-5" dirty="0">
                <a:latin typeface="Arial"/>
                <a:cs typeface="Arial"/>
              </a:rPr>
              <a:t>that </a:t>
            </a:r>
            <a:r>
              <a:rPr sz="1100" spc="5" dirty="0">
                <a:latin typeface="Arial"/>
                <a:cs typeface="Arial"/>
              </a:rPr>
              <a:t>will </a:t>
            </a:r>
            <a:r>
              <a:rPr sz="1100" spc="-60" dirty="0">
                <a:latin typeface="Arial"/>
                <a:cs typeface="Arial"/>
              </a:rPr>
              <a:t>be </a:t>
            </a:r>
            <a:r>
              <a:rPr sz="1100" spc="-30" dirty="0">
                <a:latin typeface="Arial"/>
                <a:cs typeface="Arial"/>
              </a:rPr>
              <a:t>implemented </a:t>
            </a:r>
            <a:r>
              <a:rPr sz="1100" spc="15" dirty="0">
                <a:latin typeface="Arial"/>
                <a:cs typeface="Arial"/>
              </a:rPr>
              <a:t>to </a:t>
            </a:r>
            <a:r>
              <a:rPr sz="1100" spc="-60" dirty="0">
                <a:latin typeface="Arial"/>
                <a:cs typeface="Arial"/>
              </a:rPr>
              <a:t>achieve </a:t>
            </a:r>
            <a:r>
              <a:rPr sz="1100" spc="-20" dirty="0">
                <a:latin typeface="Arial"/>
                <a:cs typeface="Arial"/>
              </a:rPr>
              <a:t>the  </a:t>
            </a:r>
            <a:r>
              <a:rPr sz="1100" spc="-35" dirty="0">
                <a:latin typeface="Arial"/>
                <a:cs typeface="Arial"/>
              </a:rPr>
              <a:t>module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objectives.</a:t>
            </a:r>
            <a:endParaRPr sz="1100">
              <a:latin typeface="Arial"/>
              <a:cs typeface="Arial"/>
            </a:endParaRPr>
          </a:p>
          <a:p>
            <a:pPr marL="469265" marR="5080" indent="-228600">
              <a:lnSpc>
                <a:spcPct val="150900"/>
              </a:lnSpc>
              <a:spcBef>
                <a:spcPts val="85"/>
              </a:spcBef>
              <a:buFont typeface="Symbol"/>
              <a:buChar char=""/>
              <a:tabLst>
                <a:tab pos="464820" algn="l"/>
                <a:tab pos="465455" algn="l"/>
              </a:tabLst>
            </a:pPr>
            <a:r>
              <a:rPr sz="1100" spc="-60" dirty="0">
                <a:latin typeface="Arial"/>
                <a:cs typeface="Arial"/>
              </a:rPr>
              <a:t>Provides </a:t>
            </a:r>
            <a:r>
              <a:rPr sz="1100" spc="-85" dirty="0">
                <a:latin typeface="Arial"/>
                <a:cs typeface="Arial"/>
              </a:rPr>
              <a:t>a </a:t>
            </a:r>
            <a:r>
              <a:rPr sz="1100" spc="-15" dirty="0">
                <a:latin typeface="Arial"/>
                <a:cs typeface="Arial"/>
              </a:rPr>
              <a:t>list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40" dirty="0">
                <a:latin typeface="Arial"/>
                <a:cs typeface="Arial"/>
              </a:rPr>
              <a:t>learning </a:t>
            </a:r>
            <a:r>
              <a:rPr sz="1100" spc="-60" dirty="0">
                <a:latin typeface="Arial"/>
                <a:cs typeface="Arial"/>
              </a:rPr>
              <a:t>resources </a:t>
            </a:r>
            <a:r>
              <a:rPr sz="1100" spc="-70" dirty="0">
                <a:latin typeface="Arial"/>
                <a:cs typeface="Arial"/>
              </a:rPr>
              <a:t>such </a:t>
            </a:r>
            <a:r>
              <a:rPr sz="1100" spc="-105" dirty="0">
                <a:latin typeface="Arial"/>
                <a:cs typeface="Arial"/>
              </a:rPr>
              <a:t>as </a:t>
            </a:r>
            <a:r>
              <a:rPr sz="1100" spc="-60" dirty="0">
                <a:latin typeface="Arial"/>
                <a:cs typeface="Arial"/>
              </a:rPr>
              <a:t>books, </a:t>
            </a:r>
            <a:r>
              <a:rPr sz="1100" spc="-35" dirty="0">
                <a:latin typeface="Arial"/>
                <a:cs typeface="Arial"/>
              </a:rPr>
              <a:t>computer </a:t>
            </a:r>
            <a:r>
              <a:rPr sz="1100" spc="-65" dirty="0">
                <a:latin typeface="Arial"/>
                <a:cs typeface="Arial"/>
              </a:rPr>
              <a:t>assisted </a:t>
            </a:r>
            <a:r>
              <a:rPr sz="1100" spc="-40" dirty="0">
                <a:latin typeface="Arial"/>
                <a:cs typeface="Arial"/>
              </a:rPr>
              <a:t>learning </a:t>
            </a:r>
            <a:r>
              <a:rPr sz="1100" spc="-50" dirty="0">
                <a:latin typeface="Arial"/>
                <a:cs typeface="Arial"/>
              </a:rPr>
              <a:t>programs,  </a:t>
            </a:r>
            <a:r>
              <a:rPr sz="1100" spc="-35" dirty="0">
                <a:latin typeface="Arial"/>
                <a:cs typeface="Arial"/>
              </a:rPr>
              <a:t>web-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links,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journals,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for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students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to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consult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in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order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to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maximize </a:t>
            </a:r>
            <a:r>
              <a:rPr sz="1100" spc="-5" dirty="0">
                <a:latin typeface="Arial"/>
                <a:cs typeface="Arial"/>
              </a:rPr>
              <a:t>their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learning.</a:t>
            </a:r>
            <a:endParaRPr sz="1100">
              <a:latin typeface="Arial"/>
              <a:cs typeface="Arial"/>
            </a:endParaRPr>
          </a:p>
          <a:p>
            <a:pPr marL="469265" marR="88900" indent="-228600">
              <a:lnSpc>
                <a:spcPct val="151800"/>
              </a:lnSpc>
              <a:spcBef>
                <a:spcPts val="60"/>
              </a:spcBef>
              <a:buFont typeface="Symbol"/>
              <a:buChar char=""/>
              <a:tabLst>
                <a:tab pos="464820" algn="l"/>
                <a:tab pos="465455" algn="l"/>
              </a:tabLst>
            </a:pPr>
            <a:r>
              <a:rPr sz="1100" spc="-45" dirty="0">
                <a:latin typeface="Arial"/>
                <a:cs typeface="Arial"/>
              </a:rPr>
              <a:t>Highlights </a:t>
            </a:r>
            <a:r>
              <a:rPr sz="1100" spc="-15" dirty="0">
                <a:latin typeface="Arial"/>
                <a:cs typeface="Arial"/>
              </a:rPr>
              <a:t>information </a:t>
            </a:r>
            <a:r>
              <a:rPr sz="1100" spc="-30" dirty="0">
                <a:latin typeface="Arial"/>
                <a:cs typeface="Arial"/>
              </a:rPr>
              <a:t>on </a:t>
            </a:r>
            <a:r>
              <a:rPr sz="1100" spc="-10" dirty="0">
                <a:latin typeface="Arial"/>
                <a:cs typeface="Arial"/>
              </a:rPr>
              <a:t>the </a:t>
            </a:r>
            <a:r>
              <a:rPr sz="1100" spc="-15" dirty="0">
                <a:latin typeface="Arial"/>
                <a:cs typeface="Arial"/>
              </a:rPr>
              <a:t>contribution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40" dirty="0">
                <a:latin typeface="Arial"/>
                <a:cs typeface="Arial"/>
              </a:rPr>
              <a:t>continuous </a:t>
            </a:r>
            <a:r>
              <a:rPr sz="1100" spc="-55" dirty="0">
                <a:latin typeface="Arial"/>
                <a:cs typeface="Arial"/>
              </a:rPr>
              <a:t>and semester </a:t>
            </a:r>
            <a:r>
              <a:rPr sz="1100" spc="-45" dirty="0">
                <a:latin typeface="Arial"/>
                <a:cs typeface="Arial"/>
              </a:rPr>
              <a:t>examinations </a:t>
            </a:r>
            <a:r>
              <a:rPr sz="1100" spc="-30" dirty="0">
                <a:latin typeface="Arial"/>
                <a:cs typeface="Arial"/>
              </a:rPr>
              <a:t>on </a:t>
            </a:r>
            <a:r>
              <a:rPr sz="1100" spc="-10" dirty="0">
                <a:latin typeface="Arial"/>
                <a:cs typeface="Arial"/>
              </a:rPr>
              <a:t>the  </a:t>
            </a:r>
            <a:r>
              <a:rPr sz="1100" spc="-30" dirty="0">
                <a:latin typeface="Arial"/>
                <a:cs typeface="Arial"/>
              </a:rPr>
              <a:t>student’s overall</a:t>
            </a:r>
            <a:r>
              <a:rPr sz="1100" spc="-114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performance.</a:t>
            </a:r>
            <a:endParaRPr sz="1100">
              <a:latin typeface="Arial"/>
              <a:cs typeface="Arial"/>
            </a:endParaRPr>
          </a:p>
          <a:p>
            <a:pPr marL="469265" marR="50800" indent="-228600">
              <a:lnSpc>
                <a:spcPct val="152700"/>
              </a:lnSpc>
              <a:spcBef>
                <a:spcPts val="60"/>
              </a:spcBef>
              <a:buFont typeface="Symbol"/>
              <a:buChar char=""/>
              <a:tabLst>
                <a:tab pos="464820" algn="l"/>
                <a:tab pos="465455" algn="l"/>
              </a:tabLst>
            </a:pPr>
            <a:r>
              <a:rPr sz="1100" spc="-55" dirty="0">
                <a:latin typeface="Arial"/>
                <a:cs typeface="Arial"/>
              </a:rPr>
              <a:t>Includes </a:t>
            </a:r>
            <a:r>
              <a:rPr sz="1100" spc="-15" dirty="0">
                <a:latin typeface="Arial"/>
                <a:cs typeface="Arial"/>
              </a:rPr>
              <a:t>information </a:t>
            </a:r>
            <a:r>
              <a:rPr sz="1100" spc="-30" dirty="0">
                <a:latin typeface="Arial"/>
                <a:cs typeface="Arial"/>
              </a:rPr>
              <a:t>on </a:t>
            </a:r>
            <a:r>
              <a:rPr sz="1100" spc="-20" dirty="0">
                <a:latin typeface="Arial"/>
                <a:cs typeface="Arial"/>
              </a:rPr>
              <a:t>the </a:t>
            </a:r>
            <a:r>
              <a:rPr sz="1100" spc="-75" dirty="0">
                <a:latin typeface="Arial"/>
                <a:cs typeface="Arial"/>
              </a:rPr>
              <a:t>assessment </a:t>
            </a:r>
            <a:r>
              <a:rPr sz="1100" spc="-40" dirty="0">
                <a:latin typeface="Arial"/>
                <a:cs typeface="Arial"/>
              </a:rPr>
              <a:t>methods </a:t>
            </a:r>
            <a:r>
              <a:rPr sz="1100" spc="-5" dirty="0">
                <a:latin typeface="Arial"/>
                <a:cs typeface="Arial"/>
              </a:rPr>
              <a:t>that </a:t>
            </a:r>
            <a:r>
              <a:rPr sz="1100" spc="5" dirty="0">
                <a:latin typeface="Arial"/>
                <a:cs typeface="Arial"/>
              </a:rPr>
              <a:t>will </a:t>
            </a:r>
            <a:r>
              <a:rPr sz="1100" spc="-60" dirty="0">
                <a:latin typeface="Arial"/>
                <a:cs typeface="Arial"/>
              </a:rPr>
              <a:t>be </a:t>
            </a:r>
            <a:r>
              <a:rPr sz="1100" spc="-35" dirty="0">
                <a:latin typeface="Arial"/>
                <a:cs typeface="Arial"/>
              </a:rPr>
              <a:t>held </a:t>
            </a:r>
            <a:r>
              <a:rPr sz="1100" dirty="0">
                <a:latin typeface="Arial"/>
                <a:cs typeface="Arial"/>
              </a:rPr>
              <a:t>to </a:t>
            </a:r>
            <a:r>
              <a:rPr sz="1100" spc="-30" dirty="0">
                <a:latin typeface="Arial"/>
                <a:cs typeface="Arial"/>
              </a:rPr>
              <a:t>determine </a:t>
            </a:r>
            <a:r>
              <a:rPr sz="1100" spc="-50" dirty="0">
                <a:latin typeface="Arial"/>
                <a:cs typeface="Arial"/>
              </a:rPr>
              <a:t>every </a:t>
            </a:r>
            <a:r>
              <a:rPr sz="1100" spc="-35" dirty="0">
                <a:latin typeface="Arial"/>
                <a:cs typeface="Arial"/>
              </a:rPr>
              <a:t>student’s  </a:t>
            </a:r>
            <a:r>
              <a:rPr sz="1100" spc="-45" dirty="0">
                <a:latin typeface="Arial"/>
                <a:cs typeface="Arial"/>
              </a:rPr>
              <a:t>achievement </a:t>
            </a:r>
            <a:r>
              <a:rPr sz="1100" dirty="0">
                <a:latin typeface="Arial"/>
                <a:cs typeface="Arial"/>
              </a:rPr>
              <a:t>of</a:t>
            </a:r>
            <a:r>
              <a:rPr sz="1100" spc="-110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objectives.</a:t>
            </a:r>
            <a:endParaRPr sz="1100">
              <a:latin typeface="Arial"/>
              <a:cs typeface="Arial"/>
            </a:endParaRPr>
          </a:p>
          <a:p>
            <a:pPr marL="469265" indent="-228600">
              <a:lnSpc>
                <a:spcPct val="100000"/>
              </a:lnSpc>
              <a:spcBef>
                <a:spcPts val="770"/>
              </a:spcBef>
              <a:buFont typeface="Symbol"/>
              <a:buChar char=""/>
              <a:tabLst>
                <a:tab pos="464820" algn="l"/>
                <a:tab pos="465455" algn="l"/>
              </a:tabLst>
            </a:pPr>
            <a:r>
              <a:rPr sz="1100" spc="-90" dirty="0">
                <a:latin typeface="Arial"/>
                <a:cs typeface="Arial"/>
              </a:rPr>
              <a:t>Focuses </a:t>
            </a:r>
            <a:r>
              <a:rPr sz="1100" spc="-30" dirty="0">
                <a:latin typeface="Arial"/>
                <a:cs typeface="Arial"/>
              </a:rPr>
              <a:t>on </a:t>
            </a:r>
            <a:r>
              <a:rPr sz="1100" spc="-20" dirty="0">
                <a:latin typeface="Arial"/>
                <a:cs typeface="Arial"/>
              </a:rPr>
              <a:t>information </a:t>
            </a:r>
            <a:r>
              <a:rPr sz="1100" spc="-30" dirty="0">
                <a:latin typeface="Arial"/>
                <a:cs typeface="Arial"/>
              </a:rPr>
              <a:t>pertaining </a:t>
            </a:r>
            <a:r>
              <a:rPr sz="1100" spc="10" dirty="0">
                <a:latin typeface="Arial"/>
                <a:cs typeface="Arial"/>
              </a:rPr>
              <a:t>to</a:t>
            </a:r>
            <a:r>
              <a:rPr sz="1100" spc="-200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examination policy, </a:t>
            </a:r>
            <a:r>
              <a:rPr sz="1100" spc="-45" dirty="0">
                <a:latin typeface="Arial"/>
                <a:cs typeface="Arial"/>
              </a:rPr>
              <a:t>rules </a:t>
            </a:r>
            <a:r>
              <a:rPr sz="1100" spc="-50" dirty="0">
                <a:latin typeface="Arial"/>
                <a:cs typeface="Arial"/>
              </a:rPr>
              <a:t>and </a:t>
            </a:r>
            <a:r>
              <a:rPr sz="1100" spc="-40" dirty="0">
                <a:latin typeface="Arial"/>
                <a:cs typeface="Arial"/>
              </a:rPr>
              <a:t>regulations.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100" b="1" spc="-120" dirty="0">
                <a:latin typeface="Arial"/>
                <a:cs typeface="Arial"/>
              </a:rPr>
              <a:t>CURRICULUM</a:t>
            </a:r>
            <a:r>
              <a:rPr sz="1100" b="1" spc="-65" dirty="0">
                <a:latin typeface="Arial"/>
                <a:cs typeface="Arial"/>
              </a:rPr>
              <a:t> </a:t>
            </a:r>
            <a:r>
              <a:rPr sz="1100" b="1" spc="-135" dirty="0">
                <a:latin typeface="Arial"/>
                <a:cs typeface="Arial"/>
              </a:rPr>
              <a:t>FRAMEWORK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1100" spc="-50" dirty="0">
                <a:latin typeface="Arial"/>
                <a:cs typeface="Arial"/>
              </a:rPr>
              <a:t>Students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will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experience </a:t>
            </a:r>
            <a:r>
              <a:rPr sz="1100" i="1" spc="-60" dirty="0">
                <a:latin typeface="Trebuchet MS"/>
                <a:cs typeface="Trebuchet MS"/>
              </a:rPr>
              <a:t>integrated</a:t>
            </a:r>
            <a:r>
              <a:rPr sz="1100" i="1" spc="-85" dirty="0">
                <a:latin typeface="Trebuchet MS"/>
                <a:cs typeface="Trebuchet MS"/>
              </a:rPr>
              <a:t> </a:t>
            </a:r>
            <a:r>
              <a:rPr sz="1100" i="1" spc="-70" dirty="0">
                <a:latin typeface="Trebuchet MS"/>
                <a:cs typeface="Trebuchet MS"/>
              </a:rPr>
              <a:t>curriculum</a:t>
            </a:r>
            <a:r>
              <a:rPr sz="1100" i="1" spc="-90" dirty="0">
                <a:latin typeface="Trebuchet MS"/>
                <a:cs typeface="Trebuchet MS"/>
              </a:rPr>
              <a:t> </a:t>
            </a:r>
            <a:r>
              <a:rPr sz="1100" spc="-30" dirty="0">
                <a:latin typeface="Arial"/>
                <a:cs typeface="Arial"/>
              </a:rPr>
              <a:t>similar</a:t>
            </a:r>
            <a:r>
              <a:rPr sz="1100" spc="-85" dirty="0">
                <a:latin typeface="Arial"/>
                <a:cs typeface="Arial"/>
              </a:rPr>
              <a:t> </a:t>
            </a:r>
            <a:r>
              <a:rPr sz="1100" spc="15" dirty="0">
                <a:latin typeface="Arial"/>
                <a:cs typeface="Arial"/>
              </a:rPr>
              <a:t>to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previous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modules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of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all</a:t>
            </a:r>
            <a:r>
              <a:rPr sz="1100" spc="-55" dirty="0">
                <a:latin typeface="Arial"/>
                <a:cs typeface="Arial"/>
              </a:rPr>
              <a:t> 7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semesters</a:t>
            </a:r>
            <a:r>
              <a:rPr sz="1100" b="1" spc="-55" dirty="0"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marL="12700" marR="5080">
              <a:lnSpc>
                <a:spcPct val="117000"/>
              </a:lnSpc>
              <a:spcBef>
                <a:spcPts val="840"/>
              </a:spcBef>
            </a:pPr>
            <a:r>
              <a:rPr sz="1100" b="1" spc="-135" dirty="0">
                <a:latin typeface="Arial"/>
                <a:cs typeface="Arial"/>
              </a:rPr>
              <a:t>INTEGRATED </a:t>
            </a:r>
            <a:r>
              <a:rPr sz="1100" b="1" spc="-125" dirty="0">
                <a:latin typeface="Arial"/>
                <a:cs typeface="Arial"/>
              </a:rPr>
              <a:t>CURRICULUM </a:t>
            </a:r>
            <a:r>
              <a:rPr sz="1100" spc="-55" dirty="0">
                <a:latin typeface="Arial"/>
                <a:cs typeface="Arial"/>
              </a:rPr>
              <a:t>comprises </a:t>
            </a:r>
            <a:r>
              <a:rPr sz="1100" spc="-65" dirty="0">
                <a:latin typeface="Arial"/>
                <a:cs typeface="Arial"/>
              </a:rPr>
              <a:t>system-based </a:t>
            </a:r>
            <a:r>
              <a:rPr sz="1100" spc="-50" dirty="0">
                <a:latin typeface="Arial"/>
                <a:cs typeface="Arial"/>
              </a:rPr>
              <a:t>modules </a:t>
            </a:r>
            <a:r>
              <a:rPr sz="1100" spc="-75" dirty="0">
                <a:latin typeface="Arial"/>
                <a:cs typeface="Arial"/>
              </a:rPr>
              <a:t>such </a:t>
            </a:r>
            <a:r>
              <a:rPr sz="1100" spc="-105" dirty="0">
                <a:latin typeface="Arial"/>
                <a:cs typeface="Arial"/>
              </a:rPr>
              <a:t>as </a:t>
            </a:r>
            <a:r>
              <a:rPr sz="1100" spc="-25" dirty="0">
                <a:latin typeface="Arial"/>
                <a:cs typeface="Arial"/>
              </a:rPr>
              <a:t>Eye/ENT, </a:t>
            </a:r>
            <a:r>
              <a:rPr sz="1100" spc="-35" dirty="0">
                <a:latin typeface="Arial"/>
                <a:cs typeface="Arial"/>
              </a:rPr>
              <a:t>dermatology, </a:t>
            </a:r>
            <a:r>
              <a:rPr sz="1100" spc="-50" dirty="0">
                <a:latin typeface="Arial"/>
                <a:cs typeface="Arial"/>
              </a:rPr>
              <a:t>genetics,  </a:t>
            </a:r>
            <a:r>
              <a:rPr sz="1100" spc="-15" dirty="0">
                <a:latin typeface="Arial"/>
                <a:cs typeface="Arial"/>
              </a:rPr>
              <a:t>rehabilitation </a:t>
            </a:r>
            <a:r>
              <a:rPr sz="1100" spc="-10" dirty="0">
                <a:latin typeface="Arial"/>
                <a:cs typeface="Arial"/>
              </a:rPr>
              <a:t>and </a:t>
            </a:r>
            <a:r>
              <a:rPr sz="1100" spc="-55" dirty="0">
                <a:latin typeface="Arial"/>
                <a:cs typeface="Arial"/>
              </a:rPr>
              <a:t>neurosciences-II </a:t>
            </a:r>
            <a:r>
              <a:rPr sz="1100" spc="15" dirty="0">
                <a:latin typeface="Arial"/>
                <a:cs typeface="Arial"/>
              </a:rPr>
              <a:t>&amp; </a:t>
            </a:r>
            <a:r>
              <a:rPr sz="1100" spc="-40" dirty="0">
                <a:latin typeface="Arial"/>
                <a:cs typeface="Arial"/>
              </a:rPr>
              <a:t>psychiatry </a:t>
            </a:r>
            <a:r>
              <a:rPr sz="1100" spc="-50" dirty="0">
                <a:latin typeface="Arial"/>
                <a:cs typeface="Arial"/>
              </a:rPr>
              <a:t>modules </a:t>
            </a:r>
            <a:r>
              <a:rPr sz="1100" spc="-45" dirty="0">
                <a:latin typeface="Arial"/>
                <a:cs typeface="Arial"/>
              </a:rPr>
              <a:t>which links </a:t>
            </a:r>
            <a:r>
              <a:rPr sz="1100" spc="-70" dirty="0">
                <a:latin typeface="Arial"/>
                <a:cs typeface="Arial"/>
              </a:rPr>
              <a:t>basic science </a:t>
            </a:r>
            <a:r>
              <a:rPr sz="1100" spc="-45" dirty="0">
                <a:latin typeface="Arial"/>
                <a:cs typeface="Arial"/>
              </a:rPr>
              <a:t>knowledge </a:t>
            </a:r>
            <a:r>
              <a:rPr sz="1100" spc="10" dirty="0">
                <a:latin typeface="Arial"/>
                <a:cs typeface="Arial"/>
              </a:rPr>
              <a:t>to </a:t>
            </a:r>
            <a:r>
              <a:rPr sz="1100" spc="-35" dirty="0">
                <a:latin typeface="Arial"/>
                <a:cs typeface="Arial"/>
              </a:rPr>
              <a:t>clinical  </a:t>
            </a:r>
            <a:r>
              <a:rPr sz="1100" spc="-40" dirty="0">
                <a:latin typeface="Arial"/>
                <a:cs typeface="Arial"/>
              </a:rPr>
              <a:t>problems. </a:t>
            </a:r>
            <a:r>
              <a:rPr sz="1100" spc="-30" dirty="0">
                <a:latin typeface="Arial"/>
                <a:cs typeface="Arial"/>
              </a:rPr>
              <a:t>Integrated </a:t>
            </a:r>
            <a:r>
              <a:rPr sz="1100" spc="-45" dirty="0">
                <a:latin typeface="Arial"/>
                <a:cs typeface="Arial"/>
              </a:rPr>
              <a:t>teaching </a:t>
            </a:r>
            <a:r>
              <a:rPr sz="1100" spc="-70" dirty="0">
                <a:latin typeface="Arial"/>
                <a:cs typeface="Arial"/>
              </a:rPr>
              <a:t>means </a:t>
            </a:r>
            <a:r>
              <a:rPr sz="1100" dirty="0">
                <a:latin typeface="Arial"/>
                <a:cs typeface="Arial"/>
              </a:rPr>
              <a:t>that </a:t>
            </a:r>
            <a:r>
              <a:rPr sz="1100" spc="-55" dirty="0">
                <a:latin typeface="Arial"/>
                <a:cs typeface="Arial"/>
              </a:rPr>
              <a:t>subjects </a:t>
            </a:r>
            <a:r>
              <a:rPr sz="1100" spc="-45" dirty="0">
                <a:latin typeface="Arial"/>
                <a:cs typeface="Arial"/>
              </a:rPr>
              <a:t>are </a:t>
            </a:r>
            <a:r>
              <a:rPr sz="1100" spc="-40" dirty="0">
                <a:latin typeface="Arial"/>
                <a:cs typeface="Arial"/>
              </a:rPr>
              <a:t>presented </a:t>
            </a:r>
            <a:r>
              <a:rPr sz="1100" spc="-105" dirty="0">
                <a:latin typeface="Arial"/>
                <a:cs typeface="Arial"/>
              </a:rPr>
              <a:t>as </a:t>
            </a:r>
            <a:r>
              <a:rPr sz="1100" spc="-85" dirty="0">
                <a:latin typeface="Arial"/>
                <a:cs typeface="Arial"/>
              </a:rPr>
              <a:t>a </a:t>
            </a:r>
            <a:r>
              <a:rPr sz="1100" spc="-40" dirty="0">
                <a:latin typeface="Arial"/>
                <a:cs typeface="Arial"/>
              </a:rPr>
              <a:t>meaningful </a:t>
            </a:r>
            <a:r>
              <a:rPr sz="1100" spc="-30" dirty="0">
                <a:latin typeface="Arial"/>
                <a:cs typeface="Arial"/>
              </a:rPr>
              <a:t>whole. </a:t>
            </a:r>
            <a:r>
              <a:rPr sz="1100" spc="-55" dirty="0">
                <a:latin typeface="Arial"/>
                <a:cs typeface="Arial"/>
              </a:rPr>
              <a:t>Students </a:t>
            </a:r>
            <a:r>
              <a:rPr sz="1100" spc="45" dirty="0">
                <a:latin typeface="Arial"/>
                <a:cs typeface="Arial"/>
              </a:rPr>
              <a:t>will  </a:t>
            </a:r>
            <a:r>
              <a:rPr sz="1100" spc="-20" dirty="0">
                <a:latin typeface="Arial"/>
                <a:cs typeface="Arial"/>
              </a:rPr>
              <a:t>be </a:t>
            </a:r>
            <a:r>
              <a:rPr sz="1100" spc="5" dirty="0">
                <a:latin typeface="Arial"/>
                <a:cs typeface="Arial"/>
              </a:rPr>
              <a:t>able </a:t>
            </a:r>
            <a:r>
              <a:rPr sz="1100" dirty="0">
                <a:latin typeface="Arial"/>
                <a:cs typeface="Arial"/>
              </a:rPr>
              <a:t>to </a:t>
            </a:r>
            <a:r>
              <a:rPr sz="1100" spc="-65" dirty="0">
                <a:latin typeface="Arial"/>
                <a:cs typeface="Arial"/>
              </a:rPr>
              <a:t>have </a:t>
            </a:r>
            <a:r>
              <a:rPr sz="1100" spc="-5" dirty="0">
                <a:latin typeface="Arial"/>
                <a:cs typeface="Arial"/>
              </a:rPr>
              <a:t>better </a:t>
            </a:r>
            <a:r>
              <a:rPr sz="1100" spc="-40" dirty="0">
                <a:latin typeface="Arial"/>
                <a:cs typeface="Arial"/>
              </a:rPr>
              <a:t>understanding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70" dirty="0">
                <a:latin typeface="Arial"/>
                <a:cs typeface="Arial"/>
              </a:rPr>
              <a:t>basic </a:t>
            </a:r>
            <a:r>
              <a:rPr sz="1100" spc="-75" dirty="0">
                <a:latin typeface="Arial"/>
                <a:cs typeface="Arial"/>
              </a:rPr>
              <a:t>sciences </a:t>
            </a:r>
            <a:r>
              <a:rPr sz="1100" spc="-45" dirty="0">
                <a:latin typeface="Arial"/>
                <a:cs typeface="Arial"/>
              </a:rPr>
              <a:t>when </a:t>
            </a:r>
            <a:r>
              <a:rPr sz="1100" spc="-25" dirty="0">
                <a:latin typeface="Arial"/>
                <a:cs typeface="Arial"/>
              </a:rPr>
              <a:t>they </a:t>
            </a:r>
            <a:r>
              <a:rPr sz="1100" spc="-40" dirty="0">
                <a:latin typeface="Arial"/>
                <a:cs typeface="Arial"/>
              </a:rPr>
              <a:t>repeatedly learn </a:t>
            </a:r>
            <a:r>
              <a:rPr sz="1100" spc="-15" dirty="0">
                <a:latin typeface="Arial"/>
                <a:cs typeface="Arial"/>
              </a:rPr>
              <a:t>in </a:t>
            </a:r>
            <a:r>
              <a:rPr sz="1100" spc="-20" dirty="0">
                <a:latin typeface="Arial"/>
                <a:cs typeface="Arial"/>
              </a:rPr>
              <a:t>relation </a:t>
            </a:r>
            <a:r>
              <a:rPr sz="1100" spc="10" dirty="0">
                <a:latin typeface="Arial"/>
                <a:cs typeface="Arial"/>
              </a:rPr>
              <a:t>to </a:t>
            </a:r>
            <a:r>
              <a:rPr sz="1100" spc="-35" dirty="0">
                <a:latin typeface="Arial"/>
                <a:cs typeface="Arial"/>
              </a:rPr>
              <a:t>clinical  </a:t>
            </a:r>
            <a:r>
              <a:rPr sz="1100" spc="-60" dirty="0">
                <a:latin typeface="Arial"/>
                <a:cs typeface="Arial"/>
              </a:rPr>
              <a:t>examples.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300">
              <a:latin typeface="Times New Roman"/>
              <a:cs typeface="Times New Roman"/>
            </a:endParaRPr>
          </a:p>
          <a:p>
            <a:pPr marL="12700" marR="103505">
              <a:lnSpc>
                <a:spcPct val="116799"/>
              </a:lnSpc>
              <a:spcBef>
                <a:spcPts val="5"/>
              </a:spcBef>
            </a:pPr>
            <a:r>
              <a:rPr sz="1100" b="1" spc="-145" dirty="0">
                <a:latin typeface="Arial"/>
                <a:cs typeface="Arial"/>
              </a:rPr>
              <a:t>LEARNING </a:t>
            </a:r>
            <a:r>
              <a:rPr sz="1100" b="1" spc="-165" dirty="0">
                <a:latin typeface="Arial"/>
                <a:cs typeface="Arial"/>
              </a:rPr>
              <a:t>EXPERIENCES</a:t>
            </a:r>
            <a:r>
              <a:rPr sz="1100" spc="-165" dirty="0">
                <a:latin typeface="Arial"/>
                <a:cs typeface="Arial"/>
              </a:rPr>
              <a:t>: </a:t>
            </a:r>
            <a:r>
              <a:rPr sz="1100" spc="-125" dirty="0">
                <a:latin typeface="Arial"/>
                <a:cs typeface="Arial"/>
              </a:rPr>
              <a:t>Case </a:t>
            </a:r>
            <a:r>
              <a:rPr sz="1100" spc="-75" dirty="0">
                <a:latin typeface="Arial"/>
                <a:cs typeface="Arial"/>
              </a:rPr>
              <a:t>based </a:t>
            </a:r>
            <a:r>
              <a:rPr sz="1100" spc="-25" dirty="0">
                <a:latin typeface="Arial"/>
                <a:cs typeface="Arial"/>
              </a:rPr>
              <a:t>integrated </a:t>
            </a:r>
            <a:r>
              <a:rPr sz="1100" spc="-65" dirty="0">
                <a:latin typeface="Arial"/>
                <a:cs typeface="Arial"/>
              </a:rPr>
              <a:t>discussions, </a:t>
            </a:r>
            <a:r>
              <a:rPr sz="1100" spc="-100" dirty="0">
                <a:latin typeface="Arial"/>
                <a:cs typeface="Arial"/>
              </a:rPr>
              <a:t>Task </a:t>
            </a:r>
            <a:r>
              <a:rPr sz="1100" spc="-20" dirty="0">
                <a:latin typeface="Arial"/>
                <a:cs typeface="Arial"/>
              </a:rPr>
              <a:t>oriented </a:t>
            </a:r>
            <a:r>
              <a:rPr sz="1100" spc="-40" dirty="0">
                <a:latin typeface="Arial"/>
                <a:cs typeface="Arial"/>
              </a:rPr>
              <a:t>learning </a:t>
            </a:r>
            <a:r>
              <a:rPr sz="1100" spc="-20" dirty="0">
                <a:latin typeface="Arial"/>
                <a:cs typeface="Arial"/>
              </a:rPr>
              <a:t>followed </a:t>
            </a:r>
            <a:r>
              <a:rPr sz="1100" spc="-50" dirty="0">
                <a:latin typeface="Arial"/>
                <a:cs typeface="Arial"/>
              </a:rPr>
              <a:t>by task  </a:t>
            </a:r>
            <a:r>
              <a:rPr sz="1100" spc="-30" dirty="0">
                <a:latin typeface="Arial"/>
                <a:cs typeface="Arial"/>
              </a:rPr>
              <a:t>presentation, </a:t>
            </a:r>
            <a:r>
              <a:rPr sz="1100" spc="-45" dirty="0">
                <a:latin typeface="Arial"/>
                <a:cs typeface="Arial"/>
              </a:rPr>
              <a:t>skills </a:t>
            </a:r>
            <a:r>
              <a:rPr sz="1100" spc="-35" dirty="0">
                <a:latin typeface="Arial"/>
                <a:cs typeface="Arial"/>
              </a:rPr>
              <a:t>acquisition </a:t>
            </a:r>
            <a:r>
              <a:rPr sz="1100" spc="-15" dirty="0">
                <a:latin typeface="Arial"/>
                <a:cs typeface="Arial"/>
              </a:rPr>
              <a:t>in </a:t>
            </a:r>
            <a:r>
              <a:rPr sz="1100" spc="-50" dirty="0">
                <a:latin typeface="Arial"/>
                <a:cs typeface="Arial"/>
              </a:rPr>
              <a:t>skills </a:t>
            </a:r>
            <a:r>
              <a:rPr sz="1100" spc="-45" dirty="0">
                <a:latin typeface="Arial"/>
                <a:cs typeface="Arial"/>
              </a:rPr>
              <a:t>lab, computer-based </a:t>
            </a:r>
            <a:r>
              <a:rPr sz="1100" spc="-60" dirty="0">
                <a:latin typeface="Arial"/>
                <a:cs typeface="Arial"/>
              </a:rPr>
              <a:t>assignments, </a:t>
            </a:r>
            <a:r>
              <a:rPr sz="1100" spc="-40" dirty="0">
                <a:latin typeface="Arial"/>
                <a:cs typeface="Arial"/>
              </a:rPr>
              <a:t>learning </a:t>
            </a:r>
            <a:r>
              <a:rPr sz="1100" spc="-60" dirty="0">
                <a:latin typeface="Arial"/>
                <a:cs typeface="Arial"/>
              </a:rPr>
              <a:t>experiences </a:t>
            </a:r>
            <a:r>
              <a:rPr sz="1100" spc="-15" dirty="0">
                <a:latin typeface="Arial"/>
                <a:cs typeface="Arial"/>
              </a:rPr>
              <a:t>in </a:t>
            </a:r>
            <a:r>
              <a:rPr sz="1100" spc="-45" dirty="0">
                <a:latin typeface="Arial"/>
                <a:cs typeface="Arial"/>
              </a:rPr>
              <a:t>clinics,  wards.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3"/>
          <p:cNvSpPr txBox="1"/>
          <p:nvPr/>
        </p:nvSpPr>
        <p:spPr>
          <a:xfrm>
            <a:off x="685800" y="457200"/>
            <a:ext cx="2417445" cy="153888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8900">
              <a:lnSpc>
                <a:spcPts val="1155"/>
              </a:lnSpc>
            </a:pPr>
            <a:r>
              <a:rPr lang="en-US" sz="1100" b="1" spc="-114" dirty="0" smtClean="0">
                <a:latin typeface="Arial"/>
                <a:cs typeface="Arial"/>
              </a:rPr>
              <a:t>AVICENNA MEDICAL COLLEGE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58439" y="426211"/>
            <a:ext cx="421703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i="1" spc="-40" dirty="0">
                <a:latin typeface="Arial"/>
                <a:cs typeface="Arial"/>
              </a:rPr>
              <a:t>4</a:t>
            </a:r>
            <a:r>
              <a:rPr sz="1050" b="1" i="1" spc="-60" baseline="31746" dirty="0">
                <a:latin typeface="Arial"/>
                <a:cs typeface="Arial"/>
              </a:rPr>
              <a:t>th </a:t>
            </a:r>
            <a:r>
              <a:rPr sz="1100" b="1" i="1" spc="-170" dirty="0">
                <a:latin typeface="Arial"/>
                <a:cs typeface="Arial"/>
              </a:rPr>
              <a:t>YEAR </a:t>
            </a:r>
            <a:r>
              <a:rPr sz="1100" b="1" i="1" spc="-120" dirty="0">
                <a:latin typeface="Arial"/>
                <a:cs typeface="Arial"/>
              </a:rPr>
              <a:t>MBBS</a:t>
            </a:r>
            <a:r>
              <a:rPr sz="1100" b="1" i="1" spc="-120">
                <a:latin typeface="Arial"/>
                <a:cs typeface="Arial"/>
              </a:rPr>
              <a:t>, </a:t>
            </a:r>
            <a:r>
              <a:rPr lang="en-US" sz="1100" b="1" i="1" spc="-170" dirty="0" smtClean="0">
                <a:latin typeface="Arial"/>
                <a:cs typeface="Arial"/>
              </a:rPr>
              <a:t> </a:t>
            </a:r>
            <a:r>
              <a:rPr sz="1100" b="1" i="1" spc="-130" smtClean="0">
                <a:latin typeface="Arial"/>
                <a:cs typeface="Arial"/>
              </a:rPr>
              <a:t>NEUROSCIENCES-II </a:t>
            </a:r>
            <a:r>
              <a:rPr sz="1100" b="1" i="1" spc="-20" dirty="0">
                <a:latin typeface="Arial"/>
                <a:cs typeface="Arial"/>
              </a:rPr>
              <a:t>&amp; </a:t>
            </a:r>
            <a:r>
              <a:rPr sz="1100" b="1" i="1" spc="-145" dirty="0">
                <a:latin typeface="Arial"/>
                <a:cs typeface="Arial"/>
              </a:rPr>
              <a:t>PSYCHIATRY</a:t>
            </a:r>
            <a:r>
              <a:rPr sz="1100" b="1" i="1" spc="-160" dirty="0">
                <a:latin typeface="Arial"/>
                <a:cs typeface="Arial"/>
              </a:rPr>
              <a:t> </a:t>
            </a:r>
            <a:r>
              <a:rPr sz="1100" b="1" i="1" spc="-114" dirty="0">
                <a:latin typeface="Arial"/>
                <a:cs typeface="Arial"/>
              </a:rPr>
              <a:t>MODULE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0240" y="466725"/>
            <a:ext cx="2552065" cy="168275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0" rIns="0" bIns="0" rtlCol="0">
            <a:spAutoFit/>
          </a:bodyPr>
          <a:lstStyle/>
          <a:p>
            <a:pPr marL="108585">
              <a:lnSpc>
                <a:spcPts val="1190"/>
              </a:lnSpc>
            </a:pPr>
            <a:r>
              <a:rPr sz="1100" b="1" spc="-114" dirty="0">
                <a:latin typeface="Arial"/>
                <a:cs typeface="Arial"/>
              </a:rPr>
              <a:t>LIAQUAT </a:t>
            </a:r>
            <a:r>
              <a:rPr sz="1100" b="1" spc="-110" dirty="0">
                <a:latin typeface="Arial"/>
                <a:cs typeface="Arial"/>
              </a:rPr>
              <a:t>NATIONAL </a:t>
            </a:r>
            <a:r>
              <a:rPr sz="1100" b="1" spc="-120" dirty="0">
                <a:latin typeface="Arial"/>
                <a:cs typeface="Arial"/>
              </a:rPr>
              <a:t>MEDICAL</a:t>
            </a:r>
            <a:r>
              <a:rPr sz="1100" b="1" spc="20" dirty="0">
                <a:latin typeface="Arial"/>
                <a:cs typeface="Arial"/>
              </a:rPr>
              <a:t> </a:t>
            </a:r>
            <a:r>
              <a:rPr sz="1100" b="1" spc="-190" dirty="0">
                <a:latin typeface="Arial"/>
                <a:cs typeface="Arial"/>
              </a:rPr>
              <a:t>COLLEGE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328419" y="1143000"/>
            <a:ext cx="5247798" cy="31263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645666" y="891285"/>
            <a:ext cx="45840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30" dirty="0">
                <a:latin typeface="Arial"/>
                <a:cs typeface="Arial"/>
              </a:rPr>
              <a:t>INTEGRATING </a:t>
            </a:r>
            <a:r>
              <a:rPr sz="1200" b="1" spc="-150" dirty="0">
                <a:latin typeface="Arial"/>
                <a:cs typeface="Arial"/>
              </a:rPr>
              <a:t>DISCIPLINES </a:t>
            </a:r>
            <a:r>
              <a:rPr sz="1200" b="1" spc="-160" dirty="0">
                <a:latin typeface="Arial"/>
                <a:cs typeface="Arial"/>
              </a:rPr>
              <a:t>OF </a:t>
            </a:r>
            <a:r>
              <a:rPr sz="1200" b="1" spc="-140" dirty="0">
                <a:latin typeface="Arial"/>
                <a:cs typeface="Arial"/>
              </a:rPr>
              <a:t>NEUROSCINCES-II </a:t>
            </a:r>
            <a:r>
              <a:rPr sz="1200" b="1" spc="-25" dirty="0">
                <a:latin typeface="Arial"/>
                <a:cs typeface="Arial"/>
              </a:rPr>
              <a:t>&amp; </a:t>
            </a:r>
            <a:r>
              <a:rPr sz="1200" b="1" spc="-165" dirty="0">
                <a:latin typeface="Arial"/>
                <a:cs typeface="Arial"/>
              </a:rPr>
              <a:t>PSYCHIATRY</a:t>
            </a:r>
            <a:r>
              <a:rPr sz="1200" b="1" spc="-155" dirty="0">
                <a:latin typeface="Arial"/>
                <a:cs typeface="Arial"/>
              </a:rPr>
              <a:t> </a:t>
            </a:r>
            <a:r>
              <a:rPr sz="1200" b="1" spc="-130" dirty="0">
                <a:latin typeface="Arial"/>
                <a:cs typeface="Arial"/>
              </a:rPr>
              <a:t>MODULE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105" dirty="0"/>
              <a:t>Page </a:t>
            </a:r>
            <a:r>
              <a:rPr spc="220" dirty="0"/>
              <a:t>|</a:t>
            </a:r>
            <a:r>
              <a:rPr spc="-80" dirty="0"/>
              <a:t> </a:t>
            </a:r>
            <a:fld id="{81D60167-4931-47E6-BA6A-407CBD079E47}" type="slidenum">
              <a:rPr spc="-55" dirty="0"/>
              <a:pPr marL="12700">
                <a:lnSpc>
                  <a:spcPts val="1150"/>
                </a:lnSpc>
              </a:pPr>
              <a:t>5</a:t>
            </a:fld>
            <a:endParaRPr spc="-55" dirty="0"/>
          </a:p>
        </p:txBody>
      </p:sp>
      <p:sp>
        <p:nvSpPr>
          <p:cNvPr id="6" name="object 6"/>
          <p:cNvSpPr txBox="1"/>
          <p:nvPr/>
        </p:nvSpPr>
        <p:spPr>
          <a:xfrm>
            <a:off x="1020876" y="4690998"/>
            <a:ext cx="5868670" cy="42252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40" dirty="0">
                <a:latin typeface="Arial"/>
                <a:cs typeface="Arial"/>
              </a:rPr>
              <a:t>LEARNING</a:t>
            </a:r>
            <a:r>
              <a:rPr sz="1200" b="1" spc="-60" dirty="0">
                <a:latin typeface="Arial"/>
                <a:cs typeface="Arial"/>
              </a:rPr>
              <a:t> </a:t>
            </a:r>
            <a:r>
              <a:rPr sz="1200" b="1" spc="-140" dirty="0">
                <a:latin typeface="Arial"/>
                <a:cs typeface="Arial"/>
              </a:rPr>
              <a:t>METHODOLOGIES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 marR="1078230">
              <a:lnSpc>
                <a:spcPct val="102000"/>
              </a:lnSpc>
            </a:pPr>
            <a:r>
              <a:rPr sz="1100" spc="-80" dirty="0">
                <a:latin typeface="Arial"/>
                <a:cs typeface="Arial"/>
              </a:rPr>
              <a:t>The </a:t>
            </a:r>
            <a:r>
              <a:rPr sz="1100" spc="-20" dirty="0">
                <a:latin typeface="Arial"/>
                <a:cs typeface="Arial"/>
              </a:rPr>
              <a:t>following</a:t>
            </a:r>
            <a:r>
              <a:rPr sz="1100" spc="265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teaching </a:t>
            </a:r>
            <a:r>
              <a:rPr sz="1100" spc="120" dirty="0">
                <a:latin typeface="Arial"/>
                <a:cs typeface="Arial"/>
              </a:rPr>
              <a:t>/ </a:t>
            </a:r>
            <a:r>
              <a:rPr sz="1100" spc="-40" dirty="0">
                <a:latin typeface="Arial"/>
                <a:cs typeface="Arial"/>
              </a:rPr>
              <a:t>learning methods </a:t>
            </a:r>
            <a:r>
              <a:rPr sz="1100" spc="-50" dirty="0">
                <a:latin typeface="Arial"/>
                <a:cs typeface="Arial"/>
              </a:rPr>
              <a:t>are </a:t>
            </a:r>
            <a:r>
              <a:rPr sz="1100" spc="-65" dirty="0">
                <a:latin typeface="Arial"/>
                <a:cs typeface="Arial"/>
              </a:rPr>
              <a:t>used </a:t>
            </a:r>
            <a:r>
              <a:rPr sz="1100" spc="15" dirty="0">
                <a:latin typeface="Arial"/>
                <a:cs typeface="Arial"/>
              </a:rPr>
              <a:t>to </a:t>
            </a:r>
            <a:r>
              <a:rPr sz="1100" spc="-25" dirty="0">
                <a:latin typeface="Arial"/>
                <a:cs typeface="Arial"/>
              </a:rPr>
              <a:t>promote </a:t>
            </a:r>
            <a:r>
              <a:rPr sz="1100" spc="-10" dirty="0">
                <a:latin typeface="Arial"/>
                <a:cs typeface="Arial"/>
              </a:rPr>
              <a:t>better  </a:t>
            </a:r>
            <a:r>
              <a:rPr sz="1100" spc="-40" dirty="0">
                <a:latin typeface="Arial"/>
                <a:cs typeface="Arial"/>
              </a:rPr>
              <a:t>understanding: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900">
              <a:latin typeface="Times New Roman"/>
              <a:cs typeface="Times New Roman"/>
            </a:endParaRPr>
          </a:p>
          <a:p>
            <a:pPr marL="464820" indent="-223520">
              <a:lnSpc>
                <a:spcPct val="100000"/>
              </a:lnSpc>
              <a:buFont typeface="Symbol"/>
              <a:buChar char=""/>
              <a:tabLst>
                <a:tab pos="464820" algn="l"/>
                <a:tab pos="465455" algn="l"/>
              </a:tabLst>
            </a:pPr>
            <a:r>
              <a:rPr sz="1100" spc="-25" dirty="0">
                <a:latin typeface="Arial"/>
                <a:cs typeface="Arial"/>
              </a:rPr>
              <a:t>Interactive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Lectures</a:t>
            </a:r>
            <a:endParaRPr sz="1100">
              <a:latin typeface="Arial"/>
              <a:cs typeface="Arial"/>
            </a:endParaRPr>
          </a:p>
          <a:p>
            <a:pPr marL="464820" indent="-223520">
              <a:lnSpc>
                <a:spcPct val="100000"/>
              </a:lnSpc>
              <a:spcBef>
                <a:spcPts val="95"/>
              </a:spcBef>
              <a:buFont typeface="Symbol"/>
              <a:buChar char=""/>
              <a:tabLst>
                <a:tab pos="464820" algn="l"/>
                <a:tab pos="465455" algn="l"/>
              </a:tabLst>
            </a:pPr>
            <a:r>
              <a:rPr sz="1100" spc="-70" dirty="0">
                <a:latin typeface="Arial"/>
                <a:cs typeface="Arial"/>
              </a:rPr>
              <a:t>Small </a:t>
            </a:r>
            <a:r>
              <a:rPr sz="1100" spc="-55" dirty="0">
                <a:latin typeface="Arial"/>
                <a:cs typeface="Arial"/>
              </a:rPr>
              <a:t>Group </a:t>
            </a:r>
            <a:r>
              <a:rPr sz="1100" spc="-70" dirty="0">
                <a:latin typeface="Arial"/>
                <a:cs typeface="Arial"/>
              </a:rPr>
              <a:t>Discussion</a:t>
            </a:r>
            <a:endParaRPr sz="1100">
              <a:latin typeface="Arial"/>
              <a:cs typeface="Arial"/>
            </a:endParaRPr>
          </a:p>
          <a:p>
            <a:pPr marL="464820" indent="-223520">
              <a:lnSpc>
                <a:spcPct val="100000"/>
              </a:lnSpc>
              <a:spcBef>
                <a:spcPts val="60"/>
              </a:spcBef>
              <a:buFont typeface="Symbol"/>
              <a:buChar char=""/>
              <a:tabLst>
                <a:tab pos="464820" algn="l"/>
                <a:tab pos="465455" algn="l"/>
              </a:tabLst>
            </a:pPr>
            <a:r>
              <a:rPr sz="1100" spc="-105" dirty="0">
                <a:latin typeface="Arial"/>
                <a:cs typeface="Arial"/>
              </a:rPr>
              <a:t>Case- </a:t>
            </a:r>
            <a:r>
              <a:rPr sz="1100" spc="-95" dirty="0">
                <a:latin typeface="Arial"/>
                <a:cs typeface="Arial"/>
              </a:rPr>
              <a:t>Based </a:t>
            </a:r>
            <a:r>
              <a:rPr sz="1100" spc="-65" dirty="0">
                <a:latin typeface="Arial"/>
                <a:cs typeface="Arial"/>
              </a:rPr>
              <a:t>Discussion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spc="-110" dirty="0">
                <a:latin typeface="Arial"/>
                <a:cs typeface="Arial"/>
              </a:rPr>
              <a:t>(CBD)</a:t>
            </a:r>
            <a:endParaRPr sz="1100">
              <a:latin typeface="Arial"/>
              <a:cs typeface="Arial"/>
            </a:endParaRPr>
          </a:p>
          <a:p>
            <a:pPr marL="464820" indent="-223520">
              <a:lnSpc>
                <a:spcPct val="100000"/>
              </a:lnSpc>
              <a:spcBef>
                <a:spcPts val="85"/>
              </a:spcBef>
              <a:buFont typeface="Symbol"/>
              <a:buChar char=""/>
              <a:tabLst>
                <a:tab pos="464820" algn="l"/>
                <a:tab pos="465455" algn="l"/>
              </a:tabLst>
            </a:pPr>
            <a:r>
              <a:rPr sz="1100" spc="-55" dirty="0">
                <a:latin typeface="Arial"/>
                <a:cs typeface="Arial"/>
              </a:rPr>
              <a:t>Clinical</a:t>
            </a:r>
            <a:r>
              <a:rPr sz="1100" spc="-85" dirty="0">
                <a:latin typeface="Arial"/>
                <a:cs typeface="Arial"/>
              </a:rPr>
              <a:t> </a:t>
            </a:r>
            <a:r>
              <a:rPr sz="1100" spc="-75" dirty="0">
                <a:latin typeface="Arial"/>
                <a:cs typeface="Arial"/>
              </a:rPr>
              <a:t>Experiences</a:t>
            </a:r>
            <a:endParaRPr sz="1100">
              <a:latin typeface="Arial"/>
              <a:cs typeface="Arial"/>
            </a:endParaRPr>
          </a:p>
          <a:p>
            <a:pPr marL="469265">
              <a:lnSpc>
                <a:spcPct val="100000"/>
              </a:lnSpc>
              <a:spcBef>
                <a:spcPts val="25"/>
              </a:spcBef>
              <a:tabLst>
                <a:tab pos="697865" algn="l"/>
              </a:tabLst>
            </a:pPr>
            <a:r>
              <a:rPr sz="1100" dirty="0">
                <a:latin typeface="Courier New"/>
                <a:cs typeface="Courier New"/>
              </a:rPr>
              <a:t>o	</a:t>
            </a:r>
            <a:r>
              <a:rPr sz="1100" spc="-50" dirty="0">
                <a:latin typeface="Arial"/>
                <a:cs typeface="Arial"/>
              </a:rPr>
              <a:t>Clinical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Rotations</a:t>
            </a:r>
            <a:endParaRPr sz="1100">
              <a:latin typeface="Arial"/>
              <a:cs typeface="Arial"/>
            </a:endParaRPr>
          </a:p>
          <a:p>
            <a:pPr marL="464820" indent="-223520">
              <a:lnSpc>
                <a:spcPct val="100000"/>
              </a:lnSpc>
              <a:spcBef>
                <a:spcPts val="95"/>
              </a:spcBef>
              <a:buFont typeface="Symbol"/>
              <a:buChar char=""/>
              <a:tabLst>
                <a:tab pos="464820" algn="l"/>
                <a:tab pos="465455" algn="l"/>
              </a:tabLst>
            </a:pPr>
            <a:r>
              <a:rPr sz="1100" spc="-65" dirty="0">
                <a:latin typeface="Arial"/>
                <a:cs typeface="Arial"/>
              </a:rPr>
              <a:t>Skills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75" dirty="0">
                <a:latin typeface="Arial"/>
                <a:cs typeface="Arial"/>
              </a:rPr>
              <a:t>session</a:t>
            </a:r>
            <a:endParaRPr sz="1100">
              <a:latin typeface="Arial"/>
              <a:cs typeface="Arial"/>
            </a:endParaRPr>
          </a:p>
          <a:p>
            <a:pPr marL="12700" marR="71120" algn="just">
              <a:lnSpc>
                <a:spcPct val="152400"/>
              </a:lnSpc>
              <a:spcBef>
                <a:spcPts val="1035"/>
              </a:spcBef>
            </a:pPr>
            <a:r>
              <a:rPr sz="1100" b="1" spc="-125" dirty="0">
                <a:latin typeface="Arial"/>
                <a:cs typeface="Arial"/>
              </a:rPr>
              <a:t>INTERACTIVE </a:t>
            </a:r>
            <a:r>
              <a:rPr sz="1100" b="1" spc="-170" dirty="0">
                <a:latin typeface="Arial"/>
                <a:cs typeface="Arial"/>
              </a:rPr>
              <a:t>LECTURES: </a:t>
            </a:r>
            <a:r>
              <a:rPr sz="1100" spc="-35" dirty="0">
                <a:latin typeface="Arial"/>
                <a:cs typeface="Arial"/>
              </a:rPr>
              <a:t>In </a:t>
            </a:r>
            <a:r>
              <a:rPr sz="1100" spc="-50" dirty="0">
                <a:latin typeface="Arial"/>
                <a:cs typeface="Arial"/>
              </a:rPr>
              <a:t>large </a:t>
            </a:r>
            <a:r>
              <a:rPr sz="1100" spc="-40" dirty="0">
                <a:latin typeface="Arial"/>
                <a:cs typeface="Arial"/>
              </a:rPr>
              <a:t>group, </a:t>
            </a:r>
            <a:r>
              <a:rPr sz="1100" spc="-20" dirty="0">
                <a:latin typeface="Arial"/>
                <a:cs typeface="Arial"/>
              </a:rPr>
              <a:t>the lecturer </a:t>
            </a:r>
            <a:r>
              <a:rPr sz="1100" spc="-40" dirty="0">
                <a:latin typeface="Arial"/>
                <a:cs typeface="Arial"/>
              </a:rPr>
              <a:t>introduces </a:t>
            </a:r>
            <a:r>
              <a:rPr sz="1100" spc="-85" dirty="0">
                <a:latin typeface="Arial"/>
                <a:cs typeface="Arial"/>
              </a:rPr>
              <a:t>a </a:t>
            </a:r>
            <a:r>
              <a:rPr sz="1100" spc="-25" dirty="0">
                <a:latin typeface="Arial"/>
                <a:cs typeface="Arial"/>
              </a:rPr>
              <a:t>topic </a:t>
            </a:r>
            <a:r>
              <a:rPr sz="1100" spc="-5" dirty="0">
                <a:latin typeface="Arial"/>
                <a:cs typeface="Arial"/>
              </a:rPr>
              <a:t>or </a:t>
            </a:r>
            <a:r>
              <a:rPr sz="1100" spc="-50" dirty="0">
                <a:latin typeface="Arial"/>
                <a:cs typeface="Arial"/>
              </a:rPr>
              <a:t>common </a:t>
            </a:r>
            <a:r>
              <a:rPr sz="1100" spc="-35" dirty="0">
                <a:latin typeface="Arial"/>
                <a:cs typeface="Arial"/>
              </a:rPr>
              <a:t>clinical conditions  </a:t>
            </a:r>
            <a:r>
              <a:rPr sz="1100" spc="-55" dirty="0">
                <a:latin typeface="Arial"/>
                <a:cs typeface="Arial"/>
              </a:rPr>
              <a:t>and explains </a:t>
            </a:r>
            <a:r>
              <a:rPr sz="1100" spc="-10" dirty="0">
                <a:latin typeface="Arial"/>
                <a:cs typeface="Arial"/>
              </a:rPr>
              <a:t>the </a:t>
            </a:r>
            <a:r>
              <a:rPr sz="1100" spc="-40" dirty="0">
                <a:latin typeface="Arial"/>
                <a:cs typeface="Arial"/>
              </a:rPr>
              <a:t>underlying </a:t>
            </a:r>
            <a:r>
              <a:rPr sz="1100" spc="-50" dirty="0">
                <a:latin typeface="Arial"/>
                <a:cs typeface="Arial"/>
              </a:rPr>
              <a:t>phenomena </a:t>
            </a:r>
            <a:r>
              <a:rPr sz="1100" spc="-30" dirty="0">
                <a:latin typeface="Arial"/>
                <a:cs typeface="Arial"/>
              </a:rPr>
              <a:t>through </a:t>
            </a:r>
            <a:r>
              <a:rPr sz="1100" spc="-45" dirty="0">
                <a:latin typeface="Arial"/>
                <a:cs typeface="Arial"/>
              </a:rPr>
              <a:t>questions, </a:t>
            </a:r>
            <a:r>
              <a:rPr sz="1100" spc="-35" dirty="0">
                <a:latin typeface="Arial"/>
                <a:cs typeface="Arial"/>
              </a:rPr>
              <a:t>pictures, </a:t>
            </a:r>
            <a:r>
              <a:rPr sz="1100" spc="-50" dirty="0">
                <a:latin typeface="Arial"/>
                <a:cs typeface="Arial"/>
              </a:rPr>
              <a:t>videos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20" dirty="0">
                <a:latin typeface="Arial"/>
                <a:cs typeface="Arial"/>
              </a:rPr>
              <a:t>patients’  </a:t>
            </a:r>
            <a:r>
              <a:rPr sz="1100" spc="-30" dirty="0">
                <a:latin typeface="Arial"/>
                <a:cs typeface="Arial"/>
              </a:rPr>
              <a:t>interviews, </a:t>
            </a:r>
            <a:r>
              <a:rPr sz="1100" spc="-65" dirty="0">
                <a:latin typeface="Arial"/>
                <a:cs typeface="Arial"/>
              </a:rPr>
              <a:t>exercises, </a:t>
            </a:r>
            <a:r>
              <a:rPr sz="1100" spc="-35" dirty="0">
                <a:latin typeface="Arial"/>
                <a:cs typeface="Arial"/>
              </a:rPr>
              <a:t>etc. </a:t>
            </a:r>
            <a:r>
              <a:rPr sz="1100" spc="-50" dirty="0">
                <a:latin typeface="Arial"/>
                <a:cs typeface="Arial"/>
              </a:rPr>
              <a:t>Students </a:t>
            </a:r>
            <a:r>
              <a:rPr sz="1100" spc="-55" dirty="0">
                <a:latin typeface="Arial"/>
                <a:cs typeface="Arial"/>
              </a:rPr>
              <a:t>are </a:t>
            </a:r>
            <a:r>
              <a:rPr sz="1100" spc="-40" dirty="0">
                <a:latin typeface="Arial"/>
                <a:cs typeface="Arial"/>
              </a:rPr>
              <a:t>actively </a:t>
            </a:r>
            <a:r>
              <a:rPr sz="1100" spc="-35" dirty="0">
                <a:latin typeface="Arial"/>
                <a:cs typeface="Arial"/>
              </a:rPr>
              <a:t>involved </a:t>
            </a:r>
            <a:r>
              <a:rPr sz="1100" spc="-15" dirty="0">
                <a:latin typeface="Arial"/>
                <a:cs typeface="Arial"/>
              </a:rPr>
              <a:t>in the </a:t>
            </a:r>
            <a:r>
              <a:rPr sz="1100" spc="-40" dirty="0">
                <a:latin typeface="Arial"/>
                <a:cs typeface="Arial"/>
              </a:rPr>
              <a:t>learning</a:t>
            </a:r>
            <a:r>
              <a:rPr sz="1100" spc="-204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process.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9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52900"/>
              </a:lnSpc>
            </a:pPr>
            <a:r>
              <a:rPr sz="1100" b="1" spc="-145" dirty="0">
                <a:latin typeface="Arial"/>
                <a:cs typeface="Arial"/>
              </a:rPr>
              <a:t>SMALL </a:t>
            </a:r>
            <a:r>
              <a:rPr sz="1100" b="1" spc="-135" dirty="0">
                <a:latin typeface="Arial"/>
                <a:cs typeface="Arial"/>
              </a:rPr>
              <a:t>GROUP  </a:t>
            </a:r>
            <a:r>
              <a:rPr sz="1100" b="1" spc="-145" dirty="0">
                <a:latin typeface="Arial"/>
                <a:cs typeface="Arial"/>
              </a:rPr>
              <a:t>SESSION: </a:t>
            </a:r>
            <a:r>
              <a:rPr sz="1100" spc="-75" dirty="0">
                <a:latin typeface="Arial"/>
                <a:cs typeface="Arial"/>
              </a:rPr>
              <a:t>This </a:t>
            </a:r>
            <a:r>
              <a:rPr sz="1100" spc="-15" dirty="0">
                <a:latin typeface="Arial"/>
                <a:cs typeface="Arial"/>
              </a:rPr>
              <a:t>format </a:t>
            </a:r>
            <a:r>
              <a:rPr sz="1100" spc="-55" dirty="0">
                <a:latin typeface="Arial"/>
                <a:cs typeface="Arial"/>
              </a:rPr>
              <a:t>helps </a:t>
            </a:r>
            <a:r>
              <a:rPr sz="1100" spc="-45" dirty="0">
                <a:latin typeface="Arial"/>
                <a:cs typeface="Arial"/>
              </a:rPr>
              <a:t>students </a:t>
            </a:r>
            <a:r>
              <a:rPr sz="1100" dirty="0">
                <a:latin typeface="Arial"/>
                <a:cs typeface="Arial"/>
              </a:rPr>
              <a:t>to </a:t>
            </a:r>
            <a:r>
              <a:rPr sz="1100" spc="-30" dirty="0">
                <a:latin typeface="Arial"/>
                <a:cs typeface="Arial"/>
              </a:rPr>
              <a:t>clarify </a:t>
            </a:r>
            <a:r>
              <a:rPr sz="1100" spc="-50" dirty="0">
                <a:latin typeface="Arial"/>
                <a:cs typeface="Arial"/>
              </a:rPr>
              <a:t>concepts, </a:t>
            </a:r>
            <a:r>
              <a:rPr sz="1100" spc="-45" dirty="0">
                <a:latin typeface="Arial"/>
                <a:cs typeface="Arial"/>
              </a:rPr>
              <a:t>acquire </a:t>
            </a:r>
            <a:r>
              <a:rPr sz="1100" spc="-50" dirty="0">
                <a:latin typeface="Arial"/>
                <a:cs typeface="Arial"/>
              </a:rPr>
              <a:t>skills </a:t>
            </a:r>
            <a:r>
              <a:rPr sz="1100" spc="-5" dirty="0">
                <a:latin typeface="Arial"/>
                <a:cs typeface="Arial"/>
              </a:rPr>
              <a:t>or </a:t>
            </a:r>
            <a:r>
              <a:rPr sz="1100" spc="-45" dirty="0">
                <a:latin typeface="Arial"/>
                <a:cs typeface="Arial"/>
              </a:rPr>
              <a:t>desired  </a:t>
            </a:r>
            <a:r>
              <a:rPr sz="1100" spc="-20" dirty="0">
                <a:latin typeface="Arial"/>
                <a:cs typeface="Arial"/>
              </a:rPr>
              <a:t>attitudes. </a:t>
            </a:r>
            <a:r>
              <a:rPr sz="1100" spc="-95" dirty="0">
                <a:latin typeface="Arial"/>
                <a:cs typeface="Arial"/>
              </a:rPr>
              <a:t>Sessions </a:t>
            </a:r>
            <a:r>
              <a:rPr sz="1100" spc="-55" dirty="0">
                <a:latin typeface="Arial"/>
                <a:cs typeface="Arial"/>
              </a:rPr>
              <a:t>are </a:t>
            </a:r>
            <a:r>
              <a:rPr sz="1100" spc="-25" dirty="0">
                <a:latin typeface="Arial"/>
                <a:cs typeface="Arial"/>
              </a:rPr>
              <a:t>structured </a:t>
            </a:r>
            <a:r>
              <a:rPr sz="1100" spc="5" dirty="0">
                <a:latin typeface="Arial"/>
                <a:cs typeface="Arial"/>
              </a:rPr>
              <a:t>with </a:t>
            </a:r>
            <a:r>
              <a:rPr sz="1100" spc="-10" dirty="0">
                <a:latin typeface="Arial"/>
                <a:cs typeface="Arial"/>
              </a:rPr>
              <a:t>the </a:t>
            </a:r>
            <a:r>
              <a:rPr sz="1100" spc="-35" dirty="0">
                <a:latin typeface="Arial"/>
                <a:cs typeface="Arial"/>
              </a:rPr>
              <a:t>help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50" dirty="0">
                <a:latin typeface="Arial"/>
                <a:cs typeface="Arial"/>
              </a:rPr>
              <a:t>specific </a:t>
            </a:r>
            <a:r>
              <a:rPr sz="1100" spc="-70" dirty="0">
                <a:latin typeface="Arial"/>
                <a:cs typeface="Arial"/>
              </a:rPr>
              <a:t>exercises such </a:t>
            </a:r>
            <a:r>
              <a:rPr sz="1100" spc="-105" dirty="0">
                <a:latin typeface="Arial"/>
                <a:cs typeface="Arial"/>
              </a:rPr>
              <a:t>as </a:t>
            </a:r>
            <a:r>
              <a:rPr sz="1100" spc="-20" dirty="0">
                <a:latin typeface="Arial"/>
                <a:cs typeface="Arial"/>
              </a:rPr>
              <a:t>patient </a:t>
            </a:r>
            <a:r>
              <a:rPr sz="1100" spc="-80" dirty="0">
                <a:latin typeface="Arial"/>
                <a:cs typeface="Arial"/>
              </a:rPr>
              <a:t>case, </a:t>
            </a:r>
            <a:r>
              <a:rPr sz="1100" spc="-30" dirty="0">
                <a:latin typeface="Arial"/>
                <a:cs typeface="Arial"/>
              </a:rPr>
              <a:t>interviews  </a:t>
            </a:r>
            <a:r>
              <a:rPr sz="1100" spc="-5" dirty="0">
                <a:latin typeface="Arial"/>
                <a:cs typeface="Arial"/>
              </a:rPr>
              <a:t>or </a:t>
            </a:r>
            <a:r>
              <a:rPr sz="1100" spc="-60" dirty="0">
                <a:latin typeface="Arial"/>
                <a:cs typeface="Arial"/>
              </a:rPr>
              <a:t>discussion </a:t>
            </a:r>
            <a:r>
              <a:rPr sz="1100" spc="-35" dirty="0">
                <a:latin typeface="Arial"/>
                <a:cs typeface="Arial"/>
              </a:rPr>
              <a:t>topics. </a:t>
            </a:r>
            <a:r>
              <a:rPr sz="1100" spc="-55" dirty="0">
                <a:latin typeface="Arial"/>
                <a:cs typeface="Arial"/>
              </a:rPr>
              <a:t>Students </a:t>
            </a:r>
            <a:r>
              <a:rPr sz="1100" spc="-75" dirty="0">
                <a:latin typeface="Arial"/>
                <a:cs typeface="Arial"/>
              </a:rPr>
              <a:t>exchange </a:t>
            </a:r>
            <a:r>
              <a:rPr sz="1100" spc="-40" dirty="0">
                <a:latin typeface="Arial"/>
                <a:cs typeface="Arial"/>
              </a:rPr>
              <a:t>opinions </a:t>
            </a:r>
            <a:r>
              <a:rPr sz="1100" spc="-55" dirty="0">
                <a:latin typeface="Arial"/>
                <a:cs typeface="Arial"/>
              </a:rPr>
              <a:t>and </a:t>
            </a:r>
            <a:r>
              <a:rPr sz="1100" spc="-45" dirty="0">
                <a:latin typeface="Arial"/>
                <a:cs typeface="Arial"/>
              </a:rPr>
              <a:t>apply </a:t>
            </a:r>
            <a:r>
              <a:rPr sz="1100" spc="-50" dirty="0">
                <a:latin typeface="Arial"/>
                <a:cs typeface="Arial"/>
              </a:rPr>
              <a:t>knowledge </a:t>
            </a:r>
            <a:r>
              <a:rPr sz="1100" spc="-55" dirty="0">
                <a:latin typeface="Arial"/>
                <a:cs typeface="Arial"/>
              </a:rPr>
              <a:t>gained </a:t>
            </a:r>
            <a:r>
              <a:rPr sz="1100" spc="-10" dirty="0">
                <a:latin typeface="Arial"/>
                <a:cs typeface="Arial"/>
              </a:rPr>
              <a:t>from </a:t>
            </a:r>
            <a:r>
              <a:rPr sz="1100" spc="-40" dirty="0">
                <a:latin typeface="Arial"/>
                <a:cs typeface="Arial"/>
              </a:rPr>
              <a:t>lectures, </a:t>
            </a:r>
            <a:r>
              <a:rPr sz="1100" spc="-15" dirty="0">
                <a:latin typeface="Arial"/>
                <a:cs typeface="Arial"/>
              </a:rPr>
              <a:t>tutorials  </a:t>
            </a:r>
            <a:r>
              <a:rPr sz="1100" spc="-55" dirty="0">
                <a:latin typeface="Arial"/>
                <a:cs typeface="Arial"/>
              </a:rPr>
              <a:t>and </a:t>
            </a:r>
            <a:r>
              <a:rPr sz="1100" spc="-40" dirty="0">
                <a:latin typeface="Arial"/>
                <a:cs typeface="Arial"/>
              </a:rPr>
              <a:t>self study. </a:t>
            </a:r>
            <a:r>
              <a:rPr sz="1100" spc="-80" dirty="0">
                <a:latin typeface="Arial"/>
                <a:cs typeface="Arial"/>
              </a:rPr>
              <a:t>The </a:t>
            </a:r>
            <a:r>
              <a:rPr sz="1100" spc="-15" dirty="0">
                <a:latin typeface="Arial"/>
                <a:cs typeface="Arial"/>
              </a:rPr>
              <a:t>facilitator </a:t>
            </a:r>
            <a:r>
              <a:rPr sz="1100" spc="-20" dirty="0">
                <a:latin typeface="Arial"/>
                <a:cs typeface="Arial"/>
              </a:rPr>
              <a:t>role </a:t>
            </a:r>
            <a:r>
              <a:rPr sz="1100" spc="-60" dirty="0">
                <a:latin typeface="Arial"/>
                <a:cs typeface="Arial"/>
              </a:rPr>
              <a:t>is </a:t>
            </a:r>
            <a:r>
              <a:rPr sz="1100" spc="15" dirty="0">
                <a:latin typeface="Arial"/>
                <a:cs typeface="Arial"/>
              </a:rPr>
              <a:t>to </a:t>
            </a:r>
            <a:r>
              <a:rPr sz="1100" spc="-90" dirty="0">
                <a:latin typeface="Arial"/>
                <a:cs typeface="Arial"/>
              </a:rPr>
              <a:t>ask </a:t>
            </a:r>
            <a:r>
              <a:rPr sz="1100" spc="-35" dirty="0">
                <a:latin typeface="Arial"/>
                <a:cs typeface="Arial"/>
              </a:rPr>
              <a:t>probing </a:t>
            </a:r>
            <a:r>
              <a:rPr sz="1100" spc="-45" dirty="0">
                <a:latin typeface="Arial"/>
                <a:cs typeface="Arial"/>
              </a:rPr>
              <a:t>questions, </a:t>
            </a:r>
            <a:r>
              <a:rPr sz="1100" spc="-55" dirty="0">
                <a:latin typeface="Arial"/>
                <a:cs typeface="Arial"/>
              </a:rPr>
              <a:t>summarize, </a:t>
            </a:r>
            <a:r>
              <a:rPr sz="1100" spc="-5" dirty="0">
                <a:latin typeface="Arial"/>
                <a:cs typeface="Arial"/>
              </a:rPr>
              <a:t>or </a:t>
            </a:r>
            <a:r>
              <a:rPr sz="1100" spc="-50" dirty="0">
                <a:latin typeface="Arial"/>
                <a:cs typeface="Arial"/>
              </a:rPr>
              <a:t>rephrase </a:t>
            </a:r>
            <a:r>
              <a:rPr sz="1100" dirty="0">
                <a:latin typeface="Arial"/>
                <a:cs typeface="Arial"/>
              </a:rPr>
              <a:t>to </a:t>
            </a:r>
            <a:r>
              <a:rPr sz="1100" spc="-35" dirty="0">
                <a:latin typeface="Arial"/>
                <a:cs typeface="Arial"/>
              </a:rPr>
              <a:t>help </a:t>
            </a:r>
            <a:r>
              <a:rPr sz="1100" spc="-30" dirty="0">
                <a:latin typeface="Arial"/>
                <a:cs typeface="Arial"/>
              </a:rPr>
              <a:t>clarify  </a:t>
            </a:r>
            <a:r>
              <a:rPr sz="1100" spc="-50" dirty="0">
                <a:latin typeface="Arial"/>
                <a:cs typeface="Arial"/>
              </a:rPr>
              <a:t>concepts.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3"/>
          <p:cNvSpPr txBox="1"/>
          <p:nvPr/>
        </p:nvSpPr>
        <p:spPr>
          <a:xfrm>
            <a:off x="685800" y="457200"/>
            <a:ext cx="2417445" cy="153888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8900">
              <a:lnSpc>
                <a:spcPts val="1155"/>
              </a:lnSpc>
            </a:pPr>
            <a:r>
              <a:rPr lang="en-US" sz="1100" b="1" spc="-114" dirty="0" smtClean="0">
                <a:latin typeface="Arial"/>
                <a:cs typeface="Arial"/>
              </a:rPr>
              <a:t>AVICENNA MEDICAL COLLEGE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0240" y="426211"/>
            <a:ext cx="6824980" cy="1346200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23495" rIns="0" bIns="0" rtlCol="0">
            <a:spAutoFit/>
          </a:bodyPr>
          <a:lstStyle/>
          <a:p>
            <a:pPr marL="108585">
              <a:lnSpc>
                <a:spcPct val="100000"/>
              </a:lnSpc>
              <a:spcBef>
                <a:spcPts val="185"/>
              </a:spcBef>
              <a:tabLst>
                <a:tab pos="2620645" algn="l"/>
              </a:tabLst>
            </a:pPr>
            <a:r>
              <a:rPr sz="1100" b="1" spc="-114" dirty="0">
                <a:latin typeface="Arial"/>
                <a:cs typeface="Arial"/>
              </a:rPr>
              <a:t>LIAQUAT </a:t>
            </a:r>
            <a:r>
              <a:rPr sz="1100" b="1" spc="-110" dirty="0">
                <a:latin typeface="Arial"/>
                <a:cs typeface="Arial"/>
              </a:rPr>
              <a:t>NATIONAL</a:t>
            </a:r>
            <a:r>
              <a:rPr sz="1100" b="1" spc="-5" dirty="0">
                <a:latin typeface="Arial"/>
                <a:cs typeface="Arial"/>
              </a:rPr>
              <a:t> </a:t>
            </a:r>
            <a:r>
              <a:rPr sz="1100" b="1" spc="-120" dirty="0">
                <a:latin typeface="Arial"/>
                <a:cs typeface="Arial"/>
              </a:rPr>
              <a:t>MEDICAL</a:t>
            </a:r>
            <a:r>
              <a:rPr sz="1100" b="1" spc="-45" dirty="0">
                <a:latin typeface="Arial"/>
                <a:cs typeface="Arial"/>
              </a:rPr>
              <a:t> </a:t>
            </a:r>
            <a:r>
              <a:rPr sz="1100" b="1" spc="-190" dirty="0">
                <a:latin typeface="Arial"/>
                <a:cs typeface="Arial"/>
              </a:rPr>
              <a:t>COLLEGE	</a:t>
            </a:r>
            <a:r>
              <a:rPr sz="1650" b="1" i="1" spc="-60" baseline="5050" dirty="0">
                <a:latin typeface="Arial"/>
                <a:cs typeface="Arial"/>
              </a:rPr>
              <a:t>4</a:t>
            </a:r>
            <a:r>
              <a:rPr sz="1050" b="1" i="1" spc="-60" baseline="39682" dirty="0">
                <a:latin typeface="Arial"/>
                <a:cs typeface="Arial"/>
              </a:rPr>
              <a:t>th </a:t>
            </a:r>
            <a:r>
              <a:rPr sz="1650" b="1" i="1" spc="-254" baseline="5050" dirty="0">
                <a:latin typeface="Arial"/>
                <a:cs typeface="Arial"/>
              </a:rPr>
              <a:t>YEAR </a:t>
            </a:r>
            <a:r>
              <a:rPr sz="1650" b="1" i="1" spc="-179" baseline="5050" dirty="0">
                <a:latin typeface="Arial"/>
                <a:cs typeface="Arial"/>
              </a:rPr>
              <a:t>MBBS</a:t>
            </a:r>
            <a:r>
              <a:rPr sz="1650" b="1" i="1" spc="-179" baseline="5050">
                <a:latin typeface="Arial"/>
                <a:cs typeface="Arial"/>
              </a:rPr>
              <a:t>, </a:t>
            </a:r>
            <a:r>
              <a:rPr lang="en-US" sz="1650" b="1" i="1" spc="-254" baseline="5050" dirty="0" smtClean="0">
                <a:latin typeface="Arial"/>
                <a:cs typeface="Arial"/>
              </a:rPr>
              <a:t> </a:t>
            </a:r>
            <a:r>
              <a:rPr sz="1650" b="1" i="1" spc="-195" baseline="5050" smtClean="0">
                <a:latin typeface="Arial"/>
                <a:cs typeface="Arial"/>
              </a:rPr>
              <a:t>NEUROSCIENCES-II </a:t>
            </a:r>
            <a:r>
              <a:rPr sz="1650" b="1" i="1" spc="-30" baseline="5050" dirty="0">
                <a:latin typeface="Arial"/>
                <a:cs typeface="Arial"/>
              </a:rPr>
              <a:t>&amp; </a:t>
            </a:r>
            <a:r>
              <a:rPr sz="1650" b="1" i="1" spc="-217" baseline="5050" dirty="0">
                <a:latin typeface="Arial"/>
                <a:cs typeface="Arial"/>
              </a:rPr>
              <a:t>PSYCHIATRY</a:t>
            </a:r>
            <a:r>
              <a:rPr sz="1650" b="1" i="1" spc="-240" baseline="5050" dirty="0">
                <a:latin typeface="Arial"/>
                <a:cs typeface="Arial"/>
              </a:rPr>
              <a:t> </a:t>
            </a:r>
            <a:r>
              <a:rPr sz="1650" b="1" i="1" spc="-172" baseline="5050" dirty="0">
                <a:latin typeface="Arial"/>
                <a:cs typeface="Arial"/>
              </a:rPr>
              <a:t>MODULE</a:t>
            </a:r>
            <a:endParaRPr sz="1650" baseline="5050">
              <a:latin typeface="Arial"/>
              <a:cs typeface="Arial"/>
            </a:endParaRPr>
          </a:p>
          <a:p>
            <a:pPr marL="382905" marR="592455" algn="just">
              <a:lnSpc>
                <a:spcPct val="152800"/>
              </a:lnSpc>
              <a:spcBef>
                <a:spcPts val="925"/>
              </a:spcBef>
            </a:pPr>
            <a:r>
              <a:rPr sz="1100" b="1" spc="-160" dirty="0">
                <a:latin typeface="Arial"/>
                <a:cs typeface="Arial"/>
              </a:rPr>
              <a:t>CASE-BASED </a:t>
            </a:r>
            <a:r>
              <a:rPr sz="1100" b="1" spc="-130" dirty="0">
                <a:latin typeface="Arial"/>
                <a:cs typeface="Arial"/>
              </a:rPr>
              <a:t>DISUCSSION </a:t>
            </a:r>
            <a:r>
              <a:rPr sz="1100" b="1" spc="-95" dirty="0">
                <a:latin typeface="Arial"/>
                <a:cs typeface="Arial"/>
              </a:rPr>
              <a:t>(CBD)</a:t>
            </a:r>
            <a:r>
              <a:rPr sz="1100" spc="-95" dirty="0">
                <a:latin typeface="Arial"/>
                <a:cs typeface="Arial"/>
              </a:rPr>
              <a:t>: A </a:t>
            </a:r>
            <a:r>
              <a:rPr sz="1100" spc="-50" dirty="0">
                <a:latin typeface="Arial"/>
                <a:cs typeface="Arial"/>
              </a:rPr>
              <a:t>small </a:t>
            </a:r>
            <a:r>
              <a:rPr sz="1100" spc="-40" dirty="0">
                <a:latin typeface="Arial"/>
                <a:cs typeface="Arial"/>
              </a:rPr>
              <a:t>group </a:t>
            </a:r>
            <a:r>
              <a:rPr sz="1100" spc="-60" dirty="0">
                <a:latin typeface="Arial"/>
                <a:cs typeface="Arial"/>
              </a:rPr>
              <a:t>discussion </a:t>
            </a:r>
            <a:r>
              <a:rPr sz="1100" spc="-15" dirty="0">
                <a:latin typeface="Arial"/>
                <a:cs typeface="Arial"/>
              </a:rPr>
              <a:t>format </a:t>
            </a:r>
            <a:r>
              <a:rPr sz="1100" spc="-30" dirty="0">
                <a:latin typeface="Arial"/>
                <a:cs typeface="Arial"/>
              </a:rPr>
              <a:t>where </a:t>
            </a:r>
            <a:r>
              <a:rPr sz="1100" spc="-45" dirty="0">
                <a:latin typeface="Arial"/>
                <a:cs typeface="Arial"/>
              </a:rPr>
              <a:t>learning </a:t>
            </a:r>
            <a:r>
              <a:rPr sz="1100" spc="-60" dirty="0">
                <a:latin typeface="Arial"/>
                <a:cs typeface="Arial"/>
              </a:rPr>
              <a:t>is </a:t>
            </a:r>
            <a:r>
              <a:rPr sz="1100" spc="-55" dirty="0">
                <a:latin typeface="Arial"/>
                <a:cs typeface="Arial"/>
              </a:rPr>
              <a:t>focused </a:t>
            </a:r>
            <a:r>
              <a:rPr sz="1100" spc="-35" dirty="0">
                <a:latin typeface="Arial"/>
                <a:cs typeface="Arial"/>
              </a:rPr>
              <a:t>around </a:t>
            </a:r>
            <a:r>
              <a:rPr sz="1100" spc="-85" dirty="0">
                <a:latin typeface="Arial"/>
                <a:cs typeface="Arial"/>
              </a:rPr>
              <a:t>a  </a:t>
            </a:r>
            <a:r>
              <a:rPr sz="1100" spc="-60" dirty="0">
                <a:latin typeface="Arial"/>
                <a:cs typeface="Arial"/>
              </a:rPr>
              <a:t>series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45" dirty="0">
                <a:latin typeface="Arial"/>
                <a:cs typeface="Arial"/>
              </a:rPr>
              <a:t>questions </a:t>
            </a:r>
            <a:r>
              <a:rPr sz="1100" spc="-145" dirty="0">
                <a:latin typeface="Arial"/>
                <a:cs typeface="Arial"/>
              </a:rPr>
              <a:t>based </a:t>
            </a:r>
            <a:r>
              <a:rPr sz="1100" spc="-30" dirty="0">
                <a:latin typeface="Arial"/>
                <a:cs typeface="Arial"/>
              </a:rPr>
              <a:t>on </a:t>
            </a:r>
            <a:r>
              <a:rPr sz="1100" spc="-85" dirty="0">
                <a:latin typeface="Arial"/>
                <a:cs typeface="Arial"/>
              </a:rPr>
              <a:t>a </a:t>
            </a:r>
            <a:r>
              <a:rPr sz="1100" spc="-35" dirty="0">
                <a:latin typeface="Arial"/>
                <a:cs typeface="Arial"/>
              </a:rPr>
              <a:t>clinical </a:t>
            </a:r>
            <a:r>
              <a:rPr sz="1100" spc="-50" dirty="0">
                <a:latin typeface="Arial"/>
                <a:cs typeface="Arial"/>
              </a:rPr>
              <a:t>scenario. </a:t>
            </a:r>
            <a:r>
              <a:rPr sz="1100" spc="-45" dirty="0">
                <a:latin typeface="Arial"/>
                <a:cs typeface="Arial"/>
              </a:rPr>
              <a:t>Students’ </a:t>
            </a:r>
            <a:r>
              <a:rPr sz="1100" spc="-75" dirty="0">
                <a:latin typeface="Arial"/>
                <a:cs typeface="Arial"/>
              </a:rPr>
              <a:t>discuss </a:t>
            </a:r>
            <a:r>
              <a:rPr sz="1100" spc="-60" dirty="0">
                <a:latin typeface="Arial"/>
                <a:cs typeface="Arial"/>
              </a:rPr>
              <a:t>and </a:t>
            </a:r>
            <a:r>
              <a:rPr sz="1100" spc="-55" dirty="0">
                <a:latin typeface="Arial"/>
                <a:cs typeface="Arial"/>
              </a:rPr>
              <a:t>answer </a:t>
            </a:r>
            <a:r>
              <a:rPr sz="1100" spc="-15" dirty="0">
                <a:latin typeface="Arial"/>
                <a:cs typeface="Arial"/>
              </a:rPr>
              <a:t>the </a:t>
            </a:r>
            <a:r>
              <a:rPr sz="1100" spc="-45" dirty="0">
                <a:latin typeface="Arial"/>
                <a:cs typeface="Arial"/>
              </a:rPr>
              <a:t>questions applying  </a:t>
            </a:r>
            <a:r>
              <a:rPr sz="1100" spc="-30" dirty="0">
                <a:latin typeface="Arial"/>
                <a:cs typeface="Arial"/>
              </a:rPr>
              <a:t>relevant </a:t>
            </a:r>
            <a:r>
              <a:rPr sz="1100" spc="-45" dirty="0">
                <a:latin typeface="Arial"/>
                <a:cs typeface="Arial"/>
              </a:rPr>
              <a:t>knowledge </a:t>
            </a:r>
            <a:r>
              <a:rPr sz="1100" spc="-60" dirty="0">
                <a:latin typeface="Arial"/>
                <a:cs typeface="Arial"/>
              </a:rPr>
              <a:t>gained </a:t>
            </a:r>
            <a:r>
              <a:rPr sz="1100" spc="-40" dirty="0">
                <a:latin typeface="Arial"/>
                <a:cs typeface="Arial"/>
              </a:rPr>
              <a:t>previously </a:t>
            </a:r>
            <a:r>
              <a:rPr sz="1100" spc="-15" dirty="0">
                <a:latin typeface="Arial"/>
                <a:cs typeface="Arial"/>
              </a:rPr>
              <a:t>in </a:t>
            </a:r>
            <a:r>
              <a:rPr sz="1100" spc="-40" dirty="0">
                <a:latin typeface="Arial"/>
                <a:cs typeface="Arial"/>
              </a:rPr>
              <a:t>clinical </a:t>
            </a:r>
            <a:r>
              <a:rPr sz="1100" spc="-60" dirty="0">
                <a:latin typeface="Arial"/>
                <a:cs typeface="Arial"/>
              </a:rPr>
              <a:t>and </a:t>
            </a:r>
            <a:r>
              <a:rPr sz="1100" spc="-65" dirty="0">
                <a:latin typeface="Arial"/>
                <a:cs typeface="Arial"/>
              </a:rPr>
              <a:t>basic </a:t>
            </a:r>
            <a:r>
              <a:rPr sz="1100" spc="-30" dirty="0">
                <a:latin typeface="Arial"/>
                <a:cs typeface="Arial"/>
              </a:rPr>
              <a:t>health </a:t>
            </a:r>
            <a:r>
              <a:rPr sz="1100" spc="-75" dirty="0">
                <a:latin typeface="Arial"/>
                <a:cs typeface="Arial"/>
              </a:rPr>
              <a:t>sciences </a:t>
            </a:r>
            <a:r>
              <a:rPr sz="1100" spc="-35" dirty="0">
                <a:latin typeface="Arial"/>
                <a:cs typeface="Arial"/>
              </a:rPr>
              <a:t>during </a:t>
            </a:r>
            <a:r>
              <a:rPr sz="1100" spc="-20" dirty="0">
                <a:latin typeface="Arial"/>
                <a:cs typeface="Arial"/>
              </a:rPr>
              <a:t>the </a:t>
            </a:r>
            <a:r>
              <a:rPr sz="1100" spc="-35" dirty="0">
                <a:latin typeface="Arial"/>
                <a:cs typeface="Arial"/>
              </a:rPr>
              <a:t>module </a:t>
            </a:r>
            <a:r>
              <a:rPr sz="1100" spc="-55" dirty="0">
                <a:latin typeface="Arial"/>
                <a:cs typeface="Arial"/>
              </a:rPr>
              <a:t>and  </a:t>
            </a:r>
            <a:r>
              <a:rPr sz="1100" spc="-30" dirty="0">
                <a:latin typeface="Arial"/>
                <a:cs typeface="Arial"/>
              </a:rPr>
              <a:t>construct </a:t>
            </a:r>
            <a:r>
              <a:rPr sz="1100" spc="-40" dirty="0">
                <a:latin typeface="Arial"/>
                <a:cs typeface="Arial"/>
              </a:rPr>
              <a:t>new </a:t>
            </a:r>
            <a:r>
              <a:rPr sz="1100" spc="-45" dirty="0">
                <a:latin typeface="Arial"/>
                <a:cs typeface="Arial"/>
              </a:rPr>
              <a:t>knowledge. </a:t>
            </a:r>
            <a:r>
              <a:rPr sz="1100" spc="-80" dirty="0">
                <a:latin typeface="Arial"/>
                <a:cs typeface="Arial"/>
              </a:rPr>
              <a:t>The </a:t>
            </a:r>
            <a:r>
              <a:rPr sz="1100" spc="-160" dirty="0">
                <a:latin typeface="Arial"/>
                <a:cs typeface="Arial"/>
              </a:rPr>
              <a:t>CBD </a:t>
            </a:r>
            <a:r>
              <a:rPr sz="1100" spc="5" dirty="0">
                <a:latin typeface="Arial"/>
                <a:cs typeface="Arial"/>
              </a:rPr>
              <a:t>will </a:t>
            </a:r>
            <a:r>
              <a:rPr sz="1100" spc="-50" dirty="0">
                <a:latin typeface="Arial"/>
                <a:cs typeface="Arial"/>
              </a:rPr>
              <a:t>be </a:t>
            </a:r>
            <a:r>
              <a:rPr sz="1100" spc="-30" dirty="0">
                <a:latin typeface="Arial"/>
                <a:cs typeface="Arial"/>
              </a:rPr>
              <a:t>provided </a:t>
            </a:r>
            <a:r>
              <a:rPr sz="1100" spc="-50" dirty="0">
                <a:latin typeface="Arial"/>
                <a:cs typeface="Arial"/>
              </a:rPr>
              <a:t>by </a:t>
            </a:r>
            <a:r>
              <a:rPr sz="1100" spc="-15" dirty="0">
                <a:latin typeface="Arial"/>
                <a:cs typeface="Arial"/>
              </a:rPr>
              <a:t>the </a:t>
            </a:r>
            <a:r>
              <a:rPr sz="1100" spc="-50" dirty="0">
                <a:latin typeface="Arial"/>
                <a:cs typeface="Arial"/>
              </a:rPr>
              <a:t>concern</a:t>
            </a:r>
            <a:r>
              <a:rPr sz="1100" spc="-155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department.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105" dirty="0"/>
              <a:t>Page </a:t>
            </a:r>
            <a:r>
              <a:rPr spc="220" dirty="0"/>
              <a:t>|</a:t>
            </a:r>
            <a:r>
              <a:rPr spc="-80" dirty="0"/>
              <a:t> </a:t>
            </a:r>
            <a:fld id="{81D60167-4931-47E6-BA6A-407CBD079E47}" type="slidenum">
              <a:rPr spc="-55" dirty="0"/>
              <a:pPr marL="12700">
                <a:lnSpc>
                  <a:spcPts val="1150"/>
                </a:lnSpc>
              </a:pPr>
              <a:t>6</a:t>
            </a:fld>
            <a:endParaRPr spc="-55" dirty="0"/>
          </a:p>
        </p:txBody>
      </p:sp>
      <p:sp>
        <p:nvSpPr>
          <p:cNvPr id="3" name="object 3"/>
          <p:cNvSpPr txBox="1"/>
          <p:nvPr/>
        </p:nvSpPr>
        <p:spPr>
          <a:xfrm>
            <a:off x="1020876" y="1917547"/>
            <a:ext cx="5867400" cy="4628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620" algn="just">
              <a:lnSpc>
                <a:spcPct val="152700"/>
              </a:lnSpc>
              <a:spcBef>
                <a:spcPts val="100"/>
              </a:spcBef>
            </a:pPr>
            <a:r>
              <a:rPr sz="1100" b="1" spc="-135" dirty="0">
                <a:latin typeface="Arial"/>
                <a:cs typeface="Arial"/>
              </a:rPr>
              <a:t>CLINICAL</a:t>
            </a:r>
            <a:r>
              <a:rPr sz="1100" b="1" spc="35" dirty="0">
                <a:latin typeface="Arial"/>
                <a:cs typeface="Arial"/>
              </a:rPr>
              <a:t> </a:t>
            </a:r>
            <a:r>
              <a:rPr sz="1100" b="1" spc="-135" dirty="0">
                <a:latin typeface="Arial"/>
                <a:cs typeface="Arial"/>
              </a:rPr>
              <a:t>LEARNING  </a:t>
            </a:r>
            <a:r>
              <a:rPr sz="1100" b="1" spc="-155" dirty="0">
                <a:latin typeface="Arial"/>
                <a:cs typeface="Arial"/>
              </a:rPr>
              <a:t>EXPERIENCES: </a:t>
            </a:r>
            <a:r>
              <a:rPr sz="1100" spc="-35" dirty="0">
                <a:latin typeface="Arial"/>
                <a:cs typeface="Arial"/>
              </a:rPr>
              <a:t>In </a:t>
            </a:r>
            <a:r>
              <a:rPr sz="1100" spc="-50" dirty="0">
                <a:latin typeface="Arial"/>
                <a:cs typeface="Arial"/>
              </a:rPr>
              <a:t>small </a:t>
            </a:r>
            <a:r>
              <a:rPr sz="1100" spc="-55" dirty="0">
                <a:latin typeface="Arial"/>
                <a:cs typeface="Arial"/>
              </a:rPr>
              <a:t>groups, </a:t>
            </a:r>
            <a:r>
              <a:rPr sz="1100" spc="-40" dirty="0">
                <a:latin typeface="Arial"/>
                <a:cs typeface="Arial"/>
              </a:rPr>
              <a:t>students </a:t>
            </a:r>
            <a:r>
              <a:rPr sz="1100" spc="-55" dirty="0">
                <a:latin typeface="Arial"/>
                <a:cs typeface="Arial"/>
              </a:rPr>
              <a:t>observe </a:t>
            </a:r>
            <a:r>
              <a:rPr sz="1100" spc="-30" dirty="0">
                <a:latin typeface="Arial"/>
                <a:cs typeface="Arial"/>
              </a:rPr>
              <a:t>patients </a:t>
            </a:r>
            <a:r>
              <a:rPr sz="1100" spc="5" dirty="0">
                <a:latin typeface="Arial"/>
                <a:cs typeface="Arial"/>
              </a:rPr>
              <a:t>with </a:t>
            </a:r>
            <a:r>
              <a:rPr sz="1100" spc="-80" dirty="0">
                <a:latin typeface="Arial"/>
                <a:cs typeface="Arial"/>
              </a:rPr>
              <a:t>signs </a:t>
            </a:r>
            <a:r>
              <a:rPr sz="1100" spc="-55" dirty="0">
                <a:latin typeface="Arial"/>
                <a:cs typeface="Arial"/>
              </a:rPr>
              <a:t>and  </a:t>
            </a:r>
            <a:r>
              <a:rPr sz="1100" spc="-50" dirty="0">
                <a:latin typeface="Arial"/>
                <a:cs typeface="Arial"/>
              </a:rPr>
              <a:t>symptoms </a:t>
            </a:r>
            <a:r>
              <a:rPr sz="1100" spc="-15" dirty="0">
                <a:latin typeface="Arial"/>
                <a:cs typeface="Arial"/>
              </a:rPr>
              <a:t>in </a:t>
            </a:r>
            <a:r>
              <a:rPr sz="1100" spc="-30" dirty="0">
                <a:latin typeface="Arial"/>
                <a:cs typeface="Arial"/>
              </a:rPr>
              <a:t>hospital </a:t>
            </a:r>
            <a:r>
              <a:rPr sz="1100" spc="-45" dirty="0">
                <a:latin typeface="Arial"/>
                <a:cs typeface="Arial"/>
              </a:rPr>
              <a:t>wards, </a:t>
            </a:r>
            <a:r>
              <a:rPr sz="1100" spc="-40" dirty="0">
                <a:latin typeface="Arial"/>
                <a:cs typeface="Arial"/>
              </a:rPr>
              <a:t>clinics </a:t>
            </a:r>
            <a:r>
              <a:rPr sz="1100" spc="-50" dirty="0">
                <a:latin typeface="Arial"/>
                <a:cs typeface="Arial"/>
              </a:rPr>
              <a:t>and </a:t>
            </a:r>
            <a:r>
              <a:rPr sz="1100" spc="-30" dirty="0">
                <a:latin typeface="Arial"/>
                <a:cs typeface="Arial"/>
              </a:rPr>
              <a:t>outreach </a:t>
            </a:r>
            <a:r>
              <a:rPr sz="1100" spc="-35" dirty="0">
                <a:latin typeface="Arial"/>
                <a:cs typeface="Arial"/>
              </a:rPr>
              <a:t>centers. </a:t>
            </a:r>
            <a:r>
              <a:rPr sz="1100" spc="-75" dirty="0">
                <a:latin typeface="Arial"/>
                <a:cs typeface="Arial"/>
              </a:rPr>
              <a:t>This </a:t>
            </a:r>
            <a:r>
              <a:rPr sz="1100" spc="-55" dirty="0">
                <a:latin typeface="Arial"/>
                <a:cs typeface="Arial"/>
              </a:rPr>
              <a:t>helps </a:t>
            </a:r>
            <a:r>
              <a:rPr sz="1100" spc="-40" dirty="0">
                <a:latin typeface="Arial"/>
                <a:cs typeface="Arial"/>
              </a:rPr>
              <a:t>students </a:t>
            </a:r>
            <a:r>
              <a:rPr sz="1100" spc="10" dirty="0">
                <a:latin typeface="Arial"/>
                <a:cs typeface="Arial"/>
              </a:rPr>
              <a:t>to </a:t>
            </a:r>
            <a:r>
              <a:rPr sz="1100" spc="-30" dirty="0">
                <a:latin typeface="Arial"/>
                <a:cs typeface="Arial"/>
              </a:rPr>
              <a:t>relate </a:t>
            </a:r>
            <a:r>
              <a:rPr sz="1100" spc="-50" dirty="0">
                <a:latin typeface="Arial"/>
                <a:cs typeface="Arial"/>
              </a:rPr>
              <a:t>knowledge 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70" dirty="0">
                <a:latin typeface="Arial"/>
                <a:cs typeface="Arial"/>
              </a:rPr>
              <a:t>basic </a:t>
            </a:r>
            <a:r>
              <a:rPr sz="1100" spc="-60" dirty="0">
                <a:latin typeface="Arial"/>
                <a:cs typeface="Arial"/>
              </a:rPr>
              <a:t>and </a:t>
            </a:r>
            <a:r>
              <a:rPr sz="1100" spc="-35" dirty="0">
                <a:latin typeface="Arial"/>
                <a:cs typeface="Arial"/>
              </a:rPr>
              <a:t>clinical </a:t>
            </a:r>
            <a:r>
              <a:rPr sz="1100" spc="-75" dirty="0">
                <a:latin typeface="Arial"/>
                <a:cs typeface="Arial"/>
              </a:rPr>
              <a:t>sciences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10" dirty="0">
                <a:latin typeface="Arial"/>
                <a:cs typeface="Arial"/>
              </a:rPr>
              <a:t>the </a:t>
            </a:r>
            <a:r>
              <a:rPr sz="1100" spc="-45" dirty="0">
                <a:latin typeface="Arial"/>
                <a:cs typeface="Arial"/>
              </a:rPr>
              <a:t>module </a:t>
            </a:r>
            <a:r>
              <a:rPr sz="1100" spc="-65" dirty="0">
                <a:latin typeface="Arial"/>
                <a:cs typeface="Arial"/>
              </a:rPr>
              <a:t>and </a:t>
            </a:r>
            <a:r>
              <a:rPr sz="1100" spc="-50" dirty="0">
                <a:latin typeface="Arial"/>
                <a:cs typeface="Arial"/>
              </a:rPr>
              <a:t>prepare </a:t>
            </a:r>
            <a:r>
              <a:rPr sz="1100" spc="-5" dirty="0">
                <a:latin typeface="Arial"/>
                <a:cs typeface="Arial"/>
              </a:rPr>
              <a:t>for </a:t>
            </a:r>
            <a:r>
              <a:rPr sz="1100" spc="-20" dirty="0">
                <a:latin typeface="Arial"/>
                <a:cs typeface="Arial"/>
              </a:rPr>
              <a:t>future</a:t>
            </a:r>
            <a:r>
              <a:rPr sz="1100" spc="-125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practice.</a:t>
            </a:r>
            <a:endParaRPr sz="1100">
              <a:latin typeface="Arial"/>
              <a:cs typeface="Arial"/>
            </a:endParaRPr>
          </a:p>
          <a:p>
            <a:pPr marL="469265" marR="12700" indent="-228600" algn="just">
              <a:lnSpc>
                <a:spcPct val="152800"/>
              </a:lnSpc>
            </a:pPr>
            <a:r>
              <a:rPr sz="1100" dirty="0">
                <a:latin typeface="Courier New"/>
                <a:cs typeface="Courier New"/>
              </a:rPr>
              <a:t>o </a:t>
            </a:r>
            <a:r>
              <a:rPr sz="1100" b="1" spc="-135" dirty="0">
                <a:latin typeface="Arial"/>
                <a:cs typeface="Arial"/>
              </a:rPr>
              <a:t>CLINICAL</a:t>
            </a:r>
            <a:r>
              <a:rPr sz="1100" b="1" spc="35" dirty="0">
                <a:latin typeface="Arial"/>
                <a:cs typeface="Arial"/>
              </a:rPr>
              <a:t> </a:t>
            </a:r>
            <a:r>
              <a:rPr sz="1100" b="1" spc="-114" dirty="0">
                <a:latin typeface="Arial"/>
                <a:cs typeface="Arial"/>
              </a:rPr>
              <a:t>ROTATIONS: </a:t>
            </a:r>
            <a:r>
              <a:rPr sz="1100" spc="-30" dirty="0">
                <a:latin typeface="Arial"/>
                <a:cs typeface="Arial"/>
              </a:rPr>
              <a:t>In </a:t>
            </a:r>
            <a:r>
              <a:rPr sz="1100" spc="-45" dirty="0">
                <a:latin typeface="Arial"/>
                <a:cs typeface="Arial"/>
              </a:rPr>
              <a:t>small groups, </a:t>
            </a:r>
            <a:r>
              <a:rPr sz="1100" spc="-35" dirty="0">
                <a:latin typeface="Arial"/>
                <a:cs typeface="Arial"/>
              </a:rPr>
              <a:t>students </a:t>
            </a:r>
            <a:r>
              <a:rPr sz="1100" spc="-5" dirty="0">
                <a:latin typeface="Arial"/>
                <a:cs typeface="Arial"/>
              </a:rPr>
              <a:t>rotate </a:t>
            </a:r>
            <a:r>
              <a:rPr sz="1100" spc="-10" dirty="0">
                <a:latin typeface="Arial"/>
                <a:cs typeface="Arial"/>
              </a:rPr>
              <a:t>in different </a:t>
            </a:r>
            <a:r>
              <a:rPr sz="1100" spc="-45" dirty="0">
                <a:latin typeface="Arial"/>
                <a:cs typeface="Arial"/>
              </a:rPr>
              <a:t>wards </a:t>
            </a:r>
            <a:r>
              <a:rPr sz="1100" spc="-25" dirty="0">
                <a:latin typeface="Arial"/>
                <a:cs typeface="Arial"/>
              </a:rPr>
              <a:t>like </a:t>
            </a:r>
            <a:r>
              <a:rPr sz="1100" spc="-30" dirty="0">
                <a:latin typeface="Arial"/>
                <a:cs typeface="Arial"/>
              </a:rPr>
              <a:t>Medicine,  </a:t>
            </a:r>
            <a:r>
              <a:rPr sz="1100" spc="-45" dirty="0">
                <a:latin typeface="Arial"/>
                <a:cs typeface="Arial"/>
              </a:rPr>
              <a:t>Pediatrics, </a:t>
            </a:r>
            <a:r>
              <a:rPr sz="1100" spc="-60" dirty="0">
                <a:latin typeface="Arial"/>
                <a:cs typeface="Arial"/>
              </a:rPr>
              <a:t>Surgery, </a:t>
            </a:r>
            <a:r>
              <a:rPr sz="1100" spc="-90" dirty="0">
                <a:latin typeface="Arial"/>
                <a:cs typeface="Arial"/>
              </a:rPr>
              <a:t>Obs </a:t>
            </a:r>
            <a:r>
              <a:rPr sz="1100" spc="15" dirty="0">
                <a:latin typeface="Arial"/>
                <a:cs typeface="Arial"/>
              </a:rPr>
              <a:t>&amp; </a:t>
            </a:r>
            <a:r>
              <a:rPr sz="1100" spc="-70" dirty="0">
                <a:latin typeface="Arial"/>
                <a:cs typeface="Arial"/>
              </a:rPr>
              <a:t>Gyne, </a:t>
            </a:r>
            <a:r>
              <a:rPr sz="1100" spc="-114" dirty="0">
                <a:latin typeface="Arial"/>
                <a:cs typeface="Arial"/>
              </a:rPr>
              <a:t>ENT, </a:t>
            </a:r>
            <a:r>
              <a:rPr sz="1100" spc="-90" dirty="0">
                <a:latin typeface="Arial"/>
                <a:cs typeface="Arial"/>
              </a:rPr>
              <a:t>Eye, </a:t>
            </a:r>
            <a:r>
              <a:rPr sz="1100" spc="-55" dirty="0">
                <a:latin typeface="Arial"/>
                <a:cs typeface="Arial"/>
              </a:rPr>
              <a:t>Family </a:t>
            </a:r>
            <a:r>
              <a:rPr sz="1100" spc="-30" dirty="0">
                <a:latin typeface="Arial"/>
                <a:cs typeface="Arial"/>
              </a:rPr>
              <a:t>Medicine </a:t>
            </a:r>
            <a:r>
              <a:rPr sz="1100" spc="-40" dirty="0">
                <a:latin typeface="Arial"/>
                <a:cs typeface="Arial"/>
              </a:rPr>
              <a:t>clinics, </a:t>
            </a:r>
            <a:r>
              <a:rPr sz="1100" spc="-30" dirty="0">
                <a:latin typeface="Arial"/>
                <a:cs typeface="Arial"/>
              </a:rPr>
              <a:t>outreach </a:t>
            </a:r>
            <a:r>
              <a:rPr sz="1100" spc="-40" dirty="0">
                <a:latin typeface="Arial"/>
                <a:cs typeface="Arial"/>
              </a:rPr>
              <a:t>centers </a:t>
            </a:r>
            <a:r>
              <a:rPr sz="1100" spc="15" dirty="0">
                <a:latin typeface="Arial"/>
                <a:cs typeface="Arial"/>
              </a:rPr>
              <a:t>&amp;  </a:t>
            </a:r>
            <a:r>
              <a:rPr sz="1100" spc="-40" dirty="0">
                <a:latin typeface="Arial"/>
                <a:cs typeface="Arial"/>
              </a:rPr>
              <a:t>Community </a:t>
            </a:r>
            <a:r>
              <a:rPr sz="1100" spc="-30" dirty="0">
                <a:latin typeface="Arial"/>
                <a:cs typeface="Arial"/>
              </a:rPr>
              <a:t>Medicine </a:t>
            </a:r>
            <a:r>
              <a:rPr sz="1100" spc="-50" dirty="0">
                <a:latin typeface="Arial"/>
                <a:cs typeface="Arial"/>
              </a:rPr>
              <a:t>experiences. </a:t>
            </a:r>
            <a:r>
              <a:rPr sz="1100" spc="-55" dirty="0">
                <a:latin typeface="Arial"/>
                <a:cs typeface="Arial"/>
              </a:rPr>
              <a:t>Here </a:t>
            </a:r>
            <a:r>
              <a:rPr sz="1100" spc="-35" dirty="0">
                <a:latin typeface="Arial"/>
                <a:cs typeface="Arial"/>
              </a:rPr>
              <a:t>students </a:t>
            </a:r>
            <a:r>
              <a:rPr sz="1100" spc="-50" dirty="0">
                <a:latin typeface="Arial"/>
                <a:cs typeface="Arial"/>
              </a:rPr>
              <a:t>observe </a:t>
            </a:r>
            <a:r>
              <a:rPr sz="1100" spc="-25" dirty="0">
                <a:latin typeface="Arial"/>
                <a:cs typeface="Arial"/>
              </a:rPr>
              <a:t>patients, </a:t>
            </a:r>
            <a:r>
              <a:rPr sz="1100" spc="-30" dirty="0">
                <a:latin typeface="Arial"/>
                <a:cs typeface="Arial"/>
              </a:rPr>
              <a:t>take histories </a:t>
            </a:r>
            <a:r>
              <a:rPr sz="1100" spc="-50" dirty="0">
                <a:latin typeface="Arial"/>
                <a:cs typeface="Arial"/>
              </a:rPr>
              <a:t>and  </a:t>
            </a:r>
            <a:r>
              <a:rPr sz="1100" spc="-15" dirty="0">
                <a:latin typeface="Arial"/>
                <a:cs typeface="Arial"/>
              </a:rPr>
              <a:t>perform </a:t>
            </a:r>
            <a:r>
              <a:rPr sz="1100" spc="-50" dirty="0">
                <a:latin typeface="Arial"/>
                <a:cs typeface="Arial"/>
              </a:rPr>
              <a:t>supervised </a:t>
            </a:r>
            <a:r>
              <a:rPr sz="1100" spc="-30" dirty="0">
                <a:latin typeface="Arial"/>
                <a:cs typeface="Arial"/>
              </a:rPr>
              <a:t>clinical </a:t>
            </a:r>
            <a:r>
              <a:rPr sz="1100" spc="-40" dirty="0">
                <a:latin typeface="Arial"/>
                <a:cs typeface="Arial"/>
              </a:rPr>
              <a:t>examinations </a:t>
            </a:r>
            <a:r>
              <a:rPr sz="1100" spc="-10" dirty="0">
                <a:latin typeface="Arial"/>
                <a:cs typeface="Arial"/>
              </a:rPr>
              <a:t>in </a:t>
            </a:r>
            <a:r>
              <a:rPr sz="1100" spc="-5" dirty="0">
                <a:latin typeface="Arial"/>
                <a:cs typeface="Arial"/>
              </a:rPr>
              <a:t>outpatient </a:t>
            </a:r>
            <a:r>
              <a:rPr sz="1100" spc="-50" dirty="0">
                <a:latin typeface="Arial"/>
                <a:cs typeface="Arial"/>
              </a:rPr>
              <a:t>and </a:t>
            </a:r>
            <a:r>
              <a:rPr sz="1100" spc="-10" dirty="0">
                <a:latin typeface="Arial"/>
                <a:cs typeface="Arial"/>
              </a:rPr>
              <a:t>inpatient </a:t>
            </a:r>
            <a:r>
              <a:rPr sz="1100" spc="-35" dirty="0">
                <a:latin typeface="Arial"/>
                <a:cs typeface="Arial"/>
              </a:rPr>
              <a:t>settings. </a:t>
            </a:r>
            <a:r>
              <a:rPr sz="1100" spc="-75" dirty="0">
                <a:latin typeface="Arial"/>
                <a:cs typeface="Arial"/>
              </a:rPr>
              <a:t>They </a:t>
            </a:r>
            <a:r>
              <a:rPr sz="1100" spc="-60" dirty="0">
                <a:latin typeface="Arial"/>
                <a:cs typeface="Arial"/>
              </a:rPr>
              <a:t>also </a:t>
            </a:r>
            <a:r>
              <a:rPr sz="1100" spc="-35" dirty="0">
                <a:latin typeface="Arial"/>
                <a:cs typeface="Arial"/>
              </a:rPr>
              <a:t>get  </a:t>
            </a:r>
            <a:r>
              <a:rPr sz="1100" spc="-60" dirty="0">
                <a:latin typeface="Arial"/>
                <a:cs typeface="Arial"/>
              </a:rPr>
              <a:t>an </a:t>
            </a:r>
            <a:r>
              <a:rPr sz="1100" spc="-10" dirty="0">
                <a:latin typeface="Arial"/>
                <a:cs typeface="Arial"/>
              </a:rPr>
              <a:t>opportunity </a:t>
            </a:r>
            <a:r>
              <a:rPr sz="1100" spc="15" dirty="0">
                <a:latin typeface="Arial"/>
                <a:cs typeface="Arial"/>
              </a:rPr>
              <a:t>to </a:t>
            </a:r>
            <a:r>
              <a:rPr sz="1100" spc="-50" dirty="0">
                <a:latin typeface="Arial"/>
                <a:cs typeface="Arial"/>
              </a:rPr>
              <a:t>observe </a:t>
            </a:r>
            <a:r>
              <a:rPr sz="1100" spc="-45" dirty="0">
                <a:latin typeface="Arial"/>
                <a:cs typeface="Arial"/>
              </a:rPr>
              <a:t>medical </a:t>
            </a:r>
            <a:r>
              <a:rPr sz="1100" spc="-40" dirty="0">
                <a:latin typeface="Arial"/>
                <a:cs typeface="Arial"/>
              </a:rPr>
              <a:t>personnel </a:t>
            </a:r>
            <a:r>
              <a:rPr sz="1100" spc="-25" dirty="0">
                <a:latin typeface="Arial"/>
                <a:cs typeface="Arial"/>
              </a:rPr>
              <a:t>working </a:t>
            </a:r>
            <a:r>
              <a:rPr sz="1100" spc="-105" dirty="0">
                <a:latin typeface="Arial"/>
                <a:cs typeface="Arial"/>
              </a:rPr>
              <a:t>as </a:t>
            </a:r>
            <a:r>
              <a:rPr sz="1100" spc="-85" dirty="0">
                <a:latin typeface="Arial"/>
                <a:cs typeface="Arial"/>
              </a:rPr>
              <a:t>a </a:t>
            </a:r>
            <a:r>
              <a:rPr sz="1100" spc="-30" dirty="0">
                <a:latin typeface="Arial"/>
                <a:cs typeface="Arial"/>
              </a:rPr>
              <a:t>team. </a:t>
            </a:r>
            <a:r>
              <a:rPr sz="1100" spc="-85" dirty="0">
                <a:latin typeface="Arial"/>
                <a:cs typeface="Arial"/>
              </a:rPr>
              <a:t>These </a:t>
            </a:r>
            <a:r>
              <a:rPr sz="1100" spc="-15" dirty="0">
                <a:latin typeface="Arial"/>
                <a:cs typeface="Arial"/>
              </a:rPr>
              <a:t>rotations </a:t>
            </a:r>
            <a:r>
              <a:rPr sz="1100" spc="-30" dirty="0">
                <a:latin typeface="Arial"/>
                <a:cs typeface="Arial"/>
              </a:rPr>
              <a:t>help  </a:t>
            </a:r>
            <a:r>
              <a:rPr sz="1100" spc="-35" dirty="0">
                <a:latin typeface="Arial"/>
                <a:cs typeface="Arial"/>
              </a:rPr>
              <a:t>students </a:t>
            </a:r>
            <a:r>
              <a:rPr sz="1100" spc="-20" dirty="0">
                <a:latin typeface="Arial"/>
                <a:cs typeface="Arial"/>
              </a:rPr>
              <a:t>relate </a:t>
            </a:r>
            <a:r>
              <a:rPr sz="1100" spc="-65" dirty="0">
                <a:latin typeface="Arial"/>
                <a:cs typeface="Arial"/>
              </a:rPr>
              <a:t>basic </a:t>
            </a:r>
            <a:r>
              <a:rPr sz="1100" spc="-40" dirty="0">
                <a:latin typeface="Arial"/>
                <a:cs typeface="Arial"/>
              </a:rPr>
              <a:t>medical </a:t>
            </a:r>
            <a:r>
              <a:rPr sz="1100" spc="-45" dirty="0">
                <a:latin typeface="Arial"/>
                <a:cs typeface="Arial"/>
              </a:rPr>
              <a:t>and </a:t>
            </a:r>
            <a:r>
              <a:rPr sz="1100" spc="-30" dirty="0">
                <a:latin typeface="Arial"/>
                <a:cs typeface="Arial"/>
              </a:rPr>
              <a:t>clinical </a:t>
            </a:r>
            <a:r>
              <a:rPr sz="1100" spc="-40" dirty="0">
                <a:latin typeface="Arial"/>
                <a:cs typeface="Arial"/>
              </a:rPr>
              <a:t>knowledge </a:t>
            </a:r>
            <a:r>
              <a:rPr sz="1100" spc="-10" dirty="0">
                <a:latin typeface="Arial"/>
                <a:cs typeface="Arial"/>
              </a:rPr>
              <a:t>in </a:t>
            </a:r>
            <a:r>
              <a:rPr sz="1100" spc="-45" dirty="0">
                <a:latin typeface="Arial"/>
                <a:cs typeface="Arial"/>
              </a:rPr>
              <a:t>diverse </a:t>
            </a:r>
            <a:r>
              <a:rPr sz="1100" spc="-30" dirty="0">
                <a:latin typeface="Arial"/>
                <a:cs typeface="Arial"/>
              </a:rPr>
              <a:t>clinical</a:t>
            </a:r>
            <a:r>
              <a:rPr sz="1100" spc="-185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areas.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500">
              <a:latin typeface="Times New Roman"/>
              <a:cs typeface="Times New Roman"/>
            </a:endParaRPr>
          </a:p>
          <a:p>
            <a:pPr marL="12700" marR="8890" algn="just">
              <a:lnSpc>
                <a:spcPct val="152700"/>
              </a:lnSpc>
              <a:spcBef>
                <a:spcPts val="5"/>
              </a:spcBef>
            </a:pPr>
            <a:r>
              <a:rPr sz="1100" b="1" spc="-175" dirty="0">
                <a:latin typeface="Arial"/>
                <a:cs typeface="Arial"/>
              </a:rPr>
              <a:t>SKILLS </a:t>
            </a:r>
            <a:r>
              <a:rPr sz="1100" b="1" spc="-140" dirty="0">
                <a:latin typeface="Arial"/>
                <a:cs typeface="Arial"/>
              </a:rPr>
              <a:t>SESSION: </a:t>
            </a:r>
            <a:r>
              <a:rPr sz="1100" spc="-70" dirty="0">
                <a:latin typeface="Arial"/>
                <a:cs typeface="Arial"/>
              </a:rPr>
              <a:t>Skills </a:t>
            </a:r>
            <a:r>
              <a:rPr sz="1100" spc="-30" dirty="0">
                <a:latin typeface="Arial"/>
                <a:cs typeface="Arial"/>
              </a:rPr>
              <a:t>relevant </a:t>
            </a:r>
            <a:r>
              <a:rPr sz="1100" spc="10" dirty="0">
                <a:latin typeface="Arial"/>
                <a:cs typeface="Arial"/>
              </a:rPr>
              <a:t>to </a:t>
            </a:r>
            <a:r>
              <a:rPr sz="1100" spc="-45" dirty="0">
                <a:latin typeface="Arial"/>
                <a:cs typeface="Arial"/>
              </a:rPr>
              <a:t>respective </a:t>
            </a:r>
            <a:r>
              <a:rPr sz="1100" spc="-40" dirty="0">
                <a:latin typeface="Arial"/>
                <a:cs typeface="Arial"/>
              </a:rPr>
              <a:t>module </a:t>
            </a:r>
            <a:r>
              <a:rPr sz="1100" spc="-50" dirty="0">
                <a:latin typeface="Arial"/>
                <a:cs typeface="Arial"/>
              </a:rPr>
              <a:t>are observed </a:t>
            </a:r>
            <a:r>
              <a:rPr sz="1100" spc="-55" dirty="0">
                <a:latin typeface="Arial"/>
                <a:cs typeface="Arial"/>
              </a:rPr>
              <a:t>and </a:t>
            </a:r>
            <a:r>
              <a:rPr sz="1100" spc="-40" dirty="0">
                <a:latin typeface="Arial"/>
                <a:cs typeface="Arial"/>
              </a:rPr>
              <a:t>practiced </a:t>
            </a:r>
            <a:r>
              <a:rPr sz="1100" spc="-35" dirty="0">
                <a:latin typeface="Arial"/>
                <a:cs typeface="Arial"/>
              </a:rPr>
              <a:t>where </a:t>
            </a:r>
            <a:r>
              <a:rPr sz="1100" spc="-45" dirty="0">
                <a:latin typeface="Arial"/>
                <a:cs typeface="Arial"/>
              </a:rPr>
              <a:t>applicable  </a:t>
            </a:r>
            <a:r>
              <a:rPr sz="1100" spc="-15" dirty="0">
                <a:latin typeface="Arial"/>
                <a:cs typeface="Arial"/>
              </a:rPr>
              <a:t>in </a:t>
            </a:r>
            <a:r>
              <a:rPr sz="1100" spc="-45" dirty="0">
                <a:latin typeface="Arial"/>
                <a:cs typeface="Arial"/>
              </a:rPr>
              <a:t>skills</a:t>
            </a:r>
            <a:r>
              <a:rPr sz="1100" spc="-110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laboratory.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5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52400"/>
              </a:lnSpc>
            </a:pPr>
            <a:r>
              <a:rPr sz="1100" b="1" spc="-155" dirty="0">
                <a:latin typeface="Arial"/>
                <a:cs typeface="Arial"/>
              </a:rPr>
              <a:t>SELF-DIRECTED </a:t>
            </a:r>
            <a:r>
              <a:rPr sz="1100" b="1" spc="-130" dirty="0">
                <a:latin typeface="Arial"/>
                <a:cs typeface="Arial"/>
              </a:rPr>
              <a:t>STUDY: </a:t>
            </a:r>
            <a:r>
              <a:rPr sz="1100" spc="-45" dirty="0">
                <a:latin typeface="Arial"/>
                <a:cs typeface="Arial"/>
              </a:rPr>
              <a:t>Students’ </a:t>
            </a:r>
            <a:r>
              <a:rPr sz="1100" spc="-85" dirty="0">
                <a:latin typeface="Arial"/>
                <a:cs typeface="Arial"/>
              </a:rPr>
              <a:t>assume </a:t>
            </a:r>
            <a:r>
              <a:rPr sz="1100" spc="-35" dirty="0">
                <a:latin typeface="Arial"/>
                <a:cs typeface="Arial"/>
              </a:rPr>
              <a:t>responsibilities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5" dirty="0">
                <a:latin typeface="Arial"/>
                <a:cs typeface="Arial"/>
              </a:rPr>
              <a:t>their </a:t>
            </a:r>
            <a:r>
              <a:rPr sz="1100" spc="-30" dirty="0">
                <a:latin typeface="Arial"/>
                <a:cs typeface="Arial"/>
              </a:rPr>
              <a:t>own </a:t>
            </a:r>
            <a:r>
              <a:rPr sz="1100" spc="-40" dirty="0">
                <a:latin typeface="Arial"/>
                <a:cs typeface="Arial"/>
              </a:rPr>
              <a:t>learning </a:t>
            </a:r>
            <a:r>
              <a:rPr sz="1100" spc="-25" dirty="0">
                <a:latin typeface="Arial"/>
                <a:cs typeface="Arial"/>
              </a:rPr>
              <a:t>through </a:t>
            </a:r>
            <a:r>
              <a:rPr sz="1100" spc="-30" dirty="0">
                <a:latin typeface="Arial"/>
                <a:cs typeface="Arial"/>
              </a:rPr>
              <a:t>individual  </a:t>
            </a:r>
            <a:r>
              <a:rPr sz="1100" spc="-45" dirty="0">
                <a:latin typeface="Arial"/>
                <a:cs typeface="Arial"/>
              </a:rPr>
              <a:t>study, </a:t>
            </a:r>
            <a:r>
              <a:rPr sz="1100" spc="-55" dirty="0">
                <a:latin typeface="Arial"/>
                <a:cs typeface="Arial"/>
              </a:rPr>
              <a:t>sharing </a:t>
            </a:r>
            <a:r>
              <a:rPr sz="1100" spc="-110" dirty="0">
                <a:latin typeface="Arial"/>
                <a:cs typeface="Arial"/>
              </a:rPr>
              <a:t>and</a:t>
            </a:r>
            <a:r>
              <a:rPr sz="1100" spc="85" dirty="0">
                <a:latin typeface="Arial"/>
                <a:cs typeface="Arial"/>
              </a:rPr>
              <a:t> </a:t>
            </a:r>
            <a:r>
              <a:rPr sz="1100" spc="-70" dirty="0">
                <a:latin typeface="Arial"/>
                <a:cs typeface="Arial"/>
              </a:rPr>
              <a:t>discussing </a:t>
            </a:r>
            <a:r>
              <a:rPr sz="1100" spc="5" dirty="0">
                <a:latin typeface="Arial"/>
                <a:cs typeface="Arial"/>
              </a:rPr>
              <a:t>with </a:t>
            </a:r>
            <a:r>
              <a:rPr sz="1100" spc="-50" dirty="0">
                <a:latin typeface="Arial"/>
                <a:cs typeface="Arial"/>
              </a:rPr>
              <a:t>peers, </a:t>
            </a:r>
            <a:r>
              <a:rPr sz="1100" spc="-65" dirty="0">
                <a:latin typeface="Arial"/>
                <a:cs typeface="Arial"/>
              </a:rPr>
              <a:t>seeking </a:t>
            </a:r>
            <a:r>
              <a:rPr sz="1100" spc="-15" dirty="0">
                <a:latin typeface="Arial"/>
                <a:cs typeface="Arial"/>
              </a:rPr>
              <a:t>information from </a:t>
            </a:r>
            <a:r>
              <a:rPr sz="1100" spc="-60" dirty="0">
                <a:latin typeface="Arial"/>
                <a:cs typeface="Arial"/>
              </a:rPr>
              <a:t>Learning </a:t>
            </a:r>
            <a:r>
              <a:rPr sz="1100" spc="-80" dirty="0">
                <a:latin typeface="Arial"/>
                <a:cs typeface="Arial"/>
              </a:rPr>
              <a:t>Resource </a:t>
            </a:r>
            <a:r>
              <a:rPr sz="1100" spc="-50" dirty="0">
                <a:latin typeface="Arial"/>
                <a:cs typeface="Arial"/>
              </a:rPr>
              <a:t>Center,  teachers </a:t>
            </a:r>
            <a:r>
              <a:rPr sz="1100" spc="-60" dirty="0">
                <a:latin typeface="Arial"/>
                <a:cs typeface="Arial"/>
              </a:rPr>
              <a:t>and </a:t>
            </a:r>
            <a:r>
              <a:rPr sz="1100" spc="-50" dirty="0">
                <a:latin typeface="Arial"/>
                <a:cs typeface="Arial"/>
              </a:rPr>
              <a:t>resource </a:t>
            </a:r>
            <a:r>
              <a:rPr sz="1100" spc="-60" dirty="0">
                <a:latin typeface="Arial"/>
                <a:cs typeface="Arial"/>
              </a:rPr>
              <a:t>persons </a:t>
            </a:r>
            <a:r>
              <a:rPr sz="1100" spc="-35" dirty="0">
                <a:latin typeface="Arial"/>
                <a:cs typeface="Arial"/>
              </a:rPr>
              <a:t>within </a:t>
            </a:r>
            <a:r>
              <a:rPr sz="1100" spc="-60" dirty="0">
                <a:latin typeface="Arial"/>
                <a:cs typeface="Arial"/>
              </a:rPr>
              <a:t>and </a:t>
            </a:r>
            <a:r>
              <a:rPr sz="1100" spc="-35" dirty="0">
                <a:latin typeface="Arial"/>
                <a:cs typeface="Arial"/>
              </a:rPr>
              <a:t>outside </a:t>
            </a:r>
            <a:r>
              <a:rPr sz="1100" spc="-20" dirty="0">
                <a:latin typeface="Arial"/>
                <a:cs typeface="Arial"/>
              </a:rPr>
              <a:t>the </a:t>
            </a:r>
            <a:r>
              <a:rPr sz="1100" spc="-50" dirty="0">
                <a:latin typeface="Arial"/>
                <a:cs typeface="Arial"/>
              </a:rPr>
              <a:t>college. </a:t>
            </a:r>
            <a:r>
              <a:rPr sz="1100" spc="-55" dirty="0">
                <a:latin typeface="Arial"/>
                <a:cs typeface="Arial"/>
              </a:rPr>
              <a:t>Students </a:t>
            </a:r>
            <a:r>
              <a:rPr sz="1100" spc="-70" dirty="0">
                <a:latin typeface="Arial"/>
                <a:cs typeface="Arial"/>
              </a:rPr>
              <a:t>can </a:t>
            </a:r>
            <a:r>
              <a:rPr sz="1100" spc="-25" dirty="0">
                <a:latin typeface="Arial"/>
                <a:cs typeface="Arial"/>
              </a:rPr>
              <a:t>utilize </a:t>
            </a:r>
            <a:r>
              <a:rPr sz="1100" spc="-10" dirty="0">
                <a:latin typeface="Arial"/>
                <a:cs typeface="Arial"/>
              </a:rPr>
              <a:t>the time </a:t>
            </a:r>
            <a:r>
              <a:rPr sz="1100" dirty="0">
                <a:latin typeface="Arial"/>
                <a:cs typeface="Arial"/>
              </a:rPr>
              <a:t>within  </a:t>
            </a:r>
            <a:r>
              <a:rPr sz="1100" spc="-10" dirty="0">
                <a:latin typeface="Arial"/>
                <a:cs typeface="Arial"/>
              </a:rPr>
              <a:t>the </a:t>
            </a:r>
            <a:r>
              <a:rPr sz="1100" spc="-55" dirty="0">
                <a:latin typeface="Arial"/>
                <a:cs typeface="Arial"/>
              </a:rPr>
              <a:t>college scheduled </a:t>
            </a:r>
            <a:r>
              <a:rPr sz="1100" spc="-45" dirty="0">
                <a:latin typeface="Arial"/>
                <a:cs typeface="Arial"/>
              </a:rPr>
              <a:t>hours </a:t>
            </a:r>
            <a:r>
              <a:rPr sz="1100" dirty="0">
                <a:latin typeface="Arial"/>
                <a:cs typeface="Arial"/>
              </a:rPr>
              <a:t>of</a:t>
            </a:r>
            <a:r>
              <a:rPr sz="1100" spc="30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self-study.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3"/>
          <p:cNvSpPr txBox="1"/>
          <p:nvPr/>
        </p:nvSpPr>
        <p:spPr>
          <a:xfrm>
            <a:off x="685800" y="457200"/>
            <a:ext cx="2417445" cy="153888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8900">
              <a:lnSpc>
                <a:spcPts val="1155"/>
              </a:lnSpc>
            </a:pPr>
            <a:r>
              <a:rPr lang="en-US" sz="1100" b="1" spc="-114" dirty="0" smtClean="0">
                <a:latin typeface="Arial"/>
                <a:cs typeface="Arial"/>
              </a:rPr>
              <a:t>AVICENNA MEDICAL COLLEGE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58439" y="426211"/>
            <a:ext cx="421703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i="1" spc="-40" dirty="0">
                <a:latin typeface="Arial"/>
                <a:cs typeface="Arial"/>
              </a:rPr>
              <a:t>4</a:t>
            </a:r>
            <a:r>
              <a:rPr sz="1050" b="1" i="1" spc="-60" baseline="31746" dirty="0">
                <a:latin typeface="Arial"/>
                <a:cs typeface="Arial"/>
              </a:rPr>
              <a:t>th </a:t>
            </a:r>
            <a:r>
              <a:rPr sz="1100" b="1" i="1" spc="-170" dirty="0">
                <a:latin typeface="Arial"/>
                <a:cs typeface="Arial"/>
              </a:rPr>
              <a:t>YEAR </a:t>
            </a:r>
            <a:r>
              <a:rPr sz="1100" b="1" i="1" spc="-120" dirty="0">
                <a:latin typeface="Arial"/>
                <a:cs typeface="Arial"/>
              </a:rPr>
              <a:t>MBBS</a:t>
            </a:r>
            <a:r>
              <a:rPr sz="1100" b="1" i="1" spc="-120">
                <a:latin typeface="Arial"/>
                <a:cs typeface="Arial"/>
              </a:rPr>
              <a:t>, </a:t>
            </a:r>
            <a:r>
              <a:rPr lang="en-US" sz="1100" b="1" i="1" spc="-170" dirty="0" smtClean="0">
                <a:latin typeface="Arial"/>
                <a:cs typeface="Arial"/>
              </a:rPr>
              <a:t> </a:t>
            </a:r>
            <a:r>
              <a:rPr sz="1100" b="1" i="1" spc="-130" smtClean="0">
                <a:latin typeface="Arial"/>
                <a:cs typeface="Arial"/>
              </a:rPr>
              <a:t>NEUROSCIENCES-II </a:t>
            </a:r>
            <a:r>
              <a:rPr sz="1100" b="1" i="1" spc="-20" dirty="0">
                <a:latin typeface="Arial"/>
                <a:cs typeface="Arial"/>
              </a:rPr>
              <a:t>&amp; </a:t>
            </a:r>
            <a:r>
              <a:rPr sz="1100" b="1" i="1" spc="-145" dirty="0">
                <a:latin typeface="Arial"/>
                <a:cs typeface="Arial"/>
              </a:rPr>
              <a:t>PSYCHIATRY</a:t>
            </a:r>
            <a:r>
              <a:rPr sz="1100" b="1" i="1" spc="-160" dirty="0">
                <a:latin typeface="Arial"/>
                <a:cs typeface="Arial"/>
              </a:rPr>
              <a:t> </a:t>
            </a:r>
            <a:r>
              <a:rPr sz="1100" b="1" i="1" spc="-114" dirty="0">
                <a:latin typeface="Arial"/>
                <a:cs typeface="Arial"/>
              </a:rPr>
              <a:t>MODULE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0240" y="466725"/>
            <a:ext cx="2552065" cy="168275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0" rIns="0" bIns="0" rtlCol="0">
            <a:spAutoFit/>
          </a:bodyPr>
          <a:lstStyle/>
          <a:p>
            <a:pPr marL="108585">
              <a:lnSpc>
                <a:spcPts val="1190"/>
              </a:lnSpc>
            </a:pPr>
            <a:r>
              <a:rPr sz="1100" b="1" spc="-114" dirty="0">
                <a:latin typeface="Arial"/>
                <a:cs typeface="Arial"/>
              </a:rPr>
              <a:t>LIAQUAT </a:t>
            </a:r>
            <a:r>
              <a:rPr sz="1100" b="1" spc="-110" dirty="0">
                <a:latin typeface="Arial"/>
                <a:cs typeface="Arial"/>
              </a:rPr>
              <a:t>NATIONAL </a:t>
            </a:r>
            <a:r>
              <a:rPr sz="1100" b="1" spc="-120" dirty="0">
                <a:latin typeface="Arial"/>
                <a:cs typeface="Arial"/>
              </a:rPr>
              <a:t>MEDICAL</a:t>
            </a:r>
            <a:r>
              <a:rPr sz="1100" b="1" spc="20" dirty="0">
                <a:latin typeface="Arial"/>
                <a:cs typeface="Arial"/>
              </a:rPr>
              <a:t> </a:t>
            </a:r>
            <a:r>
              <a:rPr sz="1100" b="1" spc="-190" dirty="0">
                <a:latin typeface="Arial"/>
                <a:cs typeface="Arial"/>
              </a:rPr>
              <a:t>COLLEGE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51050" y="1023873"/>
            <a:ext cx="37687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u="heavy" spc="-18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SEMESTER </a:t>
            </a:r>
            <a:r>
              <a:rPr sz="1200" b="1" u="heavy" spc="-6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8 </a:t>
            </a:r>
            <a:r>
              <a:rPr sz="1200" b="1" u="heavy" spc="-1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MODULE </a:t>
            </a:r>
            <a:r>
              <a:rPr sz="1200" b="1" u="heavy" spc="-6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5 </a:t>
            </a:r>
            <a:r>
              <a:rPr sz="1200" b="1" u="heavy" spc="-7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: </a:t>
            </a:r>
            <a:r>
              <a:rPr sz="1200" b="1" u="heavy" spc="-1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NEUROSCIENCES-II </a:t>
            </a:r>
            <a:r>
              <a:rPr sz="1200" b="1" u="heavy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&amp;</a:t>
            </a:r>
            <a:r>
              <a:rPr sz="12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heavy" spc="-16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PSYCHIATRY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40104" y="1673097"/>
            <a:ext cx="5991225" cy="4226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u="sng" spc="-114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INTRODUCTION</a:t>
            </a:r>
            <a:endParaRPr sz="1200">
              <a:latin typeface="Arial"/>
              <a:cs typeface="Arial"/>
            </a:endParaRPr>
          </a:p>
          <a:p>
            <a:pPr marL="12700" marR="5080" algn="just">
              <a:lnSpc>
                <a:spcPct val="116900"/>
              </a:lnSpc>
              <a:spcBef>
                <a:spcPts val="1005"/>
              </a:spcBef>
            </a:pPr>
            <a:r>
              <a:rPr sz="1200" spc="-45" dirty="0">
                <a:latin typeface="Arial"/>
                <a:cs typeface="Arial"/>
              </a:rPr>
              <a:t>Neurological</a:t>
            </a:r>
            <a:r>
              <a:rPr sz="1200" spc="240" dirty="0">
                <a:latin typeface="Arial"/>
                <a:cs typeface="Arial"/>
              </a:rPr>
              <a:t> </a:t>
            </a:r>
            <a:r>
              <a:rPr sz="1200" spc="-45" dirty="0">
                <a:latin typeface="Arial"/>
                <a:cs typeface="Arial"/>
              </a:rPr>
              <a:t>disorders  </a:t>
            </a:r>
            <a:r>
              <a:rPr sz="1200" spc="-50" dirty="0">
                <a:latin typeface="Arial"/>
                <a:cs typeface="Arial"/>
              </a:rPr>
              <a:t>are </a:t>
            </a:r>
            <a:r>
              <a:rPr sz="1200" spc="-85" dirty="0">
                <a:latin typeface="Arial"/>
                <a:cs typeface="Arial"/>
              </a:rPr>
              <a:t>diseases </a:t>
            </a:r>
            <a:r>
              <a:rPr sz="1200" spc="-10" dirty="0">
                <a:latin typeface="Arial"/>
                <a:cs typeface="Arial"/>
              </a:rPr>
              <a:t>of </a:t>
            </a:r>
            <a:r>
              <a:rPr sz="1200" spc="-20" dirty="0">
                <a:latin typeface="Arial"/>
                <a:cs typeface="Arial"/>
              </a:rPr>
              <a:t>the </a:t>
            </a:r>
            <a:r>
              <a:rPr sz="1200" spc="-35" dirty="0">
                <a:latin typeface="Arial"/>
                <a:cs typeface="Arial"/>
              </a:rPr>
              <a:t>central </a:t>
            </a:r>
            <a:r>
              <a:rPr sz="1200" spc="-55" dirty="0">
                <a:latin typeface="Arial"/>
                <a:cs typeface="Arial"/>
              </a:rPr>
              <a:t>and </a:t>
            </a:r>
            <a:r>
              <a:rPr sz="1200" spc="-35" dirty="0">
                <a:latin typeface="Arial"/>
                <a:cs typeface="Arial"/>
              </a:rPr>
              <a:t>peripheral </a:t>
            </a:r>
            <a:r>
              <a:rPr sz="1200" spc="-50" dirty="0">
                <a:latin typeface="Arial"/>
                <a:cs typeface="Arial"/>
              </a:rPr>
              <a:t>nervous </a:t>
            </a:r>
            <a:r>
              <a:rPr sz="1200" spc="-60" dirty="0">
                <a:latin typeface="Arial"/>
                <a:cs typeface="Arial"/>
              </a:rPr>
              <a:t>system. </a:t>
            </a:r>
            <a:r>
              <a:rPr sz="1200" spc="-90" dirty="0">
                <a:latin typeface="Arial"/>
                <a:cs typeface="Arial"/>
              </a:rPr>
              <a:t>The  </a:t>
            </a:r>
            <a:r>
              <a:rPr sz="1200" spc="-25" dirty="0">
                <a:latin typeface="Arial"/>
                <a:cs typeface="Arial"/>
              </a:rPr>
              <a:t>jurisdiction </a:t>
            </a:r>
            <a:r>
              <a:rPr sz="1200" spc="-40" dirty="0">
                <a:latin typeface="Arial"/>
                <a:cs typeface="Arial"/>
              </a:rPr>
              <a:t>starts </a:t>
            </a:r>
            <a:r>
              <a:rPr sz="1200" spc="-15" dirty="0">
                <a:latin typeface="Arial"/>
                <a:cs typeface="Arial"/>
              </a:rPr>
              <a:t>from </a:t>
            </a:r>
            <a:r>
              <a:rPr sz="1200" spc="-60" dirty="0">
                <a:latin typeface="Arial"/>
                <a:cs typeface="Arial"/>
              </a:rPr>
              <a:t>Cerebral </a:t>
            </a:r>
            <a:r>
              <a:rPr sz="1200" spc="-40" dirty="0">
                <a:latin typeface="Arial"/>
                <a:cs typeface="Arial"/>
              </a:rPr>
              <a:t>cortex </a:t>
            </a:r>
            <a:r>
              <a:rPr sz="1200" spc="-55" dirty="0">
                <a:latin typeface="Arial"/>
                <a:cs typeface="Arial"/>
              </a:rPr>
              <a:t>and </a:t>
            </a:r>
            <a:r>
              <a:rPr sz="1200" spc="-75" dirty="0">
                <a:latin typeface="Arial"/>
                <a:cs typeface="Arial"/>
              </a:rPr>
              <a:t>moves </a:t>
            </a:r>
            <a:r>
              <a:rPr sz="1200" spc="-35" dirty="0">
                <a:latin typeface="Arial"/>
                <a:cs typeface="Arial"/>
              </a:rPr>
              <a:t>down </a:t>
            </a:r>
            <a:r>
              <a:rPr sz="1200" spc="-25" dirty="0">
                <a:latin typeface="Arial"/>
                <a:cs typeface="Arial"/>
              </a:rPr>
              <a:t>through </a:t>
            </a:r>
            <a:r>
              <a:rPr sz="1200" spc="-30" dirty="0">
                <a:latin typeface="Arial"/>
                <a:cs typeface="Arial"/>
              </a:rPr>
              <a:t>brain </a:t>
            </a:r>
            <a:r>
              <a:rPr sz="1200" spc="-50" dirty="0">
                <a:latin typeface="Arial"/>
                <a:cs typeface="Arial"/>
              </a:rPr>
              <a:t>stem, spinal </a:t>
            </a:r>
            <a:r>
              <a:rPr sz="1200" spc="-40" dirty="0">
                <a:latin typeface="Arial"/>
                <a:cs typeface="Arial"/>
              </a:rPr>
              <a:t>cord, </a:t>
            </a:r>
            <a:r>
              <a:rPr sz="1200" spc="-45" dirty="0">
                <a:latin typeface="Arial"/>
                <a:cs typeface="Arial"/>
              </a:rPr>
              <a:t>cranial  </a:t>
            </a:r>
            <a:r>
              <a:rPr sz="1200" spc="-55" dirty="0">
                <a:latin typeface="Arial"/>
                <a:cs typeface="Arial"/>
              </a:rPr>
              <a:t>nerves, </a:t>
            </a:r>
            <a:r>
              <a:rPr sz="1200" spc="-35" dirty="0">
                <a:latin typeface="Arial"/>
                <a:cs typeface="Arial"/>
              </a:rPr>
              <a:t>peripheral </a:t>
            </a:r>
            <a:r>
              <a:rPr sz="1200" spc="-60" dirty="0">
                <a:latin typeface="Arial"/>
                <a:cs typeface="Arial"/>
              </a:rPr>
              <a:t>nerves, </a:t>
            </a:r>
            <a:r>
              <a:rPr sz="1200" spc="-45" dirty="0">
                <a:latin typeface="Arial"/>
                <a:cs typeface="Arial"/>
              </a:rPr>
              <a:t>nerve </a:t>
            </a:r>
            <a:r>
              <a:rPr sz="1200" spc="-30" dirty="0">
                <a:latin typeface="Arial"/>
                <a:cs typeface="Arial"/>
              </a:rPr>
              <a:t>roots, </a:t>
            </a:r>
            <a:r>
              <a:rPr sz="1200" spc="-40" dirty="0">
                <a:latin typeface="Arial"/>
                <a:cs typeface="Arial"/>
              </a:rPr>
              <a:t>autonomic </a:t>
            </a:r>
            <a:r>
              <a:rPr sz="1200" spc="-50" dirty="0">
                <a:latin typeface="Arial"/>
                <a:cs typeface="Arial"/>
              </a:rPr>
              <a:t>nervous </a:t>
            </a:r>
            <a:r>
              <a:rPr sz="1200" spc="-60" dirty="0">
                <a:latin typeface="Arial"/>
                <a:cs typeface="Arial"/>
              </a:rPr>
              <a:t>system, </a:t>
            </a:r>
            <a:r>
              <a:rPr sz="1200" spc="-45" dirty="0">
                <a:latin typeface="Arial"/>
                <a:cs typeface="Arial"/>
              </a:rPr>
              <a:t>neuromuscular </a:t>
            </a:r>
            <a:r>
              <a:rPr sz="1200" spc="-25" dirty="0">
                <a:latin typeface="Arial"/>
                <a:cs typeface="Arial"/>
              </a:rPr>
              <a:t>junction, </a:t>
            </a:r>
            <a:r>
              <a:rPr sz="1200" spc="-65" dirty="0">
                <a:latin typeface="Arial"/>
                <a:cs typeface="Arial"/>
              </a:rPr>
              <a:t>and  </a:t>
            </a:r>
            <a:r>
              <a:rPr sz="1200" spc="-20" dirty="0">
                <a:latin typeface="Arial"/>
                <a:cs typeface="Arial"/>
              </a:rPr>
              <a:t>finally </a:t>
            </a:r>
            <a:r>
              <a:rPr sz="1200" spc="-50" dirty="0">
                <a:latin typeface="Arial"/>
                <a:cs typeface="Arial"/>
              </a:rPr>
              <a:t>involves</a:t>
            </a:r>
            <a:r>
              <a:rPr sz="1200" spc="-110" dirty="0">
                <a:latin typeface="Arial"/>
                <a:cs typeface="Arial"/>
              </a:rPr>
              <a:t> </a:t>
            </a:r>
            <a:r>
              <a:rPr sz="1200" spc="-70" dirty="0">
                <a:latin typeface="Arial"/>
                <a:cs typeface="Arial"/>
              </a:rPr>
              <a:t>muscles.</a:t>
            </a:r>
            <a:endParaRPr sz="1200">
              <a:latin typeface="Arial"/>
              <a:cs typeface="Arial"/>
            </a:endParaRPr>
          </a:p>
          <a:p>
            <a:pPr marL="12700" marR="5080" algn="just">
              <a:lnSpc>
                <a:spcPct val="117000"/>
              </a:lnSpc>
              <a:spcBef>
                <a:spcPts val="990"/>
              </a:spcBef>
            </a:pPr>
            <a:r>
              <a:rPr sz="1200" spc="-80" dirty="0">
                <a:latin typeface="Arial"/>
                <a:cs typeface="Arial"/>
              </a:rPr>
              <a:t>This </a:t>
            </a:r>
            <a:r>
              <a:rPr sz="1200" spc="-40" dirty="0">
                <a:latin typeface="Arial"/>
                <a:cs typeface="Arial"/>
              </a:rPr>
              <a:t>module </a:t>
            </a:r>
            <a:r>
              <a:rPr sz="1200" dirty="0">
                <a:latin typeface="Arial"/>
                <a:cs typeface="Arial"/>
              </a:rPr>
              <a:t>will </a:t>
            </a:r>
            <a:r>
              <a:rPr sz="1200" spc="-35" dirty="0">
                <a:latin typeface="Arial"/>
                <a:cs typeface="Arial"/>
              </a:rPr>
              <a:t>provide </a:t>
            </a:r>
            <a:r>
              <a:rPr sz="1200" spc="-45" dirty="0">
                <a:latin typeface="Arial"/>
                <a:cs typeface="Arial"/>
              </a:rPr>
              <a:t>students </a:t>
            </a:r>
            <a:r>
              <a:rPr sz="1200" dirty="0">
                <a:latin typeface="Arial"/>
                <a:cs typeface="Arial"/>
              </a:rPr>
              <a:t>with </a:t>
            </a:r>
            <a:r>
              <a:rPr sz="1200" spc="-95" dirty="0">
                <a:latin typeface="Arial"/>
                <a:cs typeface="Arial"/>
              </a:rPr>
              <a:t>a </a:t>
            </a:r>
            <a:r>
              <a:rPr sz="1200" spc="-30" dirty="0">
                <a:latin typeface="Arial"/>
                <a:cs typeface="Arial"/>
              </a:rPr>
              <a:t>multidisciplinary </a:t>
            </a:r>
            <a:r>
              <a:rPr sz="1200" spc="-55" dirty="0">
                <a:latin typeface="Arial"/>
                <a:cs typeface="Arial"/>
              </a:rPr>
              <a:t>approach </a:t>
            </a:r>
            <a:r>
              <a:rPr sz="1200" spc="10" dirty="0">
                <a:latin typeface="Arial"/>
                <a:cs typeface="Arial"/>
              </a:rPr>
              <a:t>to </a:t>
            </a:r>
            <a:r>
              <a:rPr sz="1200" spc="-45" dirty="0">
                <a:latin typeface="Arial"/>
                <a:cs typeface="Arial"/>
              </a:rPr>
              <a:t>understanding </a:t>
            </a:r>
            <a:r>
              <a:rPr sz="1200" spc="-20" dirty="0">
                <a:latin typeface="Arial"/>
                <a:cs typeface="Arial"/>
              </a:rPr>
              <a:t>the  </a:t>
            </a:r>
            <a:r>
              <a:rPr sz="1200" spc="-30" dirty="0">
                <a:latin typeface="Arial"/>
                <a:cs typeface="Arial"/>
              </a:rPr>
              <a:t>etiology </a:t>
            </a:r>
            <a:r>
              <a:rPr sz="1200" spc="-10" dirty="0">
                <a:latin typeface="Arial"/>
                <a:cs typeface="Arial"/>
              </a:rPr>
              <a:t>of </a:t>
            </a:r>
            <a:r>
              <a:rPr sz="1200" spc="-45" dirty="0">
                <a:latin typeface="Arial"/>
                <a:cs typeface="Arial"/>
              </a:rPr>
              <a:t>neurological </a:t>
            </a:r>
            <a:r>
              <a:rPr sz="1200" spc="-55" dirty="0">
                <a:latin typeface="Arial"/>
                <a:cs typeface="Arial"/>
              </a:rPr>
              <a:t>and </a:t>
            </a:r>
            <a:r>
              <a:rPr sz="1200" spc="-35" dirty="0">
                <a:latin typeface="Arial"/>
                <a:cs typeface="Arial"/>
              </a:rPr>
              <a:t>mental </a:t>
            </a:r>
            <a:r>
              <a:rPr sz="1200" spc="-45" dirty="0">
                <a:latin typeface="Arial"/>
                <a:cs typeface="Arial"/>
              </a:rPr>
              <a:t>disorders. Neurological problems </a:t>
            </a:r>
            <a:r>
              <a:rPr sz="1200" spc="-55" dirty="0">
                <a:latin typeface="Arial"/>
                <a:cs typeface="Arial"/>
              </a:rPr>
              <a:t>are </a:t>
            </a:r>
            <a:r>
              <a:rPr sz="1200" spc="-15" dirty="0">
                <a:latin typeface="Arial"/>
                <a:cs typeface="Arial"/>
              </a:rPr>
              <a:t>the </a:t>
            </a:r>
            <a:r>
              <a:rPr sz="1200" spc="-50" dirty="0">
                <a:latin typeface="Arial"/>
                <a:cs typeface="Arial"/>
              </a:rPr>
              <a:t>leading </a:t>
            </a:r>
            <a:r>
              <a:rPr sz="1200" spc="-90" dirty="0">
                <a:latin typeface="Arial"/>
                <a:cs typeface="Arial"/>
              </a:rPr>
              <a:t>cause </a:t>
            </a:r>
            <a:r>
              <a:rPr sz="1200" dirty="0">
                <a:latin typeface="Arial"/>
                <a:cs typeface="Arial"/>
              </a:rPr>
              <a:t>for  </a:t>
            </a:r>
            <a:r>
              <a:rPr sz="1200" spc="-30" dirty="0">
                <a:latin typeface="Arial"/>
                <a:cs typeface="Arial"/>
              </a:rPr>
              <a:t>disability </a:t>
            </a:r>
            <a:r>
              <a:rPr sz="1200" spc="-40" dirty="0">
                <a:latin typeface="Arial"/>
                <a:cs typeface="Arial"/>
              </a:rPr>
              <a:t>globally. </a:t>
            </a:r>
            <a:r>
              <a:rPr sz="1200" spc="-75" dirty="0">
                <a:latin typeface="Arial"/>
                <a:cs typeface="Arial"/>
              </a:rPr>
              <a:t>An </a:t>
            </a:r>
            <a:r>
              <a:rPr sz="1200" spc="-40" dirty="0">
                <a:latin typeface="Arial"/>
                <a:cs typeface="Arial"/>
              </a:rPr>
              <a:t>estimated </a:t>
            </a:r>
            <a:r>
              <a:rPr sz="1200" spc="-20" dirty="0">
                <a:latin typeface="Arial"/>
                <a:cs typeface="Arial"/>
              </a:rPr>
              <a:t>1-billion </a:t>
            </a:r>
            <a:r>
              <a:rPr sz="1200" spc="-45" dirty="0">
                <a:latin typeface="Arial"/>
                <a:cs typeface="Arial"/>
              </a:rPr>
              <a:t>people </a:t>
            </a:r>
            <a:r>
              <a:rPr sz="1200" spc="-40" dirty="0">
                <a:latin typeface="Arial"/>
                <a:cs typeface="Arial"/>
              </a:rPr>
              <a:t>around </a:t>
            </a:r>
            <a:r>
              <a:rPr sz="1200" spc="-15" dirty="0">
                <a:latin typeface="Arial"/>
                <a:cs typeface="Arial"/>
              </a:rPr>
              <a:t>the world </a:t>
            </a:r>
            <a:r>
              <a:rPr sz="1200" spc="-65" dirty="0">
                <a:latin typeface="Arial"/>
                <a:cs typeface="Arial"/>
              </a:rPr>
              <a:t>have </a:t>
            </a:r>
            <a:r>
              <a:rPr sz="1200" spc="-95" dirty="0">
                <a:latin typeface="Arial"/>
                <a:cs typeface="Arial"/>
              </a:rPr>
              <a:t>a </a:t>
            </a:r>
            <a:r>
              <a:rPr sz="1200" spc="-40" dirty="0">
                <a:latin typeface="Arial"/>
                <a:cs typeface="Arial"/>
              </a:rPr>
              <a:t>neurological </a:t>
            </a:r>
            <a:r>
              <a:rPr sz="1200" spc="-35" dirty="0">
                <a:latin typeface="Arial"/>
                <a:cs typeface="Arial"/>
              </a:rPr>
              <a:t>disorder  </a:t>
            </a:r>
            <a:r>
              <a:rPr sz="1200" spc="-15" dirty="0">
                <a:latin typeface="Arial"/>
                <a:cs typeface="Arial"/>
              </a:rPr>
              <a:t>or </a:t>
            </a:r>
            <a:r>
              <a:rPr sz="1200" spc="-75" dirty="0">
                <a:latin typeface="Arial"/>
                <a:cs typeface="Arial"/>
              </a:rPr>
              <a:t>disease, </a:t>
            </a:r>
            <a:r>
              <a:rPr sz="1200" spc="-40" dirty="0">
                <a:latin typeface="Arial"/>
                <a:cs typeface="Arial"/>
              </a:rPr>
              <a:t>which </a:t>
            </a:r>
            <a:r>
              <a:rPr sz="1200" spc="-65" dirty="0">
                <a:latin typeface="Arial"/>
                <a:cs typeface="Arial"/>
              </a:rPr>
              <a:t>is </a:t>
            </a:r>
            <a:r>
              <a:rPr sz="1200" spc="-45" dirty="0">
                <a:latin typeface="Arial"/>
                <a:cs typeface="Arial"/>
              </a:rPr>
              <a:t>almost </a:t>
            </a:r>
            <a:r>
              <a:rPr sz="1200" spc="-40" dirty="0">
                <a:latin typeface="Arial"/>
                <a:cs typeface="Arial"/>
              </a:rPr>
              <a:t>15-percent </a:t>
            </a:r>
            <a:r>
              <a:rPr sz="1200" spc="-10" dirty="0">
                <a:latin typeface="Arial"/>
                <a:cs typeface="Arial"/>
              </a:rPr>
              <a:t>of </a:t>
            </a:r>
            <a:r>
              <a:rPr sz="1200" spc="-15" dirty="0">
                <a:latin typeface="Arial"/>
                <a:cs typeface="Arial"/>
              </a:rPr>
              <a:t>the </a:t>
            </a:r>
            <a:r>
              <a:rPr sz="1200" spc="-25" dirty="0">
                <a:latin typeface="Arial"/>
                <a:cs typeface="Arial"/>
              </a:rPr>
              <a:t>world’s </a:t>
            </a:r>
            <a:r>
              <a:rPr sz="1200" spc="-30" dirty="0">
                <a:latin typeface="Arial"/>
                <a:cs typeface="Arial"/>
              </a:rPr>
              <a:t>population. </a:t>
            </a:r>
            <a:r>
              <a:rPr sz="1200" spc="-60" dirty="0">
                <a:latin typeface="Arial"/>
                <a:cs typeface="Arial"/>
              </a:rPr>
              <a:t>According </a:t>
            </a:r>
            <a:r>
              <a:rPr sz="1200" spc="15" dirty="0">
                <a:latin typeface="Arial"/>
                <a:cs typeface="Arial"/>
              </a:rPr>
              <a:t>to </a:t>
            </a:r>
            <a:r>
              <a:rPr sz="1200" spc="-110" dirty="0">
                <a:latin typeface="Arial"/>
                <a:cs typeface="Arial"/>
              </a:rPr>
              <a:t>WHO </a:t>
            </a:r>
            <a:r>
              <a:rPr sz="1200" spc="-35" dirty="0">
                <a:latin typeface="Arial"/>
                <a:cs typeface="Arial"/>
              </a:rPr>
              <a:t>more </a:t>
            </a:r>
            <a:r>
              <a:rPr sz="1200" spc="-30" dirty="0">
                <a:latin typeface="Arial"/>
                <a:cs typeface="Arial"/>
              </a:rPr>
              <a:t>than  </a:t>
            </a:r>
            <a:r>
              <a:rPr sz="1200" spc="-60" dirty="0">
                <a:latin typeface="Arial"/>
                <a:cs typeface="Arial"/>
              </a:rPr>
              <a:t>6 </a:t>
            </a:r>
            <a:r>
              <a:rPr sz="1200" spc="-15" dirty="0">
                <a:latin typeface="Arial"/>
                <a:cs typeface="Arial"/>
              </a:rPr>
              <a:t>million </a:t>
            </a:r>
            <a:r>
              <a:rPr sz="1200" spc="-45" dirty="0">
                <a:latin typeface="Arial"/>
                <a:cs typeface="Arial"/>
              </a:rPr>
              <a:t>people </a:t>
            </a:r>
            <a:r>
              <a:rPr sz="1200" spc="-35" dirty="0">
                <a:latin typeface="Arial"/>
                <a:cs typeface="Arial"/>
              </a:rPr>
              <a:t>die </a:t>
            </a:r>
            <a:r>
              <a:rPr sz="1200" spc="-80" dirty="0">
                <a:latin typeface="Arial"/>
                <a:cs typeface="Arial"/>
              </a:rPr>
              <a:t>because </a:t>
            </a:r>
            <a:r>
              <a:rPr sz="1200" spc="-5" dirty="0">
                <a:latin typeface="Arial"/>
                <a:cs typeface="Arial"/>
              </a:rPr>
              <a:t>of </a:t>
            </a:r>
            <a:r>
              <a:rPr sz="1200" spc="-40" dirty="0">
                <a:latin typeface="Arial"/>
                <a:cs typeface="Arial"/>
              </a:rPr>
              <a:t>stroke </a:t>
            </a:r>
            <a:r>
              <a:rPr sz="1200" spc="-80" dirty="0">
                <a:latin typeface="Arial"/>
                <a:cs typeface="Arial"/>
              </a:rPr>
              <a:t>each </a:t>
            </a:r>
            <a:r>
              <a:rPr sz="1200" spc="-50" dirty="0">
                <a:latin typeface="Arial"/>
                <a:cs typeface="Arial"/>
              </a:rPr>
              <a:t>year; </a:t>
            </a:r>
            <a:r>
              <a:rPr sz="1200" spc="-40" dirty="0">
                <a:latin typeface="Arial"/>
                <a:cs typeface="Arial"/>
              </a:rPr>
              <a:t>over </a:t>
            </a:r>
            <a:r>
              <a:rPr sz="1200" spc="-110" dirty="0">
                <a:latin typeface="Arial"/>
                <a:cs typeface="Arial"/>
              </a:rPr>
              <a:t>80% </a:t>
            </a:r>
            <a:r>
              <a:rPr sz="1200" spc="-10" dirty="0">
                <a:latin typeface="Arial"/>
                <a:cs typeface="Arial"/>
              </a:rPr>
              <a:t>of </a:t>
            </a:r>
            <a:r>
              <a:rPr sz="1200" spc="-50" dirty="0">
                <a:latin typeface="Arial"/>
                <a:cs typeface="Arial"/>
              </a:rPr>
              <a:t>these </a:t>
            </a:r>
            <a:r>
              <a:rPr sz="1200" spc="-55" dirty="0">
                <a:latin typeface="Arial"/>
                <a:cs typeface="Arial"/>
              </a:rPr>
              <a:t>deaths </a:t>
            </a:r>
            <a:r>
              <a:rPr sz="1200" spc="-45" dirty="0">
                <a:latin typeface="Arial"/>
                <a:cs typeface="Arial"/>
              </a:rPr>
              <a:t>take </a:t>
            </a:r>
            <a:r>
              <a:rPr sz="1200" spc="-60" dirty="0">
                <a:latin typeface="Arial"/>
                <a:cs typeface="Arial"/>
              </a:rPr>
              <a:t>place </a:t>
            </a:r>
            <a:r>
              <a:rPr sz="1200" spc="-15" dirty="0">
                <a:latin typeface="Arial"/>
                <a:cs typeface="Arial"/>
              </a:rPr>
              <a:t>in </a:t>
            </a:r>
            <a:r>
              <a:rPr sz="1200" spc="-20" dirty="0">
                <a:latin typeface="Arial"/>
                <a:cs typeface="Arial"/>
              </a:rPr>
              <a:t>low-  </a:t>
            </a:r>
            <a:r>
              <a:rPr sz="1200" spc="-55" dirty="0">
                <a:latin typeface="Arial"/>
                <a:cs typeface="Arial"/>
              </a:rPr>
              <a:t>and </a:t>
            </a:r>
            <a:r>
              <a:rPr sz="1200" spc="-40" dirty="0">
                <a:latin typeface="Arial"/>
                <a:cs typeface="Arial"/>
              </a:rPr>
              <a:t>middle-income countries. </a:t>
            </a:r>
            <a:r>
              <a:rPr sz="1200" spc="-55" dirty="0">
                <a:latin typeface="Arial"/>
                <a:cs typeface="Arial"/>
              </a:rPr>
              <a:t>Psychiatric </a:t>
            </a:r>
            <a:r>
              <a:rPr sz="1200" spc="-45" dirty="0">
                <a:latin typeface="Arial"/>
                <a:cs typeface="Arial"/>
              </a:rPr>
              <a:t>disorders </a:t>
            </a:r>
            <a:r>
              <a:rPr sz="1200" spc="-50" dirty="0">
                <a:latin typeface="Arial"/>
                <a:cs typeface="Arial"/>
              </a:rPr>
              <a:t>are </a:t>
            </a:r>
            <a:r>
              <a:rPr sz="1200" spc="-65" dirty="0">
                <a:latin typeface="Arial"/>
                <a:cs typeface="Arial"/>
              </a:rPr>
              <a:t>also </a:t>
            </a:r>
            <a:r>
              <a:rPr sz="1200" spc="-30" dirty="0">
                <a:latin typeface="Arial"/>
                <a:cs typeface="Arial"/>
              </a:rPr>
              <a:t>major </a:t>
            </a:r>
            <a:r>
              <a:rPr sz="1200" spc="-55" dirty="0">
                <a:latin typeface="Arial"/>
                <a:cs typeface="Arial"/>
              </a:rPr>
              <a:t>human </a:t>
            </a:r>
            <a:r>
              <a:rPr sz="1200" spc="10" dirty="0">
                <a:latin typeface="Arial"/>
                <a:cs typeface="Arial"/>
              </a:rPr>
              <a:t>toll </a:t>
            </a:r>
            <a:r>
              <a:rPr sz="1200" spc="-5" dirty="0">
                <a:latin typeface="Arial"/>
                <a:cs typeface="Arial"/>
              </a:rPr>
              <a:t>of </a:t>
            </a:r>
            <a:r>
              <a:rPr sz="1200" spc="5" dirty="0">
                <a:latin typeface="Arial"/>
                <a:cs typeface="Arial"/>
              </a:rPr>
              <a:t>ill </a:t>
            </a:r>
            <a:r>
              <a:rPr sz="1200" spc="-30" dirty="0">
                <a:latin typeface="Arial"/>
                <a:cs typeface="Arial"/>
              </a:rPr>
              <a:t>health.  </a:t>
            </a:r>
            <a:r>
              <a:rPr sz="1200" spc="-55" dirty="0">
                <a:latin typeface="Arial"/>
                <a:cs typeface="Arial"/>
              </a:rPr>
              <a:t>According </a:t>
            </a:r>
            <a:r>
              <a:rPr sz="1200" spc="15" dirty="0">
                <a:latin typeface="Arial"/>
                <a:cs typeface="Arial"/>
              </a:rPr>
              <a:t>to </a:t>
            </a:r>
            <a:r>
              <a:rPr sz="1200" spc="-65" dirty="0">
                <a:latin typeface="Arial"/>
                <a:cs typeface="Arial"/>
              </a:rPr>
              <a:t>2012 </a:t>
            </a:r>
            <a:r>
              <a:rPr sz="1200" spc="-114" dirty="0">
                <a:latin typeface="Arial"/>
                <a:cs typeface="Arial"/>
              </a:rPr>
              <a:t>WHO </a:t>
            </a:r>
            <a:r>
              <a:rPr sz="1200" spc="-45" dirty="0">
                <a:latin typeface="Arial"/>
                <a:cs typeface="Arial"/>
              </a:rPr>
              <a:t>data, </a:t>
            </a:r>
            <a:r>
              <a:rPr sz="1200" spc="-50" dirty="0">
                <a:latin typeface="Arial"/>
                <a:cs typeface="Arial"/>
              </a:rPr>
              <a:t>Neuro-Psychiatric </a:t>
            </a:r>
            <a:r>
              <a:rPr sz="1200" spc="-45" dirty="0">
                <a:latin typeface="Arial"/>
                <a:cs typeface="Arial"/>
              </a:rPr>
              <a:t>disorders </a:t>
            </a:r>
            <a:r>
              <a:rPr sz="1200" spc="-50" dirty="0">
                <a:latin typeface="Arial"/>
                <a:cs typeface="Arial"/>
              </a:rPr>
              <a:t>are </a:t>
            </a:r>
            <a:r>
              <a:rPr sz="1200" spc="-65" dirty="0">
                <a:latin typeface="Arial"/>
                <a:cs typeface="Arial"/>
              </a:rPr>
              <a:t>among </a:t>
            </a:r>
            <a:r>
              <a:rPr sz="1200" spc="-60" dirty="0">
                <a:latin typeface="Arial"/>
                <a:cs typeface="Arial"/>
              </a:rPr>
              <a:t>12 </a:t>
            </a:r>
            <a:r>
              <a:rPr sz="1200" spc="-50" dirty="0">
                <a:latin typeface="Arial"/>
                <a:cs typeface="Arial"/>
              </a:rPr>
              <a:t>leading </a:t>
            </a:r>
            <a:r>
              <a:rPr sz="1200" spc="-95" dirty="0">
                <a:latin typeface="Arial"/>
                <a:cs typeface="Arial"/>
              </a:rPr>
              <a:t>causes </a:t>
            </a:r>
            <a:r>
              <a:rPr sz="1200" spc="-10" dirty="0">
                <a:latin typeface="Arial"/>
                <a:cs typeface="Arial"/>
              </a:rPr>
              <a:t>of  </a:t>
            </a:r>
            <a:r>
              <a:rPr sz="1200" spc="-30" dirty="0">
                <a:latin typeface="Arial"/>
                <a:cs typeface="Arial"/>
              </a:rPr>
              <a:t>disability </a:t>
            </a:r>
            <a:r>
              <a:rPr sz="1200" spc="-60" dirty="0">
                <a:latin typeface="Arial"/>
                <a:cs typeface="Arial"/>
              </a:rPr>
              <a:t>and </a:t>
            </a:r>
            <a:r>
              <a:rPr sz="1200" spc="-40" dirty="0">
                <a:latin typeface="Arial"/>
                <a:cs typeface="Arial"/>
              </a:rPr>
              <a:t>death </a:t>
            </a:r>
            <a:r>
              <a:rPr sz="1200" spc="-25" dirty="0">
                <a:latin typeface="Arial"/>
                <a:cs typeface="Arial"/>
              </a:rPr>
              <a:t>in</a:t>
            </a:r>
            <a:r>
              <a:rPr sz="1200" spc="-120" dirty="0">
                <a:latin typeface="Arial"/>
                <a:cs typeface="Arial"/>
              </a:rPr>
              <a:t> </a:t>
            </a:r>
            <a:r>
              <a:rPr sz="1200" spc="-65" dirty="0">
                <a:latin typeface="Arial"/>
                <a:cs typeface="Arial"/>
              </a:rPr>
              <a:t>Pakistan.</a:t>
            </a:r>
            <a:endParaRPr sz="1200">
              <a:latin typeface="Arial"/>
              <a:cs typeface="Arial"/>
            </a:endParaRPr>
          </a:p>
          <a:p>
            <a:pPr marL="12700" marR="8890" algn="just">
              <a:lnSpc>
                <a:spcPct val="116900"/>
              </a:lnSpc>
              <a:spcBef>
                <a:spcPts val="1005"/>
              </a:spcBef>
            </a:pPr>
            <a:r>
              <a:rPr sz="1200" spc="-35" dirty="0">
                <a:latin typeface="Arial"/>
                <a:cs typeface="Arial"/>
              </a:rPr>
              <a:t>In </a:t>
            </a:r>
            <a:r>
              <a:rPr sz="1200" spc="-25" dirty="0">
                <a:latin typeface="Arial"/>
                <a:cs typeface="Arial"/>
              </a:rPr>
              <a:t>this </a:t>
            </a:r>
            <a:r>
              <a:rPr sz="1200" spc="-40" dirty="0">
                <a:latin typeface="Arial"/>
                <a:cs typeface="Arial"/>
              </a:rPr>
              <a:t>module </a:t>
            </a:r>
            <a:r>
              <a:rPr sz="1200" spc="-45" dirty="0">
                <a:latin typeface="Arial"/>
                <a:cs typeface="Arial"/>
              </a:rPr>
              <a:t>students </a:t>
            </a:r>
            <a:r>
              <a:rPr sz="1200" dirty="0">
                <a:latin typeface="Arial"/>
                <a:cs typeface="Arial"/>
              </a:rPr>
              <a:t>will </a:t>
            </a:r>
            <a:r>
              <a:rPr sz="1200" spc="-35" dirty="0">
                <a:latin typeface="Arial"/>
                <a:cs typeface="Arial"/>
              </a:rPr>
              <a:t>learn about </a:t>
            </a:r>
            <a:r>
              <a:rPr sz="1200" spc="-15" dirty="0">
                <a:latin typeface="Arial"/>
                <a:cs typeface="Arial"/>
              </a:rPr>
              <a:t>the </a:t>
            </a:r>
            <a:r>
              <a:rPr sz="1200" spc="-30" dirty="0">
                <a:latin typeface="Arial"/>
                <a:cs typeface="Arial"/>
              </a:rPr>
              <a:t>etiology </a:t>
            </a:r>
            <a:r>
              <a:rPr sz="1200" spc="-5" dirty="0">
                <a:latin typeface="Arial"/>
                <a:cs typeface="Arial"/>
              </a:rPr>
              <a:t>of </a:t>
            </a:r>
            <a:r>
              <a:rPr sz="1200" spc="-55" dirty="0">
                <a:latin typeface="Arial"/>
                <a:cs typeface="Arial"/>
              </a:rPr>
              <a:t>common </a:t>
            </a:r>
            <a:r>
              <a:rPr sz="1200" spc="-45" dirty="0">
                <a:latin typeface="Arial"/>
                <a:cs typeface="Arial"/>
              </a:rPr>
              <a:t>disorders </a:t>
            </a:r>
            <a:r>
              <a:rPr sz="1200" spc="-40" dirty="0">
                <a:latin typeface="Arial"/>
                <a:cs typeface="Arial"/>
              </a:rPr>
              <a:t>encountered </a:t>
            </a:r>
            <a:r>
              <a:rPr sz="1200" spc="-50" dirty="0">
                <a:latin typeface="Arial"/>
                <a:cs typeface="Arial"/>
              </a:rPr>
              <a:t>by  </a:t>
            </a:r>
            <a:r>
              <a:rPr sz="1200" spc="-45" dirty="0">
                <a:latin typeface="Arial"/>
                <a:cs typeface="Arial"/>
              </a:rPr>
              <a:t>neurologists </a:t>
            </a:r>
            <a:r>
              <a:rPr sz="1200" spc="-65" dirty="0">
                <a:latin typeface="Arial"/>
                <a:cs typeface="Arial"/>
              </a:rPr>
              <a:t>and </a:t>
            </a:r>
            <a:r>
              <a:rPr sz="1200" spc="-45" dirty="0">
                <a:latin typeface="Arial"/>
                <a:cs typeface="Arial"/>
              </a:rPr>
              <a:t>psychiatrists </a:t>
            </a:r>
            <a:r>
              <a:rPr sz="1200" spc="-65" dirty="0">
                <a:latin typeface="Arial"/>
                <a:cs typeface="Arial"/>
              </a:rPr>
              <a:t>and </a:t>
            </a:r>
            <a:r>
              <a:rPr sz="1200" spc="-45" dirty="0">
                <a:latin typeface="Arial"/>
                <a:cs typeface="Arial"/>
              </a:rPr>
              <a:t>develop </a:t>
            </a:r>
            <a:r>
              <a:rPr sz="1200" spc="-55" dirty="0">
                <a:latin typeface="Arial"/>
                <a:cs typeface="Arial"/>
              </a:rPr>
              <a:t>comprehensive </a:t>
            </a:r>
            <a:r>
              <a:rPr sz="1200" spc="-45" dirty="0">
                <a:latin typeface="Arial"/>
                <a:cs typeface="Arial"/>
              </a:rPr>
              <a:t>understanding </a:t>
            </a:r>
            <a:r>
              <a:rPr sz="1200" spc="-10" dirty="0">
                <a:latin typeface="Arial"/>
                <a:cs typeface="Arial"/>
              </a:rPr>
              <a:t>of </a:t>
            </a:r>
            <a:r>
              <a:rPr sz="1200" spc="-20" dirty="0">
                <a:latin typeface="Arial"/>
                <a:cs typeface="Arial"/>
              </a:rPr>
              <a:t>the </a:t>
            </a:r>
            <a:r>
              <a:rPr sz="1200" spc="-40" dirty="0">
                <a:latin typeface="Arial"/>
                <a:cs typeface="Arial"/>
              </a:rPr>
              <a:t>biological,  pathological, </a:t>
            </a:r>
            <a:r>
              <a:rPr sz="1200" spc="-60" dirty="0">
                <a:latin typeface="Arial"/>
                <a:cs typeface="Arial"/>
              </a:rPr>
              <a:t>psychological and </a:t>
            </a:r>
            <a:r>
              <a:rPr sz="1200" spc="-65" dirty="0">
                <a:latin typeface="Arial"/>
                <a:cs typeface="Arial"/>
              </a:rPr>
              <a:t>social </a:t>
            </a:r>
            <a:r>
              <a:rPr sz="1200" spc="-35" dirty="0">
                <a:latin typeface="Arial"/>
                <a:cs typeface="Arial"/>
              </a:rPr>
              <a:t>factors </a:t>
            </a:r>
            <a:r>
              <a:rPr sz="1200" spc="-40" dirty="0">
                <a:latin typeface="Arial"/>
                <a:cs typeface="Arial"/>
              </a:rPr>
              <a:t>behind </a:t>
            </a:r>
            <a:r>
              <a:rPr sz="1200" spc="-50" dirty="0">
                <a:latin typeface="Arial"/>
                <a:cs typeface="Arial"/>
              </a:rPr>
              <a:t>these </a:t>
            </a:r>
            <a:r>
              <a:rPr sz="1200" spc="-45" dirty="0">
                <a:latin typeface="Arial"/>
                <a:cs typeface="Arial"/>
              </a:rPr>
              <a:t>disorders.</a:t>
            </a:r>
            <a:r>
              <a:rPr sz="1200" spc="240" dirty="0">
                <a:latin typeface="Arial"/>
                <a:cs typeface="Arial"/>
              </a:rPr>
              <a:t> </a:t>
            </a:r>
            <a:r>
              <a:rPr sz="1200" spc="-90" dirty="0">
                <a:latin typeface="Arial"/>
                <a:cs typeface="Arial"/>
              </a:rPr>
              <a:t>The </a:t>
            </a:r>
            <a:r>
              <a:rPr sz="1200" spc="-80" dirty="0">
                <a:latin typeface="Arial"/>
                <a:cs typeface="Arial"/>
              </a:rPr>
              <a:t>basis </a:t>
            </a:r>
            <a:r>
              <a:rPr sz="1200" dirty="0">
                <a:latin typeface="Arial"/>
                <a:cs typeface="Arial"/>
              </a:rPr>
              <a:t>for  </a:t>
            </a:r>
            <a:r>
              <a:rPr sz="1200" spc="-50" dirty="0">
                <a:latin typeface="Arial"/>
                <a:cs typeface="Arial"/>
              </a:rPr>
              <a:t>pharmacological </a:t>
            </a:r>
            <a:r>
              <a:rPr sz="1200" spc="-25" dirty="0">
                <a:latin typeface="Arial"/>
                <a:cs typeface="Arial"/>
              </a:rPr>
              <a:t>treatments </a:t>
            </a:r>
            <a:r>
              <a:rPr sz="1200" spc="5" dirty="0">
                <a:latin typeface="Arial"/>
                <a:cs typeface="Arial"/>
              </a:rPr>
              <a:t>for</a:t>
            </a:r>
            <a:r>
              <a:rPr sz="1200" spc="340" dirty="0">
                <a:latin typeface="Arial"/>
                <a:cs typeface="Arial"/>
              </a:rPr>
              <a:t> </a:t>
            </a:r>
            <a:r>
              <a:rPr sz="1200" spc="-35" dirty="0">
                <a:latin typeface="Arial"/>
                <a:cs typeface="Arial"/>
              </a:rPr>
              <a:t>conditions </a:t>
            </a:r>
            <a:r>
              <a:rPr sz="1200" spc="-80" dirty="0">
                <a:latin typeface="Arial"/>
                <a:cs typeface="Arial"/>
              </a:rPr>
              <a:t>such </a:t>
            </a:r>
            <a:r>
              <a:rPr sz="1200" spc="-114" dirty="0">
                <a:latin typeface="Arial"/>
                <a:cs typeface="Arial"/>
              </a:rPr>
              <a:t>as </a:t>
            </a:r>
            <a:r>
              <a:rPr sz="1200" spc="-50" dirty="0">
                <a:latin typeface="Arial"/>
                <a:cs typeface="Arial"/>
              </a:rPr>
              <a:t>epilepsy, </a:t>
            </a:r>
            <a:r>
              <a:rPr sz="1200" spc="-60" dirty="0">
                <a:latin typeface="Arial"/>
                <a:cs typeface="Arial"/>
              </a:rPr>
              <a:t>Parkinson’s </a:t>
            </a:r>
            <a:r>
              <a:rPr sz="1200" spc="-75" dirty="0">
                <a:latin typeface="Arial"/>
                <a:cs typeface="Arial"/>
              </a:rPr>
              <a:t>disease </a:t>
            </a:r>
            <a:r>
              <a:rPr sz="1200" spc="-65" dirty="0">
                <a:latin typeface="Arial"/>
                <a:cs typeface="Arial"/>
              </a:rPr>
              <a:t>and  </a:t>
            </a:r>
            <a:r>
              <a:rPr sz="1200" spc="-55" dirty="0">
                <a:latin typeface="Arial"/>
                <a:cs typeface="Arial"/>
              </a:rPr>
              <a:t>schizophrenia </a:t>
            </a:r>
            <a:r>
              <a:rPr sz="1200" dirty="0">
                <a:latin typeface="Arial"/>
                <a:cs typeface="Arial"/>
              </a:rPr>
              <a:t>will </a:t>
            </a:r>
            <a:r>
              <a:rPr sz="1200" spc="-65" dirty="0">
                <a:latin typeface="Arial"/>
                <a:cs typeface="Arial"/>
              </a:rPr>
              <a:t>also </a:t>
            </a:r>
            <a:r>
              <a:rPr sz="1200" spc="-60" dirty="0">
                <a:latin typeface="Arial"/>
                <a:cs typeface="Arial"/>
              </a:rPr>
              <a:t>be</a:t>
            </a:r>
            <a:r>
              <a:rPr sz="1200" spc="-135" dirty="0">
                <a:latin typeface="Arial"/>
                <a:cs typeface="Arial"/>
              </a:rPr>
              <a:t> </a:t>
            </a:r>
            <a:r>
              <a:rPr sz="1200" spc="-75" dirty="0">
                <a:latin typeface="Arial"/>
                <a:cs typeface="Arial"/>
              </a:rPr>
              <a:t>discussed.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758695" y="6374891"/>
            <a:ext cx="4367022" cy="26159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105" dirty="0"/>
              <a:t>Page </a:t>
            </a:r>
            <a:r>
              <a:rPr spc="220" dirty="0"/>
              <a:t>|</a:t>
            </a:r>
            <a:r>
              <a:rPr spc="-80" dirty="0"/>
              <a:t> </a:t>
            </a:r>
            <a:fld id="{81D60167-4931-47E6-BA6A-407CBD079E47}" type="slidenum">
              <a:rPr spc="-55" dirty="0"/>
              <a:pPr marL="12700">
                <a:lnSpc>
                  <a:spcPts val="1150"/>
                </a:lnSpc>
              </a:pPr>
              <a:t>7</a:t>
            </a:fld>
            <a:endParaRPr spc="-55" dirty="0"/>
          </a:p>
        </p:txBody>
      </p:sp>
      <p:sp>
        <p:nvSpPr>
          <p:cNvPr id="9" name="object 3"/>
          <p:cNvSpPr txBox="1"/>
          <p:nvPr/>
        </p:nvSpPr>
        <p:spPr>
          <a:xfrm>
            <a:off x="685800" y="457200"/>
            <a:ext cx="2417445" cy="153888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8900">
              <a:lnSpc>
                <a:spcPts val="1155"/>
              </a:lnSpc>
            </a:pPr>
            <a:r>
              <a:rPr lang="en-US" sz="1100" b="1" spc="-114" dirty="0" smtClean="0">
                <a:latin typeface="Arial"/>
                <a:cs typeface="Arial"/>
              </a:rPr>
              <a:t>AVICENNA MEDICAL COLLEGE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0240" y="426211"/>
            <a:ext cx="6824980" cy="846455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23495" rIns="0" bIns="0" rtlCol="0">
            <a:spAutoFit/>
          </a:bodyPr>
          <a:lstStyle/>
          <a:p>
            <a:pPr marL="108585">
              <a:lnSpc>
                <a:spcPct val="100000"/>
              </a:lnSpc>
              <a:spcBef>
                <a:spcPts val="185"/>
              </a:spcBef>
              <a:tabLst>
                <a:tab pos="2620645" algn="l"/>
              </a:tabLst>
            </a:pPr>
            <a:r>
              <a:rPr sz="1100" b="1" spc="-114" dirty="0">
                <a:latin typeface="Arial"/>
                <a:cs typeface="Arial"/>
              </a:rPr>
              <a:t>LIAQUAT </a:t>
            </a:r>
            <a:r>
              <a:rPr sz="1100" b="1" spc="-110" dirty="0">
                <a:latin typeface="Arial"/>
                <a:cs typeface="Arial"/>
              </a:rPr>
              <a:t>NATIONAL</a:t>
            </a:r>
            <a:r>
              <a:rPr sz="1100" b="1" spc="-5" dirty="0">
                <a:latin typeface="Arial"/>
                <a:cs typeface="Arial"/>
              </a:rPr>
              <a:t> </a:t>
            </a:r>
            <a:r>
              <a:rPr sz="1100" b="1" spc="-120" dirty="0">
                <a:latin typeface="Arial"/>
                <a:cs typeface="Arial"/>
              </a:rPr>
              <a:t>MEDICAL</a:t>
            </a:r>
            <a:r>
              <a:rPr sz="1100" b="1" spc="-45" dirty="0">
                <a:latin typeface="Arial"/>
                <a:cs typeface="Arial"/>
              </a:rPr>
              <a:t> </a:t>
            </a:r>
            <a:r>
              <a:rPr sz="1100" b="1" spc="-190" dirty="0">
                <a:latin typeface="Arial"/>
                <a:cs typeface="Arial"/>
              </a:rPr>
              <a:t>COLLEGE	</a:t>
            </a:r>
            <a:r>
              <a:rPr sz="1650" b="1" i="1" spc="-60" baseline="5050" dirty="0">
                <a:latin typeface="Arial"/>
                <a:cs typeface="Arial"/>
              </a:rPr>
              <a:t>4</a:t>
            </a:r>
            <a:r>
              <a:rPr sz="1050" b="1" i="1" spc="-60" baseline="39682" dirty="0">
                <a:latin typeface="Arial"/>
                <a:cs typeface="Arial"/>
              </a:rPr>
              <a:t>th </a:t>
            </a:r>
            <a:r>
              <a:rPr sz="1650" b="1" i="1" spc="-254" baseline="5050" dirty="0">
                <a:latin typeface="Arial"/>
                <a:cs typeface="Arial"/>
              </a:rPr>
              <a:t>YEAR </a:t>
            </a:r>
            <a:r>
              <a:rPr sz="1650" b="1" i="1" spc="-179" baseline="5050" dirty="0">
                <a:latin typeface="Arial"/>
                <a:cs typeface="Arial"/>
              </a:rPr>
              <a:t>MBBS</a:t>
            </a:r>
            <a:r>
              <a:rPr sz="1650" b="1" i="1" spc="-179" baseline="5050">
                <a:latin typeface="Arial"/>
                <a:cs typeface="Arial"/>
              </a:rPr>
              <a:t>, </a:t>
            </a:r>
            <a:r>
              <a:rPr sz="1650" b="1" i="1" spc="-82" baseline="5050" smtClean="0">
                <a:latin typeface="Arial"/>
                <a:cs typeface="Arial"/>
              </a:rPr>
              <a:t> </a:t>
            </a:r>
            <a:r>
              <a:rPr sz="1650" b="1" i="1" spc="-195" baseline="5050" dirty="0">
                <a:latin typeface="Arial"/>
                <a:cs typeface="Arial"/>
              </a:rPr>
              <a:t>NEUROSCIENCES-II </a:t>
            </a:r>
            <a:r>
              <a:rPr sz="1650" b="1" i="1" spc="-30" baseline="5050" dirty="0">
                <a:latin typeface="Arial"/>
                <a:cs typeface="Arial"/>
              </a:rPr>
              <a:t>&amp; </a:t>
            </a:r>
            <a:r>
              <a:rPr sz="1650" b="1" i="1" spc="-217" baseline="5050" dirty="0">
                <a:latin typeface="Arial"/>
                <a:cs typeface="Arial"/>
              </a:rPr>
              <a:t>PSYCHIATRY</a:t>
            </a:r>
            <a:r>
              <a:rPr sz="1650" b="1" i="1" spc="-240" baseline="5050" dirty="0">
                <a:latin typeface="Arial"/>
                <a:cs typeface="Arial"/>
              </a:rPr>
              <a:t> </a:t>
            </a:r>
            <a:r>
              <a:rPr sz="1650" b="1" i="1" spc="-172" baseline="5050" dirty="0">
                <a:latin typeface="Arial"/>
                <a:cs typeface="Arial"/>
              </a:rPr>
              <a:t>MODULE</a:t>
            </a:r>
            <a:endParaRPr sz="1650" baseline="50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500">
              <a:latin typeface="Times New Roman"/>
              <a:cs typeface="Times New Roman"/>
            </a:endParaRPr>
          </a:p>
          <a:p>
            <a:pPr marL="302260">
              <a:lnSpc>
                <a:spcPct val="100000"/>
              </a:lnSpc>
              <a:spcBef>
                <a:spcPts val="5"/>
              </a:spcBef>
            </a:pPr>
            <a:r>
              <a:rPr sz="1200" b="1" u="heavy" spc="-18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COURSE </a:t>
            </a:r>
            <a:r>
              <a:rPr sz="1200" b="1" u="heavy" spc="-17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OBJECTIVES </a:t>
            </a:r>
            <a:r>
              <a:rPr sz="1200" b="1" u="heavy" spc="-114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AND</a:t>
            </a:r>
            <a:r>
              <a:rPr sz="1200" b="1" u="heavy" spc="-1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heavy" spc="-17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STRATEGIES</a:t>
            </a:r>
            <a:endParaRPr sz="1200">
              <a:latin typeface="Arial"/>
              <a:cs typeface="Arial"/>
            </a:endParaRPr>
          </a:p>
          <a:p>
            <a:pPr marL="302260">
              <a:lnSpc>
                <a:spcPct val="100000"/>
              </a:lnSpc>
              <a:spcBef>
                <a:spcPts val="555"/>
              </a:spcBef>
            </a:pPr>
            <a:r>
              <a:rPr sz="1100" spc="-95" dirty="0">
                <a:latin typeface="Arial"/>
                <a:cs typeface="Arial"/>
              </a:rPr>
              <a:t>By </a:t>
            </a:r>
            <a:r>
              <a:rPr sz="1100" spc="-10" dirty="0">
                <a:latin typeface="Arial"/>
                <a:cs typeface="Arial"/>
              </a:rPr>
              <a:t>the </a:t>
            </a:r>
            <a:r>
              <a:rPr sz="1100" spc="-45" dirty="0">
                <a:latin typeface="Arial"/>
                <a:cs typeface="Arial"/>
              </a:rPr>
              <a:t>end </a:t>
            </a:r>
            <a:r>
              <a:rPr sz="1100" dirty="0">
                <a:latin typeface="Arial"/>
                <a:cs typeface="Arial"/>
              </a:rPr>
              <a:t>of</a:t>
            </a:r>
            <a:r>
              <a:rPr sz="1100" spc="-204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Rehabilitation module </a:t>
            </a:r>
            <a:r>
              <a:rPr sz="1100" spc="-40" dirty="0">
                <a:latin typeface="Arial"/>
                <a:cs typeface="Arial"/>
              </a:rPr>
              <a:t>students </a:t>
            </a:r>
            <a:r>
              <a:rPr sz="1100" spc="-45" dirty="0">
                <a:latin typeface="Arial"/>
                <a:cs typeface="Arial"/>
              </a:rPr>
              <a:t>should </a:t>
            </a:r>
            <a:r>
              <a:rPr sz="1100" spc="-50" dirty="0">
                <a:latin typeface="Arial"/>
                <a:cs typeface="Arial"/>
              </a:rPr>
              <a:t>be </a:t>
            </a:r>
            <a:r>
              <a:rPr sz="1100" spc="-45" dirty="0">
                <a:latin typeface="Arial"/>
                <a:cs typeface="Arial"/>
              </a:rPr>
              <a:t>able </a:t>
            </a:r>
            <a:r>
              <a:rPr sz="1100" spc="5" dirty="0">
                <a:latin typeface="Arial"/>
                <a:cs typeface="Arial"/>
              </a:rPr>
              <a:t>to: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105" dirty="0"/>
              <a:t>Page </a:t>
            </a:r>
            <a:r>
              <a:rPr spc="220" dirty="0"/>
              <a:t>|</a:t>
            </a:r>
            <a:r>
              <a:rPr spc="-80" dirty="0"/>
              <a:t> </a:t>
            </a:r>
            <a:fld id="{81D60167-4931-47E6-BA6A-407CBD079E47}" type="slidenum">
              <a:rPr spc="-55" dirty="0"/>
              <a:pPr marL="12700">
                <a:lnSpc>
                  <a:spcPts val="1150"/>
                </a:lnSpc>
              </a:pPr>
              <a:t>8</a:t>
            </a:fld>
            <a:endParaRPr spc="-55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881176" y="1422146"/>
          <a:ext cx="6356350" cy="683196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55515"/>
                <a:gridCol w="1600835"/>
              </a:tblGrid>
              <a:tr h="223520">
                <a:tc gridSpan="2">
                  <a:txBody>
                    <a:bodyPr/>
                    <a:lstStyle/>
                    <a:p>
                      <a:pPr marL="2179320">
                        <a:lnSpc>
                          <a:spcPts val="1650"/>
                        </a:lnSpc>
                        <a:tabLst>
                          <a:tab pos="2636520" algn="l"/>
                        </a:tabLst>
                      </a:pPr>
                      <a:r>
                        <a:rPr sz="1400" b="1" spc="-20" dirty="0">
                          <a:latin typeface="Arial"/>
                          <a:cs typeface="Arial"/>
                        </a:rPr>
                        <a:t>I.	</a:t>
                      </a:r>
                      <a:r>
                        <a:rPr sz="1400" b="1" spc="-100" dirty="0">
                          <a:latin typeface="Arial"/>
                          <a:cs typeface="Arial"/>
                        </a:rPr>
                        <a:t>COMMUNITY</a:t>
                      </a:r>
                      <a:r>
                        <a:rPr sz="1400" b="1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25" dirty="0">
                          <a:latin typeface="Arial"/>
                          <a:cs typeface="Arial"/>
                        </a:rPr>
                        <a:t>MEDICINE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84480">
                <a:tc>
                  <a:txBody>
                    <a:bodyPr/>
                    <a:lstStyle/>
                    <a:p>
                      <a:pPr marL="3810" algn="ctr">
                        <a:lnSpc>
                          <a:spcPts val="1405"/>
                        </a:lnSpc>
                      </a:pPr>
                      <a:r>
                        <a:rPr sz="1200" b="1" i="1" spc="-180" dirty="0">
                          <a:latin typeface="Arial"/>
                          <a:cs typeface="Arial"/>
                        </a:rPr>
                        <a:t>OBJECTIVES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405"/>
                        </a:lnSpc>
                      </a:pPr>
                      <a:r>
                        <a:rPr sz="1200" b="1" i="1" spc="-140" dirty="0">
                          <a:latin typeface="Arial"/>
                          <a:cs typeface="Arial"/>
                        </a:rPr>
                        <a:t>TEACHING</a:t>
                      </a:r>
                      <a:r>
                        <a:rPr sz="1200" b="1" i="1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i="1" spc="-185" dirty="0">
                          <a:latin typeface="Arial"/>
                          <a:cs typeface="Arial"/>
                        </a:rPr>
                        <a:t>STRATEGY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261620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List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Neurological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disorders, </a:t>
                      </a:r>
                      <a:r>
                        <a:rPr sz="1100" spc="-90" dirty="0">
                          <a:latin typeface="Arial"/>
                          <a:cs typeface="Arial"/>
                        </a:rPr>
                        <a:t>causes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risk</a:t>
                      </a:r>
                      <a:r>
                        <a:rPr sz="1100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factors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ts val="1290"/>
                        </a:lnSpc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Interactive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lecture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1620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general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methods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prevention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229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Neurological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disorders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290"/>
                        </a:lnSpc>
                      </a:pPr>
                      <a:r>
                        <a:rPr sz="1100" spc="-70" dirty="0">
                          <a:latin typeface="Arial"/>
                          <a:cs typeface="Arial"/>
                        </a:rPr>
                        <a:t>Small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Group</a:t>
                      </a:r>
                      <a:r>
                        <a:rPr sz="11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Discussion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Describe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application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principles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public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health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on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Neurological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71120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1100" spc="-40" dirty="0">
                          <a:latin typeface="Arial"/>
                          <a:cs typeface="Arial"/>
                        </a:rPr>
                        <a:t>disorders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ts val="1290"/>
                        </a:lnSpc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Interactive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lecture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18159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Describe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goals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functions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health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system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provision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services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for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71120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1100" spc="-40" dirty="0">
                          <a:latin typeface="Arial"/>
                          <a:cs typeface="Arial"/>
                        </a:rPr>
                        <a:t>Neurological</a:t>
                      </a:r>
                      <a:r>
                        <a:rPr sz="11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disorders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ts val="1290"/>
                        </a:lnSpc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Interactive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lecture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stigma </a:t>
                      </a:r>
                      <a:r>
                        <a:rPr sz="1100" spc="-105" dirty="0">
                          <a:latin typeface="Arial"/>
                          <a:cs typeface="Arial"/>
                        </a:rPr>
                        <a:t>as </a:t>
                      </a:r>
                      <a:r>
                        <a:rPr sz="1100" spc="-85" dirty="0">
                          <a:latin typeface="Arial"/>
                          <a:cs typeface="Arial"/>
                        </a:rPr>
                        <a:t>a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threat </a:t>
                      </a:r>
                      <a:r>
                        <a:rPr sz="1100" spc="10" dirty="0">
                          <a:latin typeface="Arial"/>
                          <a:cs typeface="Arial"/>
                        </a:rPr>
                        <a:t>to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individual’s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psychological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physical</a:t>
                      </a:r>
                      <a:r>
                        <a:rPr sz="1100" spc="-1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wellbeing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71120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1100" spc="-55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role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education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training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its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prevention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Interactive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lecture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38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2250">
                <a:tc gridSpan="2">
                  <a:txBody>
                    <a:bodyPr/>
                    <a:lstStyle/>
                    <a:p>
                      <a:pPr marL="2621280">
                        <a:lnSpc>
                          <a:spcPts val="1635"/>
                        </a:lnSpc>
                      </a:pPr>
                      <a:r>
                        <a:rPr sz="1400" b="1" spc="-45" dirty="0">
                          <a:latin typeface="Arial"/>
                          <a:cs typeface="Arial"/>
                        </a:rPr>
                        <a:t>2.</a:t>
                      </a:r>
                      <a:r>
                        <a:rPr sz="1400" b="1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80" dirty="0">
                          <a:latin typeface="Arial"/>
                          <a:cs typeface="Arial"/>
                        </a:rPr>
                        <a:t>NEUROLOGY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86385">
                <a:tc>
                  <a:txBody>
                    <a:bodyPr/>
                    <a:lstStyle/>
                    <a:p>
                      <a:pPr marL="3810" algn="ctr">
                        <a:lnSpc>
                          <a:spcPts val="1415"/>
                        </a:lnSpc>
                      </a:pPr>
                      <a:r>
                        <a:rPr sz="1200" b="1" i="1" spc="-180" dirty="0">
                          <a:latin typeface="Arial"/>
                          <a:cs typeface="Arial"/>
                        </a:rPr>
                        <a:t>OBJECTIVES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415"/>
                        </a:lnSpc>
                      </a:pPr>
                      <a:r>
                        <a:rPr sz="1200" b="1" i="1" spc="-140" dirty="0">
                          <a:latin typeface="Arial"/>
                          <a:cs typeface="Arial"/>
                        </a:rPr>
                        <a:t>TEACHING</a:t>
                      </a:r>
                      <a:r>
                        <a:rPr sz="1200" b="1" i="1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i="1" spc="-185" dirty="0">
                          <a:latin typeface="Arial"/>
                          <a:cs typeface="Arial"/>
                        </a:rPr>
                        <a:t>STRATEGY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200660">
                <a:tc gridSpan="2">
                  <a:txBody>
                    <a:bodyPr/>
                    <a:lstStyle/>
                    <a:p>
                      <a:pPr marL="299720">
                        <a:lnSpc>
                          <a:spcPts val="1290"/>
                        </a:lnSpc>
                      </a:pPr>
                      <a:r>
                        <a:rPr sz="1100" b="1" spc="-45" dirty="0">
                          <a:latin typeface="Arial"/>
                          <a:cs typeface="Arial"/>
                        </a:rPr>
                        <a:t>2.1 </a:t>
                      </a:r>
                      <a:r>
                        <a:rPr sz="1100" b="1" spc="-70" dirty="0">
                          <a:latin typeface="Arial"/>
                          <a:cs typeface="Arial"/>
                        </a:rPr>
                        <a:t>Investigation </a:t>
                      </a:r>
                      <a:r>
                        <a:rPr sz="1100" b="1" spc="-55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b="1" spc="-80" dirty="0">
                          <a:latin typeface="Arial"/>
                          <a:cs typeface="Arial"/>
                        </a:rPr>
                        <a:t>Neurological</a:t>
                      </a:r>
                      <a:r>
                        <a:rPr sz="1100" b="1" spc="-1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90" dirty="0">
                          <a:latin typeface="Arial"/>
                          <a:cs typeface="Arial"/>
                        </a:rPr>
                        <a:t>disorders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63525">
                <a:tc>
                  <a:txBody>
                    <a:bodyPr/>
                    <a:lstStyle/>
                    <a:p>
                      <a:pPr marL="71120">
                        <a:lnSpc>
                          <a:spcPts val="1300"/>
                        </a:lnSpc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Describe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various neuroimaging</a:t>
                      </a:r>
                      <a:r>
                        <a:rPr sz="11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techniques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281940">
                        <a:lnSpc>
                          <a:spcPct val="100000"/>
                        </a:lnSpc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Interactive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lecture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1620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90" dirty="0">
                          <a:latin typeface="Arial"/>
                          <a:cs typeface="Arial"/>
                        </a:rPr>
                        <a:t>uses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various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neurophysiological investigations </a:t>
                      </a:r>
                      <a:r>
                        <a:rPr sz="1100" spc="-90" dirty="0">
                          <a:latin typeface="Arial"/>
                          <a:cs typeface="Arial"/>
                        </a:rPr>
                        <a:t>(EMGs, </a:t>
                      </a:r>
                      <a:r>
                        <a:rPr sz="1100" spc="-140" dirty="0">
                          <a:latin typeface="Arial"/>
                          <a:cs typeface="Arial"/>
                        </a:rPr>
                        <a:t>NCS,</a:t>
                      </a:r>
                      <a:r>
                        <a:rPr sz="110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5" dirty="0">
                          <a:latin typeface="Arial"/>
                          <a:cs typeface="Arial"/>
                        </a:rPr>
                        <a:t>EEG)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2255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indications,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contra-indications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process 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for</a:t>
                      </a:r>
                      <a:r>
                        <a:rPr sz="1100" spc="-2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lumbar puncture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1620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Interpret </a:t>
                      </a:r>
                      <a:r>
                        <a:rPr sz="1100" spc="-204" dirty="0">
                          <a:latin typeface="Arial"/>
                          <a:cs typeface="Arial"/>
                        </a:rPr>
                        <a:t>CSF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reports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common</a:t>
                      </a:r>
                      <a:r>
                        <a:rPr sz="1100" spc="-1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conditions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3360">
                <a:tc gridSpan="2">
                  <a:txBody>
                    <a:bodyPr/>
                    <a:lstStyle/>
                    <a:p>
                      <a:pPr marL="299720">
                        <a:lnSpc>
                          <a:spcPts val="1405"/>
                        </a:lnSpc>
                      </a:pPr>
                      <a:r>
                        <a:rPr sz="1200" b="1" spc="-45" dirty="0">
                          <a:latin typeface="Arial"/>
                          <a:cs typeface="Arial"/>
                        </a:rPr>
                        <a:t>2.2 </a:t>
                      </a:r>
                      <a:r>
                        <a:rPr sz="1100" b="1" spc="-110" dirty="0">
                          <a:latin typeface="Arial"/>
                          <a:cs typeface="Arial"/>
                        </a:rPr>
                        <a:t>Lesion</a:t>
                      </a:r>
                      <a:r>
                        <a:rPr sz="1100" b="1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70" dirty="0">
                          <a:latin typeface="Arial"/>
                          <a:cs typeface="Arial"/>
                        </a:rPr>
                        <a:t>localization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517525">
                <a:tc>
                  <a:txBody>
                    <a:bodyPr/>
                    <a:lstStyle/>
                    <a:p>
                      <a:pPr marL="71120">
                        <a:lnSpc>
                          <a:spcPts val="1300"/>
                        </a:lnSpc>
                      </a:pPr>
                      <a:r>
                        <a:rPr sz="1100" spc="-7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Localize</a:t>
                      </a:r>
                      <a:r>
                        <a:rPr sz="1100" spc="-5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7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likely</a:t>
                      </a:r>
                      <a:r>
                        <a:rPr sz="1100" spc="-5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site</a:t>
                      </a:r>
                      <a:r>
                        <a:rPr sz="1100" spc="-6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or</a:t>
                      </a:r>
                      <a:r>
                        <a:rPr sz="1100" spc="-5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sites </a:t>
                      </a:r>
                      <a:r>
                        <a:rPr sz="1100" spc="-1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sz="1100" spc="-6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5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nervous</a:t>
                      </a:r>
                      <a:r>
                        <a:rPr sz="1100" spc="-7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system</a:t>
                      </a:r>
                      <a:r>
                        <a:rPr sz="1100" spc="-5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where</a:t>
                      </a:r>
                      <a:r>
                        <a:rPr sz="1100" spc="-5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8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100" spc="-5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lesion</a:t>
                      </a:r>
                      <a:r>
                        <a:rPr sz="1100" spc="-7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could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71120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1100" spc="-4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produce </a:t>
                      </a:r>
                      <a:r>
                        <a:rPr sz="1100" spc="-8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a </a:t>
                      </a:r>
                      <a:r>
                        <a:rPr sz="1100" spc="-2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patient’s </a:t>
                      </a:r>
                      <a:r>
                        <a:rPr sz="1100" spc="-5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symptoms and</a:t>
                      </a:r>
                      <a:r>
                        <a:rPr sz="1100" spc="-12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8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signs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41605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sz="1100" spc="-70" dirty="0">
                          <a:latin typeface="Arial"/>
                          <a:cs typeface="Arial"/>
                        </a:rPr>
                        <a:t>Small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Group</a:t>
                      </a:r>
                      <a:r>
                        <a:rPr sz="11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Discussion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1620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spc="-4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Formulate </a:t>
                      </a:r>
                      <a:r>
                        <a:rPr sz="1100" spc="-8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a </a:t>
                      </a:r>
                      <a:r>
                        <a:rPr sz="1100" spc="-1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differential </a:t>
                      </a:r>
                      <a:r>
                        <a:rPr sz="1100" spc="-6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diagnosis </a:t>
                      </a:r>
                      <a:r>
                        <a:rPr sz="1100" spc="-7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based </a:t>
                      </a:r>
                      <a:r>
                        <a:rPr sz="1100" spc="-3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on </a:t>
                      </a:r>
                      <a:r>
                        <a:rPr sz="1100" spc="-4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lesion</a:t>
                      </a:r>
                      <a:r>
                        <a:rPr sz="1100" spc="-15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localization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1770">
                <a:tc gridSpan="2">
                  <a:txBody>
                    <a:bodyPr/>
                    <a:lstStyle/>
                    <a:p>
                      <a:pPr marL="299720">
                        <a:lnSpc>
                          <a:spcPts val="1405"/>
                        </a:lnSpc>
                      </a:pPr>
                      <a:r>
                        <a:rPr sz="1100" b="1" spc="-45" dirty="0">
                          <a:latin typeface="Arial"/>
                          <a:cs typeface="Arial"/>
                        </a:rPr>
                        <a:t>2.3 </a:t>
                      </a:r>
                      <a:r>
                        <a:rPr sz="1200" b="1" spc="-120" dirty="0">
                          <a:latin typeface="Arial"/>
                          <a:cs typeface="Arial"/>
                        </a:rPr>
                        <a:t>Lesion </a:t>
                      </a:r>
                      <a:r>
                        <a:rPr sz="1200" b="1" spc="-55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200" b="1" spc="-80" dirty="0">
                          <a:latin typeface="Arial"/>
                          <a:cs typeface="Arial"/>
                        </a:rPr>
                        <a:t>cranial</a:t>
                      </a:r>
                      <a:r>
                        <a:rPr sz="1200" b="1" spc="-1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75" dirty="0">
                          <a:latin typeface="Arial"/>
                          <a:cs typeface="Arial"/>
                        </a:rPr>
                        <a:t>nerve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61620">
                <a:tc>
                  <a:txBody>
                    <a:bodyPr/>
                    <a:lstStyle/>
                    <a:p>
                      <a:pPr marL="71120">
                        <a:lnSpc>
                          <a:spcPts val="1300"/>
                        </a:lnSpc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90" dirty="0">
                          <a:latin typeface="Arial"/>
                          <a:cs typeface="Arial"/>
                        </a:rPr>
                        <a:t>causes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cranial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nerve</a:t>
                      </a:r>
                      <a:r>
                        <a:rPr sz="1100" spc="-1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pathologies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441959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spc="-65" dirty="0">
                          <a:latin typeface="Arial"/>
                          <a:cs typeface="Arial"/>
                        </a:rPr>
                        <a:t>Skills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session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18159">
                <a:tc>
                  <a:txBody>
                    <a:bodyPr/>
                    <a:lstStyle/>
                    <a:p>
                      <a:pPr marL="71120">
                        <a:lnSpc>
                          <a:spcPts val="1300"/>
                        </a:lnSpc>
                      </a:pPr>
                      <a:r>
                        <a:rPr sz="1100" spc="-70" dirty="0">
                          <a:latin typeface="Arial"/>
                          <a:cs typeface="Arial"/>
                        </a:rPr>
                        <a:t>Diagnose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common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cranial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nerve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lesions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that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would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explain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losses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function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in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71120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cranial</a:t>
                      </a:r>
                      <a:r>
                        <a:rPr sz="1100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nerves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1620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spc="-55" dirty="0">
                          <a:latin typeface="Arial"/>
                          <a:cs typeface="Arial"/>
                        </a:rPr>
                        <a:t>Relate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cranial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nerve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deficits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15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damage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adjacent,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unrelated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structures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spc="-40" dirty="0">
                          <a:latin typeface="Arial"/>
                          <a:cs typeface="Arial"/>
                        </a:rPr>
                        <a:t>Perform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fundoscopic</a:t>
                      </a:r>
                      <a:r>
                        <a:rPr sz="11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examination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6" name="object 3"/>
          <p:cNvSpPr txBox="1"/>
          <p:nvPr/>
        </p:nvSpPr>
        <p:spPr>
          <a:xfrm>
            <a:off x="685800" y="457200"/>
            <a:ext cx="2417445" cy="153888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8900">
              <a:lnSpc>
                <a:spcPts val="1155"/>
              </a:lnSpc>
            </a:pPr>
            <a:r>
              <a:rPr lang="en-US" sz="1100" b="1" spc="-114" dirty="0" smtClean="0">
                <a:latin typeface="Arial"/>
                <a:cs typeface="Arial"/>
              </a:rPr>
              <a:t>AVICENNA MEDICAL COLLEGE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58439" y="426211"/>
            <a:ext cx="421703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i="1" spc="-40" dirty="0">
                <a:latin typeface="Arial"/>
                <a:cs typeface="Arial"/>
              </a:rPr>
              <a:t>4</a:t>
            </a:r>
            <a:r>
              <a:rPr sz="1050" b="1" i="1" spc="-60" baseline="31746" dirty="0">
                <a:latin typeface="Arial"/>
                <a:cs typeface="Arial"/>
              </a:rPr>
              <a:t>th </a:t>
            </a:r>
            <a:r>
              <a:rPr sz="1100" b="1" i="1" spc="-170" dirty="0">
                <a:latin typeface="Arial"/>
                <a:cs typeface="Arial"/>
              </a:rPr>
              <a:t>YEAR </a:t>
            </a:r>
            <a:r>
              <a:rPr sz="1100" b="1" i="1" spc="-120" dirty="0">
                <a:latin typeface="Arial"/>
                <a:cs typeface="Arial"/>
              </a:rPr>
              <a:t>MBBS</a:t>
            </a:r>
            <a:r>
              <a:rPr sz="1100" b="1" i="1" spc="-120">
                <a:latin typeface="Arial"/>
                <a:cs typeface="Arial"/>
              </a:rPr>
              <a:t>, </a:t>
            </a:r>
            <a:r>
              <a:rPr lang="en-US" sz="1100" b="1" i="1" spc="-170" dirty="0" smtClean="0">
                <a:latin typeface="Arial"/>
                <a:cs typeface="Arial"/>
              </a:rPr>
              <a:t> </a:t>
            </a:r>
            <a:r>
              <a:rPr sz="1100" b="1" i="1" spc="-130" smtClean="0">
                <a:latin typeface="Arial"/>
                <a:cs typeface="Arial"/>
              </a:rPr>
              <a:t>NEUROSCIENCES-II </a:t>
            </a:r>
            <a:r>
              <a:rPr sz="1100" b="1" i="1" spc="-20" dirty="0">
                <a:latin typeface="Arial"/>
                <a:cs typeface="Arial"/>
              </a:rPr>
              <a:t>&amp; </a:t>
            </a:r>
            <a:r>
              <a:rPr sz="1100" b="1" i="1" spc="-145" dirty="0">
                <a:latin typeface="Arial"/>
                <a:cs typeface="Arial"/>
              </a:rPr>
              <a:t>PSYCHIATRY</a:t>
            </a:r>
            <a:r>
              <a:rPr sz="1100" b="1" i="1" spc="-160" dirty="0">
                <a:latin typeface="Arial"/>
                <a:cs typeface="Arial"/>
              </a:rPr>
              <a:t> </a:t>
            </a:r>
            <a:r>
              <a:rPr sz="1100" b="1" i="1" spc="-114" dirty="0">
                <a:latin typeface="Arial"/>
                <a:cs typeface="Arial"/>
              </a:rPr>
              <a:t>MODULE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105" dirty="0"/>
              <a:t>Page </a:t>
            </a:r>
            <a:r>
              <a:rPr spc="220" dirty="0"/>
              <a:t>|</a:t>
            </a:r>
            <a:r>
              <a:rPr spc="-80" dirty="0"/>
              <a:t> </a:t>
            </a:r>
            <a:fld id="{81D60167-4931-47E6-BA6A-407CBD079E47}" type="slidenum">
              <a:rPr spc="-55" dirty="0"/>
              <a:pPr marL="12700">
                <a:lnSpc>
                  <a:spcPts val="1150"/>
                </a:lnSpc>
              </a:pPr>
              <a:t>9</a:t>
            </a:fld>
            <a:endParaRPr spc="-55" dirty="0"/>
          </a:p>
        </p:txBody>
      </p:sp>
      <p:sp>
        <p:nvSpPr>
          <p:cNvPr id="3" name="object 3"/>
          <p:cNvSpPr txBox="1"/>
          <p:nvPr/>
        </p:nvSpPr>
        <p:spPr>
          <a:xfrm>
            <a:off x="650240" y="466725"/>
            <a:ext cx="2552065" cy="168275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0" rIns="0" bIns="0" rtlCol="0">
            <a:spAutoFit/>
          </a:bodyPr>
          <a:lstStyle/>
          <a:p>
            <a:pPr marL="108585">
              <a:lnSpc>
                <a:spcPts val="1190"/>
              </a:lnSpc>
            </a:pPr>
            <a:r>
              <a:rPr sz="1100" b="1" spc="-114" dirty="0">
                <a:latin typeface="Arial"/>
                <a:cs typeface="Arial"/>
              </a:rPr>
              <a:t>LIAQUAT </a:t>
            </a:r>
            <a:r>
              <a:rPr sz="1100" b="1" spc="-110" dirty="0">
                <a:latin typeface="Arial"/>
                <a:cs typeface="Arial"/>
              </a:rPr>
              <a:t>NATIONAL </a:t>
            </a:r>
            <a:r>
              <a:rPr sz="1100" b="1" spc="-120" dirty="0">
                <a:latin typeface="Arial"/>
                <a:cs typeface="Arial"/>
              </a:rPr>
              <a:t>MEDICAL</a:t>
            </a:r>
            <a:r>
              <a:rPr sz="1100" b="1" spc="20" dirty="0">
                <a:latin typeface="Arial"/>
                <a:cs typeface="Arial"/>
              </a:rPr>
              <a:t> </a:t>
            </a:r>
            <a:r>
              <a:rPr sz="1100" b="1" spc="-190" dirty="0">
                <a:latin typeface="Arial"/>
                <a:cs typeface="Arial"/>
              </a:rPr>
              <a:t>COLLEGE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881176" y="984503"/>
          <a:ext cx="6356350" cy="70142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55515"/>
                <a:gridCol w="1600835"/>
              </a:tblGrid>
              <a:tr h="188595">
                <a:tc gridSpan="2">
                  <a:txBody>
                    <a:bodyPr/>
                    <a:lstStyle/>
                    <a:p>
                      <a:pPr marL="299720">
                        <a:lnSpc>
                          <a:spcPts val="1390"/>
                        </a:lnSpc>
                      </a:pPr>
                      <a:r>
                        <a:rPr sz="1200" b="1" spc="-45" dirty="0">
                          <a:latin typeface="Arial"/>
                          <a:cs typeface="Arial"/>
                        </a:rPr>
                        <a:t>2.4 </a:t>
                      </a:r>
                      <a:r>
                        <a:rPr sz="1100" b="1" spc="-90" dirty="0">
                          <a:latin typeface="Arial"/>
                          <a:cs typeface="Arial"/>
                        </a:rPr>
                        <a:t>Approach </a:t>
                      </a:r>
                      <a:r>
                        <a:rPr sz="1100" b="1" spc="-35" dirty="0">
                          <a:latin typeface="Arial"/>
                          <a:cs typeface="Arial"/>
                        </a:rPr>
                        <a:t>to </a:t>
                      </a:r>
                      <a:r>
                        <a:rPr sz="1100" b="1" spc="-85" dirty="0">
                          <a:latin typeface="Arial"/>
                          <a:cs typeface="Arial"/>
                        </a:rPr>
                        <a:t>headache </a:t>
                      </a:r>
                      <a:r>
                        <a:rPr sz="1100" b="1" spc="-20" dirty="0">
                          <a:latin typeface="Arial"/>
                          <a:cs typeface="Arial"/>
                        </a:rPr>
                        <a:t>&amp; </a:t>
                      </a:r>
                      <a:r>
                        <a:rPr sz="1100" b="1" spc="-80" dirty="0">
                          <a:latin typeface="Arial"/>
                          <a:cs typeface="Arial"/>
                        </a:rPr>
                        <a:t>Primary</a:t>
                      </a:r>
                      <a:r>
                        <a:rPr sz="1100" b="1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95" dirty="0">
                          <a:latin typeface="Arial"/>
                          <a:cs typeface="Arial"/>
                        </a:rPr>
                        <a:t>headaches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61620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spc="-75" dirty="0">
                          <a:latin typeface="Arial"/>
                          <a:cs typeface="Arial"/>
                        </a:rPr>
                        <a:t>Classify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headaches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281940">
                        <a:lnSpc>
                          <a:spcPct val="100000"/>
                        </a:lnSpc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Interactive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lecture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1620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spc="-40" dirty="0">
                          <a:latin typeface="Arial"/>
                          <a:cs typeface="Arial"/>
                        </a:rPr>
                        <a:t>Define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primary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headache</a:t>
                      </a:r>
                      <a:r>
                        <a:rPr sz="11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syndrome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1620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spc="-20" dirty="0">
                          <a:latin typeface="Arial"/>
                          <a:cs typeface="Arial"/>
                        </a:rPr>
                        <a:t>Differentiate </a:t>
                      </a:r>
                      <a:r>
                        <a:rPr sz="1100" spc="-6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among </a:t>
                      </a:r>
                      <a:r>
                        <a:rPr sz="1100" spc="-1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different </a:t>
                      </a:r>
                      <a:r>
                        <a:rPr sz="1100" spc="-2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patterns </a:t>
                      </a:r>
                      <a:r>
                        <a:rPr sz="110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21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7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Headache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1620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Describe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process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history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taking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8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patient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with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headache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1620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spc="-70" dirty="0">
                          <a:latin typeface="Arial"/>
                          <a:cs typeface="Arial"/>
                        </a:rPr>
                        <a:t>Diagnose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migraine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tension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headache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based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on 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written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data</a:t>
                      </a:r>
                      <a:r>
                        <a:rPr sz="1100" spc="-1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provided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1620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management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plans 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for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migraine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tension</a:t>
                      </a:r>
                      <a:r>
                        <a:rPr sz="1100" spc="-1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headache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6530">
                <a:tc gridSpan="2">
                  <a:txBody>
                    <a:bodyPr/>
                    <a:lstStyle/>
                    <a:p>
                      <a:pPr marL="299720">
                        <a:lnSpc>
                          <a:spcPts val="1290"/>
                        </a:lnSpc>
                      </a:pPr>
                      <a:r>
                        <a:rPr sz="1100" b="1" spc="-45" dirty="0">
                          <a:latin typeface="Arial"/>
                          <a:cs typeface="Arial"/>
                        </a:rPr>
                        <a:t>2.5 </a:t>
                      </a:r>
                      <a:r>
                        <a:rPr sz="1100" b="1" spc="-100" dirty="0">
                          <a:latin typeface="Arial"/>
                          <a:cs typeface="Arial"/>
                        </a:rPr>
                        <a:t>Secondary</a:t>
                      </a:r>
                      <a:r>
                        <a:rPr sz="1100" b="1" spc="-1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95" dirty="0">
                          <a:latin typeface="Arial"/>
                          <a:cs typeface="Arial"/>
                        </a:rPr>
                        <a:t>headaches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518159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differential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diagnosis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appropriate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diagnostic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evaluation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for</a:t>
                      </a:r>
                      <a:r>
                        <a:rPr sz="1100" spc="-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common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71120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1100" spc="-40" dirty="0">
                          <a:latin typeface="Arial"/>
                          <a:cs typeface="Arial"/>
                        </a:rPr>
                        <a:t>pain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presentations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281940">
                        <a:lnSpc>
                          <a:spcPct val="100000"/>
                        </a:lnSpc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Interactive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lecture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1620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Enumerate </a:t>
                      </a:r>
                      <a:r>
                        <a:rPr sz="1100" spc="-105" dirty="0">
                          <a:latin typeface="Arial"/>
                          <a:cs typeface="Arial"/>
                        </a:rPr>
                        <a:t>Red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flag </a:t>
                      </a:r>
                      <a:r>
                        <a:rPr sz="1100" spc="-80" dirty="0">
                          <a:latin typeface="Arial"/>
                          <a:cs typeface="Arial"/>
                        </a:rPr>
                        <a:t>signs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secondary</a:t>
                      </a:r>
                      <a:r>
                        <a:rPr sz="11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headache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1620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Describe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classic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presentations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trigeminal</a:t>
                      </a:r>
                      <a:r>
                        <a:rPr sz="1100" spc="-2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neuralgia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18159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spc="-20" dirty="0">
                          <a:latin typeface="Arial"/>
                          <a:cs typeface="Arial"/>
                        </a:rPr>
                        <a:t>Differentiate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between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common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clinical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findings 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seen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in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trigeminal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neuralgia</a:t>
                      </a:r>
                      <a:r>
                        <a:rPr sz="1100" spc="-1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71120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other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facial pain</a:t>
                      </a:r>
                      <a:r>
                        <a:rPr sz="1100" spc="-1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syndromes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6530">
                <a:tc gridSpan="2">
                  <a:txBody>
                    <a:bodyPr/>
                    <a:lstStyle/>
                    <a:p>
                      <a:pPr marL="299720">
                        <a:lnSpc>
                          <a:spcPts val="1290"/>
                        </a:lnSpc>
                      </a:pPr>
                      <a:r>
                        <a:rPr sz="1100" b="1" spc="-45" dirty="0">
                          <a:latin typeface="Arial"/>
                          <a:cs typeface="Arial"/>
                        </a:rPr>
                        <a:t>2.6 </a:t>
                      </a:r>
                      <a:r>
                        <a:rPr sz="1100" b="1" spc="-90" dirty="0">
                          <a:latin typeface="Arial"/>
                          <a:cs typeface="Arial"/>
                        </a:rPr>
                        <a:t>Approach </a:t>
                      </a:r>
                      <a:r>
                        <a:rPr sz="1100" b="1" spc="-35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100" b="1" spc="-1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0" dirty="0">
                          <a:latin typeface="Arial"/>
                          <a:cs typeface="Arial"/>
                        </a:rPr>
                        <a:t>coma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61620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pathophysiology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coma </a:t>
                      </a:r>
                      <a:r>
                        <a:rPr sz="1100" spc="15" dirty="0">
                          <a:latin typeface="Arial"/>
                          <a:cs typeface="Arial"/>
                        </a:rPr>
                        <a:t>&amp;</a:t>
                      </a:r>
                      <a:r>
                        <a:rPr sz="1100" spc="-2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altered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mental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status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281940">
                        <a:lnSpc>
                          <a:spcPct val="100000"/>
                        </a:lnSpc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Interactive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lecture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1620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spc="-8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Assign </a:t>
                      </a:r>
                      <a:r>
                        <a:rPr sz="1100" spc="-7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Glasgow </a:t>
                      </a:r>
                      <a:r>
                        <a:rPr sz="1100" spc="-9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Coma Scale </a:t>
                      </a:r>
                      <a:r>
                        <a:rPr sz="1100" spc="-6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score </a:t>
                      </a:r>
                      <a:r>
                        <a:rPr sz="1100" spc="1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1100" spc="-8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a </a:t>
                      </a:r>
                      <a:r>
                        <a:rPr sz="1100" spc="-5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given </a:t>
                      </a:r>
                      <a:r>
                        <a:rPr sz="1100" spc="-90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case</a:t>
                      </a:r>
                      <a:r>
                        <a:rPr sz="1100" spc="-3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scenario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2255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assessment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findings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associated 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with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coma </a:t>
                      </a:r>
                      <a:r>
                        <a:rPr sz="1100" spc="15" dirty="0">
                          <a:latin typeface="Arial"/>
                          <a:cs typeface="Arial"/>
                        </a:rPr>
                        <a:t>&amp;</a:t>
                      </a:r>
                      <a:r>
                        <a:rPr sz="1100" spc="-2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altered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mental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status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1620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management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coma </a:t>
                      </a:r>
                      <a:r>
                        <a:rPr sz="1100" spc="15" dirty="0">
                          <a:latin typeface="Arial"/>
                          <a:cs typeface="Arial"/>
                        </a:rPr>
                        <a:t>&amp;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altered</a:t>
                      </a:r>
                      <a:r>
                        <a:rPr sz="1100" spc="-2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mental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status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2565">
                <a:tc gridSpan="2">
                  <a:txBody>
                    <a:bodyPr/>
                    <a:lstStyle/>
                    <a:p>
                      <a:pPr marL="299720">
                        <a:lnSpc>
                          <a:spcPts val="1290"/>
                        </a:lnSpc>
                      </a:pPr>
                      <a:r>
                        <a:rPr sz="1100" b="1" spc="-45" dirty="0">
                          <a:latin typeface="Arial"/>
                          <a:cs typeface="Arial"/>
                        </a:rPr>
                        <a:t>2.7 </a:t>
                      </a:r>
                      <a:r>
                        <a:rPr sz="1100" b="1" spc="-100" dirty="0">
                          <a:latin typeface="Arial"/>
                          <a:cs typeface="Arial"/>
                        </a:rPr>
                        <a:t>Seizures</a:t>
                      </a:r>
                      <a:r>
                        <a:rPr sz="1100" b="1" spc="-20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90" dirty="0">
                          <a:latin typeface="Arial"/>
                          <a:cs typeface="Arial"/>
                        </a:rPr>
                        <a:t>Disorders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61620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spc="-75" dirty="0">
                          <a:latin typeface="Arial"/>
                          <a:cs typeface="Arial"/>
                        </a:rPr>
                        <a:t>Classify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seizures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clinically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281940">
                        <a:lnSpc>
                          <a:spcPct val="100000"/>
                        </a:lnSpc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Interactive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lecture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1620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pathophysiology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seizures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1620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assessment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findings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associated 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with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seizures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1620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Describe </a:t>
                      </a:r>
                      <a:r>
                        <a:rPr sz="1100" spc="15" dirty="0">
                          <a:latin typeface="Arial"/>
                          <a:cs typeface="Arial"/>
                        </a:rPr>
                        <a:t>&amp;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differentiate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major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types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seizures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1620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List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most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common </a:t>
                      </a:r>
                      <a:r>
                        <a:rPr sz="1100" spc="-90" dirty="0">
                          <a:latin typeface="Arial"/>
                          <a:cs typeface="Arial"/>
                        </a:rPr>
                        <a:t>causes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seizures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2255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pharmacological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treatment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seizures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1620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spc="-40" dirty="0">
                          <a:latin typeface="Arial"/>
                          <a:cs typeface="Arial"/>
                        </a:rPr>
                        <a:t>Define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epilepsy </a:t>
                      </a:r>
                      <a:r>
                        <a:rPr sz="1100" spc="15" dirty="0">
                          <a:latin typeface="Arial"/>
                          <a:cs typeface="Arial"/>
                        </a:rPr>
                        <a:t>&amp;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status</a:t>
                      </a:r>
                      <a:r>
                        <a:rPr sz="1100" spc="-20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epilepticus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1620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Describe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common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side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effects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35" dirty="0">
                          <a:latin typeface="Arial"/>
                          <a:cs typeface="Arial"/>
                        </a:rPr>
                        <a:t>AEDs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7" name="object 3"/>
          <p:cNvSpPr txBox="1"/>
          <p:nvPr/>
        </p:nvSpPr>
        <p:spPr>
          <a:xfrm>
            <a:off x="685800" y="457200"/>
            <a:ext cx="2417445" cy="153888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8900">
              <a:lnSpc>
                <a:spcPts val="1155"/>
              </a:lnSpc>
            </a:pPr>
            <a:r>
              <a:rPr lang="en-US" sz="1100" b="1" spc="-114" dirty="0" smtClean="0">
                <a:latin typeface="Arial"/>
                <a:cs typeface="Arial"/>
              </a:rPr>
              <a:t>AVICENNA MEDICAL COLLEGE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</TotalTime>
  <Words>5970</Words>
  <Application>Microsoft Office PowerPoint</Application>
  <PresentationFormat>Custom</PresentationFormat>
  <Paragraphs>1181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STUDY GUIDE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STUDY GUIDE</dc:title>
  <cp:lastModifiedBy>Muzzammil</cp:lastModifiedBy>
  <cp:revision>6</cp:revision>
  <dcterms:created xsi:type="dcterms:W3CDTF">2019-06-10T13:50:22Z</dcterms:created>
  <dcterms:modified xsi:type="dcterms:W3CDTF">2019-06-13T14:00:44Z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2018-07-04T00:00:00Z</vt:filetime>
  </property>
  <property fmtid="{D5CDD505-2E9C-101B-9397-08002B2CF9AE}" pid="3" name="Creator">
    <vt:lpwstr>Microsoft® Word 2016</vt:lpwstr>
  </property>
  <property fmtid="{D5CDD505-2E9C-101B-9397-08002B2CF9AE}" pid="4" name="LastSaved">
    <vt:filetime>2019-06-10T00:00:00Z</vt:filetime>
  </property>
</Properties>
</file>