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04967" y="909659"/>
            <a:ext cx="3520329" cy="267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51203" y="6321552"/>
            <a:ext cx="4969002" cy="201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742594" y="4269613"/>
            <a:ext cx="2399885" cy="193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0215" y="4053713"/>
            <a:ext cx="3681095" cy="1914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0114" y="66484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thologyatlas.ro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962400" y="1283969"/>
            <a:ext cx="3345815" cy="681355"/>
          </a:xfrm>
          <a:custGeom>
            <a:avLst/>
            <a:gdLst/>
            <a:ahLst/>
            <a:cxnLst/>
            <a:rect l="l" t="t" r="r" b="b"/>
            <a:pathLst>
              <a:path w="3345815" h="681355">
                <a:moveTo>
                  <a:pt x="0" y="681354"/>
                </a:moveTo>
                <a:lnTo>
                  <a:pt x="3345815" y="681354"/>
                </a:lnTo>
                <a:lnTo>
                  <a:pt x="3345815" y="0"/>
                </a:lnTo>
                <a:lnTo>
                  <a:pt x="0" y="0"/>
                </a:lnTo>
                <a:lnTo>
                  <a:pt x="0" y="6813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51427" y="1470913"/>
            <a:ext cx="3169285" cy="48005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ts val="2310"/>
              </a:lnSpc>
            </a:pPr>
            <a:r>
              <a:rPr sz="2000" b="1" spc="-240" dirty="0">
                <a:solidFill>
                  <a:srgbClr val="76923B"/>
                </a:solidFill>
                <a:latin typeface="Arial"/>
                <a:cs typeface="Arial"/>
              </a:rPr>
              <a:t>DERMATOLOGY</a:t>
            </a:r>
            <a:r>
              <a:rPr sz="2000" b="1" spc="-145" dirty="0">
                <a:solidFill>
                  <a:srgbClr val="76923B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76923B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0" y="2047875"/>
            <a:ext cx="3345815" cy="908050"/>
          </a:xfrm>
          <a:custGeom>
            <a:avLst/>
            <a:gdLst/>
            <a:ahLst/>
            <a:cxnLst/>
            <a:rect l="l" t="t" r="r" b="b"/>
            <a:pathLst>
              <a:path w="3345815" h="908050">
                <a:moveTo>
                  <a:pt x="0" y="908050"/>
                </a:moveTo>
                <a:lnTo>
                  <a:pt x="3345815" y="908050"/>
                </a:lnTo>
                <a:lnTo>
                  <a:pt x="334581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1427" y="2315210"/>
            <a:ext cx="3169285" cy="62484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ts val="2760"/>
              </a:lnSpc>
            </a:pPr>
            <a:r>
              <a:rPr sz="2400" b="1" spc="-280" dirty="0">
                <a:solidFill>
                  <a:srgbClr val="E26C09"/>
                </a:solidFill>
                <a:latin typeface="Arial"/>
                <a:cs typeface="Arial"/>
              </a:rPr>
              <a:t>FOURTH </a:t>
            </a:r>
            <a:r>
              <a:rPr sz="2400" b="1" spc="-365" dirty="0">
                <a:solidFill>
                  <a:srgbClr val="E26C09"/>
                </a:solidFill>
                <a:latin typeface="Arial"/>
                <a:cs typeface="Arial"/>
              </a:rPr>
              <a:t>YEAR</a:t>
            </a:r>
            <a:r>
              <a:rPr sz="2400" b="1" spc="-409" dirty="0">
                <a:solidFill>
                  <a:srgbClr val="E26C09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E26C09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400" y="527050"/>
            <a:ext cx="3345815" cy="680720"/>
          </a:xfrm>
          <a:custGeom>
            <a:avLst/>
            <a:gdLst/>
            <a:ahLst/>
            <a:cxnLst/>
            <a:rect l="l" t="t" r="r" b="b"/>
            <a:pathLst>
              <a:path w="3345815" h="680719">
                <a:moveTo>
                  <a:pt x="0" y="680720"/>
                </a:moveTo>
                <a:lnTo>
                  <a:pt x="3345815" y="680720"/>
                </a:lnTo>
                <a:lnTo>
                  <a:pt x="3345815" y="0"/>
                </a:lnTo>
                <a:lnTo>
                  <a:pt x="0" y="0"/>
                </a:lnTo>
                <a:lnTo>
                  <a:pt x="0" y="68072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63236" y="5409057"/>
            <a:ext cx="8140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CHICKEN</a:t>
            </a:r>
            <a:r>
              <a:rPr sz="11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POX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2"/>
          <a:srcRect t="35778" b="35778"/>
          <a:stretch>
            <a:fillRect/>
          </a:stretch>
        </p:blipFill>
        <p:spPr>
          <a:xfrm>
            <a:off x="533400" y="8534400"/>
            <a:ext cx="2819400" cy="1066800"/>
          </a:xfrm>
          <a:prstGeom prst="rect">
            <a:avLst/>
          </a:prstGeom>
        </p:spPr>
      </p:pic>
      <p:pic>
        <p:nvPicPr>
          <p:cNvPr id="15" name="Picture 14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458200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964" y="7806055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5304282" y="0"/>
                </a:moveTo>
                <a:lnTo>
                  <a:pt x="241172" y="0"/>
                </a:ln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66"/>
                </a:lnTo>
                <a:lnTo>
                  <a:pt x="4900" y="1254572"/>
                </a:lnTo>
                <a:lnTo>
                  <a:pt x="18955" y="1299846"/>
                </a:lnTo>
                <a:lnTo>
                  <a:pt x="41194" y="1340817"/>
                </a:lnTo>
                <a:lnTo>
                  <a:pt x="70646" y="1376514"/>
                </a:lnTo>
                <a:lnTo>
                  <a:pt x="106341" y="1405968"/>
                </a:lnTo>
                <a:lnTo>
                  <a:pt x="147307" y="1428208"/>
                </a:lnTo>
                <a:lnTo>
                  <a:pt x="192575" y="1442264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4"/>
                </a:lnTo>
                <a:lnTo>
                  <a:pt x="5398168" y="1428208"/>
                </a:lnTo>
                <a:lnTo>
                  <a:pt x="5439135" y="1405968"/>
                </a:lnTo>
                <a:lnTo>
                  <a:pt x="5474827" y="1376514"/>
                </a:lnTo>
                <a:lnTo>
                  <a:pt x="5504273" y="1340817"/>
                </a:lnTo>
                <a:lnTo>
                  <a:pt x="5526506" y="1299846"/>
                </a:lnTo>
                <a:lnTo>
                  <a:pt x="5540556" y="1254572"/>
                </a:lnTo>
                <a:lnTo>
                  <a:pt x="5545455" y="1205966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964" y="7806055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241172" y="0"/>
                </a:move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66"/>
                </a:lnTo>
                <a:lnTo>
                  <a:pt x="4900" y="1254572"/>
                </a:lnTo>
                <a:lnTo>
                  <a:pt x="18955" y="1299846"/>
                </a:lnTo>
                <a:lnTo>
                  <a:pt x="41194" y="1340817"/>
                </a:lnTo>
                <a:lnTo>
                  <a:pt x="70646" y="1376514"/>
                </a:lnTo>
                <a:lnTo>
                  <a:pt x="106341" y="1405968"/>
                </a:lnTo>
                <a:lnTo>
                  <a:pt x="147307" y="1428208"/>
                </a:lnTo>
                <a:lnTo>
                  <a:pt x="192575" y="1442264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4"/>
                </a:lnTo>
                <a:lnTo>
                  <a:pt x="5398168" y="1428208"/>
                </a:lnTo>
                <a:lnTo>
                  <a:pt x="5439135" y="1405968"/>
                </a:lnTo>
                <a:lnTo>
                  <a:pt x="5474827" y="1376514"/>
                </a:lnTo>
                <a:lnTo>
                  <a:pt x="5504273" y="1340817"/>
                </a:lnTo>
                <a:lnTo>
                  <a:pt x="5526506" y="1299846"/>
                </a:lnTo>
                <a:lnTo>
                  <a:pt x="5540556" y="1254572"/>
                </a:lnTo>
                <a:lnTo>
                  <a:pt x="5545455" y="1205966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lnTo>
                  <a:pt x="2411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7532" y="7722107"/>
            <a:ext cx="1690877" cy="1658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81176" y="982980"/>
          <a:ext cx="6047739" cy="6642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1444625">
                <a:tc>
                  <a:txBody>
                    <a:bodyPr/>
                    <a:lstStyle/>
                    <a:p>
                      <a:pPr marL="71120">
                        <a:lnSpc>
                          <a:spcPts val="1420"/>
                        </a:lnSpc>
                      </a:pPr>
                      <a:r>
                        <a:rPr sz="12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Acute and </a:t>
                      </a:r>
                      <a:r>
                        <a:rPr sz="1200" b="1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chronic </a:t>
                      </a:r>
                      <a:r>
                        <a:rPr sz="12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inflammatory</a:t>
                      </a:r>
                      <a:r>
                        <a:rPr sz="1200" b="1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dermatoses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60325" indent="-228600" algn="just">
                        <a:lnSpc>
                          <a:spcPct val="152500"/>
                        </a:lnSpc>
                        <a:spcBef>
                          <a:spcPts val="335"/>
                        </a:spcBef>
                        <a:buFont typeface="Symbol"/>
                        <a:buChar char=""/>
                        <a:tabLst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 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presentations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various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dermatoses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Urticaria,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Eczematous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Dermatitis,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Erythema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Multiforme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Psoriasis,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Seborrheic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Dermatitis,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Lichen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Planus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Disorders </a:t>
                      </a:r>
                      <a:r>
                        <a:rPr sz="12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pigmentation </a:t>
                      </a:r>
                      <a:r>
                        <a:rPr sz="12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vesicular </a:t>
                      </a:r>
                      <a:r>
                        <a:rPr sz="12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(Bullous)</a:t>
                      </a:r>
                      <a:r>
                        <a:rPr sz="1200" b="1" u="sng" spc="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Diseases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7785" indent="-228600">
                        <a:lnSpc>
                          <a:spcPct val="152700"/>
                        </a:lnSpc>
                        <a:spcBef>
                          <a:spcPts val="33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pigmentation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Freckle,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Lentigo,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Nevi  and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Melanoma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9690" indent="-228600">
                        <a:lnSpc>
                          <a:spcPct val="1517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blistering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skin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08305" marR="343535" indent="-56515">
                        <a:lnSpc>
                          <a:spcPct val="116900"/>
                        </a:lnSpc>
                        <a:spcBef>
                          <a:spcPts val="5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101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Tumors </a:t>
                      </a:r>
                      <a:r>
                        <a:rPr sz="12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dermis and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epidermis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tumors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skin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subcutis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6515" indent="-228600" algn="just">
                        <a:lnSpc>
                          <a:spcPct val="1525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important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skin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tumors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(Actinic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Keratosis,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Squamous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Cell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Carcinoma,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Basal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Carcinoma,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Dermato-fibroma,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dermatofibrosarcoma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protuberance)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05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uses,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contraindication,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precautions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 side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topical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well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antifungal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drug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dermatological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marR="368935" indent="-30480">
                        <a:lnSpc>
                          <a:spcPct val="101699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oral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topical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steroids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367789" y="8049259"/>
            <a:ext cx="2905760" cy="947419"/>
          </a:xfrm>
          <a:custGeom>
            <a:avLst/>
            <a:gdLst/>
            <a:ahLst/>
            <a:cxnLst/>
            <a:rect l="l" t="t" r="r" b="b"/>
            <a:pathLst>
              <a:path w="2905760" h="947420">
                <a:moveTo>
                  <a:pt x="0" y="947420"/>
                </a:moveTo>
                <a:lnTo>
                  <a:pt x="2905760" y="947420"/>
                </a:lnTo>
                <a:lnTo>
                  <a:pt x="2905760" y="0"/>
                </a:lnTo>
                <a:lnTo>
                  <a:pt x="0" y="0"/>
                </a:lnTo>
                <a:lnTo>
                  <a:pt x="0" y="94742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433" y="8096757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433" y="8310118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59"/>
                </a:moveTo>
                <a:lnTo>
                  <a:pt x="2760599" y="213359"/>
                </a:lnTo>
                <a:lnTo>
                  <a:pt x="2760599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0433" y="8523478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5">
                <a:moveTo>
                  <a:pt x="0" y="214884"/>
                </a:moveTo>
                <a:lnTo>
                  <a:pt x="2760599" y="214884"/>
                </a:lnTo>
                <a:lnTo>
                  <a:pt x="2760599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0433" y="8738311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59"/>
                </a:moveTo>
                <a:lnTo>
                  <a:pt x="2760599" y="213359"/>
                </a:lnTo>
                <a:lnTo>
                  <a:pt x="2760599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8025" y="8045957"/>
            <a:ext cx="2684145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16900"/>
              </a:lnSpc>
              <a:spcBef>
                <a:spcPts val="95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55" dirty="0">
                <a:latin typeface="Arial"/>
                <a:cs typeface="Arial"/>
              </a:rPr>
              <a:t>too </a:t>
            </a:r>
            <a:r>
              <a:rPr sz="1200" b="1" spc="-105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</a:t>
            </a:r>
            <a:r>
              <a:rPr sz="1200" b="1" spc="-40" dirty="0">
                <a:latin typeface="Arial"/>
                <a:cs typeface="Arial"/>
              </a:rPr>
              <a:t>that </a:t>
            </a:r>
            <a:r>
              <a:rPr sz="1200" b="1" spc="-55" dirty="0">
                <a:latin typeface="Arial"/>
                <a:cs typeface="Arial"/>
              </a:rPr>
              <a:t>all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0" dirty="0">
                <a:latin typeface="Arial"/>
                <a:cs typeface="Arial"/>
              </a:rPr>
              <a:t>objectives 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16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56234"/>
            <a:ext cx="6336030" cy="275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3815">
              <a:lnSpc>
                <a:spcPct val="100000"/>
              </a:lnSpc>
              <a:spcBef>
                <a:spcPts val="100"/>
              </a:spcBef>
            </a:pPr>
            <a:r>
              <a:rPr sz="14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Week</a:t>
            </a:r>
            <a:r>
              <a:rPr sz="1400" b="1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5890" algn="just">
              <a:lnSpc>
                <a:spcPct val="117300"/>
              </a:lnSpc>
            </a:pPr>
            <a:r>
              <a:rPr sz="1100" spc="-35" dirty="0">
                <a:latin typeface="Arial"/>
                <a:cs typeface="Arial"/>
              </a:rPr>
              <a:t>9-months-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old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baby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girl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brought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skin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mother,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concerned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about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rash. </a:t>
            </a:r>
            <a:r>
              <a:rPr sz="1100" spc="-114" dirty="0">
                <a:latin typeface="Arial"/>
                <a:cs typeface="Arial"/>
              </a:rPr>
              <a:t>She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told 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doctor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it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started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when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was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3months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old.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Initially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it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was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observed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cheeks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chin.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Now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it  </a:t>
            </a:r>
            <a:r>
              <a:rPr sz="1100" spc="-30" dirty="0">
                <a:latin typeface="Arial"/>
                <a:cs typeface="Arial"/>
              </a:rPr>
              <a:t>effects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extremities.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intermittent</a:t>
            </a:r>
            <a:r>
              <a:rPr sz="1100" spc="-55" dirty="0">
                <a:latin typeface="Arial"/>
                <a:cs typeface="Arial"/>
              </a:rPr>
              <a:t> and </a:t>
            </a:r>
            <a:r>
              <a:rPr sz="1100" spc="-35" dirty="0">
                <a:latin typeface="Arial"/>
                <a:cs typeface="Arial"/>
              </a:rPr>
              <a:t>intensely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itchy.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Past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0" dirty="0">
                <a:latin typeface="Arial"/>
                <a:cs typeface="Arial"/>
              </a:rPr>
              <a:t>only </a:t>
            </a:r>
            <a:r>
              <a:rPr sz="1100" spc="-35" dirty="0">
                <a:latin typeface="Arial"/>
                <a:cs typeface="Arial"/>
              </a:rPr>
              <a:t>significant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rhinitis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since </a:t>
            </a:r>
            <a:r>
              <a:rPr sz="1100" spc="-5" dirty="0">
                <a:latin typeface="Arial"/>
                <a:cs typeface="Arial"/>
              </a:rPr>
              <a:t>birth.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14" dirty="0">
                <a:latin typeface="Arial"/>
                <a:cs typeface="Arial"/>
              </a:rPr>
              <a:t>She </a:t>
            </a:r>
            <a:r>
              <a:rPr sz="1100" spc="-55" dirty="0">
                <a:latin typeface="Arial"/>
                <a:cs typeface="Arial"/>
              </a:rPr>
              <a:t>denies </a:t>
            </a:r>
            <a:r>
              <a:rPr sz="1100" spc="-65" dirty="0">
                <a:latin typeface="Arial"/>
                <a:cs typeface="Arial"/>
              </a:rPr>
              <a:t>any </a:t>
            </a:r>
            <a:r>
              <a:rPr sz="1100" spc="-25" dirty="0">
                <a:latin typeface="Arial"/>
                <a:cs typeface="Arial"/>
              </a:rPr>
              <a:t>family history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skin </a:t>
            </a:r>
            <a:r>
              <a:rPr sz="1100" spc="-55" dirty="0">
                <a:latin typeface="Arial"/>
                <a:cs typeface="Arial"/>
              </a:rPr>
              <a:t>rash. Her </a:t>
            </a:r>
            <a:r>
              <a:rPr sz="1100" spc="-40" dirty="0">
                <a:latin typeface="Arial"/>
                <a:cs typeface="Arial"/>
              </a:rPr>
              <a:t>sister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asthmatic.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85" dirty="0">
                <a:latin typeface="Arial"/>
                <a:cs typeface="Arial"/>
              </a:rPr>
              <a:t>On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30" dirty="0">
                <a:latin typeface="Arial"/>
                <a:cs typeface="Arial"/>
              </a:rPr>
              <a:t>child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sitting </a:t>
            </a:r>
            <a:r>
              <a:rPr sz="1100" spc="-25" dirty="0">
                <a:latin typeface="Arial"/>
                <a:cs typeface="Arial"/>
              </a:rPr>
              <a:t>comfortably,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attentive,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65" dirty="0">
                <a:latin typeface="Arial"/>
                <a:cs typeface="Arial"/>
              </a:rPr>
              <a:t>commands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appropriately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interactive.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799"/>
              </a:lnSpc>
            </a:pPr>
            <a:r>
              <a:rPr sz="1100" spc="-40" dirty="0">
                <a:latin typeface="Arial"/>
                <a:cs typeface="Arial"/>
              </a:rPr>
              <a:t>Vitals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stable. </a:t>
            </a:r>
            <a:r>
              <a:rPr sz="1100" spc="-60" dirty="0">
                <a:latin typeface="Arial"/>
                <a:cs typeface="Arial"/>
              </a:rPr>
              <a:t>Her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65" dirty="0">
                <a:latin typeface="Arial"/>
                <a:cs typeface="Arial"/>
              </a:rPr>
              <a:t>shows </a:t>
            </a:r>
            <a:r>
              <a:rPr sz="1100" spc="5" dirty="0">
                <a:latin typeface="Arial"/>
                <a:cs typeface="Arial"/>
              </a:rPr>
              <a:t>ill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defined, </a:t>
            </a:r>
            <a:r>
              <a:rPr sz="1100" spc="-35" dirty="0">
                <a:latin typeface="Arial"/>
                <a:cs typeface="Arial"/>
              </a:rPr>
              <a:t>symmetric, </a:t>
            </a:r>
            <a:r>
              <a:rPr sz="1100" spc="-20" dirty="0">
                <a:latin typeface="Arial"/>
                <a:cs typeface="Arial"/>
              </a:rPr>
              <a:t>brightly </a:t>
            </a:r>
            <a:r>
              <a:rPr sz="1100" spc="-35" dirty="0">
                <a:latin typeface="Arial"/>
                <a:cs typeface="Arial"/>
              </a:rPr>
              <a:t>erythematous </a:t>
            </a:r>
            <a:r>
              <a:rPr sz="1100" spc="-60" dirty="0">
                <a:latin typeface="Arial"/>
                <a:cs typeface="Arial"/>
              </a:rPr>
              <a:t>scaling </a:t>
            </a:r>
            <a:r>
              <a:rPr sz="1100" spc="-35" dirty="0">
                <a:latin typeface="Arial"/>
                <a:cs typeface="Arial"/>
              </a:rPr>
              <a:t>pink </a:t>
            </a:r>
            <a:r>
              <a:rPr sz="1100" spc="-55" dirty="0">
                <a:latin typeface="Arial"/>
                <a:cs typeface="Arial"/>
              </a:rPr>
              <a:t>patches  </a:t>
            </a:r>
            <a:r>
              <a:rPr sz="1100" spc="-30" dirty="0">
                <a:latin typeface="Arial"/>
                <a:cs typeface="Arial"/>
              </a:rPr>
              <a:t>on her </a:t>
            </a:r>
            <a:r>
              <a:rPr sz="1100" spc="-65" dirty="0">
                <a:latin typeface="Arial"/>
                <a:cs typeface="Arial"/>
              </a:rPr>
              <a:t>cheeks, </a:t>
            </a:r>
            <a:r>
              <a:rPr sz="1100" spc="-20" dirty="0">
                <a:latin typeface="Arial"/>
                <a:cs typeface="Arial"/>
              </a:rPr>
              <a:t>milder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chin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extremities. </a:t>
            </a:r>
            <a:r>
              <a:rPr sz="1100" spc="-50" dirty="0">
                <a:latin typeface="Arial"/>
                <a:cs typeface="Arial"/>
              </a:rPr>
              <a:t>Diaper </a:t>
            </a:r>
            <a:r>
              <a:rPr sz="1100" spc="-55" dirty="0">
                <a:latin typeface="Arial"/>
                <a:cs typeface="Arial"/>
              </a:rPr>
              <a:t>area is </a:t>
            </a:r>
            <a:r>
              <a:rPr sz="1100" dirty="0">
                <a:latin typeface="Arial"/>
                <a:cs typeface="Arial"/>
              </a:rPr>
              <a:t>not </a:t>
            </a:r>
            <a:r>
              <a:rPr sz="1100" spc="-35" dirty="0">
                <a:latin typeface="Arial"/>
                <a:cs typeface="Arial"/>
              </a:rPr>
              <a:t>involved. </a:t>
            </a:r>
            <a:r>
              <a:rPr sz="1100" spc="-85" dirty="0">
                <a:latin typeface="Arial"/>
                <a:cs typeface="Arial"/>
              </a:rPr>
              <a:t>Rest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systemic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is  </a:t>
            </a:r>
            <a:r>
              <a:rPr sz="1100" spc="-40" dirty="0">
                <a:latin typeface="Arial"/>
                <a:cs typeface="Arial"/>
              </a:rPr>
              <a:t>unremarkable.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104" y="5956172"/>
            <a:ext cx="3281679" cy="148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SzPct val="90909"/>
              <a:buAutoNum type="arabicPeriod"/>
              <a:tabLst>
                <a:tab pos="120650" algn="l"/>
              </a:tabLst>
            </a:pPr>
            <a:r>
              <a:rPr sz="1100" spc="-30" dirty="0">
                <a:latin typeface="Arial"/>
                <a:cs typeface="Arial"/>
              </a:rPr>
              <a:t>What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likely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diagnosis?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0909"/>
              <a:buAutoNum type="arabicPeriod"/>
              <a:tabLst>
                <a:tab pos="120650" algn="l"/>
              </a:tabLst>
            </a:pPr>
            <a:r>
              <a:rPr sz="1100" spc="-50" dirty="0">
                <a:latin typeface="Arial"/>
                <a:cs typeface="Arial"/>
              </a:rPr>
              <a:t>How </a:t>
            </a:r>
            <a:r>
              <a:rPr sz="1100" spc="-35" dirty="0">
                <a:latin typeface="Arial"/>
                <a:cs typeface="Arial"/>
              </a:rPr>
              <a:t>do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55" dirty="0">
                <a:latin typeface="Arial"/>
                <a:cs typeface="Arial"/>
              </a:rPr>
              <a:t>classify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disease?</a:t>
            </a:r>
            <a:endParaRPr sz="1100">
              <a:latin typeface="Arial"/>
              <a:cs typeface="Arial"/>
            </a:endParaRPr>
          </a:p>
          <a:p>
            <a:pPr marL="12700" marR="403225">
              <a:lnSpc>
                <a:spcPct val="192700"/>
              </a:lnSpc>
              <a:buSzPct val="90909"/>
              <a:buAutoNum type="arabicPeriod"/>
              <a:tabLst>
                <a:tab pos="120650" algn="l"/>
              </a:tabLst>
            </a:pPr>
            <a:r>
              <a:rPr sz="1100" spc="-30" dirty="0">
                <a:latin typeface="Arial"/>
                <a:cs typeface="Arial"/>
              </a:rPr>
              <a:t>What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age </a:t>
            </a:r>
            <a:r>
              <a:rPr sz="1100" spc="-25" dirty="0">
                <a:latin typeface="Arial"/>
                <a:cs typeface="Arial"/>
              </a:rPr>
              <a:t>related </a:t>
            </a:r>
            <a:r>
              <a:rPr sz="1100" spc="-15" dirty="0">
                <a:latin typeface="Arial"/>
                <a:cs typeface="Arial"/>
              </a:rPr>
              <a:t>distribution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45" dirty="0">
                <a:latin typeface="Arial"/>
                <a:cs typeface="Arial"/>
              </a:rPr>
              <a:t>type?  </a:t>
            </a:r>
            <a:r>
              <a:rPr sz="1100" spc="-50" dirty="0">
                <a:latin typeface="Arial"/>
                <a:cs typeface="Arial"/>
              </a:rPr>
              <a:t>4.How </a:t>
            </a:r>
            <a:r>
              <a:rPr sz="1100" spc="-20" dirty="0">
                <a:latin typeface="Arial"/>
                <a:cs typeface="Arial"/>
              </a:rPr>
              <a:t>would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treat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case?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5.How </a:t>
            </a:r>
            <a:r>
              <a:rPr sz="1100" spc="-20" dirty="0">
                <a:latin typeface="Arial"/>
                <a:cs typeface="Arial"/>
              </a:rPr>
              <a:t>would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55" dirty="0">
                <a:latin typeface="Arial"/>
                <a:cs typeface="Arial"/>
              </a:rPr>
              <a:t>counsel </a:t>
            </a:r>
            <a:r>
              <a:rPr sz="1100" spc="-30" dirty="0">
                <a:latin typeface="Arial"/>
                <a:cs typeface="Arial"/>
              </a:rPr>
              <a:t>her </a:t>
            </a:r>
            <a:r>
              <a:rPr sz="1100" spc="-40" dirty="0">
                <a:latin typeface="Arial"/>
                <a:cs typeface="Arial"/>
              </a:rPr>
              <a:t>parents </a:t>
            </a:r>
            <a:r>
              <a:rPr sz="1100" spc="-25" dirty="0">
                <a:latin typeface="Arial"/>
                <a:cs typeface="Arial"/>
              </a:rPr>
              <a:t>about </a:t>
            </a:r>
            <a:r>
              <a:rPr sz="1100" spc="-35" dirty="0">
                <a:latin typeface="Arial"/>
                <a:cs typeface="Arial"/>
              </a:rPr>
              <a:t>her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disease?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1550" y="3756786"/>
            <a:ext cx="2619375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9500" y="3756786"/>
            <a:ext cx="2466975" cy="17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10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762251"/>
            <a:ext cx="257175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5725" y="1762125"/>
            <a:ext cx="257175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0104" y="793496"/>
            <a:ext cx="594296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algn="ctr">
              <a:lnSpc>
                <a:spcPct val="100000"/>
              </a:lnSpc>
              <a:spcBef>
                <a:spcPts val="100"/>
              </a:spcBef>
            </a:pPr>
            <a:r>
              <a:rPr sz="14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 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Week</a:t>
            </a:r>
            <a:r>
              <a:rPr sz="1400" b="1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10" dirty="0">
                <a:latin typeface="Arial"/>
                <a:cs typeface="Arial"/>
              </a:rPr>
              <a:t>A </a:t>
            </a:r>
            <a:r>
              <a:rPr sz="1200" spc="-45" dirty="0">
                <a:latin typeface="Arial"/>
                <a:cs typeface="Arial"/>
              </a:rPr>
              <a:t>30-year-old </a:t>
            </a:r>
            <a:r>
              <a:rPr sz="1200" spc="-50" dirty="0">
                <a:latin typeface="Arial"/>
                <a:cs typeface="Arial"/>
              </a:rPr>
              <a:t>lady </a:t>
            </a:r>
            <a:r>
              <a:rPr sz="1200" spc="-45" dirty="0">
                <a:latin typeface="Arial"/>
                <a:cs typeface="Arial"/>
              </a:rPr>
              <a:t>presented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-95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dermatology </a:t>
            </a:r>
            <a:r>
              <a:rPr sz="1200" spc="-40" dirty="0">
                <a:latin typeface="Arial"/>
                <a:cs typeface="Arial"/>
              </a:rPr>
              <a:t>clinic </a:t>
            </a:r>
            <a:r>
              <a:rPr sz="1200" spc="5" dirty="0">
                <a:latin typeface="Arial"/>
                <a:cs typeface="Arial"/>
              </a:rPr>
              <a:t>with </a:t>
            </a:r>
            <a:r>
              <a:rPr sz="1200" spc="-30" dirty="0">
                <a:latin typeface="Arial"/>
                <a:cs typeface="Arial"/>
              </a:rPr>
              <a:t>painful oral </a:t>
            </a:r>
            <a:r>
              <a:rPr sz="1200" spc="-55" dirty="0">
                <a:latin typeface="Arial"/>
                <a:cs typeface="Arial"/>
              </a:rPr>
              <a:t>ulcers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4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last </a:t>
            </a:r>
            <a:r>
              <a:rPr sz="1200" spc="-55" dirty="0">
                <a:latin typeface="Arial"/>
                <a:cs typeface="Arial"/>
              </a:rPr>
              <a:t>one </a:t>
            </a:r>
            <a:r>
              <a:rPr sz="1200" spc="-25" dirty="0">
                <a:latin typeface="Arial"/>
                <a:cs typeface="Arial"/>
              </a:rPr>
              <a:t>month.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940104" y="4760849"/>
            <a:ext cx="5925820" cy="393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5725" indent="-228600">
              <a:lnSpc>
                <a:spcPct val="152600"/>
              </a:lnSpc>
              <a:spcBef>
                <a:spcPts val="100"/>
              </a:spcBef>
              <a:buAutoNum type="alphaLcPeriod"/>
              <a:tabLst>
                <a:tab pos="241300" algn="l"/>
              </a:tabLst>
            </a:pPr>
            <a:r>
              <a:rPr sz="1200" spc="-75" dirty="0">
                <a:latin typeface="Arial"/>
                <a:cs typeface="Arial"/>
              </a:rPr>
              <a:t>Physical </a:t>
            </a:r>
            <a:r>
              <a:rPr sz="1200" spc="-40" dirty="0">
                <a:latin typeface="Arial"/>
                <a:cs typeface="Arial"/>
              </a:rPr>
              <a:t>examination </a:t>
            </a:r>
            <a:r>
              <a:rPr sz="1200" spc="-60" dirty="0">
                <a:latin typeface="Arial"/>
                <a:cs typeface="Arial"/>
              </a:rPr>
              <a:t>showed </a:t>
            </a:r>
            <a:r>
              <a:rPr sz="1200" spc="-30" dirty="0">
                <a:latin typeface="Arial"/>
                <a:cs typeface="Arial"/>
              </a:rPr>
              <a:t>wide </a:t>
            </a:r>
            <a:r>
              <a:rPr sz="1200" spc="-65" dirty="0">
                <a:latin typeface="Arial"/>
                <a:cs typeface="Arial"/>
              </a:rPr>
              <a:t>spread </a:t>
            </a:r>
            <a:r>
              <a:rPr sz="1200" spc="-60" dirty="0">
                <a:latin typeface="Arial"/>
                <a:cs typeface="Arial"/>
              </a:rPr>
              <a:t>erosions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oral </a:t>
            </a:r>
            <a:r>
              <a:rPr sz="1200" spc="-80" dirty="0">
                <a:latin typeface="Arial"/>
                <a:cs typeface="Arial"/>
              </a:rPr>
              <a:t>mucosa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70" dirty="0">
                <a:latin typeface="Arial"/>
                <a:cs typeface="Arial"/>
              </a:rPr>
              <a:t>close </a:t>
            </a:r>
            <a:r>
              <a:rPr sz="1200" spc="-40" dirty="0">
                <a:latin typeface="Arial"/>
                <a:cs typeface="Arial"/>
              </a:rPr>
              <a:t>examination  </a:t>
            </a:r>
            <a:r>
              <a:rPr sz="1200" spc="-50" dirty="0">
                <a:latin typeface="Arial"/>
                <a:cs typeface="Arial"/>
              </a:rPr>
              <a:t>revealed </a:t>
            </a:r>
            <a:r>
              <a:rPr sz="1200" spc="-25" dirty="0">
                <a:latin typeface="Arial"/>
                <a:cs typeface="Arial"/>
              </a:rPr>
              <a:t>friable </a:t>
            </a:r>
            <a:r>
              <a:rPr sz="1200" spc="-65" dirty="0">
                <a:latin typeface="Arial"/>
                <a:cs typeface="Arial"/>
              </a:rPr>
              <a:t>mucous </a:t>
            </a:r>
            <a:r>
              <a:rPr sz="1200" spc="-50" dirty="0">
                <a:latin typeface="Arial"/>
                <a:cs typeface="Arial"/>
              </a:rPr>
              <a:t>membrane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ill-defined </a:t>
            </a:r>
            <a:r>
              <a:rPr sz="1200" spc="-55" dirty="0">
                <a:latin typeface="Arial"/>
                <a:cs typeface="Arial"/>
              </a:rPr>
              <a:t>apthaous </a:t>
            </a:r>
            <a:r>
              <a:rPr sz="1200" spc="-35" dirty="0">
                <a:latin typeface="Arial"/>
                <a:cs typeface="Arial"/>
              </a:rPr>
              <a:t>ulcer. </a:t>
            </a:r>
            <a:r>
              <a:rPr sz="1200" spc="-110" dirty="0">
                <a:latin typeface="Arial"/>
                <a:cs typeface="Arial"/>
              </a:rPr>
              <a:t>A </a:t>
            </a:r>
            <a:r>
              <a:rPr sz="1200" spc="-50" dirty="0">
                <a:latin typeface="Arial"/>
                <a:cs typeface="Arial"/>
              </a:rPr>
              <a:t>polycyclic </a:t>
            </a:r>
            <a:r>
              <a:rPr sz="1200" spc="-45" dirty="0">
                <a:latin typeface="Arial"/>
                <a:cs typeface="Arial"/>
              </a:rPr>
              <a:t>lesion </a:t>
            </a:r>
            <a:r>
              <a:rPr sz="1200" spc="5" dirty="0">
                <a:latin typeface="Arial"/>
                <a:cs typeface="Arial"/>
              </a:rPr>
              <a:t>with  </a:t>
            </a:r>
            <a:r>
              <a:rPr sz="1200" spc="-30" dirty="0">
                <a:latin typeface="Arial"/>
                <a:cs typeface="Arial"/>
              </a:rPr>
              <a:t>blistering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evident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margin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present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over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trunk.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eriod"/>
            </a:pPr>
            <a:endParaRPr sz="13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b="1" spc="-95" dirty="0"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sz="1200" b="1" spc="-50" dirty="0">
                <a:latin typeface="Arial"/>
                <a:cs typeface="Arial"/>
              </a:rPr>
              <a:t>What </a:t>
            </a:r>
            <a:r>
              <a:rPr sz="1200" b="1" spc="-65" dirty="0">
                <a:latin typeface="Arial"/>
                <a:cs typeface="Arial"/>
              </a:rPr>
              <a:t>are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55" dirty="0">
                <a:latin typeface="Arial"/>
                <a:cs typeface="Arial"/>
              </a:rPr>
              <a:t>differential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diagnoses?</a:t>
            </a:r>
            <a:endParaRPr sz="12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469900" algn="l"/>
              </a:tabLst>
            </a:pPr>
            <a:r>
              <a:rPr sz="1200" b="1" spc="-50" dirty="0">
                <a:latin typeface="Arial"/>
                <a:cs typeface="Arial"/>
              </a:rPr>
              <a:t>What </a:t>
            </a:r>
            <a:r>
              <a:rPr sz="1200" b="1" spc="-120" dirty="0">
                <a:latin typeface="Arial"/>
                <a:cs typeface="Arial"/>
              </a:rPr>
              <a:t>is </a:t>
            </a:r>
            <a:r>
              <a:rPr sz="1200" b="1" spc="-50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diagnosis?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2700"/>
              </a:lnSpc>
              <a:spcBef>
                <a:spcPts val="810"/>
              </a:spcBef>
              <a:buAutoNum type="alphaLcPeriod" startAt="2"/>
              <a:tabLst>
                <a:tab pos="241300" algn="l"/>
              </a:tabLst>
            </a:pPr>
            <a:r>
              <a:rPr sz="1200" spc="-70" dirty="0">
                <a:latin typeface="Arial"/>
                <a:cs typeface="Arial"/>
              </a:rPr>
              <a:t>Biopsy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peri-lesion </a:t>
            </a:r>
            <a:r>
              <a:rPr sz="1200" spc="-80" dirty="0">
                <a:latin typeface="Arial"/>
                <a:cs typeface="Arial"/>
              </a:rPr>
              <a:t>mucosa </a:t>
            </a:r>
            <a:r>
              <a:rPr sz="1200" spc="-60" dirty="0">
                <a:latin typeface="Arial"/>
                <a:cs typeface="Arial"/>
              </a:rPr>
              <a:t>showed </a:t>
            </a:r>
            <a:r>
              <a:rPr sz="1200" spc="-55" dirty="0">
                <a:latin typeface="Arial"/>
                <a:cs typeface="Arial"/>
              </a:rPr>
              <a:t>acantholysis. </a:t>
            </a:r>
            <a:r>
              <a:rPr sz="1200" spc="-35" dirty="0">
                <a:latin typeface="Arial"/>
                <a:cs typeface="Arial"/>
              </a:rPr>
              <a:t>Direct imunoflourence </a:t>
            </a:r>
            <a:r>
              <a:rPr sz="1200" spc="-45" dirty="0">
                <a:latin typeface="Arial"/>
                <a:cs typeface="Arial"/>
              </a:rPr>
              <a:t>demonstrates </a:t>
            </a:r>
            <a:r>
              <a:rPr sz="1200" spc="-65" dirty="0">
                <a:latin typeface="Arial"/>
                <a:cs typeface="Arial"/>
              </a:rPr>
              <a:t>an  </a:t>
            </a:r>
            <a:r>
              <a:rPr sz="1200" spc="-10" dirty="0">
                <a:latin typeface="Arial"/>
                <a:cs typeface="Arial"/>
              </a:rPr>
              <a:t>intra </a:t>
            </a:r>
            <a:r>
              <a:rPr sz="1200" spc="-40" dirty="0">
                <a:latin typeface="Arial"/>
                <a:cs typeface="Arial"/>
              </a:rPr>
              <a:t>epidermal </a:t>
            </a:r>
            <a:r>
              <a:rPr sz="1200" spc="-55" dirty="0">
                <a:latin typeface="Arial"/>
                <a:cs typeface="Arial"/>
              </a:rPr>
              <a:t>band </a:t>
            </a:r>
            <a:r>
              <a:rPr sz="1200" spc="-105" dirty="0">
                <a:latin typeface="Arial"/>
                <a:cs typeface="Arial"/>
              </a:rPr>
              <a:t>IgG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65" dirty="0">
                <a:latin typeface="Arial"/>
                <a:cs typeface="Arial"/>
              </a:rPr>
              <a:t>c3. </a:t>
            </a:r>
            <a:r>
              <a:rPr sz="1200" spc="-60" dirty="0">
                <a:latin typeface="Arial"/>
                <a:cs typeface="Arial"/>
              </a:rPr>
              <a:t>Empidermis showed </a:t>
            </a:r>
            <a:r>
              <a:rPr sz="1200" spc="-40" dirty="0">
                <a:latin typeface="Arial"/>
                <a:cs typeface="Arial"/>
              </a:rPr>
              <a:t>focal </a:t>
            </a:r>
            <a:r>
              <a:rPr sz="1200" spc="-35" dirty="0">
                <a:latin typeface="Arial"/>
                <a:cs typeface="Arial"/>
              </a:rPr>
              <a:t>collection </a:t>
            </a:r>
            <a:r>
              <a:rPr sz="1200" spc="-5" dirty="0">
                <a:latin typeface="Arial"/>
                <a:cs typeface="Arial"/>
              </a:rPr>
              <a:t>of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eosinophills.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1200" b="1" spc="-114" dirty="0">
                <a:latin typeface="Arial"/>
                <a:cs typeface="Arial"/>
              </a:rPr>
              <a:t>Classify </a:t>
            </a:r>
            <a:r>
              <a:rPr sz="1200" b="1" spc="-50" dirty="0">
                <a:latin typeface="Arial"/>
                <a:cs typeface="Arial"/>
              </a:rPr>
              <a:t>the </a:t>
            </a:r>
            <a:r>
              <a:rPr sz="1200" b="1" spc="-105" dirty="0">
                <a:latin typeface="Arial"/>
                <a:cs typeface="Arial"/>
              </a:rPr>
              <a:t>disease </a:t>
            </a:r>
            <a:r>
              <a:rPr sz="1200" b="1" spc="-90" dirty="0">
                <a:latin typeface="Arial"/>
                <a:cs typeface="Arial"/>
              </a:rPr>
              <a:t>on </a:t>
            </a:r>
            <a:r>
              <a:rPr sz="1200" b="1" spc="-50" dirty="0">
                <a:latin typeface="Arial"/>
                <a:cs typeface="Arial"/>
              </a:rPr>
              <a:t>the </a:t>
            </a:r>
            <a:r>
              <a:rPr sz="1200" b="1" spc="-120" dirty="0">
                <a:latin typeface="Arial"/>
                <a:cs typeface="Arial"/>
              </a:rPr>
              <a:t>basis </a:t>
            </a:r>
            <a:r>
              <a:rPr sz="1200" b="1" spc="-55" dirty="0">
                <a:latin typeface="Arial"/>
                <a:cs typeface="Arial"/>
              </a:rPr>
              <a:t>of </a:t>
            </a:r>
            <a:r>
              <a:rPr sz="1200" b="1" spc="-65" dirty="0">
                <a:latin typeface="Arial"/>
                <a:cs typeface="Arial"/>
              </a:rPr>
              <a:t>level </a:t>
            </a:r>
            <a:r>
              <a:rPr sz="1200" b="1" spc="-55" dirty="0">
                <a:latin typeface="Arial"/>
                <a:cs typeface="Arial"/>
              </a:rPr>
              <a:t>of </a:t>
            </a:r>
            <a:r>
              <a:rPr sz="1200" b="1" spc="-85" dirty="0">
                <a:latin typeface="Arial"/>
                <a:cs typeface="Arial"/>
              </a:rPr>
              <a:t>blisters </a:t>
            </a:r>
            <a:r>
              <a:rPr sz="1200" b="1" spc="-95" dirty="0">
                <a:latin typeface="Arial"/>
                <a:cs typeface="Arial"/>
              </a:rPr>
              <a:t>on </a:t>
            </a:r>
            <a:r>
              <a:rPr sz="1200" b="1" spc="-80" dirty="0">
                <a:latin typeface="Arial"/>
                <a:cs typeface="Arial"/>
              </a:rPr>
              <a:t>histopathological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ground.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70"/>
              </a:spcBef>
              <a:buAutoNum type="arabicPeriod" startAt="3"/>
              <a:tabLst>
                <a:tab pos="469900" algn="l"/>
              </a:tabLst>
            </a:pPr>
            <a:r>
              <a:rPr sz="1200" b="1" spc="-50" dirty="0">
                <a:latin typeface="Arial"/>
                <a:cs typeface="Arial"/>
              </a:rPr>
              <a:t>What </a:t>
            </a:r>
            <a:r>
              <a:rPr sz="1200" b="1" spc="-65" dirty="0">
                <a:latin typeface="Arial"/>
                <a:cs typeface="Arial"/>
              </a:rPr>
              <a:t>are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5" dirty="0">
                <a:latin typeface="Arial"/>
                <a:cs typeface="Arial"/>
              </a:rPr>
              <a:t>complications </a:t>
            </a:r>
            <a:r>
              <a:rPr sz="1200" b="1" spc="-60" dirty="0">
                <a:latin typeface="Arial"/>
                <a:cs typeface="Arial"/>
              </a:rPr>
              <a:t>of </a:t>
            </a:r>
            <a:r>
              <a:rPr sz="1200" b="1" spc="-80" dirty="0">
                <a:latin typeface="Arial"/>
                <a:cs typeface="Arial"/>
              </a:rPr>
              <a:t>this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disease?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AutoNum type="arabicPeriod" startAt="3"/>
              <a:tabLst>
                <a:tab pos="469900" algn="l"/>
              </a:tabLst>
            </a:pPr>
            <a:r>
              <a:rPr sz="1200" b="1" spc="-80" dirty="0">
                <a:latin typeface="Arial"/>
                <a:cs typeface="Arial"/>
              </a:rPr>
              <a:t>How </a:t>
            </a:r>
            <a:r>
              <a:rPr sz="1200" b="1" spc="-45" dirty="0">
                <a:latin typeface="Arial"/>
                <a:cs typeface="Arial"/>
              </a:rPr>
              <a:t>will </a:t>
            </a:r>
            <a:r>
              <a:rPr sz="1200" b="1" spc="-95" dirty="0">
                <a:latin typeface="Arial"/>
                <a:cs typeface="Arial"/>
              </a:rPr>
              <a:t>you </a:t>
            </a:r>
            <a:r>
              <a:rPr sz="1200" b="1" spc="-100" dirty="0">
                <a:latin typeface="Arial"/>
                <a:cs typeface="Arial"/>
              </a:rPr>
              <a:t>manage </a:t>
            </a:r>
            <a:r>
              <a:rPr sz="1200" b="1" spc="-75" dirty="0">
                <a:latin typeface="Arial"/>
                <a:cs typeface="Arial"/>
              </a:rPr>
              <a:t>this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patient?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02640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07668" y="1164589"/>
          <a:ext cx="6228712" cy="3119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314"/>
                <a:gridCol w="610869"/>
                <a:gridCol w="111125"/>
                <a:gridCol w="426719"/>
                <a:gridCol w="3194685"/>
              </a:tblGrid>
              <a:tr h="191770">
                <a:tc>
                  <a:txBody>
                    <a:bodyPr/>
                    <a:lstStyle/>
                    <a:p>
                      <a:pPr marL="5715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175"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>
                        <a:lnSpc>
                          <a:spcPts val="1100"/>
                        </a:lnSpc>
                      </a:pPr>
                      <a:r>
                        <a:rPr sz="1100" b="1" spc="-17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BOOKS: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331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8470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45910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Hutchison’s 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Methods,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050" spc="-15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8470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45910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MacLeod's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examination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13th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847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910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Davidson's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Principles and 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847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910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Kumar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Clark's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795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PATHOLOGY/MICROBIOLOGY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>
                        <a:lnSpc>
                          <a:spcPts val="107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9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indent="-227329">
                        <a:lnSpc>
                          <a:spcPct val="100000"/>
                        </a:lnSpc>
                        <a:spcBef>
                          <a:spcPts val="105"/>
                        </a:spcBef>
                        <a:buAutoNum type="arabicPeriod"/>
                        <a:tabLst>
                          <a:tab pos="457834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Cotran, Pathologic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7200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57834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Rapid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Pathology,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4th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  <a:hlinkClick r:id="rId2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2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2"/>
                        </a:rPr>
                        <a:t>Goljan</a:t>
                      </a:r>
                      <a:r>
                        <a:rPr sz="1100" spc="-95" dirty="0"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  <a:hlinkClick r:id="rId2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07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6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28955" indent="-228600">
                        <a:lnSpc>
                          <a:spcPts val="1315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529590" algn="l"/>
                        </a:tabLst>
                      </a:pPr>
                      <a:r>
                        <a:rPr sz="1650" spc="-30" baseline="2525" dirty="0">
                          <a:latin typeface="Arial"/>
                          <a:cs typeface="Arial"/>
                          <a:hlinkClick r:id="rId3"/>
                        </a:rPr>
                        <a:t>http://library.med.utah.edu/WebPath/webpath.html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528955" indent="-228600">
                        <a:lnSpc>
                          <a:spcPts val="1315"/>
                        </a:lnSpc>
                        <a:buAutoNum type="arabicPeriod"/>
                        <a:tabLst>
                          <a:tab pos="52959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http://www.pathologyatlas.ro/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95300" indent="-227329">
                        <a:lnSpc>
                          <a:spcPct val="100000"/>
                        </a:lnSpc>
                        <a:buAutoNum type="arabicPeriod"/>
                        <a:tabLst>
                          <a:tab pos="495934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2284" indent="-234315">
                        <a:lnSpc>
                          <a:spcPts val="1215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02284" algn="l"/>
                          <a:tab pos="50292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4527930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9860" y="4927726"/>
          <a:ext cx="6202679" cy="324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Dermatology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Museum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Models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museum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rich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resource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quick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educational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acquisition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simulated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involving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178435">
                        <a:lnSpc>
                          <a:spcPct val="151800"/>
                        </a:lnSpc>
                        <a:spcBef>
                          <a:spcPts val="1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experiential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3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Videos/Podcasts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Videos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podcasts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familiarize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32384">
                        <a:lnSpc>
                          <a:spcPts val="2020"/>
                        </a:lnSpc>
                        <a:spcBef>
                          <a:spcPts val="1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watch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listen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wherever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are,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easily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accessible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11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flexibility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enrich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10259"/>
            <a:ext cx="6319520" cy="8336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469265" marR="5080" indent="-227965">
              <a:lnSpc>
                <a:spcPct val="117300"/>
              </a:lnSpc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100" b="1" spc="-105" dirty="0">
                <a:latin typeface="Arial"/>
                <a:cs typeface="Arial"/>
              </a:rPr>
              <a:t>Best </a:t>
            </a:r>
            <a:r>
              <a:rPr sz="1100" b="1" spc="-110" dirty="0">
                <a:latin typeface="Arial"/>
                <a:cs typeface="Arial"/>
              </a:rPr>
              <a:t>Choice </a:t>
            </a:r>
            <a:r>
              <a:rPr sz="1100" b="1" spc="-95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assess 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05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550545" marR="111760" lvl="1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0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60" dirty="0">
                <a:latin typeface="Arial"/>
                <a:cs typeface="Arial"/>
              </a:rPr>
              <a:t>response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70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AVMC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45465" lvl="1" indent="-190500">
              <a:lnSpc>
                <a:spcPct val="100000"/>
              </a:lnSpc>
              <a:spcBef>
                <a:spcPts val="8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marR="264795" lvl="1" indent="-228600">
              <a:lnSpc>
                <a:spcPct val="101800"/>
              </a:lnSpc>
              <a:spcBef>
                <a:spcPts val="5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</a:t>
            </a:r>
            <a:r>
              <a:rPr sz="1100" spc="-55" dirty="0">
                <a:latin typeface="Arial"/>
                <a:cs typeface="Arial"/>
              </a:rPr>
              <a:t>physical 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and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 </a:t>
            </a:r>
            <a:r>
              <a:rPr sz="1100" spc="-55" dirty="0">
                <a:latin typeface="Arial"/>
                <a:cs typeface="Arial"/>
              </a:rPr>
              <a:t>examiners.</a:t>
            </a:r>
            <a:endParaRPr sz="1100">
              <a:latin typeface="Arial"/>
              <a:cs typeface="Arial"/>
            </a:endParaRPr>
          </a:p>
          <a:p>
            <a:pPr marL="583565" marR="180975" lvl="1" indent="-228600">
              <a:lnSpc>
                <a:spcPct val="150000"/>
              </a:lnSpc>
              <a:spcBef>
                <a:spcPts val="530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55" dirty="0">
                <a:latin typeface="Arial"/>
                <a:cs typeface="Arial"/>
              </a:rPr>
              <a:t>Unobserved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70" dirty="0">
                <a:latin typeface="Arial"/>
                <a:cs typeface="Arial"/>
              </a:rPr>
              <a:t>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 </a:t>
            </a:r>
            <a:r>
              <a:rPr sz="1100" spc="-45" dirty="0">
                <a:latin typeface="Arial"/>
                <a:cs typeface="Arial"/>
              </a:rPr>
              <a:t>pictures, clinical  </a:t>
            </a:r>
            <a:r>
              <a:rPr sz="1100" spc="-70" dirty="0">
                <a:latin typeface="Arial"/>
                <a:cs typeface="Arial"/>
              </a:rPr>
              <a:t>scenarios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related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answer.</a:t>
            </a:r>
            <a:endParaRPr sz="1100">
              <a:latin typeface="Arial"/>
              <a:cs typeface="Arial"/>
            </a:endParaRPr>
          </a:p>
          <a:p>
            <a:pPr marL="583565" marR="184785" lvl="1" indent="-228600">
              <a:lnSpc>
                <a:spcPct val="116399"/>
              </a:lnSpc>
              <a:spcBef>
                <a:spcPts val="515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80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15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given 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5" dirty="0">
                <a:latin typeface="Arial"/>
                <a:cs typeface="Arial"/>
              </a:rPr>
              <a:t>organize 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697865" marR="9525" lvl="1" indent="-228600">
              <a:lnSpc>
                <a:spcPct val="152800"/>
              </a:lnSpc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 </a:t>
            </a:r>
            <a:r>
              <a:rPr sz="1100" spc="-45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697865" marR="15875" lvl="1" indent="-228600">
              <a:lnSpc>
                <a:spcPts val="2020"/>
              </a:lnSpc>
              <a:spcBef>
                <a:spcPts val="16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small 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log  </a:t>
            </a:r>
            <a:r>
              <a:rPr sz="1100" spc="-35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5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35" smtClean="0">
                <a:latin typeface="Arial"/>
                <a:cs typeface="Arial"/>
              </a:rPr>
              <a:t>policy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Final </a:t>
            </a:r>
            <a:r>
              <a:rPr sz="1100" spc="-55" dirty="0">
                <a:latin typeface="Arial"/>
                <a:cs typeface="Arial"/>
              </a:rPr>
              <a:t>Theory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2114" y="3726179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59" h="2268220">
                <a:moveTo>
                  <a:pt x="2449830" y="608965"/>
                </a:moveTo>
                <a:lnTo>
                  <a:pt x="3293745" y="0"/>
                </a:lnTo>
                <a:lnTo>
                  <a:pt x="3210560" y="558800"/>
                </a:lnTo>
                <a:lnTo>
                  <a:pt x="4168775" y="467995"/>
                </a:lnTo>
                <a:lnTo>
                  <a:pt x="3788410" y="767715"/>
                </a:lnTo>
                <a:lnTo>
                  <a:pt x="4785360" y="854075"/>
                </a:lnTo>
                <a:lnTo>
                  <a:pt x="3993515" y="1099820"/>
                </a:lnTo>
                <a:lnTo>
                  <a:pt x="4899660" y="1395095"/>
                </a:lnTo>
                <a:lnTo>
                  <a:pt x="3818890" y="1358900"/>
                </a:lnTo>
                <a:lnTo>
                  <a:pt x="4115435" y="1899920"/>
                </a:lnTo>
                <a:lnTo>
                  <a:pt x="3180080" y="1517650"/>
                </a:lnTo>
                <a:lnTo>
                  <a:pt x="3004820" y="2072640"/>
                </a:lnTo>
                <a:lnTo>
                  <a:pt x="2388870" y="1567815"/>
                </a:lnTo>
                <a:lnTo>
                  <a:pt x="1924050" y="2268220"/>
                </a:lnTo>
                <a:lnTo>
                  <a:pt x="1749425" y="1640840"/>
                </a:lnTo>
                <a:lnTo>
                  <a:pt x="1079500" y="1849755"/>
                </a:lnTo>
                <a:lnTo>
                  <a:pt x="1285240" y="1463040"/>
                </a:lnTo>
                <a:lnTo>
                  <a:pt x="30480" y="1531620"/>
                </a:lnTo>
                <a:lnTo>
                  <a:pt x="843915" y="1236345"/>
                </a:lnTo>
                <a:lnTo>
                  <a:pt x="0" y="904240"/>
                </a:lnTo>
                <a:lnTo>
                  <a:pt x="1049020" y="799465"/>
                </a:lnTo>
                <a:lnTo>
                  <a:pt x="83820" y="240665"/>
                </a:lnTo>
                <a:lnTo>
                  <a:pt x="1658620" y="663575"/>
                </a:lnTo>
                <a:lnTo>
                  <a:pt x="1894205" y="240665"/>
                </a:lnTo>
                <a:lnTo>
                  <a:pt x="2449830" y="608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8648" y="4642484"/>
            <a:ext cx="2371216" cy="58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1210310"/>
          <a:ext cx="6188074" cy="96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Final 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0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362585" indent="-104139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75" dirty="0">
                          <a:latin typeface="Arial"/>
                          <a:cs typeface="Arial"/>
                        </a:rPr>
                        <a:t>Final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 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1084884" y="2319883"/>
            <a:ext cx="5997575" cy="8058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4119" y="4545305"/>
            <a:ext cx="218884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17300"/>
              </a:lnSpc>
              <a:spcBef>
                <a:spcPts val="95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75" dirty="0">
                <a:latin typeface="Arial"/>
                <a:cs typeface="Arial"/>
              </a:rPr>
              <a:t>needed 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0" dirty="0">
                <a:latin typeface="Arial"/>
                <a:cs typeface="Arial"/>
              </a:rPr>
              <a:t>modular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651763"/>
            <a:ext cx="6278880" cy="4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50545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marR="250190" indent="-228600">
              <a:lnSpc>
                <a:spcPct val="150900"/>
              </a:lnSpc>
              <a:spcBef>
                <a:spcPts val="7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550545" marR="81915" indent="-228600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0000"/>
              </a:lnSpc>
              <a:spcBef>
                <a:spcPts val="10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</a:t>
            </a:r>
            <a:r>
              <a:rPr sz="1100" spc="-65" smtClean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0" dirty="0">
                <a:latin typeface="Arial"/>
                <a:cs typeface="Arial"/>
              </a:rPr>
              <a:t>Card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550545" marR="247015" indent="-228600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550545" marR="288290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100" b="1" spc="-130" dirty="0" smtClean="0">
                <a:latin typeface="Arial"/>
                <a:cs typeface="Arial"/>
              </a:rPr>
              <a:t>UHS </a:t>
            </a:r>
            <a:r>
              <a:rPr sz="1100" b="1" spc="-90" smtClean="0">
                <a:latin typeface="Arial"/>
                <a:cs typeface="Arial"/>
              </a:rPr>
              <a:t>Grading</a:t>
            </a:r>
            <a:r>
              <a:rPr sz="1100" b="1" spc="-155" smtClean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09600" lvl="1" indent="-224154">
              <a:lnSpc>
                <a:spcPct val="100000"/>
              </a:lnSpc>
              <a:buFont typeface="Symbol"/>
              <a:buChar char=""/>
              <a:tabLst>
                <a:tab pos="609600" algn="l"/>
                <a:tab pos="61023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5485764"/>
          <a:ext cx="6082665" cy="305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28320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2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5715" algn="ctr">
                        <a:lnSpc>
                          <a:spcPts val="127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7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13433" y="8674404"/>
            <a:ext cx="4516755" cy="382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6789" y="1135126"/>
            <a:ext cx="3764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DERMATOLOGY</a:t>
            </a:r>
            <a:r>
              <a:rPr sz="16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909826"/>
          <a:ext cx="6225540" cy="311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R="14986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755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755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755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DERMATOLOGY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R="163830" algn="r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R="163830" algn="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Learning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R="163830" algn="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Cases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Discussion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R="163830" algn="r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3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8892" y="1134620"/>
            <a:ext cx="5934710" cy="1538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i="1" spc="-40" dirty="0" smtClean="0">
                <a:latin typeface="Trebuchet MS"/>
                <a:cs typeface="Trebuchet MS"/>
              </a:rPr>
              <a:t>Module </a:t>
            </a:r>
            <a:r>
              <a:rPr lang="en-US" sz="1200" i="1" spc="-60" dirty="0" smtClean="0">
                <a:latin typeface="Trebuchet MS"/>
                <a:cs typeface="Trebuchet MS"/>
              </a:rPr>
              <a:t>name:</a:t>
            </a:r>
            <a:r>
              <a:rPr lang="en-US" sz="1200" i="1" spc="-135" dirty="0" smtClean="0">
                <a:latin typeface="Trebuchet MS"/>
                <a:cs typeface="Trebuchet MS"/>
              </a:rPr>
              <a:t> </a:t>
            </a:r>
            <a:r>
              <a:rPr lang="en-US" sz="1200" b="1" spc="-85" dirty="0" smtClean="0">
                <a:latin typeface="Arial"/>
                <a:cs typeface="Arial"/>
              </a:rPr>
              <a:t>Dermatology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1300" dirty="0" smtClean="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tabLst>
                <a:tab pos="4127500" algn="l"/>
              </a:tabLst>
            </a:pPr>
            <a:r>
              <a:rPr lang="en-US" sz="1200" i="1" spc="-85" dirty="0" smtClean="0">
                <a:latin typeface="Trebuchet MS"/>
                <a:cs typeface="Trebuchet MS"/>
              </a:rPr>
              <a:t>Year:</a:t>
            </a:r>
            <a:r>
              <a:rPr lang="en-US" sz="1200" i="1" spc="-80" dirty="0" smtClean="0">
                <a:latin typeface="Trebuchet MS"/>
                <a:cs typeface="Trebuchet MS"/>
              </a:rPr>
              <a:t> </a:t>
            </a:r>
            <a:r>
              <a:rPr lang="en-US" sz="1200" b="1" i="1" spc="-110" dirty="0" smtClean="0">
                <a:latin typeface="Arial"/>
                <a:cs typeface="Arial"/>
              </a:rPr>
              <a:t>Four	</a:t>
            </a:r>
            <a:r>
              <a:rPr lang="en-US" sz="1200" i="1" spc="-65" dirty="0" smtClean="0">
                <a:latin typeface="Trebuchet MS"/>
                <a:cs typeface="Trebuchet MS"/>
              </a:rPr>
              <a:t>Duration: </a:t>
            </a:r>
            <a:r>
              <a:rPr lang="en-US" sz="1200" b="1" i="1" spc="-60" dirty="0" smtClean="0">
                <a:latin typeface="Arial"/>
                <a:cs typeface="Arial"/>
              </a:rPr>
              <a:t>2 </a:t>
            </a:r>
            <a:r>
              <a:rPr lang="en-US" sz="1200" b="1" i="1" spc="-100" dirty="0" smtClean="0">
                <a:latin typeface="Arial"/>
                <a:cs typeface="Arial"/>
              </a:rPr>
              <a:t>weeks </a:t>
            </a:r>
            <a:endParaRPr lang="en-US" sz="1200" dirty="0" smtClean="0">
              <a:latin typeface="Arial"/>
              <a:cs typeface="Arial"/>
            </a:endParaRPr>
          </a:p>
          <a:p>
            <a:pPr marL="157480" marR="438150">
              <a:lnSpc>
                <a:spcPct val="117500"/>
              </a:lnSpc>
              <a:spcBef>
                <a:spcPts val="975"/>
              </a:spcBef>
            </a:pPr>
            <a:r>
              <a:rPr lang="en-US" sz="1200" i="1" spc="-80" dirty="0" smtClean="0">
                <a:latin typeface="Trebuchet MS"/>
                <a:cs typeface="Trebuchet MS"/>
              </a:rPr>
              <a:t>Timetable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50" dirty="0" smtClean="0">
                <a:latin typeface="Arial"/>
                <a:cs typeface="Arial"/>
              </a:rPr>
              <a:t>Interactive </a:t>
            </a:r>
            <a:r>
              <a:rPr lang="en-US" sz="1200" b="1" spc="-100" dirty="0" smtClean="0">
                <a:latin typeface="Arial"/>
                <a:cs typeface="Arial"/>
              </a:rPr>
              <a:t>Lectures, </a:t>
            </a:r>
            <a:r>
              <a:rPr lang="en-US" sz="1200" b="1" spc="-125" dirty="0" smtClean="0">
                <a:latin typeface="Arial"/>
                <a:cs typeface="Arial"/>
              </a:rPr>
              <a:t>Case-Based </a:t>
            </a:r>
            <a:r>
              <a:rPr lang="en-US" sz="1200" b="1" spc="-130" dirty="0" smtClean="0">
                <a:latin typeface="Arial"/>
                <a:cs typeface="Arial"/>
              </a:rPr>
              <a:t>Discussion </a:t>
            </a:r>
            <a:r>
              <a:rPr lang="en-US" sz="1200" b="1" spc="-110" dirty="0" smtClean="0">
                <a:latin typeface="Arial"/>
                <a:cs typeface="Arial"/>
              </a:rPr>
              <a:t>(CBD), </a:t>
            </a:r>
            <a:r>
              <a:rPr lang="en-US" sz="1200" b="1" spc="-100" dirty="0" smtClean="0">
                <a:latin typeface="Arial"/>
                <a:cs typeface="Arial"/>
              </a:rPr>
              <a:t>Clinical </a:t>
            </a:r>
            <a:r>
              <a:rPr lang="en-US" sz="1200" b="1" spc="-75" dirty="0" smtClean="0">
                <a:latin typeface="Arial"/>
                <a:cs typeface="Arial"/>
              </a:rPr>
              <a:t>Rotations,  Presentations, </a:t>
            </a:r>
            <a:r>
              <a:rPr lang="en-US" sz="1200" b="1" spc="-80" dirty="0" smtClean="0">
                <a:latin typeface="Arial"/>
                <a:cs typeface="Arial"/>
              </a:rPr>
              <a:t>Demonstrations, </a:t>
            </a:r>
            <a:r>
              <a:rPr lang="en-US" sz="1200" b="1" spc="-95" dirty="0" smtClean="0">
                <a:latin typeface="Arial"/>
                <a:cs typeface="Arial"/>
              </a:rPr>
              <a:t>Skills,</a:t>
            </a:r>
            <a:r>
              <a:rPr lang="en-US" sz="1200" b="1" spc="-35" dirty="0" smtClean="0">
                <a:latin typeface="Arial"/>
                <a:cs typeface="Arial"/>
              </a:rPr>
              <a:t> </a:t>
            </a:r>
            <a:r>
              <a:rPr lang="en-US" sz="1200" b="1" spc="-90" dirty="0" smtClean="0">
                <a:latin typeface="Arial"/>
                <a:cs typeface="Arial"/>
              </a:rPr>
              <a:t>Self-Study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50" dirty="0" smtClean="0">
              <a:latin typeface="Times New Roman"/>
              <a:cs typeface="Times New Roman"/>
            </a:endParaRPr>
          </a:p>
          <a:p>
            <a:pPr marL="1887220">
              <a:lnSpc>
                <a:spcPct val="100000"/>
              </a:lnSpc>
            </a:pPr>
            <a:r>
              <a:rPr lang="en-US" sz="1300" b="1" spc="-135" dirty="0" smtClean="0">
                <a:latin typeface="Arial"/>
                <a:cs typeface="Arial"/>
              </a:rPr>
              <a:t>MODULE </a:t>
            </a:r>
            <a:r>
              <a:rPr lang="en-US" sz="1300" b="1" spc="-160" dirty="0" smtClean="0">
                <a:latin typeface="Arial"/>
                <a:cs typeface="Arial"/>
              </a:rPr>
              <a:t>INTEGRATED</a:t>
            </a:r>
            <a:r>
              <a:rPr lang="en-US" sz="1300" b="1" spc="-5" dirty="0" smtClean="0">
                <a:latin typeface="Arial"/>
                <a:cs typeface="Arial"/>
              </a:rPr>
              <a:t> </a:t>
            </a:r>
            <a:r>
              <a:rPr lang="en-US" sz="1300" b="1" spc="-125" dirty="0" smtClean="0">
                <a:latin typeface="Arial"/>
                <a:cs typeface="Arial"/>
              </a:rPr>
              <a:t>COMMITTEE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72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endParaRPr lang="en-US" sz="1200" b="1" i="1" spc="-135" dirty="0" smtClean="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smtClean="0">
                          <a:latin typeface="Arial"/>
                          <a:cs typeface="Arial"/>
                        </a:rPr>
                        <a:t>MODULECOORDINATOR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4820" indent="-228600">
                        <a:lnSpc>
                          <a:spcPts val="1380"/>
                        </a:lnSpc>
                        <a:spcBef>
                          <a:spcPts val="935"/>
                        </a:spcBef>
                        <a:buFont typeface="Symbol"/>
                        <a:buNone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en-US" sz="1200" b="1" i="1" spc="-150" baseline="0" dirty="0" smtClean="0">
                          <a:latin typeface="Arial"/>
                          <a:cs typeface="Arial"/>
                        </a:rPr>
                        <a:t>                   </a:t>
                      </a: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en-US" sz="1200" spc="-90" dirty="0" err="1" smtClean="0">
                          <a:latin typeface="Arial"/>
                          <a:cs typeface="Arial"/>
                        </a:rPr>
                        <a:t>Abeer</a:t>
                      </a:r>
                      <a:r>
                        <a:rPr lang="en-US" sz="1200" spc="-9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90" baseline="0" dirty="0" err="1" smtClean="0">
                          <a:latin typeface="Arial"/>
                          <a:cs typeface="Arial"/>
                        </a:rPr>
                        <a:t>Fahad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endParaRPr lang="en-US" sz="1200" b="1" i="1" spc="-145" dirty="0" smtClean="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smtClean="0">
                          <a:latin typeface="Arial"/>
                          <a:cs typeface="Arial"/>
                        </a:rPr>
                        <a:t>CO-COORDINATORS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Endocrinology</a:t>
                      </a:r>
                    </a:p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Prof. Dr. </a:t>
                      </a:r>
                      <a:r>
                        <a:rPr lang="en-US" sz="1200" b="1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 Ahmed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7470">
                        <a:lnSpc>
                          <a:spcPts val="1405"/>
                        </a:lnSpc>
                      </a:pPr>
                      <a:endParaRPr lang="en-US" sz="1100" b="1" i="1" spc="-150" dirty="0" smtClean="0">
                        <a:latin typeface="Arial"/>
                        <a:cs typeface="Arial"/>
                      </a:endParaRPr>
                    </a:p>
                    <a:p>
                      <a:pPr marL="77470">
                        <a:lnSpc>
                          <a:spcPts val="1405"/>
                        </a:lnSpc>
                      </a:pPr>
                      <a:r>
                        <a:rPr lang="en-US" sz="1100" b="1" i="1" spc="-150" dirty="0" smtClean="0">
                          <a:latin typeface="Arial"/>
                          <a:cs typeface="Arial"/>
                        </a:rPr>
                        <a:t>DERMATOLOGY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ts val="1380"/>
                        </a:lnSpc>
                        <a:spcBef>
                          <a:spcPts val="935"/>
                        </a:spcBef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en-US" sz="1100" spc="-50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en-US" sz="1100" spc="-90" dirty="0" err="1" smtClean="0">
                          <a:latin typeface="Arial"/>
                          <a:cs typeface="Arial"/>
                        </a:rPr>
                        <a:t>Abeer</a:t>
                      </a:r>
                      <a:r>
                        <a:rPr lang="en-US" sz="1100" spc="-9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baseline="0" dirty="0" err="1" smtClean="0">
                          <a:latin typeface="Arial"/>
                          <a:cs typeface="Arial"/>
                        </a:rPr>
                        <a:t>Fahad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object 2"/>
          <p:cNvSpPr txBox="1"/>
          <p:nvPr/>
        </p:nvSpPr>
        <p:spPr>
          <a:xfrm>
            <a:off x="4101465" y="426211"/>
            <a:ext cx="2956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i="1" spc="-40" dirty="0" smtClean="0">
                <a:latin typeface="Arial"/>
                <a:cs typeface="Arial"/>
              </a:rPr>
              <a:t>4</a:t>
            </a:r>
            <a:r>
              <a:rPr lang="en-US" sz="1050" b="1" i="1" spc="-60" baseline="31746" dirty="0" smtClean="0">
                <a:latin typeface="Arial"/>
                <a:cs typeface="Arial"/>
              </a:rPr>
              <a:t>th </a:t>
            </a:r>
            <a:r>
              <a:rPr lang="en-US" sz="1100" b="1" i="1" spc="-170" dirty="0" smtClean="0">
                <a:latin typeface="Arial"/>
                <a:cs typeface="Arial"/>
              </a:rPr>
              <a:t>YEAR </a:t>
            </a:r>
            <a:r>
              <a:rPr lang="en-US" sz="1100" b="1" i="1" spc="-140" dirty="0" smtClean="0">
                <a:latin typeface="Arial"/>
                <a:cs typeface="Arial"/>
              </a:rPr>
              <a:t>MBBS </a:t>
            </a:r>
            <a:r>
              <a:rPr lang="en-US" sz="1100" b="1" i="1" spc="-130" dirty="0" smtClean="0">
                <a:latin typeface="Arial"/>
                <a:cs typeface="Arial"/>
              </a:rPr>
              <a:t>DERMATOLOGY</a:t>
            </a:r>
            <a:r>
              <a:rPr lang="en-US" sz="1100" b="1" i="1" spc="-80" dirty="0" smtClean="0">
                <a:latin typeface="Arial"/>
                <a:cs typeface="Arial"/>
              </a:rPr>
              <a:t> </a:t>
            </a:r>
            <a:r>
              <a:rPr lang="en-US" sz="1100" b="1" i="1" spc="-114" dirty="0" smtClean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749300"/>
            <a:ext cx="161353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13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1415541"/>
            <a:ext cx="786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433" y="1499971"/>
            <a:ext cx="4948555" cy="8153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2411323"/>
            <a:ext cx="6036945" cy="59918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469265" marR="1203960" indent="-228600">
              <a:lnSpc>
                <a:spcPct val="153900"/>
              </a:lnSpc>
              <a:spcBef>
                <a:spcPts val="2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469265" marR="44450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marR="42545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469265" marR="88265" indent="-228600">
              <a:lnSpc>
                <a:spcPct val="152700"/>
              </a:lnSpc>
              <a:spcBef>
                <a:spcPts val="6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curriculum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Arial"/>
                <a:cs typeface="Arial"/>
              </a:rPr>
              <a:t>similar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previous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b="1" spc="-4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2545">
              <a:lnSpc>
                <a:spcPct val="117100"/>
              </a:lnSpc>
              <a:spcBef>
                <a:spcPts val="830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75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25" dirty="0">
                <a:latin typeface="Arial"/>
                <a:cs typeface="Arial"/>
              </a:rPr>
              <a:t>Eye/ENT, </a:t>
            </a:r>
            <a:r>
              <a:rPr sz="1100" spc="-35" dirty="0">
                <a:latin typeface="Arial"/>
                <a:cs typeface="Arial"/>
              </a:rPr>
              <a:t>dermatology, </a:t>
            </a:r>
            <a:r>
              <a:rPr sz="1100" spc="-50" dirty="0">
                <a:latin typeface="Arial"/>
                <a:cs typeface="Arial"/>
              </a:rPr>
              <a:t>genetics,  </a:t>
            </a:r>
            <a:r>
              <a:rPr sz="1100" spc="-15" dirty="0">
                <a:latin typeface="Arial"/>
                <a:cs typeface="Arial"/>
              </a:rPr>
              <a:t>rehabilitation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neurosciences-II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psychiatry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45" dirty="0">
                <a:latin typeface="Arial"/>
                <a:cs typeface="Arial"/>
              </a:rPr>
              <a:t>which links </a:t>
            </a:r>
            <a:r>
              <a:rPr sz="1100" spc="-70" dirty="0">
                <a:latin typeface="Arial"/>
                <a:cs typeface="Arial"/>
              </a:rPr>
              <a:t>basic 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5" dirty="0">
                <a:latin typeface="Arial"/>
                <a:cs typeface="Arial"/>
              </a:rPr>
              <a:t>will 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45" dirty="0">
                <a:latin typeface="Arial"/>
                <a:cs typeface="Arial"/>
              </a:rPr>
              <a:t>when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40" dirty="0">
                <a:latin typeface="Arial"/>
                <a:cs typeface="Arial"/>
              </a:rPr>
              <a:t>repeatedly learn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relation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97155">
              <a:lnSpc>
                <a:spcPct val="116799"/>
              </a:lnSpc>
            </a:pP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100" dirty="0">
                <a:latin typeface="Arial"/>
                <a:cs typeface="Arial"/>
              </a:rPr>
              <a:t>Task </a:t>
            </a:r>
            <a:r>
              <a:rPr sz="1100" spc="-20" dirty="0">
                <a:latin typeface="Arial"/>
                <a:cs typeface="Arial"/>
              </a:rPr>
              <a:t>oriented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0" dirty="0">
                <a:latin typeface="Arial"/>
                <a:cs typeface="Arial"/>
              </a:rPr>
              <a:t>by task  </a:t>
            </a:r>
            <a:r>
              <a:rPr sz="1100" spc="-30" dirty="0">
                <a:latin typeface="Arial"/>
                <a:cs typeface="Arial"/>
              </a:rPr>
              <a:t>presentation,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40" dirty="0">
                <a:latin typeface="Arial"/>
                <a:cs typeface="Arial"/>
              </a:rPr>
              <a:t>lab, </a:t>
            </a:r>
            <a:r>
              <a:rPr sz="1100" spc="-45" dirty="0">
                <a:latin typeface="Arial"/>
                <a:cs typeface="Arial"/>
              </a:rPr>
              <a:t>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clinics,  wards.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9906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145" y="891285"/>
            <a:ext cx="3524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INTEGRATING </a:t>
            </a:r>
            <a:r>
              <a:rPr sz="1200" b="1" spc="-150" dirty="0">
                <a:latin typeface="Arial"/>
                <a:cs typeface="Arial"/>
              </a:rPr>
              <a:t>DISCIPLINES </a:t>
            </a:r>
            <a:r>
              <a:rPr sz="1200" b="1" spc="-160" dirty="0">
                <a:latin typeface="Arial"/>
                <a:cs typeface="Arial"/>
              </a:rPr>
              <a:t>OF </a:t>
            </a:r>
            <a:r>
              <a:rPr sz="1200" b="1" spc="-150" dirty="0">
                <a:latin typeface="Arial"/>
                <a:cs typeface="Arial"/>
              </a:rPr>
              <a:t>DERMATOLOGY</a:t>
            </a:r>
            <a:r>
              <a:rPr sz="1200" b="1" spc="-210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MODULE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837303"/>
            <a:ext cx="6242050" cy="408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65" dirty="0">
                <a:latin typeface="Arial"/>
                <a:cs typeface="Arial"/>
              </a:rPr>
              <a:t>Discussion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(CBD)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5"/>
              </a:spcBef>
              <a:tabLst>
                <a:tab pos="697865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71755" algn="just">
              <a:lnSpc>
                <a:spcPct val="152400"/>
              </a:lnSpc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70" dirty="0">
                <a:latin typeface="Arial"/>
                <a:cs typeface="Arial"/>
              </a:rPr>
              <a:t>LECTURES: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interviews, 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are </a:t>
            </a:r>
            <a:r>
              <a:rPr sz="1100" spc="-35" dirty="0">
                <a:latin typeface="Arial"/>
                <a:cs typeface="Arial"/>
              </a:rPr>
              <a:t>actively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3000"/>
              </a:lnSpc>
              <a:spcBef>
                <a:spcPts val="915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40" dirty="0">
                <a:latin typeface="Arial"/>
                <a:cs typeface="Arial"/>
              </a:rPr>
              <a:t>GROUP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concepts,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desired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patient </a:t>
            </a:r>
            <a:r>
              <a:rPr sz="1100" spc="-80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 study.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facilitator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probing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questions,</a:t>
            </a:r>
            <a:r>
              <a:rPr sz="1100" spc="-55" dirty="0">
                <a:latin typeface="Arial"/>
                <a:cs typeface="Arial"/>
              </a:rPr>
              <a:t> summarize,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clarify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3014" y="1296331"/>
            <a:ext cx="3687930" cy="3154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40989" y="2823464"/>
            <a:ext cx="85725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2405" marR="5080" indent="-180340">
              <a:lnSpc>
                <a:spcPts val="1100"/>
              </a:lnSpc>
              <a:spcBef>
                <a:spcPts val="215"/>
              </a:spcBef>
            </a:pP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45" dirty="0">
                <a:solidFill>
                  <a:srgbClr val="FFFFFF"/>
                </a:solidFill>
                <a:latin typeface="Arial"/>
                <a:cs typeface="Arial"/>
              </a:rPr>
              <a:t>TOL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OGY  MODULE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  <p:sp>
        <p:nvSpPr>
          <p:cNvPr id="8" name="object 8"/>
          <p:cNvSpPr txBox="1"/>
          <p:nvPr/>
        </p:nvSpPr>
        <p:spPr>
          <a:xfrm>
            <a:off x="3340734" y="1606423"/>
            <a:ext cx="857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45" dirty="0">
                <a:solidFill>
                  <a:srgbClr val="FFFFFF"/>
                </a:solidFill>
                <a:latin typeface="Arial"/>
                <a:cs typeface="Arial"/>
              </a:rPr>
              <a:t>TOL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OGY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5434" y="2485389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30" dirty="0">
                <a:solidFill>
                  <a:srgbClr val="FFFFFF"/>
                </a:solidFill>
                <a:latin typeface="Arial"/>
                <a:cs typeface="Arial"/>
              </a:rPr>
              <a:t>THOL</a:t>
            </a:r>
            <a:r>
              <a:rPr sz="1100" b="1" spc="-1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8163" y="3942715"/>
            <a:ext cx="856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FFFFFF"/>
                </a:solidFill>
                <a:latin typeface="Arial"/>
                <a:cs typeface="Arial"/>
              </a:rPr>
              <a:t>PHARMACOLOGY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5861" y="3924045"/>
            <a:ext cx="6165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13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2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9977" y="2504058"/>
            <a:ext cx="871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135" dirty="0">
                <a:solidFill>
                  <a:srgbClr val="FFFFFF"/>
                </a:solidFill>
                <a:latin typeface="Arial"/>
                <a:cs typeface="Arial"/>
              </a:rPr>
              <a:t>GY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86195" cy="134620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4001135" algn="l"/>
              </a:tabLst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	</a:t>
            </a:r>
            <a:r>
              <a:rPr sz="1650" b="1" i="1" spc="-60" baseline="2525" dirty="0">
                <a:latin typeface="Arial"/>
                <a:cs typeface="Arial"/>
              </a:rPr>
              <a:t>4</a:t>
            </a:r>
            <a:r>
              <a:rPr sz="1050" b="1" i="1" spc="-60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209" baseline="2525" dirty="0">
                <a:latin typeface="Arial"/>
                <a:cs typeface="Arial"/>
              </a:rPr>
              <a:t>MBBS </a:t>
            </a:r>
            <a:r>
              <a:rPr sz="1650" b="1" i="1" spc="-195" baseline="2525" dirty="0">
                <a:latin typeface="Arial"/>
                <a:cs typeface="Arial"/>
              </a:rPr>
              <a:t>DERMATOLOGY</a:t>
            </a:r>
            <a:r>
              <a:rPr sz="1650" b="1" i="1" spc="-12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 marL="113030" marR="50165" algn="just">
              <a:lnSpc>
                <a:spcPct val="152800"/>
              </a:lnSpc>
              <a:spcBef>
                <a:spcPts val="960"/>
              </a:spcBef>
            </a:pPr>
            <a:r>
              <a:rPr sz="1100" b="1" spc="-160" dirty="0">
                <a:latin typeface="Arial"/>
                <a:cs typeface="Arial"/>
              </a:rPr>
              <a:t>CASE-BASED </a:t>
            </a:r>
            <a:r>
              <a:rPr sz="1100" b="1" spc="-130" dirty="0">
                <a:latin typeface="Arial"/>
                <a:cs typeface="Arial"/>
              </a:rPr>
              <a:t>DISUCSSION </a:t>
            </a:r>
            <a:r>
              <a:rPr sz="1100" b="1" spc="-95" dirty="0">
                <a:latin typeface="Arial"/>
                <a:cs typeface="Arial"/>
              </a:rPr>
              <a:t>(CBD)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35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5" dirty="0">
                <a:latin typeface="Arial"/>
                <a:cs typeface="Arial"/>
              </a:rPr>
              <a:t>series 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75" dirty="0">
                <a:latin typeface="Arial"/>
                <a:cs typeface="Arial"/>
              </a:rPr>
              <a:t>discuss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questions </a:t>
            </a:r>
            <a:r>
              <a:rPr sz="1100" spc="-45" dirty="0">
                <a:latin typeface="Arial"/>
                <a:cs typeface="Arial"/>
              </a:rPr>
              <a:t>applying </a:t>
            </a:r>
            <a:r>
              <a:rPr sz="1100" spc="-30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construct </a:t>
            </a:r>
            <a:r>
              <a:rPr sz="1100" spc="-40" dirty="0">
                <a:latin typeface="Arial"/>
                <a:cs typeface="Arial"/>
              </a:rPr>
              <a:t>new  </a:t>
            </a:r>
            <a:r>
              <a:rPr sz="1100" spc="-45" dirty="0">
                <a:latin typeface="Arial"/>
                <a:cs typeface="Arial"/>
              </a:rPr>
              <a:t>knowledge.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60" dirty="0">
                <a:latin typeface="Arial"/>
                <a:cs typeface="Arial"/>
              </a:rPr>
              <a:t>CBD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concern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department.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2173578"/>
            <a:ext cx="6240780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  <a:spcBef>
                <a:spcPts val="100"/>
              </a:spcBef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symptoms 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0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module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prepare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8890" indent="-228600" algn="just">
              <a:lnSpc>
                <a:spcPct val="152500"/>
              </a:lnSpc>
              <a:spcBef>
                <a:spcPts val="15"/>
              </a:spcBef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</a:t>
            </a:r>
            <a:r>
              <a:rPr sz="1100" spc="-45" dirty="0">
                <a:latin typeface="Arial"/>
                <a:cs typeface="Arial"/>
              </a:rPr>
              <a:t>Pediatrics, 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95" dirty="0">
                <a:latin typeface="Arial"/>
                <a:cs typeface="Arial"/>
              </a:rPr>
              <a:t>Obs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70" dirty="0">
                <a:latin typeface="Arial"/>
                <a:cs typeface="Arial"/>
              </a:rPr>
              <a:t>Gynae, </a:t>
            </a:r>
            <a:r>
              <a:rPr sz="1100" spc="-114" dirty="0">
                <a:latin typeface="Arial"/>
                <a:cs typeface="Arial"/>
              </a:rPr>
              <a:t>ENT, </a:t>
            </a:r>
            <a:r>
              <a:rPr sz="1100" spc="-90" dirty="0">
                <a:latin typeface="Arial"/>
                <a:cs typeface="Arial"/>
              </a:rPr>
              <a:t>Eye,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clinics,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 </a:t>
            </a:r>
            <a:r>
              <a:rPr sz="1100" spc="-50" dirty="0">
                <a:latin typeface="Arial"/>
                <a:cs typeface="Arial"/>
              </a:rPr>
              <a:t>experiences.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</a:t>
            </a:r>
            <a:r>
              <a:rPr sz="1100" spc="-30" dirty="0">
                <a:latin typeface="Arial"/>
                <a:cs typeface="Arial"/>
              </a:rPr>
              <a:t>take histories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45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</a:t>
            </a:r>
            <a:r>
              <a:rPr sz="1100" spc="-70" dirty="0">
                <a:latin typeface="Arial"/>
                <a:cs typeface="Arial"/>
              </a:rPr>
              <a:t>They </a:t>
            </a:r>
            <a:r>
              <a:rPr sz="1100" spc="-55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0" dirty="0">
                <a:latin typeface="Arial"/>
                <a:cs typeface="Arial"/>
              </a:rPr>
              <a:t>medical  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20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4870" y="4948554"/>
            <a:ext cx="5126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862042"/>
            <a:ext cx="983615" cy="5353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100" b="1" spc="-175" dirty="0">
                <a:latin typeface="Arial"/>
                <a:cs typeface="Arial"/>
              </a:rPr>
              <a:t>SKILLS</a:t>
            </a:r>
            <a:r>
              <a:rPr sz="1100" b="1" spc="-140" dirty="0">
                <a:latin typeface="Arial"/>
                <a:cs typeface="Arial"/>
              </a:rPr>
              <a:t> SESSION: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50" dirty="0">
                <a:latin typeface="Arial"/>
                <a:cs typeface="Arial"/>
              </a:rPr>
              <a:t>skills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5754090"/>
            <a:ext cx="624205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  <a:spcBef>
                <a:spcPts val="100"/>
              </a:spcBef>
            </a:pPr>
            <a:r>
              <a:rPr sz="1100" b="1" spc="-155" dirty="0">
                <a:latin typeface="Arial"/>
                <a:cs typeface="Arial"/>
              </a:rPr>
              <a:t>SELF-DIRECTED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15" dirty="0">
                <a:latin typeface="Arial"/>
                <a:cs typeface="Arial"/>
              </a:rPr>
              <a:t>information 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0927" y="6198219"/>
            <a:ext cx="3337729" cy="2680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6435" y="833373"/>
            <a:ext cx="1790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4: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6" name="object 6"/>
          <p:cNvSpPr txBox="1"/>
          <p:nvPr/>
        </p:nvSpPr>
        <p:spPr>
          <a:xfrm>
            <a:off x="940104" y="1141221"/>
            <a:ext cx="602932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93345" marR="6985" algn="just">
              <a:lnSpc>
                <a:spcPct val="152700"/>
              </a:lnSpc>
              <a:spcBef>
                <a:spcPts val="5"/>
              </a:spcBef>
            </a:pPr>
            <a:r>
              <a:rPr sz="1100" spc="-45" dirty="0">
                <a:latin typeface="Arial"/>
                <a:cs typeface="Arial"/>
              </a:rPr>
              <a:t>Dermatology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branch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medicine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60" dirty="0">
                <a:latin typeface="Arial"/>
                <a:cs typeface="Arial"/>
              </a:rPr>
              <a:t>deals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skin, </a:t>
            </a:r>
            <a:r>
              <a:rPr sz="1100" spc="-60" dirty="0">
                <a:latin typeface="Arial"/>
                <a:cs typeface="Arial"/>
              </a:rPr>
              <a:t>mucous </a:t>
            </a:r>
            <a:r>
              <a:rPr sz="1100" spc="-50" dirty="0">
                <a:latin typeface="Arial"/>
                <a:cs typeface="Arial"/>
              </a:rPr>
              <a:t>membranes, </a:t>
            </a:r>
            <a:r>
              <a:rPr sz="1100" spc="-25" dirty="0">
                <a:latin typeface="Arial"/>
                <a:cs typeface="Arial"/>
              </a:rPr>
              <a:t>hair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nails.  </a:t>
            </a:r>
            <a:r>
              <a:rPr sz="1100" spc="-35" dirty="0">
                <a:latin typeface="Arial"/>
                <a:cs typeface="Arial"/>
              </a:rPr>
              <a:t>Although </a:t>
            </a:r>
            <a:r>
              <a:rPr sz="1100" spc="-25" dirty="0">
                <a:latin typeface="Arial"/>
                <a:cs typeface="Arial"/>
              </a:rPr>
              <a:t>relatively </a:t>
            </a:r>
            <a:r>
              <a:rPr sz="1100" spc="-20" dirty="0">
                <a:latin typeface="Arial"/>
                <a:cs typeface="Arial"/>
              </a:rPr>
              <a:t>straightforward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examine,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skin is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largest organ </a:t>
            </a:r>
            <a:r>
              <a:rPr sz="1100" spc="-30" dirty="0">
                <a:latin typeface="Arial"/>
                <a:cs typeface="Arial"/>
              </a:rPr>
              <a:t>weighting about </a:t>
            </a:r>
            <a:r>
              <a:rPr sz="1100" spc="-105" dirty="0">
                <a:latin typeface="Arial"/>
                <a:cs typeface="Arial"/>
              </a:rPr>
              <a:t>16%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5" dirty="0">
                <a:latin typeface="Arial"/>
                <a:cs typeface="Arial"/>
              </a:rPr>
              <a:t>total </a:t>
            </a:r>
            <a:r>
              <a:rPr sz="1100" spc="-40" dirty="0">
                <a:latin typeface="Arial"/>
                <a:cs typeface="Arial"/>
              </a:rPr>
              <a:t>body </a:t>
            </a:r>
            <a:r>
              <a:rPr sz="1100" spc="-25" dirty="0">
                <a:latin typeface="Arial"/>
                <a:cs typeface="Arial"/>
              </a:rPr>
              <a:t>weight,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45" dirty="0">
                <a:latin typeface="Arial"/>
                <a:cs typeface="Arial"/>
              </a:rPr>
              <a:t>numerous </a:t>
            </a:r>
            <a:r>
              <a:rPr sz="1100" spc="-15" dirty="0">
                <a:latin typeface="Arial"/>
                <a:cs typeface="Arial"/>
              </a:rPr>
              <a:t>potential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abnormalities.</a:t>
            </a:r>
            <a:endParaRPr sz="1100">
              <a:latin typeface="Arial"/>
              <a:cs typeface="Arial"/>
            </a:endParaRPr>
          </a:p>
          <a:p>
            <a:pPr marL="93345" marR="6350" algn="just">
              <a:lnSpc>
                <a:spcPct val="152300"/>
              </a:lnSpc>
              <a:spcBef>
                <a:spcPts val="5"/>
              </a:spcBef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0" dirty="0">
                <a:latin typeface="Arial"/>
                <a:cs typeface="Arial"/>
              </a:rPr>
              <a:t>about </a:t>
            </a:r>
            <a:r>
              <a:rPr sz="1100" spc="-55" dirty="0">
                <a:latin typeface="Arial"/>
                <a:cs typeface="Arial"/>
              </a:rPr>
              <a:t>1500 </a:t>
            </a:r>
            <a:r>
              <a:rPr sz="1100" spc="-20" dirty="0">
                <a:latin typeface="Arial"/>
                <a:cs typeface="Arial"/>
              </a:rPr>
              <a:t>distinct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80" dirty="0">
                <a:latin typeface="Arial"/>
                <a:cs typeface="Arial"/>
              </a:rPr>
              <a:t>diseases </a:t>
            </a:r>
            <a:r>
              <a:rPr sz="1100" spc="-55" dirty="0">
                <a:latin typeface="Arial"/>
                <a:cs typeface="Arial"/>
              </a:rPr>
              <a:t>and many </a:t>
            </a:r>
            <a:r>
              <a:rPr sz="1100" spc="-40" dirty="0">
                <a:latin typeface="Arial"/>
                <a:cs typeface="Arial"/>
              </a:rPr>
              <a:t>variants. </a:t>
            </a:r>
            <a:r>
              <a:rPr sz="1100" spc="-30" dirty="0">
                <a:latin typeface="Arial"/>
                <a:cs typeface="Arial"/>
              </a:rPr>
              <a:t>About </a:t>
            </a:r>
            <a:r>
              <a:rPr sz="1100" spc="-105" dirty="0">
                <a:latin typeface="Arial"/>
                <a:cs typeface="Arial"/>
              </a:rPr>
              <a:t>15%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consultations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general  </a:t>
            </a:r>
            <a:r>
              <a:rPr sz="1100" spc="-35" dirty="0">
                <a:latin typeface="Arial"/>
                <a:cs typeface="Arial"/>
              </a:rPr>
              <a:t>practice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30" dirty="0">
                <a:latin typeface="Arial"/>
                <a:cs typeface="Arial"/>
              </a:rPr>
              <a:t>problem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between </a:t>
            </a:r>
            <a:r>
              <a:rPr sz="1100" spc="-105" dirty="0">
                <a:latin typeface="Arial"/>
                <a:cs typeface="Arial"/>
              </a:rPr>
              <a:t>50%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105" dirty="0">
                <a:latin typeface="Arial"/>
                <a:cs typeface="Arial"/>
              </a:rPr>
              <a:t>75%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individuals </a:t>
            </a:r>
            <a:r>
              <a:rPr sz="1100" spc="-60" dirty="0">
                <a:latin typeface="Arial"/>
                <a:cs typeface="Arial"/>
              </a:rPr>
              <a:t>may have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30" dirty="0">
                <a:latin typeface="Arial"/>
                <a:cs typeface="Arial"/>
              </a:rPr>
              <a:t>problem </a:t>
            </a:r>
            <a:r>
              <a:rPr sz="1100" spc="-10" dirty="0">
                <a:latin typeface="Arial"/>
                <a:cs typeface="Arial"/>
              </a:rPr>
              <a:t>at  </a:t>
            </a:r>
            <a:r>
              <a:rPr sz="1100" spc="-60" dirty="0">
                <a:latin typeface="Arial"/>
                <a:cs typeface="Arial"/>
              </a:rPr>
              <a:t>any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5080" algn="just">
              <a:lnSpc>
                <a:spcPct val="152500"/>
              </a:lnSpc>
              <a:spcBef>
                <a:spcPts val="755"/>
              </a:spcBef>
            </a:pPr>
            <a:r>
              <a:rPr sz="1100" spc="-20" dirty="0">
                <a:latin typeface="Arial"/>
                <a:cs typeface="Arial"/>
              </a:rPr>
              <a:t>Most </a:t>
            </a:r>
            <a:r>
              <a:rPr sz="1100" spc="-35" dirty="0">
                <a:latin typeface="Arial"/>
                <a:cs typeface="Arial"/>
              </a:rPr>
              <a:t>dermatological </a:t>
            </a:r>
            <a:r>
              <a:rPr sz="1100" spc="-30" dirty="0">
                <a:latin typeface="Arial"/>
                <a:cs typeface="Arial"/>
              </a:rPr>
              <a:t>conditions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highly </a:t>
            </a:r>
            <a:r>
              <a:rPr sz="1100" spc="-40" dirty="0">
                <a:latin typeface="Arial"/>
                <a:cs typeface="Arial"/>
              </a:rPr>
              <a:t>visible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60" dirty="0">
                <a:latin typeface="Arial"/>
                <a:cs typeface="Arial"/>
              </a:rPr>
              <a:t>have </a:t>
            </a:r>
            <a:r>
              <a:rPr sz="1100" spc="-25" dirty="0">
                <a:latin typeface="Arial"/>
                <a:cs typeface="Arial"/>
              </a:rPr>
              <a:t>profound </a:t>
            </a:r>
            <a:r>
              <a:rPr sz="1100" spc="-60" dirty="0">
                <a:latin typeface="Arial"/>
                <a:cs typeface="Arial"/>
              </a:rPr>
              <a:t>psychosocial </a:t>
            </a:r>
            <a:r>
              <a:rPr sz="1100" spc="-30" dirty="0">
                <a:latin typeface="Arial"/>
                <a:cs typeface="Arial"/>
              </a:rPr>
              <a:t>effects.  </a:t>
            </a:r>
            <a:r>
              <a:rPr sz="1100" spc="-35" dirty="0">
                <a:latin typeface="Arial"/>
                <a:cs typeface="Arial"/>
              </a:rPr>
              <a:t>Disfigurement </a:t>
            </a:r>
            <a:r>
              <a:rPr sz="1100" spc="-75" dirty="0">
                <a:latin typeface="Arial"/>
                <a:cs typeface="Arial"/>
              </a:rPr>
              <a:t>can </a:t>
            </a:r>
            <a:r>
              <a:rPr sz="1100" spc="-25" dirty="0">
                <a:latin typeface="Arial"/>
                <a:cs typeface="Arial"/>
              </a:rPr>
              <a:t>result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negative </a:t>
            </a:r>
            <a:r>
              <a:rPr sz="1100" spc="-35" dirty="0">
                <a:latin typeface="Arial"/>
                <a:cs typeface="Arial"/>
              </a:rPr>
              <a:t>self-perception, </a:t>
            </a:r>
            <a:r>
              <a:rPr sz="1100" spc="-50" dirty="0">
                <a:latin typeface="Arial"/>
                <a:cs typeface="Arial"/>
              </a:rPr>
              <a:t>depression, </a:t>
            </a:r>
            <a:r>
              <a:rPr sz="1100" spc="-55" dirty="0">
                <a:latin typeface="Arial"/>
                <a:cs typeface="Arial"/>
              </a:rPr>
              <a:t>social </a:t>
            </a:r>
            <a:r>
              <a:rPr sz="1100" spc="-25" dirty="0">
                <a:latin typeface="Arial"/>
                <a:cs typeface="Arial"/>
              </a:rPr>
              <a:t>rejection </a:t>
            </a:r>
            <a:r>
              <a:rPr sz="1100" spc="-55" dirty="0">
                <a:latin typeface="Arial"/>
                <a:cs typeface="Arial"/>
              </a:rPr>
              <a:t>and social </a:t>
            </a:r>
            <a:r>
              <a:rPr sz="1100" spc="-25" dirty="0">
                <a:latin typeface="Arial"/>
                <a:cs typeface="Arial"/>
              </a:rPr>
              <a:t>isolation  related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unfavorable </a:t>
            </a:r>
            <a:r>
              <a:rPr sz="1100" spc="-50" dirty="0">
                <a:latin typeface="Arial"/>
                <a:cs typeface="Arial"/>
              </a:rPr>
              <a:t>self-image. </a:t>
            </a:r>
            <a:r>
              <a:rPr sz="1100" spc="-80" dirty="0">
                <a:latin typeface="Arial"/>
                <a:cs typeface="Arial"/>
              </a:rPr>
              <a:t>Skin </a:t>
            </a:r>
            <a:r>
              <a:rPr sz="1100" spc="-30" dirty="0">
                <a:latin typeface="Arial"/>
                <a:cs typeface="Arial"/>
              </a:rPr>
              <a:t>conditions affecting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face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0" dirty="0">
                <a:latin typeface="Arial"/>
                <a:cs typeface="Arial"/>
              </a:rPr>
              <a:t>require </a:t>
            </a:r>
            <a:r>
              <a:rPr sz="1100" spc="-70" dirty="0">
                <a:latin typeface="Arial"/>
                <a:cs typeface="Arial"/>
              </a:rPr>
              <a:t>aggressive </a:t>
            </a:r>
            <a:r>
              <a:rPr sz="1100" spc="-10" dirty="0">
                <a:latin typeface="Arial"/>
                <a:cs typeface="Arial"/>
              </a:rPr>
              <a:t>treatment  </a:t>
            </a:r>
            <a:r>
              <a:rPr sz="1100" spc="-55" dirty="0">
                <a:latin typeface="Arial"/>
                <a:cs typeface="Arial"/>
              </a:rPr>
              <a:t>even </a:t>
            </a:r>
            <a:r>
              <a:rPr sz="1100" spc="20" dirty="0">
                <a:latin typeface="Arial"/>
                <a:cs typeface="Arial"/>
              </a:rPr>
              <a:t>if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clinically </a:t>
            </a:r>
            <a:r>
              <a:rPr sz="1100" spc="-25" dirty="0">
                <a:latin typeface="Arial"/>
                <a:cs typeface="Arial"/>
              </a:rPr>
              <a:t>relatively </a:t>
            </a:r>
            <a:r>
              <a:rPr sz="1100" spc="-20" dirty="0">
                <a:latin typeface="Arial"/>
                <a:cs typeface="Arial"/>
              </a:rPr>
              <a:t>mild. </a:t>
            </a:r>
            <a:r>
              <a:rPr sz="1100" spc="-45" dirty="0">
                <a:latin typeface="Arial"/>
                <a:cs typeface="Arial"/>
              </a:rPr>
              <a:t>Disturbance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body </a:t>
            </a:r>
            <a:r>
              <a:rPr sz="1100" spc="-60" dirty="0">
                <a:latin typeface="Arial"/>
                <a:cs typeface="Arial"/>
              </a:rPr>
              <a:t>image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5" dirty="0">
                <a:latin typeface="Arial"/>
                <a:cs typeface="Arial"/>
              </a:rPr>
              <a:t>particularly </a:t>
            </a:r>
            <a:r>
              <a:rPr sz="1100" spc="-55" dirty="0">
                <a:latin typeface="Arial"/>
                <a:cs typeface="Arial"/>
              </a:rPr>
              <a:t>serious </a:t>
            </a:r>
            <a:r>
              <a:rPr sz="1100" spc="20" dirty="0">
                <a:latin typeface="Arial"/>
                <a:cs typeface="Arial"/>
              </a:rPr>
              <a:t>if </a:t>
            </a:r>
            <a:r>
              <a:rPr sz="1100" spc="3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arises  </a:t>
            </a:r>
            <a:r>
              <a:rPr sz="1100" spc="-30" dirty="0">
                <a:latin typeface="Arial"/>
                <a:cs typeface="Arial"/>
              </a:rPr>
              <a:t>during childhood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60" dirty="0">
                <a:latin typeface="Arial"/>
                <a:cs typeface="Arial"/>
              </a:rPr>
              <a:t>adolescence,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case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birthmarks, atopic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eczema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acne.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5715" algn="just">
              <a:lnSpc>
                <a:spcPct val="152800"/>
              </a:lnSpc>
              <a:spcBef>
                <a:spcPts val="750"/>
              </a:spcBef>
            </a:pP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75" dirty="0">
                <a:latin typeface="Arial"/>
                <a:cs typeface="Arial"/>
              </a:rPr>
              <a:t>discuss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impact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75" dirty="0">
                <a:latin typeface="Arial"/>
                <a:cs typeface="Arial"/>
              </a:rPr>
              <a:t>diseases, </a:t>
            </a:r>
            <a:r>
              <a:rPr sz="1100" spc="-10" dirty="0">
                <a:latin typeface="Arial"/>
                <a:cs typeface="Arial"/>
              </a:rPr>
              <a:t>outline the </a:t>
            </a:r>
            <a:r>
              <a:rPr sz="1100" spc="-40" dirty="0">
                <a:latin typeface="Arial"/>
                <a:cs typeface="Arial"/>
              </a:rPr>
              <a:t>biology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normal </a:t>
            </a:r>
            <a:r>
              <a:rPr sz="1100" spc="-50" dirty="0">
                <a:latin typeface="Arial"/>
                <a:cs typeface="Arial"/>
              </a:rPr>
              <a:t>skin,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describe  </a:t>
            </a:r>
            <a:r>
              <a:rPr sz="1100" spc="-25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examine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skin and </a:t>
            </a:r>
            <a:r>
              <a:rPr sz="1100" spc="-25" dirty="0">
                <a:latin typeface="Arial"/>
                <a:cs typeface="Arial"/>
              </a:rPr>
              <a:t>how </a:t>
            </a:r>
            <a:r>
              <a:rPr sz="1100" spc="-15" dirty="0">
                <a:latin typeface="Arial"/>
                <a:cs typeface="Arial"/>
              </a:rPr>
              <a:t>its </a:t>
            </a:r>
            <a:r>
              <a:rPr sz="1100" spc="-80" dirty="0">
                <a:latin typeface="Arial"/>
                <a:cs typeface="Arial"/>
              </a:rPr>
              <a:t>diseases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effectively </a:t>
            </a:r>
            <a:r>
              <a:rPr sz="1100" spc="-20" dirty="0">
                <a:latin typeface="Arial"/>
                <a:cs typeface="Arial"/>
              </a:rPr>
              <a:t>treated. </a:t>
            </a: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range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30" dirty="0">
                <a:latin typeface="Arial"/>
                <a:cs typeface="Arial"/>
              </a:rPr>
              <a:t>infections,  </a:t>
            </a:r>
            <a:r>
              <a:rPr sz="1100" spc="-25" dirty="0">
                <a:latin typeface="Arial"/>
                <a:cs typeface="Arial"/>
              </a:rPr>
              <a:t>inflammatory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80" dirty="0">
                <a:latin typeface="Arial"/>
                <a:cs typeface="Arial"/>
              </a:rPr>
              <a:t>diseases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neoplastic </a:t>
            </a:r>
            <a:r>
              <a:rPr sz="1100" spc="-35" dirty="0">
                <a:latin typeface="Arial"/>
                <a:cs typeface="Arial"/>
              </a:rPr>
              <a:t>conditions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briefly </a:t>
            </a:r>
            <a:r>
              <a:rPr sz="1100" spc="-50" dirty="0">
                <a:latin typeface="Arial"/>
                <a:cs typeface="Arial"/>
              </a:rPr>
              <a:t>described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well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55" dirty="0">
                <a:latin typeface="Arial"/>
                <a:cs typeface="Arial"/>
              </a:rPr>
              <a:t>skin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55" dirty="0">
                <a:latin typeface="Arial"/>
                <a:cs typeface="Arial"/>
              </a:rPr>
              <a:t>systemic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disease.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359156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95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Dermatology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should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able </a:t>
            </a:r>
            <a:r>
              <a:rPr sz="1100" spc="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1176" y="1548638"/>
          <a:ext cx="6047739" cy="763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940"/>
                <a:gridCol w="392430"/>
                <a:gridCol w="575944"/>
                <a:gridCol w="495300"/>
                <a:gridCol w="552450"/>
                <a:gridCol w="1463675"/>
              </a:tblGrid>
              <a:tr h="561975">
                <a:tc gridSpan="5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b="1" spc="-175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ts val="1405"/>
                        </a:lnSpc>
                      </a:pPr>
                      <a:r>
                        <a:rPr sz="1200" b="1" spc="-140" dirty="0">
                          <a:latin typeface="Arial"/>
                          <a:cs typeface="Arial"/>
                        </a:rPr>
                        <a:t>TEACHING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7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51790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DERMATOLOGY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4335">
                <a:tc gridSpan="5"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terminologies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  <a:tab pos="1470660" algn="l"/>
                          <a:tab pos="2045335" algn="l"/>
                        </a:tabLst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Differentiate	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among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various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photographs/real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patients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skin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lesions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when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shown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81525">
                <a:tc gridSpan="5"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dermatologic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listed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below: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lvl="1" indent="-304800">
                        <a:lnSpc>
                          <a:spcPct val="100000"/>
                        </a:lnSpc>
                        <a:spcBef>
                          <a:spcPts val="765"/>
                        </a:spcBef>
                        <a:buAutoNum type="romanU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Infections: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 lvl="2" indent="-228600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lphaLcPeriod"/>
                        <a:tabLst>
                          <a:tab pos="9861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Bacterial: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Impetigo,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Ecthyma,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Cellulitis,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Foliculitis,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Furuncle,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Carbuncle,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Erysiplas,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NecrotisingFascitis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 lvl="2" indent="-228600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lphaLcPeriod" startAt="2"/>
                        <a:tabLst>
                          <a:tab pos="986155" algn="l"/>
                        </a:tabLst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Viral: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Herpes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Simplex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Zoster,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Chicken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Pox,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Measles,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Viral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warts,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MolluscumContagiosum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 lvl="2" indent="-228600">
                        <a:lnSpc>
                          <a:spcPct val="100000"/>
                        </a:lnSpc>
                        <a:spcBef>
                          <a:spcPts val="760"/>
                        </a:spcBef>
                        <a:buAutoNum type="alphaLcPeriod" startAt="3"/>
                        <a:tabLst>
                          <a:tab pos="9861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Fungal: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Dermatophyte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infections,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Candida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Albicans,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PityrisisVersiclor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5519" lvl="2" indent="-228600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lphaLcPeriod" startAt="4"/>
                        <a:tabLst>
                          <a:tab pos="9861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Parasitic: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Scabies,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Pediculosis,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Leishmaniasis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lvl="1" indent="-344170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romanU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Psoriasis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lvl="1" indent="-382270">
                        <a:lnSpc>
                          <a:spcPct val="100000"/>
                        </a:lnSpc>
                        <a:spcBef>
                          <a:spcPts val="770"/>
                        </a:spcBef>
                        <a:buAutoNum type="romanU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Lichen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Planus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marR="75565" lvl="1" indent="-391160">
                        <a:lnSpc>
                          <a:spcPct val="152500"/>
                        </a:lnSpc>
                        <a:buAutoNum type="romanU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Cutaneous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reactions: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Steven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Johnson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Syndrome,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Toxic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Epidermal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Necrolysis,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Erythema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Multiformis,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Urticaria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marR="507365" lvl="1" indent="-353695">
                        <a:lnSpc>
                          <a:spcPct val="152500"/>
                        </a:lnSpc>
                        <a:buAutoNum type="romanU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Cutaneous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Manifestations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Systemic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Diseases: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skins 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changes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SLE,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Thyroid disorders,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Hepatic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disorders.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3100">
                <a:tc gridSpan="5"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dermatologic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listed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based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information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provided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writing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simulated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patients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 gridSpan="5"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Justify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2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listed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above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909184" y="426211"/>
            <a:ext cx="2397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40" dirty="0">
                <a:latin typeface="Arial"/>
                <a:cs typeface="Arial"/>
              </a:rPr>
              <a:t>MBBS </a:t>
            </a:r>
            <a:r>
              <a:rPr sz="1100" b="1" i="1" spc="-130" dirty="0">
                <a:latin typeface="Arial"/>
                <a:cs typeface="Arial"/>
              </a:rPr>
              <a:t>DERMATOLOGY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5800" y="609600"/>
          <a:ext cx="6354443" cy="8609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  <a:gridCol w="306704"/>
              </a:tblGrid>
              <a:tr h="67310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Eczema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Atopic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dermatitis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08305" marR="368935" indent="-30480">
                        <a:lnSpc>
                          <a:spcPct val="116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38760">
                        <a:lnSpc>
                          <a:spcPts val="1689"/>
                        </a:lnSpc>
                        <a:spcBef>
                          <a:spcPts val="8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Bullous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disorder including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Pempigus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Vulgaris,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Bullous  Pemphigoid,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Dermatitis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Herpetiformis,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Epidermolysis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Bullosa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causes,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acne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causes,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alopecia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(hair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fall)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15"/>
                        </a:lnSpc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ENDOCRINOLOGY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dermatologic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Diabetes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Mellitus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3060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INFECTIOUS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Sexually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Transmitted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34670">
                        <a:lnSpc>
                          <a:spcPts val="2200"/>
                        </a:lnSpc>
                        <a:spcBef>
                          <a:spcPts val="185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which include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Gonorrhoea,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Chancroid, Syphilis,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Lymphogranuloma Venerum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(LGV),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Granuloma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Inguinale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3060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30"/>
                        </a:lnSpc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dermatologic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27635">
                        <a:lnSpc>
                          <a:spcPct val="116700"/>
                        </a:lnSpc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kidney disorders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malignancies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Para-Neoplastic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Syndrome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marR="343535" indent="-56515">
                        <a:lnSpc>
                          <a:spcPct val="116700"/>
                        </a:lnSpc>
                        <a:spcBef>
                          <a:spcPts val="60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cause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reactions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skin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manifestation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reactions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5440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71120">
                        <a:lnSpc>
                          <a:spcPts val="1415"/>
                        </a:lnSpc>
                      </a:pPr>
                      <a:r>
                        <a:rPr sz="12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Infectious </a:t>
                      </a:r>
                      <a:r>
                        <a:rPr sz="1200" b="1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diseases </a:t>
                      </a:r>
                      <a:r>
                        <a:rPr sz="12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9690" indent="-228600">
                        <a:lnSpc>
                          <a:spcPct val="151600"/>
                        </a:lnSpc>
                        <a:spcBef>
                          <a:spcPts val="34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skin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Verrucae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(warts),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MolluscumContagiosum,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Impetigo,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fungal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infection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8382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2918</Words>
  <Application>Microsoft Office PowerPoint</Application>
  <PresentationFormat>Custom</PresentationFormat>
  <Paragraphs>500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5</cp:revision>
  <dcterms:created xsi:type="dcterms:W3CDTF">2019-06-10T13:49:44Z</dcterms:created>
  <dcterms:modified xsi:type="dcterms:W3CDTF">2019-06-13T13:50:35Z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2019-05-13T00:00:00Z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2019-06-10T00:00:00Z</vt:filetime>
  </property>
</Properties>
</file>