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2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‹#›</a:t>
            </a:fld>
            <a:endParaRPr spc="-4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63575" y="652144"/>
            <a:ext cx="2882900" cy="1860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240274" y="4021959"/>
            <a:ext cx="2794829" cy="1049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919854" y="5859653"/>
            <a:ext cx="3399789" cy="22656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58190" y="6050788"/>
            <a:ext cx="2938780" cy="19081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14705" y="3156508"/>
            <a:ext cx="1236345" cy="9300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123950" y="4539500"/>
            <a:ext cx="2238375" cy="11447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347637" y="3108159"/>
            <a:ext cx="1246419" cy="9778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‹#›</a:t>
            </a:fld>
            <a:endParaRPr spc="-4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‹#›</a:t>
            </a:fld>
            <a:endParaRPr spc="-4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‹#›</a:t>
            </a:fld>
            <a:endParaRPr spc="-4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‹#›</a:t>
            </a:fld>
            <a:endParaRPr spc="-4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20114" y="664844"/>
            <a:ext cx="6319520" cy="0"/>
          </a:xfrm>
          <a:custGeom>
            <a:avLst/>
            <a:gdLst/>
            <a:ahLst/>
            <a:cxnLst/>
            <a:rect l="l" t="t" r="r" b="b"/>
            <a:pathLst>
              <a:path w="6319520">
                <a:moveTo>
                  <a:pt x="0" y="0"/>
                </a:moveTo>
                <a:lnTo>
                  <a:pt x="6319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434" y="679958"/>
            <a:ext cx="6669531" cy="512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9679"/>
            <a:ext cx="33655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8048" y="9278823"/>
            <a:ext cx="52006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‹#›</a:t>
            </a:fld>
            <a:endParaRPr spc="-4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.utah.edu/WebPath/webpath.html" TargetMode="External"/><Relationship Id="rId2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athologyatlas.r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worldbank.org/indicator/SP.DYN.IMRT.IN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052315" y="1469466"/>
            <a:ext cx="3168650" cy="48196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322580">
              <a:lnSpc>
                <a:spcPts val="2275"/>
              </a:lnSpc>
            </a:pPr>
            <a:r>
              <a:rPr sz="2000" b="1" spc="-250" dirty="0">
                <a:solidFill>
                  <a:srgbClr val="538DD3"/>
                </a:solidFill>
                <a:latin typeface="Arial"/>
                <a:cs typeface="Arial"/>
              </a:rPr>
              <a:t>REPRODUCTIVE </a:t>
            </a:r>
            <a:r>
              <a:rPr sz="2000" b="1" spc="-204" dirty="0">
                <a:solidFill>
                  <a:srgbClr val="538DD3"/>
                </a:solidFill>
                <a:latin typeface="Arial"/>
                <a:cs typeface="Arial"/>
              </a:rPr>
              <a:t>MODULE</a:t>
            </a:r>
            <a:r>
              <a:rPr sz="2000" b="1" spc="-320" dirty="0">
                <a:solidFill>
                  <a:srgbClr val="538DD3"/>
                </a:solidFill>
                <a:latin typeface="Arial"/>
                <a:cs typeface="Arial"/>
              </a:rPr>
              <a:t> </a:t>
            </a:r>
            <a:r>
              <a:rPr sz="2000" b="1" spc="-105" dirty="0">
                <a:solidFill>
                  <a:srgbClr val="538DD3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52315" y="2131186"/>
            <a:ext cx="3168650" cy="359073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548640">
              <a:lnSpc>
                <a:spcPts val="2760"/>
              </a:lnSpc>
            </a:pPr>
            <a:r>
              <a:rPr sz="2400" b="1" spc="-280" dirty="0">
                <a:solidFill>
                  <a:srgbClr val="776C51"/>
                </a:solidFill>
                <a:latin typeface="Arial"/>
                <a:cs typeface="Arial"/>
              </a:rPr>
              <a:t>FOURTH  </a:t>
            </a:r>
            <a:r>
              <a:rPr sz="2400" b="1" spc="-360">
                <a:solidFill>
                  <a:srgbClr val="776C51"/>
                </a:solidFill>
                <a:latin typeface="Arial"/>
                <a:cs typeface="Arial"/>
              </a:rPr>
              <a:t>YEAR</a:t>
            </a:r>
            <a:r>
              <a:rPr sz="2400" b="1" spc="-434">
                <a:solidFill>
                  <a:srgbClr val="776C51"/>
                </a:solidFill>
                <a:latin typeface="Arial"/>
                <a:cs typeface="Arial"/>
              </a:rPr>
              <a:t> </a:t>
            </a:r>
            <a:r>
              <a:rPr sz="2400" b="1" spc="-290" smtClean="0">
                <a:solidFill>
                  <a:srgbClr val="776C51"/>
                </a:solidFill>
                <a:latin typeface="Arial"/>
                <a:cs typeface="Arial"/>
              </a:rPr>
              <a:t>MBBS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052315" y="679958"/>
            <a:ext cx="3168650" cy="51244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9050" rIns="0" bIns="0" rtlCol="0">
            <a:spAutoFit/>
          </a:bodyPr>
          <a:lstStyle/>
          <a:p>
            <a:pPr marL="996950">
              <a:lnSpc>
                <a:spcPct val="100000"/>
              </a:lnSpc>
              <a:spcBef>
                <a:spcPts val="150"/>
              </a:spcBef>
            </a:pPr>
            <a:r>
              <a:rPr spc="-350" dirty="0"/>
              <a:t>STUDY</a:t>
            </a:r>
            <a:r>
              <a:rPr spc="-175" dirty="0"/>
              <a:t> </a:t>
            </a:r>
            <a:r>
              <a:rPr spc="-275" dirty="0"/>
              <a:t>GUIDE</a:t>
            </a:r>
          </a:p>
        </p:txBody>
      </p:sp>
      <p:sp>
        <p:nvSpPr>
          <p:cNvPr id="9" name="object 9"/>
          <p:cNvSpPr/>
          <p:nvPr/>
        </p:nvSpPr>
        <p:spPr>
          <a:xfrm>
            <a:off x="6077584" y="5859779"/>
            <a:ext cx="1036319" cy="946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3"/>
          <a:srcRect t="32222" b="32222"/>
          <a:stretch>
            <a:fillRect/>
          </a:stretch>
        </p:blipFill>
        <p:spPr>
          <a:xfrm>
            <a:off x="381000" y="8382000"/>
            <a:ext cx="2819400" cy="1295400"/>
          </a:xfrm>
          <a:prstGeom prst="rect">
            <a:avLst/>
          </a:prstGeom>
        </p:spPr>
      </p:pic>
      <p:pic>
        <p:nvPicPr>
          <p:cNvPr id="11" name="Picture 10" descr="logo_hospit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8458200"/>
            <a:ext cx="123825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smtClean="0"/>
              <a:t>Page|</a:t>
            </a:r>
            <a:fld id="{81D60167-4931-47E6-BA6A-407CBD079E47}" type="slidenum">
              <a:rPr spc="-45" smtClean="0"/>
              <a:pPr marL="12700">
                <a:lnSpc>
                  <a:spcPts val="1150"/>
                </a:lnSpc>
              </a:pPr>
              <a:t>10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42136" y="838200"/>
          <a:ext cx="6239509" cy="8419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9354"/>
                <a:gridCol w="1360170"/>
                <a:gridCol w="1149985"/>
              </a:tblGrid>
              <a:tr h="586232">
                <a:tc>
                  <a:txBody>
                    <a:bodyPr/>
                    <a:lstStyle/>
                    <a:p>
                      <a:pPr marL="530225" marR="83185">
                        <a:lnSpc>
                          <a:spcPts val="1460"/>
                        </a:lnSpc>
                        <a:spcBef>
                          <a:spcPts val="5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signs,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STIs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males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(Epididymitis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,orchitis,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prostatitis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(chlamydia,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gonorrhoea, non-specific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urethritis,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genital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herpes,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genital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warts,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syphilis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HIV)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2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vaginal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discharge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135890" indent="-228600">
                        <a:lnSpc>
                          <a:spcPct val="1167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vaginal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discharge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(Leucorrhea)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pathological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vaginal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discharge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2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history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175895" indent="-228600">
                        <a:lnSpc>
                          <a:spcPct val="1167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signs,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options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vaginal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discharge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due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Candidiasis,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Bacterial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vaginosis,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Trichomoniasis,  Gonorrhea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Chlamydia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trachomatis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infection.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313690" indent="-228600">
                        <a:lnSpc>
                          <a:spcPct val="1167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recurrence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vaginal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discharge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30810" marR="115570" indent="-2540" algn="ctr">
                        <a:lnSpc>
                          <a:spcPct val="117300"/>
                        </a:lnSpc>
                      </a:pPr>
                      <a:r>
                        <a:rPr sz="1200" spc="-110" dirty="0">
                          <a:latin typeface="Arial"/>
                          <a:cs typeface="Arial"/>
                        </a:rPr>
                        <a:t>Task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Oriented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followed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task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Presentation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530225" marR="25463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post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HIV</a:t>
                      </a:r>
                      <a:r>
                        <a:rPr sz="12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test 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Counseling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179070" indent="-228600">
                        <a:lnSpc>
                          <a:spcPct val="1016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issues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confidentiality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dealing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patient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STI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session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5080" algn="ctr">
                        <a:lnSpc>
                          <a:spcPts val="1415"/>
                        </a:lnSpc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Pelvic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Inflammatory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Disease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028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Pelvic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Inflammatory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disease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(PID)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71145" indent="-228600">
                        <a:lnSpc>
                          <a:spcPct val="102499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PID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i.e.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Sexually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Transmitted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Infections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(STIs),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Post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delivery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PID,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Post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abortion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PID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Post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surgical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PID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57200" indent="-228600">
                        <a:lnSpc>
                          <a:spcPct val="1016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PID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investigation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findings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316865" indent="-228600">
                        <a:lnSpc>
                          <a:spcPct val="1016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differential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PID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possible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complications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80670" indent="-228600">
                        <a:lnSpc>
                          <a:spcPct val="1016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options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chronic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PID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6350" algn="ctr">
                        <a:lnSpc>
                          <a:spcPts val="1415"/>
                        </a:lnSpc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Amenorrhea/Dysmenorrhae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5006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primary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secondary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amenorrhea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oligomenorrhea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130810" indent="-228600">
                        <a:lnSpc>
                          <a:spcPct val="1167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signs,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options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primary,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secondary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amenorrhea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oligomenorrhea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141605" indent="-228600">
                        <a:lnSpc>
                          <a:spcPct val="1167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63880" algn="l"/>
                          <a:tab pos="5645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provided,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among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three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amenorrhea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31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15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hormone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profile report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25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PCOS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601200"/>
            <a:ext cx="52006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11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914400"/>
          <a:ext cx="6239509" cy="8546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9354"/>
                <a:gridCol w="1360170"/>
                <a:gridCol w="1149985"/>
              </a:tblGrid>
              <a:tr h="44132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diagnosis,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options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PCOS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930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Primary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Secondary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dysmenorrhea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71780" indent="-228600">
                        <a:lnSpc>
                          <a:spcPct val="1169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symptoms, 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primary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secondary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dysmenorrhea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Fibroids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2809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various 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fibroids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05765">
                        <a:lnSpc>
                          <a:spcPts val="1710"/>
                        </a:lnSpc>
                        <a:spcBef>
                          <a:spcPts val="75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204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selection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fibroid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uterus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Justify management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Fibroids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 marR="115570" indent="-2540" algn="ctr">
                        <a:lnSpc>
                          <a:spcPct val="116700"/>
                        </a:lnSpc>
                        <a:spcBef>
                          <a:spcPts val="695"/>
                        </a:spcBef>
                      </a:pPr>
                      <a:r>
                        <a:rPr sz="1200" spc="-110" dirty="0">
                          <a:latin typeface="Arial"/>
                          <a:cs typeface="Arial"/>
                        </a:rPr>
                        <a:t>Task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Oriented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followed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task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Presentation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3810" algn="ctr">
                        <a:lnSpc>
                          <a:spcPts val="1415"/>
                        </a:lnSpc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genital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tract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97735">
                <a:tc>
                  <a:txBody>
                    <a:bodyPr/>
                    <a:lstStyle/>
                    <a:p>
                      <a:pPr marL="530225" marR="61594" indent="-228600" algn="just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860" algn="l"/>
                        </a:tabLst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ovarian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cysts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polyps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symptoms,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69850" indent="-228600">
                        <a:lnSpc>
                          <a:spcPct val="1016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selection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ovarian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cysts,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polyps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93395" indent="-228600">
                        <a:lnSpc>
                          <a:spcPts val="1390"/>
                        </a:lnSpc>
                        <a:spcBef>
                          <a:spcPts val="9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Justify management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ovarian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cysts,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polyps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ts val="1345"/>
                        </a:lnSpc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given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79425">
                        <a:lnSpc>
                          <a:spcPts val="1390"/>
                        </a:lnSpc>
                        <a:spcBef>
                          <a:spcPts val="75"/>
                        </a:spcBef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features, risk factors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various</a:t>
                      </a:r>
                      <a:r>
                        <a:rPr sz="1200" spc="-25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vulvovaginal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conditions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ts val="1345"/>
                        </a:lnSpc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selection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various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ts val="1375"/>
                        </a:lnSpc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vulvovaginal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conditions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2540" algn="ctr">
                        <a:lnSpc>
                          <a:spcPts val="1415"/>
                        </a:lnSpc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Ectopic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9105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ectopic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97790" indent="-228600">
                        <a:lnSpc>
                          <a:spcPct val="1169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differential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abdomen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women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29870" indent="-228600">
                        <a:lnSpc>
                          <a:spcPct val="1167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provided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(history,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examination  findings,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investigation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reports)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ectopic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99745" indent="-228600">
                        <a:lnSpc>
                          <a:spcPct val="1167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options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ectopic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pregnancy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criteria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medical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635" algn="ctr">
                        <a:lnSpc>
                          <a:spcPts val="1415"/>
                        </a:lnSpc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Abortion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9113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abortion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according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WHO</a:t>
                      </a:r>
                      <a:r>
                        <a:rPr sz="12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criteria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31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various types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110" dirty="0">
                          <a:latin typeface="Arial"/>
                          <a:cs typeface="Arial"/>
                        </a:rPr>
                        <a:t>Task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Oriented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followed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8382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12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762000"/>
          <a:ext cx="6238239" cy="8514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800"/>
                <a:gridCol w="1360804"/>
                <a:gridCol w="1143635"/>
              </a:tblGrid>
              <a:tr h="996950">
                <a:tc>
                  <a:txBody>
                    <a:bodyPr/>
                    <a:lstStyle/>
                    <a:p>
                      <a:pPr marL="530225">
                        <a:lnSpc>
                          <a:spcPts val="1415"/>
                        </a:lnSpc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abortions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provided(history,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examination findings,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investigation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reports)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39395" indent="-228600">
                        <a:lnSpc>
                          <a:spcPct val="1167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options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each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type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abortion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task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Presentation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1905" algn="ctr">
                        <a:lnSpc>
                          <a:spcPts val="1415"/>
                        </a:lnSpc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Infertility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6433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Sub-fertility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382905" indent="-228600">
                        <a:lnSpc>
                          <a:spcPct val="1167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provided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(history,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examination  findings,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investigation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reports)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diagnose sub 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fertility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male and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female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31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anovulation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women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86385" indent="-228600">
                        <a:lnSpc>
                          <a:spcPct val="1167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15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reports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Semen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analysis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male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hormone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profile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female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9785">
                <a:tc>
                  <a:txBody>
                    <a:bodyPr/>
                    <a:lstStyle/>
                    <a:p>
                      <a:pPr marL="530225" marR="20320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psychosocial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issues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infertility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ethical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issues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confronted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patients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infertility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Psychiatry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1905000">
                        <a:lnSpc>
                          <a:spcPts val="1415"/>
                        </a:lnSpc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Female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Genital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Tract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6715">
                <a:tc>
                  <a:txBody>
                    <a:bodyPr/>
                    <a:lstStyle/>
                    <a:p>
                      <a:pPr marL="530225" marR="300990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malignant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lesions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vulva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vagina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62255">
                        <a:lnSpc>
                          <a:spcPct val="100000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marL="530225" marR="594360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factors,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pathogenesis 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morphological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cervical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carcinoma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1902460">
                        <a:lnSpc>
                          <a:spcPts val="1415"/>
                        </a:lnSpc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Female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Genital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Tract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12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premalignant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Uterine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lesions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85090" indent="-228600">
                        <a:lnSpc>
                          <a:spcPct val="1016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molecular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markers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morphological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subtypes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Endometrial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carcinoma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860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5609">
                <a:tc>
                  <a:txBody>
                    <a:bodyPr/>
                    <a:lstStyle/>
                    <a:p>
                      <a:pPr marL="530225" marR="495300" indent="-228600">
                        <a:lnSpc>
                          <a:spcPct val="101899"/>
                        </a:lnSpc>
                        <a:spcBef>
                          <a:spcPts val="21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uterine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stromal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myometrial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tumors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ts val="1415"/>
                        </a:lnSpc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670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848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Ovarian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tumors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382905" indent="-228600">
                        <a:lnSpc>
                          <a:spcPct val="1016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Subtypes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surface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epithelial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tumors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describe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pathogenesis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530225" marR="282575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Germ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cell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tumors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ovary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tumor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makers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marL="530225" marR="130175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slides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malignant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female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genital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tract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Practical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3175" algn="ctr">
                        <a:lnSpc>
                          <a:spcPts val="1415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Instruments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Gynecology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417830">
                        <a:lnSpc>
                          <a:spcPts val="1250"/>
                        </a:lnSpc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uses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of: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87425" indent="-228600">
                        <a:lnSpc>
                          <a:spcPts val="1295"/>
                        </a:lnSpc>
                        <a:buFont typeface="Symbol"/>
                        <a:buChar char=""/>
                        <a:tabLst>
                          <a:tab pos="987425" algn="l"/>
                          <a:tab pos="988060" algn="l"/>
                        </a:tabLst>
                      </a:pPr>
                      <a:r>
                        <a:rPr sz="1200" spc="-100" dirty="0">
                          <a:latin typeface="Arial"/>
                          <a:cs typeface="Arial"/>
                        </a:rPr>
                        <a:t>Cisco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speculum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87425" indent="-228600">
                        <a:lnSpc>
                          <a:spcPts val="1315"/>
                        </a:lnSpc>
                        <a:buFont typeface="Symbol"/>
                        <a:buChar char=""/>
                        <a:tabLst>
                          <a:tab pos="987425" algn="l"/>
                          <a:tab pos="988060" algn="l"/>
                        </a:tabLst>
                      </a:pPr>
                      <a:r>
                        <a:rPr sz="1200" spc="-110" dirty="0">
                          <a:latin typeface="Arial"/>
                          <a:cs typeface="Arial"/>
                        </a:rPr>
                        <a:t>Sims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session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13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lang="en-US" sz="1000" b="1" i="1" spc="-155" dirty="0" smtClean="0">
                <a:latin typeface="Arial"/>
                <a:cs typeface="Arial"/>
              </a:rPr>
              <a:t> </a:t>
            </a:r>
            <a:r>
              <a:rPr sz="1000" b="1" i="1" spc="-125" smtClean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762000"/>
          <a:ext cx="6239510" cy="8277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4595"/>
                <a:gridCol w="1360170"/>
                <a:gridCol w="1134745"/>
              </a:tblGrid>
              <a:tr h="334645">
                <a:tc>
                  <a:txBody>
                    <a:bodyPr/>
                    <a:lstStyle/>
                    <a:p>
                      <a:pPr marL="987425" indent="-228600">
                        <a:lnSpc>
                          <a:spcPts val="1245"/>
                        </a:lnSpc>
                        <a:buFont typeface="Symbol"/>
                        <a:buChar char=""/>
                        <a:tabLst>
                          <a:tab pos="987425" algn="l"/>
                          <a:tab pos="9880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Ayers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spatula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87425" indent="-228600">
                        <a:lnSpc>
                          <a:spcPts val="1290"/>
                        </a:lnSpc>
                        <a:buFont typeface="Symbol"/>
                        <a:buChar char=""/>
                        <a:tabLst>
                          <a:tab pos="987425" algn="l"/>
                          <a:tab pos="988060" algn="l"/>
                        </a:tabLst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Instruments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DNC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MVA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b="1" spc="-175" dirty="0">
                          <a:latin typeface="Arial"/>
                          <a:cs typeface="Arial"/>
                        </a:rPr>
                        <a:t>OBSTETRICS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7345">
                <a:tc gridSpan="3">
                  <a:txBody>
                    <a:bodyPr/>
                    <a:lstStyle/>
                    <a:p>
                      <a:pPr marL="1905" algn="ctr">
                        <a:lnSpc>
                          <a:spcPts val="1415"/>
                        </a:lnSpc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Normal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0584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provided,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case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709930" indent="-228600">
                        <a:lnSpc>
                          <a:spcPct val="1167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physiological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changes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during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pregnancy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pregnant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woman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717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incidence, types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causes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multiple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59740" indent="-228600">
                        <a:lnSpc>
                          <a:spcPct val="1167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diagnosis,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multiple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96545" indent="-228600">
                        <a:lnSpc>
                          <a:spcPct val="1167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difference between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monochorionic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dichorionic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pregnancies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635" marR="118110" indent="-2540" algn="ctr">
                        <a:lnSpc>
                          <a:spcPct val="117300"/>
                        </a:lnSpc>
                      </a:pPr>
                      <a:r>
                        <a:rPr sz="1200" spc="-110" dirty="0">
                          <a:latin typeface="Arial"/>
                          <a:cs typeface="Arial"/>
                        </a:rPr>
                        <a:t>Task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Oriented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followed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task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Presentation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53060">
                        <a:lnSpc>
                          <a:spcPct val="100000"/>
                        </a:lnSpc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marL="530225" marR="411480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Take a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detailed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history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Obstetric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Gynecologic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real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simulated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patient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Skills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62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psychopharmacology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Psychiatry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530225" marR="690245" indent="-228600">
                        <a:lnSpc>
                          <a:spcPts val="1420"/>
                        </a:lnSpc>
                        <a:spcBef>
                          <a:spcPts val="11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800" spc="-104" baseline="2314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800" spc="-60" baseline="2314" dirty="0">
                          <a:latin typeface="Arial"/>
                          <a:cs typeface="Arial"/>
                        </a:rPr>
                        <a:t>contraindicated </a:t>
                      </a:r>
                      <a:r>
                        <a:rPr sz="1800" spc="-89" baseline="23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112" baseline="2314" dirty="0">
                          <a:latin typeface="Arial"/>
                          <a:cs typeface="Arial"/>
                        </a:rPr>
                        <a:t>safe </a:t>
                      </a:r>
                      <a:r>
                        <a:rPr sz="1800" spc="-104" baseline="2314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800" spc="-37" baseline="2314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Antenatal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Care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0230">
                <a:tc>
                  <a:txBody>
                    <a:bodyPr/>
                    <a:lstStyle/>
                    <a:p>
                      <a:pPr marL="530225" marR="11811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antenatal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care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87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terms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screening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23520">
                        <a:lnSpc>
                          <a:spcPts val="1700"/>
                        </a:lnSpc>
                        <a:spcBef>
                          <a:spcPts val="55"/>
                        </a:spcBef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screening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diagnostic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tests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47015" indent="-228600">
                        <a:lnSpc>
                          <a:spcPts val="168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purpose 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prenatal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differences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364490" indent="-228600">
                        <a:lnSpc>
                          <a:spcPts val="168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indications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prenatal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screening and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especially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Down’s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syndrome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neural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tube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defects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170180" indent="-228600">
                        <a:lnSpc>
                          <a:spcPct val="101699"/>
                        </a:lnSpc>
                        <a:spcBef>
                          <a:spcPts val="19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procedures,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disadvantages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diagnostic procedures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  chorionic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villous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sampling, amniocentesis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chordocentesis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9906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14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762000"/>
          <a:ext cx="6238239" cy="8455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6340"/>
                <a:gridCol w="1362710"/>
                <a:gridCol w="1084579"/>
                <a:gridCol w="54610"/>
              </a:tblGrid>
              <a:tr h="347345">
                <a:tc gridSpan="4">
                  <a:txBody>
                    <a:bodyPr/>
                    <a:lstStyle/>
                    <a:p>
                      <a:pPr marL="1905" algn="ctr">
                        <a:lnSpc>
                          <a:spcPts val="1415"/>
                        </a:lnSpc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Reproductive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30" dirty="0">
                          <a:latin typeface="Arial"/>
                          <a:cs typeface="Arial"/>
                        </a:rPr>
                        <a:t>issues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1168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maternal health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situation in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Pakistan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6990" indent="-228600">
                        <a:lnSpc>
                          <a:spcPct val="1085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  <a:tab pos="1111885" algn="l"/>
                          <a:tab pos="1574800" algn="l"/>
                          <a:tab pos="2324100" algn="l"/>
                          <a:tab pos="2866390" algn="l"/>
                          <a:tab pos="311912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	t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	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ta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	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es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	ma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al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mortality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morbidity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maternal health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services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5720" indent="-228600" algn="just">
                        <a:lnSpc>
                          <a:spcPct val="11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levels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obstetric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care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obstetric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first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aid,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EmNOC,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comprehensive  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EmNOC.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27355" indent="-228600">
                        <a:lnSpc>
                          <a:spcPts val="168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methods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improving maternal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perinatal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mortality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morbidity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877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387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early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late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Eclampsia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4170">
                <a:tc gridSpan="4">
                  <a:txBody>
                    <a:bodyPr/>
                    <a:lstStyle/>
                    <a:p>
                      <a:pPr marL="1905" algn="ctr">
                        <a:lnSpc>
                          <a:spcPts val="1420"/>
                        </a:lnSpc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Early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79700">
                <a:tc>
                  <a:txBody>
                    <a:bodyPr/>
                    <a:lstStyle/>
                    <a:p>
                      <a:pPr marL="646430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646430" algn="l"/>
                          <a:tab pos="64706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most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pregnancy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complications.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46430" marR="48895" indent="-228600" algn="just">
                        <a:lnSpc>
                          <a:spcPct val="11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647065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incidence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risk factors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most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prevalent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pregnancy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complications.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46430" marR="43815" indent="-228600" algn="just">
                        <a:lnSpc>
                          <a:spcPct val="1095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64706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data provided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(history,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examination  findings,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investigation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reports)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women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affected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pregnancy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complications.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46430" marR="47625" indent="-228600" algn="just">
                        <a:lnSpc>
                          <a:spcPct val="1083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64706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provided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response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pregnancy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complications.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46430" marR="45720" indent="-228600" algn="just">
                        <a:lnSpc>
                          <a:spcPct val="11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647065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maternal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fetal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implications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arising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2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most prevalent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pregnancy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complications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877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7345">
                <a:tc gridSpan="3">
                  <a:txBody>
                    <a:bodyPr/>
                    <a:lstStyle/>
                    <a:p>
                      <a:pPr marL="6350" algn="ctr">
                        <a:lnSpc>
                          <a:spcPts val="1415"/>
                        </a:lnSpc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Normal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Labor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</a:tr>
              <a:tr h="154241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labor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31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stages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normal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labor.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753110" indent="-228600">
                        <a:lnSpc>
                          <a:spcPct val="1167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mechanisms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labor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evaluation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34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7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cardinal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movements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labor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116839" indent="-228600">
                        <a:lnSpc>
                          <a:spcPct val="1167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technique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proper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delivery,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traction,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handling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infant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delivery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0" marR="309880" indent="-55244">
                        <a:lnSpc>
                          <a:spcPct val="116700"/>
                        </a:lnSpc>
                        <a:spcBef>
                          <a:spcPts val="840"/>
                        </a:spcBef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65849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per-abdominal examination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536575">
                        <a:lnSpc>
                          <a:spcPts val="1710"/>
                        </a:lnSpc>
                        <a:spcBef>
                          <a:spcPts val="50"/>
                        </a:spcBef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pregnant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female </a:t>
                      </a:r>
                      <a:r>
                        <a:rPr sz="1200" spc="13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mannequin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according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prescribed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steps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50800" algn="ctr">
                        <a:lnSpc>
                          <a:spcPct val="100000"/>
                        </a:lnSpc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Skills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204" dirty="0">
                          <a:latin typeface="Arial"/>
                          <a:cs typeface="Arial"/>
                        </a:rPr>
                        <a:t>RSDC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9906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904512"/>
            <a:ext cx="9144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15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762000"/>
          <a:ext cx="6169454" cy="9065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3101"/>
                <a:gridCol w="1381125"/>
                <a:gridCol w="1094739"/>
                <a:gridCol w="110489"/>
              </a:tblGrid>
              <a:tr h="17653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Induction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Augmentation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labor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indications,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contraindication,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advantages,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530225">
                        <a:lnSpc>
                          <a:spcPts val="1270"/>
                        </a:lnSpc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disadvantages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Induction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Augmentation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labor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monitoring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14629">
                <a:tc>
                  <a:txBody>
                    <a:bodyPr/>
                    <a:lstStyle/>
                    <a:p>
                      <a:pPr marL="530225">
                        <a:lnSpc>
                          <a:spcPts val="1380"/>
                        </a:lnSpc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induced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augmented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labor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2540" algn="ctr">
                        <a:lnSpc>
                          <a:spcPts val="1415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UTI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marL="588010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88010" algn="l"/>
                          <a:tab pos="58864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provided,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diagnose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UTI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880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pregnant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women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88010" indent="-228600">
                        <a:lnSpc>
                          <a:spcPct val="100000"/>
                        </a:lnSpc>
                        <a:spcBef>
                          <a:spcPts val="315"/>
                        </a:spcBef>
                        <a:buFont typeface="Symbol"/>
                        <a:buChar char=""/>
                        <a:tabLst>
                          <a:tab pos="588010" algn="l"/>
                          <a:tab pos="588645" algn="l"/>
                          <a:tab pos="1230630" algn="l"/>
                          <a:tab pos="1626870" algn="l"/>
                          <a:tab pos="2415540" algn="l"/>
                          <a:tab pos="278384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	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	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principles	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	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effective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session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588010">
                        <a:lnSpc>
                          <a:spcPts val="1380"/>
                        </a:lnSpc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investigation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8255" algn="ctr">
                        <a:lnSpc>
                          <a:spcPts val="1415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Infections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58801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88010" algn="l"/>
                          <a:tab pos="588645" algn="l"/>
                          <a:tab pos="1218565" algn="l"/>
                          <a:tab pos="1602105" algn="l"/>
                          <a:tab pos="249174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	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	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prevention,	investigation,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1420"/>
                        </a:lnSpc>
                      </a:pPr>
                      <a:r>
                        <a:rPr sz="1200" spc="-110" dirty="0">
                          <a:latin typeface="Arial"/>
                          <a:cs typeface="Arial"/>
                        </a:rPr>
                        <a:t>Task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Oriented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27990">
                <a:tc>
                  <a:txBody>
                    <a:bodyPr/>
                    <a:lstStyle/>
                    <a:p>
                      <a:pPr marL="588010">
                        <a:lnSpc>
                          <a:spcPts val="1415"/>
                        </a:lnSpc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diagnosis,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prognosis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management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880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Infections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pregnancy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45"/>
                        </a:lnSpc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followed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task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ts val="1355"/>
                        </a:lnSpc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Presentation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Abnormal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Labour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malpresentations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Malpositions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list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530225">
                        <a:lnSpc>
                          <a:spcPts val="1370"/>
                        </a:lnSpc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each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35609">
                <a:tc>
                  <a:txBody>
                    <a:bodyPr/>
                    <a:lstStyle/>
                    <a:p>
                      <a:pPr marL="530225" marR="365125" indent="-228600">
                        <a:lnSpc>
                          <a:spcPts val="166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Breech,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Transverse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lie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malpresentations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malpositions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14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options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each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marL="530225">
                        <a:lnSpc>
                          <a:spcPts val="1370"/>
                        </a:lnSpc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malpresentation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malposition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60071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obstructed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labor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main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obstructed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labour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each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factor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contributes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75945">
                <a:tc>
                  <a:txBody>
                    <a:bodyPr/>
                    <a:lstStyle/>
                    <a:p>
                      <a:pPr marL="530225">
                        <a:lnSpc>
                          <a:spcPts val="1270"/>
                        </a:lnSpc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complication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obstructed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labour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maternal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fetal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complications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415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415"/>
                        </a:lnSpc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530225">
                        <a:lnSpc>
                          <a:spcPts val="12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result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uterine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obstruction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ts val="1435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obstructed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labour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1762125">
                        <a:lnSpc>
                          <a:spcPts val="1420"/>
                        </a:lnSpc>
                      </a:pPr>
                      <a:r>
                        <a:rPr sz="1200" b="1" spc="-120" dirty="0">
                          <a:latin typeface="Arial"/>
                          <a:cs typeface="Arial"/>
                        </a:rPr>
                        <a:t>IUGR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Gestational </a:t>
                      </a:r>
                      <a:r>
                        <a:rPr sz="1200" b="1" spc="-125" dirty="0">
                          <a:latin typeface="Arial"/>
                          <a:cs typeface="Arial"/>
                        </a:rPr>
                        <a:t>Age</a:t>
                      </a:r>
                      <a:r>
                        <a:rPr sz="12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(SGA)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marL="530225" indent="-228600">
                        <a:lnSpc>
                          <a:spcPts val="1415"/>
                        </a:lnSpc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terms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IUGR, 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SGA,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Low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birth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weight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530225">
                        <a:lnSpc>
                          <a:spcPts val="1270"/>
                        </a:lnSpc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very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low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birth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weight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infant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evaluation,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investigation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 marL="530225">
                        <a:lnSpc>
                          <a:spcPts val="1270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fetus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IUGR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16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838200"/>
          <a:ext cx="6294118" cy="8427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7765"/>
                <a:gridCol w="1381125"/>
                <a:gridCol w="1094739"/>
                <a:gridCol w="110489"/>
              </a:tblGrid>
              <a:tr h="347345">
                <a:tc gridSpan="3">
                  <a:txBody>
                    <a:bodyPr/>
                    <a:lstStyle/>
                    <a:p>
                      <a:pPr marL="1957705">
                        <a:lnSpc>
                          <a:spcPts val="1415"/>
                        </a:lnSpc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Analgesia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anesthesia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obstetrics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511935">
                <a:tc>
                  <a:txBody>
                    <a:bodyPr/>
                    <a:lstStyle/>
                    <a:p>
                      <a:pPr marL="530225" marR="544830" indent="-228600">
                        <a:lnSpc>
                          <a:spcPts val="154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analgesic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techniques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labor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cesarean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delivery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183515" indent="-228600">
                        <a:lnSpc>
                          <a:spcPct val="1083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anesthetic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options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labor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cesarean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delivery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risks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benefits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anesthesia,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spinal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anesthesia,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epidural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anesthesia,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pudendal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nerve  block,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narcotics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obstetrics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8255" algn="ctr">
                        <a:lnSpc>
                          <a:spcPts val="1420"/>
                        </a:lnSpc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Care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Newborn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34747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breastfeeding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baby,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mother,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family,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country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14629" indent="-228600">
                        <a:lnSpc>
                          <a:spcPct val="1167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Counsel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mother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about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breast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feeding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74930" indent="-228600">
                        <a:lnSpc>
                          <a:spcPct val="103299"/>
                        </a:lnSpc>
                        <a:spcBef>
                          <a:spcPts val="1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self-breast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examination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examination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39700" marR="127000" indent="3175" algn="ctr">
                        <a:lnSpc>
                          <a:spcPct val="117300"/>
                        </a:lnSpc>
                      </a:pPr>
                      <a:r>
                        <a:rPr sz="1200" spc="-110" dirty="0">
                          <a:latin typeface="Arial"/>
                          <a:cs typeface="Arial"/>
                        </a:rPr>
                        <a:t>Task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Oriented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followed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task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Presentation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6350" algn="ctr">
                        <a:lnSpc>
                          <a:spcPts val="1415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Puerperium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08521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puerperium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41959">
                        <a:lnSpc>
                          <a:spcPct val="116700"/>
                        </a:lnSpc>
                        <a:spcBef>
                          <a:spcPts val="5"/>
                        </a:spcBef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abnormal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puerperium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316230">
                        <a:lnSpc>
                          <a:spcPct val="116700"/>
                        </a:lnSpc>
                        <a:spcBef>
                          <a:spcPts val="20"/>
                        </a:spcBef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(including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puerperal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pyrexia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puerperal 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sepsis)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41959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post-partum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depression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Psychiatry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2021205">
                        <a:lnSpc>
                          <a:spcPts val="1415"/>
                        </a:lnSpc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Gestational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Trophoblastic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Disease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8229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gestational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trophoblastic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61645" indent="-228600">
                        <a:lnSpc>
                          <a:spcPct val="1018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Partial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Complete 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hydatidiform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6642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both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malignant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varieties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4445" algn="ctr">
                        <a:lnSpc>
                          <a:spcPts val="1415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Breast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Cancer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marL="530225" marR="64769" indent="-228600">
                        <a:lnSpc>
                          <a:spcPct val="101699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  <a:tab pos="1196975" algn="l"/>
                          <a:tab pos="1617345" algn="l"/>
                          <a:tab pos="2366645" algn="l"/>
                          <a:tab pos="3402329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	t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	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	a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breast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diseases.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530225" marR="99060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risk factors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development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breast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cancer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65430" indent="-228600">
                        <a:lnSpc>
                          <a:spcPct val="1018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Hereditary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Sporadic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breast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cancer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terms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pathogenesis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 marR="156210" indent="191770">
                        <a:lnSpc>
                          <a:spcPct val="116700"/>
                        </a:lnSpc>
                        <a:spcBef>
                          <a:spcPts val="55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Lec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17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90600" y="685800"/>
          <a:ext cx="6294118" cy="8553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7765"/>
                <a:gridCol w="1381125"/>
                <a:gridCol w="1094739"/>
                <a:gridCol w="110489"/>
              </a:tblGrid>
              <a:tr h="572770">
                <a:tc>
                  <a:txBody>
                    <a:bodyPr/>
                    <a:lstStyle/>
                    <a:p>
                      <a:pPr marL="530225" marR="189865" indent="-228600" algn="just">
                        <a:lnSpc>
                          <a:spcPts val="146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530860" algn="l"/>
                        </a:tabLst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morphological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DCIS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Invasive carcinoma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terms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prognosis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prognostic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predictive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breast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392430">
                        <a:lnSpc>
                          <a:spcPct val="101699"/>
                        </a:lnSpc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cancer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breast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cancer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ts val="1435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stages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breast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cancer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438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35609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96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molecular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subtypes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breast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cancer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ts val="1415"/>
                        </a:lnSpc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530225" marR="321945" indent="-228600">
                        <a:lnSpc>
                          <a:spcPts val="147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malignant breast</a:t>
                      </a:r>
                      <a:r>
                        <a:rPr sz="1200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tumors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Surgery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6350" algn="ctr">
                        <a:lnSpc>
                          <a:spcPts val="1415"/>
                        </a:lnSpc>
                      </a:pPr>
                      <a:r>
                        <a:rPr sz="1200" b="1" spc="-35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Genital</a:t>
                      </a:r>
                      <a:r>
                        <a:rPr sz="12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8229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Testicular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tumors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399415" indent="-228600">
                        <a:lnSpc>
                          <a:spcPct val="1018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0" dirty="0">
                          <a:latin typeface="Arial"/>
                          <a:cs typeface="Arial"/>
                        </a:rPr>
                        <a:t>Disucuss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pathogenesis 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risk factors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Germ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cell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tumors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55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384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marL="530225" marR="198120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slides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lesions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MGT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Practical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marL="530225" marR="8445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different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testicular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tumors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Lectures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Urology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Contraception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22120">
                <a:tc>
                  <a:txBody>
                    <a:bodyPr/>
                    <a:lstStyle/>
                    <a:p>
                      <a:pPr marL="530225" marR="370840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detail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action,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effects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toxicity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progestins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antiprogestins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detail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551180" indent="-228600">
                        <a:lnSpc>
                          <a:spcPct val="1016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antiprogestins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584835" indent="-228600">
                        <a:lnSpc>
                          <a:spcPct val="1016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Enlist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combinations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hormonal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contraceptives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37490" indent="-228600">
                        <a:lnSpc>
                          <a:spcPct val="1016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uses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potential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toxicities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60705">
                <a:tc>
                  <a:txBody>
                    <a:bodyPr/>
                    <a:lstStyle/>
                    <a:p>
                      <a:pPr marL="530225" marR="114935" indent="-228600">
                        <a:lnSpc>
                          <a:spcPct val="1018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contraceptive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methods 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patient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 marR="299720" indent="-55244">
                        <a:lnSpc>
                          <a:spcPct val="116900"/>
                        </a:lnSpc>
                        <a:spcBef>
                          <a:spcPts val="235"/>
                        </a:spcBef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415"/>
                        </a:lnSpc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Family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6985" algn="ctr">
                        <a:lnSpc>
                          <a:spcPts val="1415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Imaging 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Modalities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marL="530225" marR="134620" indent="-228600">
                        <a:lnSpc>
                          <a:spcPts val="1460"/>
                        </a:lnSpc>
                        <a:spcBef>
                          <a:spcPts val="5"/>
                        </a:spcBef>
                        <a:buSzPct val="83333"/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ultrasound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25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evaluation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different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Gynaecological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Radiology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124585">
                <a:tc>
                  <a:txBody>
                    <a:bodyPr/>
                    <a:lstStyle/>
                    <a:p>
                      <a:pPr marL="530225" marR="62865" indent="-228600">
                        <a:lnSpc>
                          <a:spcPts val="1460"/>
                        </a:lnSpc>
                        <a:spcBef>
                          <a:spcPts val="5"/>
                        </a:spcBef>
                        <a:buSzPct val="83333"/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Different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hard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soft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copy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views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x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rays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contrast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x-rays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laparoscopic views</a:t>
                      </a:r>
                      <a:r>
                        <a:rPr sz="12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(adnexal 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mass,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ruptured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unruptured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ectopic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16559">
                        <a:lnSpc>
                          <a:spcPts val="1460"/>
                        </a:lnSpc>
                        <a:spcBef>
                          <a:spcPts val="3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pregnancy,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PID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mass,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endometriosis,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pelvic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adhesions)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hysteroscopic</a:t>
                      </a:r>
                      <a:r>
                        <a:rPr sz="12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views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>
                        <a:lnSpc>
                          <a:spcPts val="1415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(endometrial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polyp, normal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uterine</a:t>
                      </a:r>
                      <a:r>
                        <a:rPr sz="12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cavity,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Obgyn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07464" y="7595869"/>
            <a:ext cx="5848350" cy="1699260"/>
          </a:xfrm>
          <a:custGeom>
            <a:avLst/>
            <a:gdLst/>
            <a:ahLst/>
            <a:cxnLst/>
            <a:rect l="l" t="t" r="r" b="b"/>
            <a:pathLst>
              <a:path w="5848350" h="1699259">
                <a:moveTo>
                  <a:pt x="5565140" y="0"/>
                </a:moveTo>
                <a:lnTo>
                  <a:pt x="283209" y="0"/>
                </a:lnTo>
                <a:lnTo>
                  <a:pt x="237290" y="3708"/>
                </a:lnTo>
                <a:lnTo>
                  <a:pt x="193722" y="14445"/>
                </a:lnTo>
                <a:lnTo>
                  <a:pt x="153092" y="31625"/>
                </a:lnTo>
                <a:lnTo>
                  <a:pt x="115982" y="54664"/>
                </a:lnTo>
                <a:lnTo>
                  <a:pt x="82978" y="82978"/>
                </a:lnTo>
                <a:lnTo>
                  <a:pt x="54664" y="115982"/>
                </a:lnTo>
                <a:lnTo>
                  <a:pt x="31625" y="153092"/>
                </a:lnTo>
                <a:lnTo>
                  <a:pt x="14445" y="193722"/>
                </a:lnTo>
                <a:lnTo>
                  <a:pt x="3708" y="237290"/>
                </a:lnTo>
                <a:lnTo>
                  <a:pt x="0" y="283209"/>
                </a:lnTo>
                <a:lnTo>
                  <a:pt x="0" y="1416049"/>
                </a:lnTo>
                <a:lnTo>
                  <a:pt x="3708" y="1461985"/>
                </a:lnTo>
                <a:lnTo>
                  <a:pt x="14445" y="1505561"/>
                </a:lnTo>
                <a:lnTo>
                  <a:pt x="31625" y="1546195"/>
                </a:lnTo>
                <a:lnTo>
                  <a:pt x="54664" y="1583304"/>
                </a:lnTo>
                <a:lnTo>
                  <a:pt x="82978" y="1616305"/>
                </a:lnTo>
                <a:lnTo>
                  <a:pt x="115982" y="1644613"/>
                </a:lnTo>
                <a:lnTo>
                  <a:pt x="153092" y="1667646"/>
                </a:lnTo>
                <a:lnTo>
                  <a:pt x="193722" y="1684820"/>
                </a:lnTo>
                <a:lnTo>
                  <a:pt x="237290" y="1695552"/>
                </a:lnTo>
                <a:lnTo>
                  <a:pt x="283209" y="1699259"/>
                </a:lnTo>
                <a:lnTo>
                  <a:pt x="5565140" y="1699259"/>
                </a:lnTo>
                <a:lnTo>
                  <a:pt x="5611059" y="1695552"/>
                </a:lnTo>
                <a:lnTo>
                  <a:pt x="5654627" y="1684820"/>
                </a:lnTo>
                <a:lnTo>
                  <a:pt x="5695257" y="1667646"/>
                </a:lnTo>
                <a:lnTo>
                  <a:pt x="5732367" y="1644613"/>
                </a:lnTo>
                <a:lnTo>
                  <a:pt x="5765371" y="1616305"/>
                </a:lnTo>
                <a:lnTo>
                  <a:pt x="5793685" y="1583304"/>
                </a:lnTo>
                <a:lnTo>
                  <a:pt x="5816724" y="1546195"/>
                </a:lnTo>
                <a:lnTo>
                  <a:pt x="5833904" y="1505561"/>
                </a:lnTo>
                <a:lnTo>
                  <a:pt x="5844641" y="1461985"/>
                </a:lnTo>
                <a:lnTo>
                  <a:pt x="5848350" y="1416049"/>
                </a:lnTo>
                <a:lnTo>
                  <a:pt x="5848350" y="283209"/>
                </a:lnTo>
                <a:lnTo>
                  <a:pt x="5844641" y="237290"/>
                </a:lnTo>
                <a:lnTo>
                  <a:pt x="5833904" y="193722"/>
                </a:lnTo>
                <a:lnTo>
                  <a:pt x="5816724" y="153092"/>
                </a:lnTo>
                <a:lnTo>
                  <a:pt x="5793685" y="115982"/>
                </a:lnTo>
                <a:lnTo>
                  <a:pt x="5765371" y="82978"/>
                </a:lnTo>
                <a:lnTo>
                  <a:pt x="5732367" y="54664"/>
                </a:lnTo>
                <a:lnTo>
                  <a:pt x="5695257" y="31625"/>
                </a:lnTo>
                <a:lnTo>
                  <a:pt x="5654627" y="14445"/>
                </a:lnTo>
                <a:lnTo>
                  <a:pt x="5611059" y="3708"/>
                </a:lnTo>
                <a:lnTo>
                  <a:pt x="5565140" y="0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07464" y="7595869"/>
            <a:ext cx="5848350" cy="1699260"/>
          </a:xfrm>
          <a:custGeom>
            <a:avLst/>
            <a:gdLst/>
            <a:ahLst/>
            <a:cxnLst/>
            <a:rect l="l" t="t" r="r" b="b"/>
            <a:pathLst>
              <a:path w="5848350" h="1699259">
                <a:moveTo>
                  <a:pt x="283209" y="0"/>
                </a:moveTo>
                <a:lnTo>
                  <a:pt x="237290" y="3708"/>
                </a:lnTo>
                <a:lnTo>
                  <a:pt x="193722" y="14445"/>
                </a:lnTo>
                <a:lnTo>
                  <a:pt x="153092" y="31625"/>
                </a:lnTo>
                <a:lnTo>
                  <a:pt x="115982" y="54664"/>
                </a:lnTo>
                <a:lnTo>
                  <a:pt x="82978" y="82978"/>
                </a:lnTo>
                <a:lnTo>
                  <a:pt x="54664" y="115982"/>
                </a:lnTo>
                <a:lnTo>
                  <a:pt x="31625" y="153092"/>
                </a:lnTo>
                <a:lnTo>
                  <a:pt x="14445" y="193722"/>
                </a:lnTo>
                <a:lnTo>
                  <a:pt x="3708" y="237290"/>
                </a:lnTo>
                <a:lnTo>
                  <a:pt x="0" y="283209"/>
                </a:lnTo>
                <a:lnTo>
                  <a:pt x="0" y="1416049"/>
                </a:lnTo>
                <a:lnTo>
                  <a:pt x="3708" y="1461985"/>
                </a:lnTo>
                <a:lnTo>
                  <a:pt x="14445" y="1505561"/>
                </a:lnTo>
                <a:lnTo>
                  <a:pt x="31625" y="1546195"/>
                </a:lnTo>
                <a:lnTo>
                  <a:pt x="54664" y="1583304"/>
                </a:lnTo>
                <a:lnTo>
                  <a:pt x="82978" y="1616305"/>
                </a:lnTo>
                <a:lnTo>
                  <a:pt x="115982" y="1644613"/>
                </a:lnTo>
                <a:lnTo>
                  <a:pt x="153092" y="1667646"/>
                </a:lnTo>
                <a:lnTo>
                  <a:pt x="193722" y="1684820"/>
                </a:lnTo>
                <a:lnTo>
                  <a:pt x="237290" y="1695552"/>
                </a:lnTo>
                <a:lnTo>
                  <a:pt x="283209" y="1699259"/>
                </a:lnTo>
                <a:lnTo>
                  <a:pt x="5565140" y="1699259"/>
                </a:lnTo>
                <a:lnTo>
                  <a:pt x="5611059" y="1695552"/>
                </a:lnTo>
                <a:lnTo>
                  <a:pt x="5654627" y="1684820"/>
                </a:lnTo>
                <a:lnTo>
                  <a:pt x="5695257" y="1667646"/>
                </a:lnTo>
                <a:lnTo>
                  <a:pt x="5732367" y="1644613"/>
                </a:lnTo>
                <a:lnTo>
                  <a:pt x="5765371" y="1616305"/>
                </a:lnTo>
                <a:lnTo>
                  <a:pt x="5793685" y="1583304"/>
                </a:lnTo>
                <a:lnTo>
                  <a:pt x="5816724" y="1546195"/>
                </a:lnTo>
                <a:lnTo>
                  <a:pt x="5833904" y="1505561"/>
                </a:lnTo>
                <a:lnTo>
                  <a:pt x="5844641" y="1461985"/>
                </a:lnTo>
                <a:lnTo>
                  <a:pt x="5848350" y="1416049"/>
                </a:lnTo>
                <a:lnTo>
                  <a:pt x="5848350" y="283209"/>
                </a:lnTo>
                <a:lnTo>
                  <a:pt x="5844641" y="237290"/>
                </a:lnTo>
                <a:lnTo>
                  <a:pt x="5833904" y="193722"/>
                </a:lnTo>
                <a:lnTo>
                  <a:pt x="5816724" y="153092"/>
                </a:lnTo>
                <a:lnTo>
                  <a:pt x="5793685" y="115982"/>
                </a:lnTo>
                <a:lnTo>
                  <a:pt x="5765371" y="82978"/>
                </a:lnTo>
                <a:lnTo>
                  <a:pt x="5732367" y="54664"/>
                </a:lnTo>
                <a:lnTo>
                  <a:pt x="5695257" y="31625"/>
                </a:lnTo>
                <a:lnTo>
                  <a:pt x="5654627" y="14445"/>
                </a:lnTo>
                <a:lnTo>
                  <a:pt x="5611059" y="3708"/>
                </a:lnTo>
                <a:lnTo>
                  <a:pt x="5565140" y="0"/>
                </a:lnTo>
                <a:lnTo>
                  <a:pt x="28320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90600" y="685800"/>
          <a:ext cx="6294118" cy="68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7765"/>
                <a:gridCol w="1381125"/>
                <a:gridCol w="1094739"/>
                <a:gridCol w="110489"/>
              </a:tblGrid>
              <a:tr h="203517">
                <a:tc>
                  <a:txBody>
                    <a:bodyPr/>
                    <a:lstStyle/>
                    <a:p>
                      <a:pPr marL="530225" marR="490855">
                        <a:lnSpc>
                          <a:spcPts val="1460"/>
                        </a:lnSpc>
                        <a:spcBef>
                          <a:spcPts val="5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submucus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fibroid,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septate uterus)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Colposcopic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views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cervix.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5715" algn="ctr">
                        <a:lnSpc>
                          <a:spcPts val="1415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Domestic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Sexual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Violence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530225" marR="297180" indent="-228600">
                        <a:lnSpc>
                          <a:spcPct val="1018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increased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domestic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sexual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violence.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619760" indent="-228600">
                        <a:lnSpc>
                          <a:spcPct val="1016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psychosocial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victim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sexual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assault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Lectures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Psychiatry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4445" algn="ctr">
                        <a:lnSpc>
                          <a:spcPts val="1415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 Medicine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01523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research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components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misconceptions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about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Research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158115" indent="-228600">
                        <a:lnSpc>
                          <a:spcPct val="1016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purpose 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research,  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literature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review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Plagiarism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designs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each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type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design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548640" indent="-228600">
                        <a:lnSpc>
                          <a:spcPct val="1016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designs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research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79400" indent="-228600">
                        <a:lnSpc>
                          <a:spcPct val="1016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descriptive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2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designs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disadvantages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92075" indent="-228600">
                        <a:lnSpc>
                          <a:spcPct val="1016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analytical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design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case-control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design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disadvantages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measure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association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Analytical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Designs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31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Analytical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Designs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40665" indent="-228600">
                        <a:lnSpc>
                          <a:spcPct val="101699"/>
                        </a:lnSpc>
                        <a:spcBef>
                          <a:spcPts val="26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disadvantages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Analytical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Designs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167005" indent="-228600">
                        <a:lnSpc>
                          <a:spcPct val="1016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Vancouver 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Harvard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style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reference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writing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name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tools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reference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writing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62255" indent="-228600">
                        <a:lnSpc>
                          <a:spcPct val="1016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outline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Introduction 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Writing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steps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Introduction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Writing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Lectures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67970" marR="254635" algn="ctr">
                        <a:lnSpc>
                          <a:spcPct val="116700"/>
                        </a:lnSpc>
                        <a:spcBef>
                          <a:spcPts val="25"/>
                        </a:spcBef>
                      </a:pPr>
                      <a:r>
                        <a:rPr sz="1200" spc="13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Discussions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5236464" y="7568183"/>
            <a:ext cx="1869186" cy="18234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16429" y="8018780"/>
            <a:ext cx="2905760" cy="947419"/>
          </a:xfrm>
          <a:custGeom>
            <a:avLst/>
            <a:gdLst/>
            <a:ahLst/>
            <a:cxnLst/>
            <a:rect l="l" t="t" r="r" b="b"/>
            <a:pathLst>
              <a:path w="2905760" h="947420">
                <a:moveTo>
                  <a:pt x="0" y="947420"/>
                </a:moveTo>
                <a:lnTo>
                  <a:pt x="2905760" y="947420"/>
                </a:lnTo>
                <a:lnTo>
                  <a:pt x="2905760" y="0"/>
                </a:lnTo>
                <a:lnTo>
                  <a:pt x="0" y="0"/>
                </a:lnTo>
                <a:lnTo>
                  <a:pt x="0" y="947420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90979" y="8067420"/>
            <a:ext cx="2759710" cy="213360"/>
          </a:xfrm>
          <a:custGeom>
            <a:avLst/>
            <a:gdLst/>
            <a:ahLst/>
            <a:cxnLst/>
            <a:rect l="l" t="t" r="r" b="b"/>
            <a:pathLst>
              <a:path w="2759710" h="213359">
                <a:moveTo>
                  <a:pt x="0" y="213359"/>
                </a:moveTo>
                <a:lnTo>
                  <a:pt x="2759710" y="213359"/>
                </a:lnTo>
                <a:lnTo>
                  <a:pt x="2759710" y="0"/>
                </a:lnTo>
                <a:lnTo>
                  <a:pt x="0" y="0"/>
                </a:lnTo>
                <a:lnTo>
                  <a:pt x="0" y="213359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90979" y="8280781"/>
            <a:ext cx="2759710" cy="213360"/>
          </a:xfrm>
          <a:custGeom>
            <a:avLst/>
            <a:gdLst/>
            <a:ahLst/>
            <a:cxnLst/>
            <a:rect l="l" t="t" r="r" b="b"/>
            <a:pathLst>
              <a:path w="2759710" h="213359">
                <a:moveTo>
                  <a:pt x="0" y="213360"/>
                </a:moveTo>
                <a:lnTo>
                  <a:pt x="2759710" y="213360"/>
                </a:lnTo>
                <a:lnTo>
                  <a:pt x="2759710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90979" y="8494141"/>
            <a:ext cx="2759710" cy="213360"/>
          </a:xfrm>
          <a:custGeom>
            <a:avLst/>
            <a:gdLst/>
            <a:ahLst/>
            <a:cxnLst/>
            <a:rect l="l" t="t" r="r" b="b"/>
            <a:pathLst>
              <a:path w="2759710" h="213359">
                <a:moveTo>
                  <a:pt x="0" y="213359"/>
                </a:moveTo>
                <a:lnTo>
                  <a:pt x="2759710" y="213359"/>
                </a:lnTo>
                <a:lnTo>
                  <a:pt x="2759710" y="0"/>
                </a:lnTo>
                <a:lnTo>
                  <a:pt x="0" y="0"/>
                </a:lnTo>
                <a:lnTo>
                  <a:pt x="0" y="213359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90979" y="8707526"/>
            <a:ext cx="2759710" cy="213360"/>
          </a:xfrm>
          <a:custGeom>
            <a:avLst/>
            <a:gdLst/>
            <a:ahLst/>
            <a:cxnLst/>
            <a:rect l="l" t="t" r="r" b="b"/>
            <a:pathLst>
              <a:path w="2759710" h="213359">
                <a:moveTo>
                  <a:pt x="0" y="213359"/>
                </a:moveTo>
                <a:lnTo>
                  <a:pt x="2759710" y="213359"/>
                </a:lnTo>
                <a:lnTo>
                  <a:pt x="2759710" y="0"/>
                </a:lnTo>
                <a:lnTo>
                  <a:pt x="0" y="0"/>
                </a:lnTo>
                <a:lnTo>
                  <a:pt x="0" y="213359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027301" y="8018144"/>
            <a:ext cx="268287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16700"/>
              </a:lnSpc>
              <a:spcBef>
                <a:spcPts val="100"/>
              </a:spcBef>
            </a:pPr>
            <a:r>
              <a:rPr sz="1200" b="1" spc="-70" dirty="0">
                <a:latin typeface="Arial"/>
                <a:cs typeface="Arial"/>
              </a:rPr>
              <a:t>Apart </a:t>
            </a:r>
            <a:r>
              <a:rPr sz="1200" b="1" spc="-60" dirty="0">
                <a:latin typeface="Arial"/>
                <a:cs typeface="Arial"/>
              </a:rPr>
              <a:t>from </a:t>
            </a:r>
            <a:r>
              <a:rPr sz="1200" b="1" spc="-70" dirty="0">
                <a:latin typeface="Arial"/>
                <a:cs typeface="Arial"/>
              </a:rPr>
              <a:t>attending </a:t>
            </a:r>
            <a:r>
              <a:rPr sz="1200" b="1" spc="-75" dirty="0">
                <a:latin typeface="Arial"/>
                <a:cs typeface="Arial"/>
              </a:rPr>
              <a:t>daily </a:t>
            </a:r>
            <a:r>
              <a:rPr sz="1200" b="1" spc="-100" dirty="0">
                <a:latin typeface="Arial"/>
                <a:cs typeface="Arial"/>
              </a:rPr>
              <a:t>scheduled  </a:t>
            </a:r>
            <a:r>
              <a:rPr sz="1200" b="1" spc="-120" dirty="0">
                <a:latin typeface="Arial"/>
                <a:cs typeface="Arial"/>
              </a:rPr>
              <a:t>sessions, </a:t>
            </a:r>
            <a:r>
              <a:rPr sz="1200" b="1" spc="-90" dirty="0">
                <a:latin typeface="Arial"/>
                <a:cs typeface="Arial"/>
              </a:rPr>
              <a:t>students </a:t>
            </a:r>
            <a:r>
              <a:rPr sz="1200" b="1" spc="-60" dirty="0">
                <a:latin typeface="Arial"/>
                <a:cs typeface="Arial"/>
              </a:rPr>
              <a:t>too </a:t>
            </a:r>
            <a:r>
              <a:rPr sz="1200" b="1" spc="-100" dirty="0">
                <a:latin typeface="Arial"/>
                <a:cs typeface="Arial"/>
              </a:rPr>
              <a:t>should </a:t>
            </a:r>
            <a:r>
              <a:rPr sz="1200" b="1" spc="-105" dirty="0">
                <a:latin typeface="Arial"/>
                <a:cs typeface="Arial"/>
              </a:rPr>
              <a:t>engage </a:t>
            </a:r>
            <a:r>
              <a:rPr sz="1200" b="1" spc="-70" dirty="0">
                <a:latin typeface="Arial"/>
                <a:cs typeface="Arial"/>
              </a:rPr>
              <a:t>in  </a:t>
            </a:r>
            <a:r>
              <a:rPr sz="1200" b="1" spc="-85" dirty="0">
                <a:latin typeface="Arial"/>
                <a:cs typeface="Arial"/>
              </a:rPr>
              <a:t>self-study </a:t>
            </a:r>
            <a:r>
              <a:rPr sz="1200" b="1" spc="-45" dirty="0">
                <a:latin typeface="Arial"/>
                <a:cs typeface="Arial"/>
              </a:rPr>
              <a:t>to </a:t>
            </a:r>
            <a:r>
              <a:rPr sz="1200" b="1" spc="-90" dirty="0">
                <a:latin typeface="Arial"/>
                <a:cs typeface="Arial"/>
              </a:rPr>
              <a:t>ensure </a:t>
            </a:r>
            <a:r>
              <a:rPr sz="1200" b="1" spc="-35" dirty="0">
                <a:latin typeface="Arial"/>
                <a:cs typeface="Arial"/>
              </a:rPr>
              <a:t>that </a:t>
            </a:r>
            <a:r>
              <a:rPr sz="1200" b="1" spc="-45" dirty="0">
                <a:latin typeface="Arial"/>
                <a:cs typeface="Arial"/>
              </a:rPr>
              <a:t>all </a:t>
            </a:r>
            <a:r>
              <a:rPr sz="1200" b="1" spc="-50" dirty="0">
                <a:latin typeface="Arial"/>
                <a:cs typeface="Arial"/>
              </a:rPr>
              <a:t>the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objectives  </a:t>
            </a:r>
            <a:r>
              <a:rPr sz="1200" b="1" spc="-60" dirty="0">
                <a:latin typeface="Arial"/>
                <a:cs typeface="Arial"/>
              </a:rPr>
              <a:t>are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90" dirty="0">
                <a:latin typeface="Arial"/>
                <a:cs typeface="Arial"/>
              </a:rPr>
              <a:t>covered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18</a:t>
            </a:fld>
            <a:endParaRPr spc="-45" dirty="0"/>
          </a:p>
        </p:txBody>
      </p:sp>
      <p:sp>
        <p:nvSpPr>
          <p:cNvPr id="16" name="object 3"/>
          <p:cNvSpPr txBox="1"/>
          <p:nvPr/>
        </p:nvSpPr>
        <p:spPr>
          <a:xfrm>
            <a:off x="9906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lang="en-US" sz="1000" b="1" i="1" spc="-155" dirty="0" smtClean="0">
                <a:latin typeface="Arial"/>
                <a:cs typeface="Arial"/>
              </a:rPr>
              <a:t> </a:t>
            </a:r>
            <a:r>
              <a:rPr sz="1000" b="1" i="1" spc="-125" smtClean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19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804418"/>
            <a:ext cx="14605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82344" y="1164589"/>
          <a:ext cx="6202045" cy="6175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745"/>
                <a:gridCol w="4305300"/>
              </a:tblGrid>
              <a:tr h="191770">
                <a:tc>
                  <a:txBody>
                    <a:bodyPr/>
                    <a:lstStyle/>
                    <a:p>
                      <a:pPr marL="4445" algn="ctr">
                        <a:lnSpc>
                          <a:spcPts val="139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9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6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43255">
                        <a:lnSpc>
                          <a:spcPct val="100000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5425" indent="-152400">
                        <a:lnSpc>
                          <a:spcPts val="1250"/>
                        </a:lnSpc>
                        <a:buAutoNum type="alphaUcPeriod"/>
                        <a:tabLst>
                          <a:tab pos="226060" algn="l"/>
                        </a:tabLst>
                      </a:pPr>
                      <a:r>
                        <a:rPr sz="1100" b="1" u="heavy" spc="-1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GROSS</a:t>
                      </a:r>
                      <a:r>
                        <a:rPr sz="1100" b="1" u="heavy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8630" lvl="1" indent="-167005">
                        <a:lnSpc>
                          <a:spcPct val="100000"/>
                        </a:lnSpc>
                        <a:spcBef>
                          <a:spcPts val="50"/>
                        </a:spcBef>
                        <a:buAutoNum type="arabicPeriod"/>
                        <a:tabLst>
                          <a:tab pos="469265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K.L.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Clinically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49554" indent="-176530">
                        <a:lnSpc>
                          <a:spcPts val="131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50190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8630" lvl="1" indent="-167005">
                        <a:lnSpc>
                          <a:spcPts val="1310"/>
                        </a:lnSpc>
                        <a:buAutoNum type="arabicPeriod"/>
                        <a:tabLst>
                          <a:tab pos="46926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KeithL.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Developing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Human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265" lvl="1" indent="-167640">
                        <a:lnSpc>
                          <a:spcPct val="100000"/>
                        </a:lnSpc>
                        <a:spcBef>
                          <a:spcPts val="45"/>
                        </a:spcBef>
                        <a:buAutoNum type="arabicPeriod"/>
                        <a:tabLst>
                          <a:tab pos="46990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Langman’s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sz="1100" b="1" u="heavy" spc="-1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8630" indent="-167005">
                        <a:lnSpc>
                          <a:spcPct val="100000"/>
                        </a:lnSpc>
                        <a:spcBef>
                          <a:spcPts val="45"/>
                        </a:spcBef>
                        <a:buAutoNum type="arabicPeriod"/>
                        <a:tabLst>
                          <a:tab pos="46926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8630" indent="-16700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6926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8630" indent="-16700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46926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i="1" spc="-65" dirty="0">
                          <a:latin typeface="Trebuchet MS"/>
                          <a:cs typeface="Trebuchet MS"/>
                        </a:rPr>
                        <a:t>Statistics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OBGYN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250"/>
                        </a:lnSpc>
                      </a:pPr>
                      <a:r>
                        <a:rPr sz="1100" b="1" u="heavy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AutoNum type="arabicPeriod"/>
                        <a:tabLst>
                          <a:tab pos="75946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Obstetrics by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Ten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Teachers, Louise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C.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Kenny,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Jenny 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E.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Myers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75946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Gynaecology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Ten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Teachers,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Louise Kenny,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Helen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Bickerstaff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rabicPeriod"/>
                        <a:tabLst>
                          <a:tab pos="75946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Hacker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Moore's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Essentials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Obstetrics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Gynecology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7594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Gynecology,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Rashid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Latif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Khan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7594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Fundamentals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Gynaecology,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Arshad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Chohan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9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PATHOLOGY/MICROBIOLOGY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0"/>
                        </a:lnSpc>
                      </a:pPr>
                      <a:r>
                        <a:rPr sz="1100" b="1" u="heavy" spc="-1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01955" indent="-167640">
                        <a:lnSpc>
                          <a:spcPct val="100000"/>
                        </a:lnSpc>
                        <a:buAutoNum type="arabicPeriod"/>
                        <a:tabLst>
                          <a:tab pos="40259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Disease,9</a:t>
                      </a:r>
                      <a:r>
                        <a:rPr sz="1050" spc="-89" baseline="31746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050" spc="-150" baseline="3174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01955" indent="-167640">
                        <a:lnSpc>
                          <a:spcPct val="100000"/>
                        </a:lnSpc>
                        <a:spcBef>
                          <a:spcPts val="75"/>
                        </a:spcBef>
                        <a:buAutoNum type="arabicPeriod"/>
                        <a:tabLst>
                          <a:tab pos="40259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RapidReviewPathology,4</a:t>
                      </a:r>
                      <a:r>
                        <a:rPr sz="1050" spc="-82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  <a:hlinkClick r:id="rId2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2"/>
                        </a:rPr>
                        <a:t>F.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2"/>
                        </a:rPr>
                        <a:t>Goljan</a:t>
                      </a:r>
                      <a:r>
                        <a:rPr sz="1100" spc="-120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2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153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0"/>
                        </a:lnSpc>
                      </a:pPr>
                      <a:r>
                        <a:rPr sz="1100" b="1" u="heavy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WEBSITES: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650" spc="-30" baseline="2525" dirty="0">
                          <a:latin typeface="Arial"/>
                          <a:cs typeface="Arial"/>
                          <a:hlinkClick r:id="rId3"/>
                        </a:rPr>
                        <a:t>http://library.med.utah.edu/WebPath/webpath.html</a:t>
                      </a:r>
                      <a:endParaRPr sz="1650" baseline="2525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  <a:hlinkClick r:id="rId4"/>
                        </a:rPr>
                        <a:t>http://www.pathologyatlas.ro/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5945">
                        <a:lnSpc>
                          <a:spcPct val="10000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indent="-182880">
                        <a:lnSpc>
                          <a:spcPts val="1250"/>
                        </a:lnSpc>
                        <a:buAutoNum type="alphaUcPeriod"/>
                        <a:tabLst>
                          <a:tab pos="189230" algn="l"/>
                        </a:tabLst>
                      </a:pPr>
                      <a:r>
                        <a:rPr sz="1100" b="1" u="heavy" spc="-1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8630" lvl="1" indent="-167005">
                        <a:lnSpc>
                          <a:spcPct val="100000"/>
                        </a:lnSpc>
                        <a:spcBef>
                          <a:spcPts val="50"/>
                        </a:spcBef>
                        <a:buAutoNum type="arabicPeriod"/>
                        <a:tabLst>
                          <a:tab pos="46926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Guyton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8630" lvl="1" indent="-16700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46926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Ganong‘s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265" lvl="1" indent="-16764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6990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Human 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Lauralee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Sherwood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8630" lvl="1" indent="-16700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6926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Berne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Levy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8630" lvl="1" indent="-16700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6926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Best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Taylor Physiological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75945">
                        <a:lnSpc>
                          <a:spcPct val="100000"/>
                        </a:lnSpc>
                      </a:pPr>
                      <a:r>
                        <a:rPr sz="1100" b="1" spc="-14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5"/>
                        </a:lnSpc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Pediatrics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(8</a:t>
                      </a:r>
                      <a:r>
                        <a:rPr sz="1050" spc="-30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Pervez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Akbar)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2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5797" y="1133602"/>
            <a:ext cx="39179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REPRODUCTIVE </a:t>
            </a:r>
            <a:r>
              <a:rPr sz="1600" b="1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sz="16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21384" y="1911730"/>
          <a:ext cx="6226810" cy="3340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15"/>
                <a:gridCol w="4970145"/>
                <a:gridCol w="615950"/>
              </a:tblGrid>
              <a:tr h="438784"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b="1" spc="-130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625"/>
                        </a:lnSpc>
                      </a:pPr>
                      <a:r>
                        <a:rPr sz="1400" b="1" spc="-135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790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80" dirty="0">
                          <a:latin typeface="Arial"/>
                          <a:cs typeface="Arial"/>
                        </a:rPr>
                        <a:t>No.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66675">
                        <a:lnSpc>
                          <a:spcPts val="166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67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00"/>
                        </a:lnSpc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35" dirty="0">
                          <a:latin typeface="Arial"/>
                          <a:cs typeface="Arial"/>
                        </a:rPr>
                        <a:t>Module: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66675">
                        <a:lnSpc>
                          <a:spcPts val="1670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3875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Introduction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4984">
                        <a:lnSpc>
                          <a:spcPts val="1625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Objectives and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2090" algn="r">
                        <a:lnSpc>
                          <a:spcPts val="165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0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5.1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45465">
                        <a:lnSpc>
                          <a:spcPts val="1600"/>
                        </a:lnSpc>
                      </a:pPr>
                      <a:r>
                        <a:rPr sz="1400" spc="-35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12090" algn="r">
                        <a:lnSpc>
                          <a:spcPts val="165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2090" algn="r">
                        <a:lnSpc>
                          <a:spcPts val="167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35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75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4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4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400" spc="-114" smtClean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12090" algn="r">
                        <a:lnSpc>
                          <a:spcPts val="165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2090" algn="r">
                        <a:lnSpc>
                          <a:spcPts val="1655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66675">
                        <a:lnSpc>
                          <a:spcPts val="166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50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Appendix: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12090" algn="r">
                        <a:lnSpc>
                          <a:spcPts val="167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0"/>
                        </a:lnSpc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Appendix: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8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2090" algn="r">
                        <a:lnSpc>
                          <a:spcPts val="165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20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834897"/>
            <a:ext cx="23336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ADDITIONAL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r>
              <a:rPr sz="12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82344" y="1231646"/>
          <a:ext cx="6202045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745"/>
                <a:gridCol w="4305300"/>
              </a:tblGrid>
              <a:tr h="536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04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link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Reproductive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Museum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3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Models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museum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rich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resource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quick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educational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4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acquisition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simulated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environment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890" marR="179070">
                        <a:lnSpc>
                          <a:spcPct val="1527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experiential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ensure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safety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also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help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approaching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patients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49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Internet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3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easily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accessible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added</a:t>
                      </a:r>
                      <a:r>
                        <a:rPr sz="11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time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flexibility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enrich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update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application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21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2588" y="828802"/>
            <a:ext cx="5697220" cy="216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120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552450" indent="-228600">
              <a:lnSpc>
                <a:spcPct val="100000"/>
              </a:lnSpc>
              <a:buFont typeface="Symbol"/>
              <a:buChar char=""/>
              <a:tabLst>
                <a:tab pos="552450" algn="l"/>
                <a:tab pos="553085" algn="l"/>
              </a:tabLst>
            </a:pPr>
            <a:r>
              <a:rPr sz="1100" b="1" spc="-110" dirty="0">
                <a:latin typeface="Arial"/>
                <a:cs typeface="Arial"/>
              </a:rPr>
              <a:t>Best </a:t>
            </a:r>
            <a:r>
              <a:rPr sz="1100" b="1" spc="-105" dirty="0">
                <a:latin typeface="Arial"/>
                <a:cs typeface="Arial"/>
              </a:rPr>
              <a:t>Choice </a:t>
            </a:r>
            <a:r>
              <a:rPr sz="1100" b="1" spc="-85" dirty="0">
                <a:latin typeface="Arial"/>
                <a:cs typeface="Arial"/>
              </a:rPr>
              <a:t>Questions </a:t>
            </a:r>
            <a:r>
              <a:rPr sz="1100" b="1" spc="-120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MCQs </a:t>
            </a:r>
            <a:r>
              <a:rPr sz="1100" spc="-5" dirty="0">
                <a:latin typeface="Arial"/>
                <a:cs typeface="Arial"/>
              </a:rPr>
              <a:t>(Multiple </a:t>
            </a:r>
            <a:r>
              <a:rPr sz="1100" spc="-80" dirty="0">
                <a:latin typeface="Arial"/>
                <a:cs typeface="Arial"/>
              </a:rPr>
              <a:t>Choice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Questions)</a:t>
            </a:r>
            <a:endParaRPr sz="1100">
              <a:latin typeface="Arial"/>
              <a:cs typeface="Arial"/>
            </a:endParaRPr>
          </a:p>
          <a:p>
            <a:pPr marL="552450" indent="-228600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552450" algn="l"/>
                <a:tab pos="553085" algn="l"/>
              </a:tabLst>
            </a:pPr>
            <a:r>
              <a:rPr sz="1100" b="1" spc="-70" dirty="0">
                <a:latin typeface="Arial"/>
                <a:cs typeface="Arial"/>
              </a:rPr>
              <a:t>Objective </a:t>
            </a:r>
            <a:r>
              <a:rPr sz="1100" b="1" spc="-80" dirty="0">
                <a:latin typeface="Arial"/>
                <a:cs typeface="Arial"/>
              </a:rPr>
              <a:t>Structured </a:t>
            </a:r>
            <a:r>
              <a:rPr sz="1100" b="1" spc="-70" dirty="0">
                <a:latin typeface="Arial"/>
                <a:cs typeface="Arial"/>
              </a:rPr>
              <a:t>Practical/Clinical </a:t>
            </a:r>
            <a:r>
              <a:rPr sz="1100" b="1" spc="-80" dirty="0">
                <a:latin typeface="Arial"/>
                <a:cs typeface="Arial"/>
              </a:rPr>
              <a:t>Examination </a:t>
            </a:r>
            <a:r>
              <a:rPr sz="1100" b="1" spc="-180" dirty="0">
                <a:latin typeface="Arial"/>
                <a:cs typeface="Arial"/>
              </a:rPr>
              <a:t>OSPE </a:t>
            </a:r>
            <a:r>
              <a:rPr sz="1100" b="1" spc="-60" dirty="0">
                <a:latin typeface="Arial"/>
                <a:cs typeface="Arial"/>
              </a:rPr>
              <a:t>or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OSCE</a:t>
            </a:r>
            <a:endParaRPr sz="110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1205"/>
              </a:spcBef>
            </a:pPr>
            <a:r>
              <a:rPr sz="1100" b="1" spc="-150" dirty="0">
                <a:latin typeface="Arial"/>
                <a:cs typeface="Arial"/>
              </a:rPr>
              <a:t>BCQs: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0" dirty="0">
                <a:latin typeface="Arial"/>
                <a:cs typeface="Arial"/>
              </a:rPr>
              <a:t>BCQ </a:t>
            </a:r>
            <a:r>
              <a:rPr sz="1100" spc="-80" dirty="0">
                <a:latin typeface="Arial"/>
                <a:cs typeface="Arial"/>
              </a:rPr>
              <a:t>has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10" dirty="0">
                <a:latin typeface="Arial"/>
                <a:cs typeface="Arial"/>
              </a:rPr>
              <a:t>or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four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options </a:t>
            </a:r>
            <a:r>
              <a:rPr sz="1100" spc="-30" dirty="0">
                <a:latin typeface="Arial"/>
                <a:cs typeface="Arial"/>
              </a:rPr>
              <a:t>(likely </a:t>
            </a:r>
            <a:r>
              <a:rPr sz="1100" spc="-55" dirty="0">
                <a:latin typeface="Arial"/>
                <a:cs typeface="Arial"/>
              </a:rPr>
              <a:t>answers).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79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b="1" spc="-85" dirty="0">
                <a:latin typeface="Arial"/>
                <a:cs typeface="Arial"/>
              </a:rPr>
              <a:t>Correct </a:t>
            </a:r>
            <a:r>
              <a:rPr sz="1100" b="1" spc="-80" dirty="0">
                <a:latin typeface="Arial"/>
                <a:cs typeface="Arial"/>
              </a:rPr>
              <a:t>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70" dirty="0">
                <a:latin typeface="Arial"/>
                <a:cs typeface="Arial"/>
              </a:rPr>
              <a:t>one </a:t>
            </a:r>
            <a:r>
              <a:rPr sz="1100" b="1" spc="-65" dirty="0">
                <a:latin typeface="Arial"/>
                <a:cs typeface="Arial"/>
              </a:rPr>
              <a:t>mark, </a:t>
            </a:r>
            <a:r>
              <a:rPr sz="1100" b="1" spc="-75" dirty="0">
                <a:latin typeface="Arial"/>
                <a:cs typeface="Arial"/>
              </a:rPr>
              <a:t>and incorrect </a:t>
            </a:r>
            <a:r>
              <a:rPr sz="1100" b="1" spc="-70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95" dirty="0">
                <a:latin typeface="Arial"/>
                <a:cs typeface="Arial"/>
              </a:rPr>
              <a:t>NO </a:t>
            </a:r>
            <a:r>
              <a:rPr sz="1100" b="1" spc="-65" dirty="0">
                <a:latin typeface="Arial"/>
                <a:cs typeface="Arial"/>
              </a:rPr>
              <a:t>negative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5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specified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designed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65">
                <a:latin typeface="Arial"/>
                <a:cs typeface="Arial"/>
              </a:rPr>
              <a:t> </a:t>
            </a:r>
            <a:r>
              <a:rPr lang="en-US" sz="1100" spc="-95" dirty="0" smtClean="0">
                <a:latin typeface="Arial"/>
                <a:cs typeface="Arial"/>
              </a:rPr>
              <a:t>AVMC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</a:pPr>
            <a:r>
              <a:rPr sz="1100" b="1" spc="-165" dirty="0">
                <a:latin typeface="Arial"/>
                <a:cs typeface="Arial"/>
              </a:rPr>
              <a:t>OSCE: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71014" y="2942310"/>
            <a:ext cx="5358130" cy="220853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6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rotate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stations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allocated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241300" marR="5080" indent="-228600">
              <a:lnSpc>
                <a:spcPct val="116399"/>
              </a:lnSpc>
              <a:spcBef>
                <a:spcPts val="550"/>
              </a:spcBef>
              <a:buClr>
                <a:srgbClr val="000000"/>
              </a:buClr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15" dirty="0">
                <a:solidFill>
                  <a:srgbClr val="2B2824"/>
                </a:solidFill>
                <a:latin typeface="Arial"/>
                <a:cs typeface="Arial"/>
              </a:rPr>
              <a:t>At </a:t>
            </a:r>
            <a:r>
              <a:rPr sz="1100" spc="-70" dirty="0">
                <a:solidFill>
                  <a:srgbClr val="2B2824"/>
                </a:solidFill>
                <a:latin typeface="Arial"/>
                <a:cs typeface="Arial"/>
              </a:rPr>
              <a:t>each </a:t>
            </a:r>
            <a:r>
              <a:rPr sz="1100" spc="-25" dirty="0">
                <a:solidFill>
                  <a:srgbClr val="2B2824"/>
                </a:solidFill>
                <a:latin typeface="Arial"/>
                <a:cs typeface="Arial"/>
              </a:rPr>
              <a:t>station, </a:t>
            </a:r>
            <a:r>
              <a:rPr sz="1100" spc="-85" dirty="0">
                <a:solidFill>
                  <a:srgbClr val="2B2824"/>
                </a:solidFill>
                <a:latin typeface="Arial"/>
                <a:cs typeface="Arial"/>
              </a:rPr>
              <a:t>a </a:t>
            </a:r>
            <a:r>
              <a:rPr sz="1100" spc="-10" dirty="0">
                <a:solidFill>
                  <a:srgbClr val="2B2824"/>
                </a:solidFill>
                <a:latin typeface="Arial"/>
                <a:cs typeface="Arial"/>
              </a:rPr>
              <a:t>brief </a:t>
            </a:r>
            <a:r>
              <a:rPr sz="1100" spc="5" dirty="0">
                <a:solidFill>
                  <a:srgbClr val="2B2824"/>
                </a:solidFill>
                <a:latin typeface="Arial"/>
                <a:cs typeface="Arial"/>
              </a:rPr>
              <a:t>written </a:t>
            </a:r>
            <a:r>
              <a:rPr sz="1100" spc="-30" dirty="0">
                <a:solidFill>
                  <a:srgbClr val="2B2824"/>
                </a:solidFill>
                <a:latin typeface="Arial"/>
                <a:cs typeface="Arial"/>
              </a:rPr>
              <a:t>statement </a:t>
            </a:r>
            <a:r>
              <a:rPr sz="1100" spc="-50" dirty="0">
                <a:solidFill>
                  <a:srgbClr val="2B2824"/>
                </a:solidFill>
                <a:latin typeface="Arial"/>
                <a:cs typeface="Arial"/>
              </a:rPr>
              <a:t>includes </a:t>
            </a:r>
            <a:r>
              <a:rPr sz="1100" spc="-15" dirty="0">
                <a:solidFill>
                  <a:srgbClr val="2B2824"/>
                </a:solidFill>
                <a:latin typeface="Arial"/>
                <a:cs typeface="Arial"/>
              </a:rPr>
              <a:t>the </a:t>
            </a:r>
            <a:r>
              <a:rPr sz="1100" spc="-45" dirty="0">
                <a:solidFill>
                  <a:srgbClr val="2B2824"/>
                </a:solidFill>
                <a:latin typeface="Arial"/>
                <a:cs typeface="Arial"/>
              </a:rPr>
              <a:t>task. </a:t>
            </a:r>
            <a:r>
              <a:rPr sz="1100" spc="-45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completes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given  </a:t>
            </a:r>
            <a:r>
              <a:rPr sz="1100" spc="-50" dirty="0">
                <a:latin typeface="Arial"/>
                <a:cs typeface="Arial"/>
              </a:rPr>
              <a:t>task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one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given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specified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7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50" dirty="0">
                <a:latin typeface="Arial"/>
                <a:cs typeface="Arial"/>
              </a:rPr>
              <a:t>Stations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observed,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unobserved,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241300" marR="12065" indent="-228600">
              <a:lnSpc>
                <a:spcPct val="101800"/>
              </a:lnSpc>
              <a:spcBef>
                <a:spcPts val="74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unobserved </a:t>
            </a:r>
            <a:r>
              <a:rPr sz="1100" spc="-40" dirty="0">
                <a:latin typeface="Arial"/>
                <a:cs typeface="Arial"/>
              </a:rPr>
              <a:t>stations, </a:t>
            </a:r>
            <a:r>
              <a:rPr sz="1100" spc="-30" dirty="0">
                <a:latin typeface="Arial"/>
                <a:cs typeface="Arial"/>
              </a:rPr>
              <a:t>flowcharts, </a:t>
            </a:r>
            <a:r>
              <a:rPr sz="1100" spc="-45" dirty="0">
                <a:latin typeface="Arial"/>
                <a:cs typeface="Arial"/>
              </a:rPr>
              <a:t>models, </a:t>
            </a:r>
            <a:r>
              <a:rPr sz="1100" spc="-40" dirty="0">
                <a:latin typeface="Arial"/>
                <a:cs typeface="Arial"/>
              </a:rPr>
              <a:t>slide </a:t>
            </a:r>
            <a:r>
              <a:rPr sz="1100" spc="-15" dirty="0">
                <a:latin typeface="Arial"/>
                <a:cs typeface="Arial"/>
              </a:rPr>
              <a:t>identification, </a:t>
            </a:r>
            <a:r>
              <a:rPr sz="1100" spc="-35" dirty="0">
                <a:latin typeface="Arial"/>
                <a:cs typeface="Arial"/>
              </a:rPr>
              <a:t>lab </a:t>
            </a:r>
            <a:r>
              <a:rPr sz="1100" spc="-30" dirty="0">
                <a:latin typeface="Arial"/>
                <a:cs typeface="Arial"/>
              </a:rPr>
              <a:t>reports, </a:t>
            </a:r>
            <a:r>
              <a:rPr sz="1100" spc="-95" dirty="0">
                <a:latin typeface="Arial"/>
                <a:cs typeface="Arial"/>
              </a:rPr>
              <a:t>case  </a:t>
            </a:r>
            <a:r>
              <a:rPr sz="1100" spc="-60" dirty="0">
                <a:latin typeface="Arial"/>
                <a:cs typeface="Arial"/>
              </a:rPr>
              <a:t>scenarios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may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65" dirty="0">
                <a:latin typeface="Arial"/>
                <a:cs typeface="Arial"/>
              </a:rPr>
              <a:t> used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cover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knowledge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component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content.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25" dirty="0">
                <a:latin typeface="Arial"/>
                <a:cs typeface="Arial"/>
              </a:rPr>
              <a:t>station: </a:t>
            </a:r>
            <a:r>
              <a:rPr sz="1100" spc="-50" dirty="0">
                <a:latin typeface="Arial"/>
                <a:cs typeface="Arial"/>
              </a:rPr>
              <a:t>Performance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/procedures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50" dirty="0">
                <a:latin typeface="Arial"/>
                <a:cs typeface="Arial"/>
              </a:rPr>
              <a:t>observed </a:t>
            </a:r>
            <a:r>
              <a:rPr sz="1100" spc="-45" dirty="0">
                <a:latin typeface="Arial"/>
                <a:cs typeface="Arial"/>
              </a:rPr>
              <a:t>by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assessor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25" dirty="0">
                <a:latin typeface="Arial"/>
                <a:cs typeface="Arial"/>
              </a:rPr>
              <a:t>Interactive: </a:t>
            </a:r>
            <a:r>
              <a:rPr sz="1100" spc="-50" dirty="0">
                <a:latin typeface="Arial"/>
                <a:cs typeface="Arial"/>
              </a:rPr>
              <a:t>Examiner/s </a:t>
            </a:r>
            <a:r>
              <a:rPr sz="1100" spc="-85" dirty="0">
                <a:latin typeface="Arial"/>
                <a:cs typeface="Arial"/>
              </a:rPr>
              <a:t>ask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25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task </a:t>
            </a:r>
            <a:r>
              <a:rPr sz="1100" dirty="0">
                <a:latin typeface="Arial"/>
                <a:cs typeface="Arial"/>
              </a:rPr>
              <a:t>within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allocated.</a:t>
            </a:r>
            <a:endParaRPr sz="1100">
              <a:latin typeface="Arial"/>
              <a:cs typeface="Arial"/>
            </a:endParaRPr>
          </a:p>
          <a:p>
            <a:pPr marL="241300" marR="237490" indent="-228600">
              <a:lnSpc>
                <a:spcPct val="116399"/>
              </a:lnSpc>
              <a:spcBef>
                <a:spcPts val="58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Rest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given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given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any </a:t>
            </a:r>
            <a:r>
              <a:rPr sz="1100" spc="-45" dirty="0">
                <a:latin typeface="Arial"/>
                <a:cs typeface="Arial"/>
              </a:rPr>
              <a:t>specific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task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but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wait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move 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5" dirty="0">
                <a:latin typeface="Arial"/>
                <a:cs typeface="Arial"/>
              </a:rPr>
              <a:t>the following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596" y="5058257"/>
            <a:ext cx="4947285" cy="54991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100" b="1" spc="-45" dirty="0">
                <a:latin typeface="Arial"/>
                <a:cs typeface="Arial"/>
              </a:rPr>
              <a:t>Internal</a:t>
            </a:r>
            <a:r>
              <a:rPr sz="1100" b="1" spc="-80" dirty="0">
                <a:latin typeface="Arial"/>
                <a:cs typeface="Arial"/>
              </a:rPr>
              <a:t> Evaluation</a:t>
            </a:r>
            <a:endParaRPr sz="1100">
              <a:latin typeface="Arial"/>
              <a:cs typeface="Arial"/>
            </a:endParaRPr>
          </a:p>
          <a:p>
            <a:pPr marL="94551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945515" algn="l"/>
                <a:tab pos="946150" algn="l"/>
              </a:tabLst>
            </a:pP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90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comprehensively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15" dirty="0">
                <a:latin typeface="Arial"/>
                <a:cs typeface="Arial"/>
              </a:rPr>
              <a:t>multiple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71014" y="5665063"/>
            <a:ext cx="5132705" cy="784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 algn="just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241300" algn="l"/>
              </a:tabLst>
            </a:pP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-55" dirty="0">
                <a:latin typeface="Arial"/>
                <a:cs typeface="Arial"/>
              </a:rPr>
              <a:t>marks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internal </a:t>
            </a:r>
            <a:r>
              <a:rPr sz="1100" spc="-35" dirty="0">
                <a:latin typeface="Arial"/>
                <a:cs typeface="Arial"/>
              </a:rPr>
              <a:t>evaluation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theory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semester </a:t>
            </a:r>
            <a:r>
              <a:rPr sz="1100" spc="-60" dirty="0">
                <a:latin typeface="Arial"/>
                <a:cs typeface="Arial"/>
              </a:rPr>
              <a:t>exam. </a:t>
            </a:r>
            <a:r>
              <a:rPr sz="1100" spc="-55" dirty="0">
                <a:latin typeface="Arial"/>
                <a:cs typeface="Arial"/>
              </a:rPr>
              <a:t>That </a:t>
            </a:r>
            <a:r>
              <a:rPr sz="1100" spc="-105" dirty="0">
                <a:latin typeface="Arial"/>
                <a:cs typeface="Arial"/>
              </a:rPr>
              <a:t>20% 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85" dirty="0">
                <a:latin typeface="Arial"/>
                <a:cs typeface="Arial"/>
              </a:rPr>
              <a:t>class </a:t>
            </a:r>
            <a:r>
              <a:rPr sz="1100" spc="-40" dirty="0">
                <a:latin typeface="Arial"/>
                <a:cs typeface="Arial"/>
              </a:rPr>
              <a:t>tests, </a:t>
            </a:r>
            <a:r>
              <a:rPr sz="1100" spc="-50" dirty="0">
                <a:latin typeface="Arial"/>
                <a:cs typeface="Arial"/>
              </a:rPr>
              <a:t>assignment, </a:t>
            </a:r>
            <a:r>
              <a:rPr sz="1100" spc="-35" dirty="0">
                <a:latin typeface="Arial"/>
                <a:cs typeface="Arial"/>
              </a:rPr>
              <a:t>journals,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modular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5" dirty="0">
                <a:latin typeface="Arial"/>
                <a:cs typeface="Arial"/>
              </a:rPr>
              <a:t>which </a:t>
            </a:r>
            <a:r>
              <a:rPr sz="1100" spc="25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all 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60" dirty="0">
                <a:latin typeface="Arial"/>
                <a:cs typeface="Arial"/>
              </a:rPr>
              <a:t>marks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allocation.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2588" y="7829778"/>
            <a:ext cx="5898515" cy="80581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100" b="1" spc="-70" dirty="0">
                <a:latin typeface="Arial"/>
                <a:cs typeface="Arial"/>
              </a:rPr>
              <a:t>Formative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613410" marR="5080" indent="-228600">
              <a:lnSpc>
                <a:spcPct val="152700"/>
              </a:lnSpc>
              <a:spcBef>
                <a:spcPts val="50"/>
              </a:spcBef>
            </a:pPr>
            <a:r>
              <a:rPr sz="1100" spc="-35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45" dirty="0">
                <a:latin typeface="Arial"/>
                <a:cs typeface="Arial"/>
              </a:rPr>
              <a:t>quiz </a:t>
            </a:r>
            <a:r>
              <a:rPr sz="1100" spc="-10" dirty="0">
                <a:latin typeface="Arial"/>
                <a:cs typeface="Arial"/>
              </a:rPr>
              <a:t>or </a:t>
            </a:r>
            <a:r>
              <a:rPr sz="1100" spc="-30" dirty="0">
                <a:latin typeface="Arial"/>
                <a:cs typeface="Arial"/>
              </a:rPr>
              <a:t>short </a:t>
            </a:r>
            <a:r>
              <a:rPr sz="1100" spc="-55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30" dirty="0">
                <a:latin typeface="Arial"/>
                <a:cs typeface="Arial"/>
              </a:rPr>
              <a:t>own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learning.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obtained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not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included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evaluation.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009192" y="6570218"/>
          <a:ext cx="6187440" cy="1111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380"/>
                <a:gridCol w="1396365"/>
                <a:gridCol w="2146935"/>
                <a:gridCol w="1381760"/>
              </a:tblGrid>
              <a:tr h="286385">
                <a:tc gridSpan="4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Example: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2166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lang="en-US" sz="1000" b="1" spc="-114" dirty="0" smtClean="0">
                          <a:latin typeface="Arial"/>
                          <a:cs typeface="Arial"/>
                        </a:rPr>
                        <a:t>UHS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Examination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1809" marR="502284" algn="ctr">
                        <a:lnSpc>
                          <a:spcPct val="102000"/>
                        </a:lnSpc>
                        <a:spcBef>
                          <a:spcPts val="56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ry 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2770">
                        <a:lnSpc>
                          <a:spcPts val="1140"/>
                        </a:lnSpc>
                      </a:pPr>
                      <a:r>
                        <a:rPr sz="1000" b="1" spc="-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80670" marR="271145" indent="635" algn="ctr">
                        <a:lnSpc>
                          <a:spcPct val="102000"/>
                        </a:lnSpc>
                        <a:spcBef>
                          <a:spcPts val="20"/>
                        </a:spcBef>
                      </a:pPr>
                      <a:r>
                        <a:rPr sz="1000" b="1" spc="-105" dirty="0">
                          <a:latin typeface="Arial"/>
                          <a:cs typeface="Arial"/>
                        </a:rPr>
                        <a:t>(Class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+Journals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+  Assignments + 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Exam)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8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7804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62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8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75711" y="1278382"/>
            <a:ext cx="57150" cy="85090"/>
          </a:xfrm>
          <a:custGeom>
            <a:avLst/>
            <a:gdLst/>
            <a:ahLst/>
            <a:cxnLst/>
            <a:rect l="l" t="t" r="r" b="b"/>
            <a:pathLst>
              <a:path w="57150" h="85090">
                <a:moveTo>
                  <a:pt x="28320" y="0"/>
                </a:moveTo>
                <a:lnTo>
                  <a:pt x="17305" y="2210"/>
                </a:lnTo>
                <a:lnTo>
                  <a:pt x="8302" y="8254"/>
                </a:lnTo>
                <a:lnTo>
                  <a:pt x="2228" y="17252"/>
                </a:lnTo>
                <a:lnTo>
                  <a:pt x="0" y="28321"/>
                </a:lnTo>
                <a:lnTo>
                  <a:pt x="0" y="84963"/>
                </a:lnTo>
                <a:lnTo>
                  <a:pt x="22084" y="80506"/>
                </a:lnTo>
                <a:lnTo>
                  <a:pt x="40084" y="68357"/>
                </a:lnTo>
                <a:lnTo>
                  <a:pt x="52202" y="50351"/>
                </a:lnTo>
                <a:lnTo>
                  <a:pt x="56642" y="28321"/>
                </a:lnTo>
                <a:lnTo>
                  <a:pt x="54431" y="17252"/>
                </a:lnTo>
                <a:lnTo>
                  <a:pt x="48387" y="8254"/>
                </a:lnTo>
                <a:lnTo>
                  <a:pt x="39389" y="2210"/>
                </a:lnTo>
                <a:lnTo>
                  <a:pt x="28320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97855" y="1136650"/>
            <a:ext cx="113284" cy="113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9070" y="1136650"/>
            <a:ext cx="2592070" cy="906780"/>
          </a:xfrm>
          <a:custGeom>
            <a:avLst/>
            <a:gdLst/>
            <a:ahLst/>
            <a:cxnLst/>
            <a:rect l="l" t="t" r="r" b="b"/>
            <a:pathLst>
              <a:path w="2592070" h="906780">
                <a:moveTo>
                  <a:pt x="0" y="170052"/>
                </a:moveTo>
                <a:lnTo>
                  <a:pt x="4456" y="147949"/>
                </a:lnTo>
                <a:lnTo>
                  <a:pt x="16605" y="129905"/>
                </a:lnTo>
                <a:lnTo>
                  <a:pt x="34611" y="117742"/>
                </a:lnTo>
                <a:lnTo>
                  <a:pt x="56642" y="113283"/>
                </a:lnTo>
                <a:lnTo>
                  <a:pt x="2478785" y="113283"/>
                </a:lnTo>
                <a:lnTo>
                  <a:pt x="2478785" y="56642"/>
                </a:lnTo>
                <a:lnTo>
                  <a:pt x="2483225" y="34611"/>
                </a:lnTo>
                <a:lnTo>
                  <a:pt x="2495343" y="16605"/>
                </a:lnTo>
                <a:lnTo>
                  <a:pt x="2513343" y="4456"/>
                </a:lnTo>
                <a:lnTo>
                  <a:pt x="2535428" y="0"/>
                </a:lnTo>
                <a:lnTo>
                  <a:pt x="2557458" y="4456"/>
                </a:lnTo>
                <a:lnTo>
                  <a:pt x="2575464" y="16605"/>
                </a:lnTo>
                <a:lnTo>
                  <a:pt x="2587613" y="34611"/>
                </a:lnTo>
                <a:lnTo>
                  <a:pt x="2592070" y="56642"/>
                </a:lnTo>
                <a:lnTo>
                  <a:pt x="2592070" y="736726"/>
                </a:lnTo>
                <a:lnTo>
                  <a:pt x="2587613" y="758811"/>
                </a:lnTo>
                <a:lnTo>
                  <a:pt x="2575464" y="776811"/>
                </a:lnTo>
                <a:lnTo>
                  <a:pt x="2557458" y="788929"/>
                </a:lnTo>
                <a:lnTo>
                  <a:pt x="2535428" y="793369"/>
                </a:lnTo>
                <a:lnTo>
                  <a:pt x="113284" y="793369"/>
                </a:lnTo>
                <a:lnTo>
                  <a:pt x="113284" y="850138"/>
                </a:lnTo>
                <a:lnTo>
                  <a:pt x="108844" y="872168"/>
                </a:lnTo>
                <a:lnTo>
                  <a:pt x="96726" y="890174"/>
                </a:lnTo>
                <a:lnTo>
                  <a:pt x="78726" y="902323"/>
                </a:lnTo>
                <a:lnTo>
                  <a:pt x="56642" y="906779"/>
                </a:lnTo>
                <a:lnTo>
                  <a:pt x="34611" y="902323"/>
                </a:lnTo>
                <a:lnTo>
                  <a:pt x="16605" y="890174"/>
                </a:lnTo>
                <a:lnTo>
                  <a:pt x="4456" y="872168"/>
                </a:lnTo>
                <a:lnTo>
                  <a:pt x="0" y="850138"/>
                </a:lnTo>
                <a:lnTo>
                  <a:pt x="0" y="17005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14307" y="1273619"/>
            <a:ext cx="122809" cy="94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32354" y="1306702"/>
            <a:ext cx="0" cy="623570"/>
          </a:xfrm>
          <a:custGeom>
            <a:avLst/>
            <a:gdLst/>
            <a:ahLst/>
            <a:cxnLst/>
            <a:rect l="l" t="t" r="r" b="b"/>
            <a:pathLst>
              <a:path h="623569">
                <a:moveTo>
                  <a:pt x="0" y="0"/>
                </a:moveTo>
                <a:lnTo>
                  <a:pt x="0" y="62331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93093" y="1188529"/>
            <a:ext cx="122809" cy="66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02588" y="725169"/>
            <a:ext cx="3902710" cy="11228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5">
                <a:latin typeface="Arial"/>
                <a:cs typeface="Arial"/>
              </a:rPr>
              <a:t>For </a:t>
            </a:r>
            <a:r>
              <a:rPr lang="en-US" sz="1200" b="1" spc="-140" dirty="0" smtClean="0">
                <a:latin typeface="Arial"/>
                <a:cs typeface="Arial"/>
              </a:rPr>
              <a:t>AVMC </a:t>
            </a:r>
            <a:r>
              <a:rPr sz="1200" b="1" spc="-85" smtClean="0">
                <a:latin typeface="Arial"/>
                <a:cs typeface="Arial"/>
              </a:rPr>
              <a:t>Examination </a:t>
            </a:r>
            <a:r>
              <a:rPr sz="1200" b="1" spc="-90" dirty="0">
                <a:latin typeface="Arial"/>
                <a:cs typeface="Arial"/>
              </a:rPr>
              <a:t>Policy, please </a:t>
            </a:r>
            <a:r>
              <a:rPr sz="1200" b="1" spc="-95" dirty="0">
                <a:latin typeface="Arial"/>
                <a:cs typeface="Arial"/>
              </a:rPr>
              <a:t>consult </a:t>
            </a:r>
            <a:r>
              <a:rPr sz="1200" b="1" spc="-140" dirty="0">
                <a:latin typeface="Arial"/>
                <a:cs typeface="Arial"/>
              </a:rPr>
              <a:t>JSMU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-65" dirty="0">
                <a:latin typeface="Arial"/>
                <a:cs typeface="Arial"/>
              </a:rPr>
              <a:t>website!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2146935" marR="5080" indent="2540" algn="ctr">
              <a:lnSpc>
                <a:spcPct val="114799"/>
              </a:lnSpc>
              <a:spcBef>
                <a:spcPts val="5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75" dirty="0">
                <a:latin typeface="Arial"/>
                <a:cs typeface="Arial"/>
              </a:rPr>
              <a:t>than75%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10" dirty="0">
                <a:latin typeface="Arial"/>
                <a:cs typeface="Arial"/>
              </a:rPr>
              <a:t>is  </a:t>
            </a:r>
            <a:r>
              <a:rPr sz="1100" b="1" spc="-75" dirty="0">
                <a:latin typeface="Arial"/>
                <a:cs typeface="Arial"/>
              </a:rPr>
              <a:t>needed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70" dirty="0">
                <a:latin typeface="Arial"/>
                <a:cs typeface="Arial"/>
              </a:rPr>
              <a:t>sit </a:t>
            </a:r>
            <a:r>
              <a:rPr sz="1100" b="1" spc="-40" dirty="0">
                <a:latin typeface="Arial"/>
                <a:cs typeface="Arial"/>
              </a:rPr>
              <a:t>for the</a:t>
            </a:r>
            <a:r>
              <a:rPr sz="1100" b="1" spc="-180" dirty="0">
                <a:latin typeface="Arial"/>
                <a:cs typeface="Arial"/>
              </a:rPr>
              <a:t> </a:t>
            </a:r>
            <a:r>
              <a:rPr sz="1100" b="1" spc="-65" dirty="0">
                <a:latin typeface="Arial"/>
                <a:cs typeface="Arial"/>
              </a:rPr>
              <a:t>modular,</a:t>
            </a:r>
            <a:endParaRPr sz="1100">
              <a:latin typeface="Arial"/>
              <a:cs typeface="Arial"/>
            </a:endParaRPr>
          </a:p>
          <a:p>
            <a:pPr marL="2221865" algn="ctr">
              <a:lnSpc>
                <a:spcPts val="1295"/>
              </a:lnSpc>
            </a:pPr>
            <a:r>
              <a:rPr sz="1100" b="1" spc="-95">
                <a:latin typeface="Arial"/>
                <a:cs typeface="Arial"/>
              </a:rPr>
              <a:t>And </a:t>
            </a:r>
            <a:r>
              <a:rPr lang="en-US" sz="1100" b="1" spc="-125" dirty="0" smtClean="0">
                <a:latin typeface="Arial"/>
                <a:cs typeface="Arial"/>
              </a:rPr>
              <a:t>UHS </a:t>
            </a:r>
            <a:r>
              <a:rPr sz="1100" b="1" spc="-75" smtClean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22</a:t>
            </a:fld>
            <a:endParaRPr spc="-45" dirty="0"/>
          </a:p>
        </p:txBody>
      </p:sp>
      <p:sp>
        <p:nvSpPr>
          <p:cNvPr id="11" name="object 11"/>
          <p:cNvSpPr txBox="1"/>
          <p:nvPr/>
        </p:nvSpPr>
        <p:spPr>
          <a:xfrm>
            <a:off x="1002588" y="2350135"/>
            <a:ext cx="6031865" cy="3895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552450" indent="-228600">
              <a:lnSpc>
                <a:spcPct val="100000"/>
              </a:lnSpc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45" dirty="0">
                <a:latin typeface="Arial"/>
                <a:cs typeface="Arial"/>
              </a:rPr>
              <a:t>Student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hall/venue,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30minutes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exam.</a:t>
            </a:r>
            <a:endParaRPr sz="1100">
              <a:latin typeface="Arial"/>
              <a:cs typeface="Arial"/>
            </a:endParaRPr>
          </a:p>
          <a:p>
            <a:pPr marL="552450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b="1" spc="-120" dirty="0">
                <a:latin typeface="Arial"/>
                <a:cs typeface="Arial"/>
              </a:rPr>
              <a:t>Exam </a:t>
            </a:r>
            <a:r>
              <a:rPr sz="1100" b="1" spc="-45" dirty="0">
                <a:latin typeface="Arial"/>
                <a:cs typeface="Arial"/>
              </a:rPr>
              <a:t>will </a:t>
            </a:r>
            <a:r>
              <a:rPr sz="1100" b="1" spc="-85" dirty="0">
                <a:latin typeface="Arial"/>
                <a:cs typeface="Arial"/>
              </a:rPr>
              <a:t>begin </a:t>
            </a:r>
            <a:r>
              <a:rPr sz="1100" b="1" spc="-90" dirty="0">
                <a:latin typeface="Arial"/>
                <a:cs typeface="Arial"/>
              </a:rPr>
              <a:t>sharp </a:t>
            </a:r>
            <a:r>
              <a:rPr sz="1100" b="1" spc="-25" dirty="0">
                <a:latin typeface="Arial"/>
                <a:cs typeface="Arial"/>
              </a:rPr>
              <a:t>at </a:t>
            </a:r>
            <a:r>
              <a:rPr sz="1100" b="1" spc="-40" dirty="0">
                <a:latin typeface="Arial"/>
                <a:cs typeface="Arial"/>
              </a:rPr>
              <a:t>the </a:t>
            </a:r>
            <a:r>
              <a:rPr sz="1100" b="1" spc="-90" dirty="0">
                <a:latin typeface="Arial"/>
                <a:cs typeface="Arial"/>
              </a:rPr>
              <a:t>given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2450" marR="558800" indent="-228600">
              <a:lnSpc>
                <a:spcPct val="150900"/>
              </a:lnSpc>
              <a:spcBef>
                <a:spcPts val="7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55" dirty="0">
                <a:latin typeface="Arial"/>
                <a:cs typeface="Arial"/>
              </a:rPr>
              <a:t>No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student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be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allowed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enter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hall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after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15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2450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55" dirty="0">
                <a:latin typeface="Arial"/>
                <a:cs typeface="Arial"/>
              </a:rPr>
              <a:t>Students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sit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according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552450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allowed </a:t>
            </a:r>
            <a:r>
              <a:rPr sz="11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 examination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552450" marR="5080" indent="-228600">
              <a:lnSpc>
                <a:spcPct val="150900"/>
              </a:lnSpc>
              <a:spcBef>
                <a:spcPts val="70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any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off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or</a:t>
            </a:r>
            <a:r>
              <a:rPr sz="1100" spc="-40" dirty="0">
                <a:latin typeface="Arial"/>
                <a:cs typeface="Arial"/>
              </a:rPr>
              <a:t> on)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he/she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 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2450" marR="68580" indent="-228600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55" dirty="0">
                <a:latin typeface="Arial"/>
                <a:cs typeface="Arial"/>
              </a:rPr>
              <a:t>No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allowed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sit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exam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without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University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Admit</a:t>
            </a:r>
            <a:r>
              <a:rPr sz="1100" spc="-75" dirty="0">
                <a:latin typeface="Arial"/>
                <a:cs typeface="Arial"/>
              </a:rPr>
              <a:t> 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4" dirty="0" smtClean="0">
                <a:latin typeface="Arial"/>
                <a:cs typeface="Arial"/>
              </a:rPr>
              <a:t>AVMC </a:t>
            </a:r>
            <a:r>
              <a:rPr sz="1100" spc="-65" smtClean="0">
                <a:latin typeface="Arial"/>
                <a:cs typeface="Arial"/>
              </a:rPr>
              <a:t>College</a:t>
            </a:r>
            <a:r>
              <a:rPr sz="1100" spc="-60" smtClean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ID </a:t>
            </a:r>
            <a:r>
              <a:rPr sz="1100" spc="-75" dirty="0">
                <a:latin typeface="Arial"/>
                <a:cs typeface="Arial"/>
              </a:rPr>
              <a:t>Card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5" dirty="0">
                <a:latin typeface="Arial"/>
                <a:cs typeface="Arial"/>
              </a:rPr>
              <a:t>Lab </a:t>
            </a:r>
            <a:r>
              <a:rPr sz="1100" spc="-60" dirty="0">
                <a:latin typeface="Arial"/>
                <a:cs typeface="Arial"/>
              </a:rPr>
              <a:t>Coat.</a:t>
            </a:r>
            <a:endParaRPr sz="1100">
              <a:latin typeface="Arial"/>
              <a:cs typeface="Arial"/>
            </a:endParaRPr>
          </a:p>
          <a:p>
            <a:pPr marL="546100" marR="521970" indent="-222250">
              <a:lnSpc>
                <a:spcPct val="150900"/>
              </a:lnSpc>
              <a:spcBef>
                <a:spcPts val="70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45" dirty="0">
                <a:latin typeface="Arial"/>
                <a:cs typeface="Arial"/>
              </a:rPr>
              <a:t>Student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bring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stationary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items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exam: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Pen,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Pencil,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Eraser,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  Sharpener.</a:t>
            </a:r>
            <a:endParaRPr sz="1100">
              <a:latin typeface="Arial"/>
              <a:cs typeface="Arial"/>
            </a:endParaRPr>
          </a:p>
          <a:p>
            <a:pPr marL="552450" marR="262890" indent="-228600">
              <a:lnSpc>
                <a:spcPct val="149100"/>
              </a:lnSpc>
              <a:spcBef>
                <a:spcPts val="14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40" dirty="0">
                <a:latin typeface="Arial"/>
                <a:cs typeface="Arial"/>
              </a:rPr>
              <a:t>Indiscipline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exam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hall/venue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acceptable.</a:t>
            </a:r>
            <a:r>
              <a:rPr sz="1100" spc="-55" dirty="0">
                <a:latin typeface="Arial"/>
                <a:cs typeface="Arial"/>
              </a:rPr>
              <a:t> 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possess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6485382" y="9275774"/>
            <a:ext cx="511809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spc="-105" dirty="0">
                <a:latin typeface="Arial"/>
                <a:cs typeface="Arial"/>
              </a:rPr>
              <a:t>Page </a:t>
            </a:r>
            <a:r>
              <a:rPr sz="1100" spc="220" dirty="0">
                <a:latin typeface="Arial"/>
                <a:cs typeface="Arial"/>
              </a:rPr>
              <a:t>|</a:t>
            </a:r>
            <a:r>
              <a:rPr sz="1100" spc="-80" dirty="0">
                <a:latin typeface="Arial"/>
                <a:cs typeface="Arial"/>
              </a:rPr>
              <a:t> </a:t>
            </a:r>
            <a:fld id="{81D60167-4931-47E6-BA6A-407CBD079E47}" type="slidenum">
              <a:rPr sz="1100" spc="-55" dirty="0">
                <a:latin typeface="Arial"/>
                <a:cs typeface="Arial"/>
              </a:rPr>
              <a:pPr marL="12700">
                <a:lnSpc>
                  <a:spcPts val="1150"/>
                </a:lnSpc>
              </a:pPr>
              <a:t>3</a:t>
            </a:fld>
            <a:endParaRPr sz="1100">
              <a:latin typeface="Arial"/>
              <a:cs typeface="Arial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1066800" y="457200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148892" y="1134620"/>
            <a:ext cx="5934710" cy="10695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lang="en-US" sz="1200" i="1" spc="-40" dirty="0" smtClean="0">
                <a:latin typeface="Trebuchet MS"/>
                <a:cs typeface="Trebuchet MS"/>
              </a:rPr>
              <a:t>Module </a:t>
            </a:r>
            <a:r>
              <a:rPr lang="en-US" sz="1200" i="1" spc="-60" dirty="0" smtClean="0">
                <a:latin typeface="Trebuchet MS"/>
                <a:cs typeface="Trebuchet MS"/>
              </a:rPr>
              <a:t>name: </a:t>
            </a:r>
            <a:r>
              <a:rPr lang="en-US" sz="1200" b="1" spc="-90" dirty="0" smtClean="0">
                <a:latin typeface="Arial"/>
                <a:cs typeface="Arial"/>
              </a:rPr>
              <a:t>Reproductive</a:t>
            </a:r>
            <a:r>
              <a:rPr lang="en-US" sz="1200" b="1" spc="-170" dirty="0" smtClean="0">
                <a:latin typeface="Arial"/>
                <a:cs typeface="Arial"/>
              </a:rPr>
              <a:t> </a:t>
            </a:r>
            <a:r>
              <a:rPr lang="en-US" sz="1200" b="1" spc="-90" dirty="0" smtClean="0">
                <a:latin typeface="Arial"/>
                <a:cs typeface="Arial"/>
              </a:rPr>
              <a:t>System-II</a:t>
            </a:r>
            <a:endParaRPr lang="en-US" sz="12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1698625" algn="l"/>
                <a:tab pos="3070860" algn="l"/>
              </a:tabLst>
            </a:pPr>
            <a:r>
              <a:rPr lang="en-US" sz="1200" i="1" spc="-80" dirty="0" smtClean="0">
                <a:latin typeface="Trebuchet MS"/>
                <a:cs typeface="Trebuchet MS"/>
              </a:rPr>
              <a:t>Year:</a:t>
            </a:r>
            <a:r>
              <a:rPr lang="en-US" sz="1200" i="1" spc="-110" dirty="0" smtClean="0">
                <a:latin typeface="Trebuchet MS"/>
                <a:cs typeface="Trebuchet MS"/>
              </a:rPr>
              <a:t> </a:t>
            </a:r>
            <a:r>
              <a:rPr lang="en-US" sz="1200" b="1" i="1" spc="-114" dirty="0" smtClean="0">
                <a:latin typeface="Arial"/>
                <a:cs typeface="Arial"/>
              </a:rPr>
              <a:t>Four	</a:t>
            </a:r>
            <a:r>
              <a:rPr lang="en-US" sz="1200" i="1" spc="-60" dirty="0" smtClean="0">
                <a:latin typeface="Trebuchet MS"/>
                <a:cs typeface="Trebuchet MS"/>
              </a:rPr>
              <a:t>Duration: </a:t>
            </a:r>
            <a:r>
              <a:rPr lang="en-US" sz="1200" b="1" i="1" spc="-95" dirty="0" smtClean="0">
                <a:latin typeface="Arial"/>
                <a:cs typeface="Arial"/>
              </a:rPr>
              <a:t>8weeks </a:t>
            </a:r>
            <a:endParaRPr lang="en-US" sz="1200" dirty="0" smtClean="0">
              <a:latin typeface="Arial"/>
              <a:cs typeface="Arial"/>
            </a:endParaRPr>
          </a:p>
          <a:p>
            <a:pPr marL="12700" marR="5080">
              <a:lnSpc>
                <a:spcPts val="1700"/>
              </a:lnSpc>
              <a:spcBef>
                <a:spcPts val="80"/>
              </a:spcBef>
            </a:pPr>
            <a:r>
              <a:rPr lang="en-US" sz="1200" i="1" spc="-80" dirty="0" smtClean="0">
                <a:latin typeface="Trebuchet MS"/>
                <a:cs typeface="Trebuchet MS"/>
              </a:rPr>
              <a:t>Timetable </a:t>
            </a:r>
            <a:r>
              <a:rPr lang="en-US" sz="1200" i="1" spc="-65" dirty="0" smtClean="0">
                <a:latin typeface="Trebuchet MS"/>
                <a:cs typeface="Trebuchet MS"/>
              </a:rPr>
              <a:t>hours: </a:t>
            </a:r>
            <a:r>
              <a:rPr lang="en-US" sz="1200" b="1" spc="-100" dirty="0" smtClean="0">
                <a:latin typeface="Arial"/>
                <a:cs typeface="Arial"/>
              </a:rPr>
              <a:t>Lectures, </a:t>
            </a:r>
            <a:r>
              <a:rPr lang="en-US" sz="1200" b="1" spc="-125" dirty="0" smtClean="0">
                <a:latin typeface="Arial"/>
                <a:cs typeface="Arial"/>
              </a:rPr>
              <a:t>Case-Based </a:t>
            </a:r>
            <a:r>
              <a:rPr lang="en-US" sz="1200" b="1" spc="-110" dirty="0" smtClean="0">
                <a:latin typeface="Arial"/>
                <a:cs typeface="Arial"/>
              </a:rPr>
              <a:t>Discussion(CBD),Clinical </a:t>
            </a:r>
            <a:r>
              <a:rPr lang="en-US" sz="1200" b="1" spc="-80" dirty="0" smtClean="0">
                <a:latin typeface="Arial"/>
                <a:cs typeface="Arial"/>
              </a:rPr>
              <a:t>Rotations, </a:t>
            </a:r>
            <a:r>
              <a:rPr lang="en-US" sz="1200" b="1" spc="-125" dirty="0" smtClean="0">
                <a:latin typeface="Arial"/>
                <a:cs typeface="Arial"/>
              </a:rPr>
              <a:t>Task </a:t>
            </a:r>
            <a:r>
              <a:rPr lang="en-US" sz="1200" b="1" spc="-60" dirty="0" smtClean="0">
                <a:latin typeface="Arial"/>
                <a:cs typeface="Arial"/>
              </a:rPr>
              <a:t>Oriented  </a:t>
            </a:r>
            <a:r>
              <a:rPr lang="en-US" sz="1200" b="1" spc="-95" dirty="0" smtClean="0">
                <a:latin typeface="Arial"/>
                <a:cs typeface="Arial"/>
              </a:rPr>
              <a:t>Learning, </a:t>
            </a:r>
            <a:r>
              <a:rPr lang="en-US" sz="1200" b="1" spc="-125" dirty="0" smtClean="0">
                <a:latin typeface="Arial"/>
                <a:cs typeface="Arial"/>
              </a:rPr>
              <a:t>Task </a:t>
            </a:r>
            <a:r>
              <a:rPr lang="en-US" sz="1200" b="1" spc="-65" dirty="0" smtClean="0">
                <a:latin typeface="Arial"/>
                <a:cs typeface="Arial"/>
              </a:rPr>
              <a:t>Presentation, </a:t>
            </a:r>
            <a:r>
              <a:rPr lang="en-US" sz="1200" b="1" spc="-80" dirty="0" smtClean="0">
                <a:latin typeface="Arial"/>
                <a:cs typeface="Arial"/>
              </a:rPr>
              <a:t>Demonstrations, </a:t>
            </a:r>
            <a:r>
              <a:rPr lang="en-US" sz="1200" b="1" spc="-95" dirty="0" smtClean="0">
                <a:latin typeface="Arial"/>
                <a:cs typeface="Arial"/>
              </a:rPr>
              <a:t>Skills,</a:t>
            </a:r>
            <a:r>
              <a:rPr lang="en-US" sz="1200" b="1" spc="65" dirty="0" smtClean="0">
                <a:latin typeface="Arial"/>
                <a:cs typeface="Arial"/>
              </a:rPr>
              <a:t> </a:t>
            </a:r>
            <a:r>
              <a:rPr lang="en-US" sz="1200" b="1" spc="-90" dirty="0" smtClean="0">
                <a:latin typeface="Arial"/>
                <a:cs typeface="Arial"/>
              </a:rPr>
              <a:t>Self-Study</a:t>
            </a:r>
            <a:endParaRPr lang="en-US" sz="1200" dirty="0" smtClean="0">
              <a:latin typeface="Arial"/>
              <a:cs typeface="Arial"/>
            </a:endParaRPr>
          </a:p>
          <a:p>
            <a:pPr marL="1744345">
              <a:lnSpc>
                <a:spcPct val="100000"/>
              </a:lnSpc>
              <a:spcBef>
                <a:spcPts val="120"/>
              </a:spcBef>
            </a:pPr>
            <a:r>
              <a:rPr lang="en-US" sz="1300" b="1" spc="-135" dirty="0" smtClean="0">
                <a:latin typeface="Arial"/>
                <a:cs typeface="Arial"/>
              </a:rPr>
              <a:t>MODULE </a:t>
            </a:r>
            <a:r>
              <a:rPr lang="en-US" sz="1300" b="1" spc="-160" dirty="0" smtClean="0">
                <a:latin typeface="Arial"/>
                <a:cs typeface="Arial"/>
              </a:rPr>
              <a:t>INTEGRATED</a:t>
            </a:r>
            <a:r>
              <a:rPr lang="en-US" sz="1300" b="1" spc="-30" dirty="0" smtClean="0">
                <a:latin typeface="Arial"/>
                <a:cs typeface="Arial"/>
              </a:rPr>
              <a:t> </a:t>
            </a:r>
            <a:r>
              <a:rPr lang="en-US" sz="1300" b="1" spc="-120" dirty="0" smtClean="0">
                <a:latin typeface="Arial"/>
                <a:cs typeface="Arial"/>
              </a:rPr>
              <a:t>COMMITTEE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2057400" y="327660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3" name="object 6"/>
          <p:cNvGraphicFramePr>
            <a:graphicFrameLocks noGrp="1"/>
          </p:cNvGraphicFramePr>
          <p:nvPr/>
        </p:nvGraphicFramePr>
        <p:xfrm>
          <a:off x="990600" y="2438400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7"/>
          <p:cNvGraphicFramePr>
            <a:graphicFrameLocks noGrp="1"/>
          </p:cNvGraphicFramePr>
          <p:nvPr/>
        </p:nvGraphicFramePr>
        <p:xfrm>
          <a:off x="990600" y="3733800"/>
          <a:ext cx="5970904" cy="50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653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Endocrinology</a:t>
                      </a:r>
                    </a:p>
                    <a:p>
                      <a:pPr marL="76200">
                        <a:lnSpc>
                          <a:spcPts val="1310"/>
                        </a:lnSpc>
                      </a:pP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Prof. Dr. </a:t>
                      </a:r>
                      <a:r>
                        <a:rPr lang="en-US" sz="1200" b="1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200" b="1" dirty="0" smtClean="0">
                          <a:latin typeface="Arial"/>
                          <a:cs typeface="Arial"/>
                        </a:rPr>
                        <a:t> Ahmed</a:t>
                      </a:r>
                      <a:endParaRPr sz="1200" b="1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335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7" name="object 2"/>
          <p:cNvSpPr txBox="1"/>
          <p:nvPr/>
        </p:nvSpPr>
        <p:spPr>
          <a:xfrm>
            <a:off x="4101465" y="426211"/>
            <a:ext cx="2956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100" b="1" i="1" spc="-70" dirty="0" smtClean="0">
                <a:latin typeface="Arial"/>
                <a:cs typeface="Arial"/>
              </a:rPr>
              <a:t>4</a:t>
            </a:r>
            <a:r>
              <a:rPr lang="en-US" sz="1100" b="1" i="1" spc="-104" baseline="29914" dirty="0" smtClean="0">
                <a:latin typeface="Arial"/>
                <a:cs typeface="Arial"/>
              </a:rPr>
              <a:t>TH </a:t>
            </a:r>
            <a:r>
              <a:rPr lang="en-US" sz="1100" b="1" i="1" spc="-155" dirty="0" smtClean="0">
                <a:latin typeface="Arial"/>
                <a:cs typeface="Arial"/>
              </a:rPr>
              <a:t>YEAR </a:t>
            </a:r>
            <a:r>
              <a:rPr lang="en-US" sz="1100" b="1" i="1" spc="-100" dirty="0" smtClean="0">
                <a:latin typeface="Arial"/>
                <a:cs typeface="Arial"/>
              </a:rPr>
              <a:t>MBBS, </a:t>
            </a:r>
            <a:r>
              <a:rPr lang="en-US" sz="1100" b="1" i="1" spc="-35" dirty="0" smtClean="0">
                <a:latin typeface="Arial"/>
                <a:cs typeface="Arial"/>
              </a:rPr>
              <a:t> </a:t>
            </a:r>
            <a:r>
              <a:rPr lang="en-US" sz="1100" b="1" i="1" spc="-125" dirty="0" smtClean="0">
                <a:latin typeface="Arial"/>
                <a:cs typeface="Arial"/>
              </a:rPr>
              <a:t>REPRODUCTIVE </a:t>
            </a:r>
            <a:r>
              <a:rPr lang="en-US" sz="1100" b="1" i="1" spc="-100" dirty="0" smtClean="0">
                <a:latin typeface="Arial"/>
                <a:cs typeface="Arial"/>
              </a:rPr>
              <a:t>MODULE</a:t>
            </a:r>
            <a:r>
              <a:rPr lang="en-US" sz="1100" b="1" i="1" spc="-190" dirty="0" smtClean="0">
                <a:latin typeface="Arial"/>
                <a:cs typeface="Arial"/>
              </a:rPr>
              <a:t> </a:t>
            </a:r>
            <a:r>
              <a:rPr lang="en-US" sz="1100" b="1" i="1" spc="-50" dirty="0" smtClean="0">
                <a:latin typeface="Arial"/>
                <a:cs typeface="Arial"/>
              </a:rPr>
              <a:t>2</a:t>
            </a:r>
            <a:endParaRPr lang="en-US"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>
                <a:latin typeface="Arial"/>
                <a:cs typeface="Arial"/>
              </a:rPr>
              <a:t>YEAR </a:t>
            </a:r>
            <a:r>
              <a:rPr sz="1000" b="1" i="1" spc="-100" smtClean="0">
                <a:latin typeface="Arial"/>
                <a:cs typeface="Arial"/>
              </a:rPr>
              <a:t>MBBS,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4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2588" y="642873"/>
            <a:ext cx="1583690" cy="535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  <a:spcBef>
                <a:spcPts val="5"/>
              </a:spcBef>
            </a:pPr>
            <a:r>
              <a:rPr sz="1100" b="1" spc="-100" dirty="0">
                <a:latin typeface="Arial"/>
                <a:cs typeface="Arial"/>
              </a:rPr>
              <a:t>WHAT </a:t>
            </a:r>
            <a:r>
              <a:rPr sz="1100" b="1" spc="-120" dirty="0">
                <a:latin typeface="Arial"/>
                <a:cs typeface="Arial"/>
              </a:rPr>
              <a:t>ISA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125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4884" y="1307337"/>
            <a:ext cx="7886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latin typeface="Arial"/>
                <a:cs typeface="Arial"/>
              </a:rPr>
              <a:t>It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is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35" dirty="0">
                <a:latin typeface="Arial"/>
                <a:cs typeface="Arial"/>
              </a:rPr>
              <a:t>aid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3814" y="1387576"/>
            <a:ext cx="5728335" cy="81788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34950" indent="-222250">
              <a:lnSpc>
                <a:spcPct val="100000"/>
              </a:lnSpc>
              <a:spcBef>
                <a:spcPts val="865"/>
              </a:spcBef>
              <a:buFont typeface="Symbol"/>
              <a:buChar char=""/>
              <a:tabLst>
                <a:tab pos="234950" algn="l"/>
                <a:tab pos="235585" algn="l"/>
              </a:tabLst>
            </a:pPr>
            <a:r>
              <a:rPr sz="1100" spc="-15" dirty="0">
                <a:latin typeface="Arial"/>
                <a:cs typeface="Arial"/>
              </a:rPr>
              <a:t>Inform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how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learning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program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semester-wise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module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has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been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234950" indent="-22225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234950" algn="l"/>
                <a:tab pos="235585" algn="l"/>
              </a:tabLst>
            </a:pPr>
            <a:r>
              <a:rPr sz="1100" spc="-45" dirty="0">
                <a:latin typeface="Arial"/>
                <a:cs typeface="Arial"/>
              </a:rPr>
              <a:t>Help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organize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70" dirty="0">
                <a:latin typeface="Arial"/>
                <a:cs typeface="Arial"/>
              </a:rPr>
              <a:t> 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throughout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234950" indent="-22225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234950" algn="l"/>
                <a:tab pos="235585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on </a:t>
            </a:r>
            <a:r>
              <a:rPr sz="1100" spc="-70" dirty="0">
                <a:latin typeface="Arial"/>
                <a:cs typeface="Arial"/>
              </a:rPr>
              <a:t>assessment </a:t>
            </a:r>
            <a:r>
              <a:rPr sz="1100" spc="-45" dirty="0">
                <a:latin typeface="Arial"/>
                <a:cs typeface="Arial"/>
              </a:rPr>
              <a:t>methods, </a:t>
            </a:r>
            <a:r>
              <a:rPr sz="1100" spc="-40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21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4884" y="2301722"/>
            <a:ext cx="5999480" cy="657796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100" b="1" spc="-140" dirty="0">
                <a:latin typeface="Arial"/>
                <a:cs typeface="Arial"/>
              </a:rPr>
              <a:t>THE</a:t>
            </a:r>
            <a:r>
              <a:rPr sz="1100" b="1" spc="-80" dirty="0">
                <a:latin typeface="Arial"/>
                <a:cs typeface="Arial"/>
              </a:rPr>
              <a:t> </a:t>
            </a:r>
            <a:r>
              <a:rPr sz="1100" b="1" spc="-125" dirty="0">
                <a:latin typeface="Arial"/>
                <a:cs typeface="Arial"/>
              </a:rPr>
              <a:t>STUDYGUIDE:</a:t>
            </a:r>
            <a:endParaRPr sz="1100">
              <a:latin typeface="Arial"/>
              <a:cs typeface="Arial"/>
            </a:endParaRPr>
          </a:p>
          <a:p>
            <a:pPr marL="469900" marR="1162685" indent="-228600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25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management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right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case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469900" marR="7620" indent="-228600" algn="just">
              <a:lnSpc>
                <a:spcPct val="150100"/>
              </a:lnSpc>
              <a:spcBef>
                <a:spcPts val="130"/>
              </a:spcBef>
              <a:buFont typeface="Symbol"/>
              <a:buChar char=""/>
              <a:tabLst>
                <a:tab pos="464184" algn="l"/>
              </a:tabLst>
            </a:pPr>
            <a:r>
              <a:rPr sz="1100" spc="-30" dirty="0">
                <a:latin typeface="Arial"/>
                <a:cs typeface="Arial"/>
              </a:rPr>
              <a:t>Identifies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40" dirty="0">
                <a:latin typeface="Arial"/>
                <a:cs typeface="Arial"/>
              </a:rPr>
              <a:t>strategies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35" dirty="0">
                <a:latin typeface="Arial"/>
                <a:cs typeface="Arial"/>
              </a:rPr>
              <a:t>lectures, </a:t>
            </a:r>
            <a:r>
              <a:rPr sz="1100" spc="-45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0" dirty="0">
                <a:latin typeface="Arial"/>
                <a:cs typeface="Arial"/>
              </a:rPr>
              <a:t>teachings,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skills, 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5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5" dirty="0">
                <a:latin typeface="Arial"/>
                <a:cs typeface="Arial"/>
              </a:rPr>
              <a:t>achieve </a:t>
            </a:r>
            <a:r>
              <a:rPr sz="1100" spc="-25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module 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469900" marR="5080" indent="-228600">
              <a:lnSpc>
                <a:spcPct val="150900"/>
              </a:lnSpc>
              <a:spcBef>
                <a:spcPts val="70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r>
              <a:rPr sz="1100" spc="-55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0" dirty="0">
                <a:latin typeface="Arial"/>
                <a:cs typeface="Arial"/>
              </a:rPr>
              <a:t>list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55" dirty="0">
                <a:latin typeface="Arial"/>
                <a:cs typeface="Arial"/>
              </a:rPr>
              <a:t>books, </a:t>
            </a:r>
            <a:r>
              <a:rPr sz="1100" spc="-30" dirty="0">
                <a:latin typeface="Arial"/>
                <a:cs typeface="Arial"/>
              </a:rPr>
              <a:t>computer </a:t>
            </a:r>
            <a:r>
              <a:rPr sz="1100" spc="-60" dirty="0">
                <a:latin typeface="Arial"/>
                <a:cs typeface="Arial"/>
              </a:rPr>
              <a:t>assisted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programs, </a:t>
            </a:r>
            <a:r>
              <a:rPr sz="1100" spc="-35" dirty="0">
                <a:latin typeface="Arial"/>
                <a:cs typeface="Arial"/>
              </a:rPr>
              <a:t>web-  links,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maximize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469900" marR="325755" indent="-228600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r>
              <a:rPr sz="1100" spc="-45" dirty="0">
                <a:latin typeface="Arial"/>
                <a:cs typeface="Arial"/>
              </a:rPr>
              <a:t>Highlights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information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contribution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continuous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semester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student’s </a:t>
            </a:r>
            <a:r>
              <a:rPr sz="1100" spc="-30" dirty="0">
                <a:latin typeface="Arial"/>
                <a:cs typeface="Arial"/>
              </a:rPr>
              <a:t>overall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469900" marR="114935" indent="-228600">
              <a:lnSpc>
                <a:spcPct val="154500"/>
              </a:lnSpc>
              <a:spcBef>
                <a:spcPts val="25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r>
              <a:rPr sz="1100" spc="-50" dirty="0">
                <a:latin typeface="Arial"/>
                <a:cs typeface="Arial"/>
              </a:rPr>
              <a:t>Includes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information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assessment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methods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that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be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held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determine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every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463550" algn="l"/>
                <a:tab pos="464184" algn="l"/>
              </a:tabLst>
            </a:pPr>
            <a:r>
              <a:rPr sz="1100" spc="-95" dirty="0">
                <a:latin typeface="Arial"/>
                <a:cs typeface="Arial"/>
              </a:rPr>
              <a:t>Focuses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information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pertaining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policy,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rules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80" dirty="0">
                <a:latin typeface="Arial"/>
                <a:cs typeface="Arial"/>
              </a:rPr>
              <a:t> </a:t>
            </a:r>
            <a:r>
              <a:rPr sz="1100" b="1" spc="-130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55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experience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i="1" spc="-60" dirty="0">
                <a:latin typeface="Trebuchet MS"/>
                <a:cs typeface="Trebuchet MS"/>
              </a:rPr>
              <a:t>integrated</a:t>
            </a:r>
            <a:r>
              <a:rPr sz="1100" i="1" spc="-80" dirty="0">
                <a:latin typeface="Trebuchet MS"/>
                <a:cs typeface="Trebuchet MS"/>
              </a:rPr>
              <a:t> </a:t>
            </a:r>
            <a:r>
              <a:rPr sz="1100" i="1" spc="-70" dirty="0">
                <a:latin typeface="Trebuchet MS"/>
                <a:cs typeface="Trebuchet MS"/>
              </a:rPr>
              <a:t>curriculum</a:t>
            </a:r>
            <a:r>
              <a:rPr sz="1100" i="1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Arial"/>
                <a:cs typeface="Arial"/>
              </a:rPr>
              <a:t>similar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previous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all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6semesters</a:t>
            </a:r>
            <a:r>
              <a:rPr sz="1100" b="1" spc="-55" dirty="0">
                <a:latin typeface="Arial"/>
                <a:cs typeface="Arial"/>
              </a:rPr>
              <a:t>.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7</a:t>
            </a:r>
            <a:r>
              <a:rPr sz="1050" spc="-22" baseline="31746" dirty="0">
                <a:latin typeface="Arial"/>
                <a:cs typeface="Arial"/>
              </a:rPr>
              <a:t>th</a:t>
            </a:r>
            <a:endParaRPr sz="1050" baseline="31746">
              <a:latin typeface="Arial"/>
              <a:cs typeface="Arial"/>
            </a:endParaRPr>
          </a:p>
          <a:p>
            <a:pPr marL="12700" marR="56515">
              <a:lnSpc>
                <a:spcPct val="116500"/>
              </a:lnSpc>
              <a:spcBef>
                <a:spcPts val="20"/>
              </a:spcBef>
            </a:pPr>
            <a:r>
              <a:rPr sz="1100" spc="-50" dirty="0">
                <a:latin typeface="Arial"/>
                <a:cs typeface="Arial"/>
              </a:rPr>
              <a:t>semester </a:t>
            </a:r>
            <a:r>
              <a:rPr sz="1100" spc="-60" dirty="0">
                <a:latin typeface="Arial"/>
                <a:cs typeface="Arial"/>
              </a:rPr>
              <a:t>49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35" dirty="0">
                <a:latin typeface="Arial"/>
                <a:cs typeface="Arial"/>
              </a:rPr>
              <a:t>B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spc="-145" dirty="0">
                <a:latin typeface="Arial"/>
                <a:cs typeface="Arial"/>
              </a:rPr>
              <a:t>ENT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48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Group </a:t>
            </a:r>
            <a:r>
              <a:rPr sz="1100" spc="-210" dirty="0">
                <a:latin typeface="Arial"/>
                <a:cs typeface="Arial"/>
              </a:rPr>
              <a:t>C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20" dirty="0">
                <a:latin typeface="Arial"/>
                <a:cs typeface="Arial"/>
              </a:rPr>
              <a:t>D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spc="-90" dirty="0">
                <a:latin typeface="Arial"/>
                <a:cs typeface="Arial"/>
              </a:rPr>
              <a:t>Eye.  </a:t>
            </a:r>
            <a:r>
              <a:rPr sz="1100" spc="-45" dirty="0">
                <a:latin typeface="Arial"/>
                <a:cs typeface="Arial"/>
              </a:rPr>
              <a:t>Similarly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15" dirty="0">
                <a:latin typeface="Arial"/>
                <a:cs typeface="Arial"/>
              </a:rPr>
              <a:t>8</a:t>
            </a:r>
            <a:r>
              <a:rPr sz="1050" spc="-22" baseline="31746" dirty="0">
                <a:latin typeface="Arial"/>
                <a:cs typeface="Arial"/>
              </a:rPr>
              <a:t>th </a:t>
            </a:r>
            <a:r>
              <a:rPr sz="1100" spc="-65" dirty="0">
                <a:latin typeface="Arial"/>
                <a:cs typeface="Arial"/>
              </a:rPr>
              <a:t>Semester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groups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35" dirty="0">
                <a:latin typeface="Arial"/>
                <a:cs typeface="Arial"/>
              </a:rPr>
              <a:t>reciprocate </a:t>
            </a:r>
            <a:r>
              <a:rPr sz="1100" spc="-25" dirty="0">
                <a:latin typeface="Arial"/>
                <a:cs typeface="Arial"/>
              </a:rPr>
              <a:t>i.e </a:t>
            </a:r>
            <a:r>
              <a:rPr sz="1100" spc="-15" dirty="0">
                <a:latin typeface="Arial"/>
                <a:cs typeface="Arial"/>
              </a:rPr>
              <a:t>the later </a:t>
            </a:r>
            <a:r>
              <a:rPr sz="1100" spc="-60" dirty="0">
                <a:latin typeface="Arial"/>
                <a:cs typeface="Arial"/>
              </a:rPr>
              <a:t>48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spc="-145" dirty="0">
                <a:latin typeface="Arial"/>
                <a:cs typeface="Arial"/>
              </a:rPr>
              <a:t>ENT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60" dirty="0">
                <a:latin typeface="Arial"/>
                <a:cs typeface="Arial"/>
              </a:rPr>
              <a:t>49 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Eye.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289560">
              <a:lnSpc>
                <a:spcPct val="116399"/>
              </a:lnSpc>
              <a:spcBef>
                <a:spcPts val="5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60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25" dirty="0">
                <a:latin typeface="Arial"/>
                <a:cs typeface="Arial"/>
              </a:rPr>
              <a:t>Eye/ENT, </a:t>
            </a:r>
            <a:r>
              <a:rPr sz="1100" spc="20" dirty="0">
                <a:latin typeface="Arial"/>
                <a:cs typeface="Arial"/>
              </a:rPr>
              <a:t>Orthopedics </a:t>
            </a:r>
            <a:r>
              <a:rPr sz="1100" spc="-10" dirty="0">
                <a:latin typeface="Arial"/>
                <a:cs typeface="Arial"/>
              </a:rPr>
              <a:t>and  </a:t>
            </a:r>
            <a:r>
              <a:rPr sz="1100" spc="-45" dirty="0">
                <a:latin typeface="Arial"/>
                <a:cs typeface="Arial"/>
              </a:rPr>
              <a:t>Reproductive </a:t>
            </a:r>
            <a:r>
              <a:rPr sz="1100" spc="-60" dirty="0">
                <a:latin typeface="Arial"/>
                <a:cs typeface="Arial"/>
              </a:rPr>
              <a:t>System-II </a:t>
            </a:r>
            <a:r>
              <a:rPr sz="1100" spc="-55" dirty="0">
                <a:latin typeface="Arial"/>
                <a:cs typeface="Arial"/>
              </a:rPr>
              <a:t>which </a:t>
            </a:r>
            <a:r>
              <a:rPr sz="1100" spc="-35" dirty="0">
                <a:latin typeface="Arial"/>
                <a:cs typeface="Arial"/>
              </a:rPr>
              <a:t>links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5" dirty="0">
                <a:latin typeface="Arial"/>
                <a:cs typeface="Arial"/>
              </a:rPr>
              <a:t>problems.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 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-55" dirty="0">
                <a:latin typeface="Arial"/>
                <a:cs typeface="Arial"/>
              </a:rPr>
              <a:t>subjects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40" dirty="0">
                <a:latin typeface="Arial"/>
                <a:cs typeface="Arial"/>
              </a:rPr>
              <a:t>presented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meaningful </a:t>
            </a:r>
            <a:r>
              <a:rPr sz="1100" spc="-30" dirty="0">
                <a:latin typeface="Arial"/>
                <a:cs typeface="Arial"/>
              </a:rPr>
              <a:t>whole. </a:t>
            </a:r>
            <a:r>
              <a:rPr sz="1100" spc="-60" dirty="0">
                <a:latin typeface="Arial"/>
                <a:cs typeface="Arial"/>
              </a:rPr>
              <a:t>Students </a:t>
            </a:r>
            <a:r>
              <a:rPr sz="1100" spc="40" dirty="0">
                <a:latin typeface="Arial"/>
                <a:cs typeface="Arial"/>
              </a:rPr>
              <a:t>will </a:t>
            </a:r>
            <a:r>
              <a:rPr sz="1100" spc="-15" dirty="0">
                <a:latin typeface="Arial"/>
                <a:cs typeface="Arial"/>
              </a:rPr>
              <a:t>be </a:t>
            </a:r>
            <a:r>
              <a:rPr sz="1100" spc="10" dirty="0">
                <a:latin typeface="Arial"/>
                <a:cs typeface="Arial"/>
              </a:rPr>
              <a:t>able to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10" dirty="0">
                <a:latin typeface="Arial"/>
                <a:cs typeface="Arial"/>
              </a:rPr>
              <a:t>better  </a:t>
            </a:r>
            <a:r>
              <a:rPr sz="1100" spc="-40" dirty="0">
                <a:latin typeface="Arial"/>
                <a:cs typeface="Arial"/>
              </a:rPr>
              <a:t>understanding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basic</a:t>
            </a:r>
            <a:r>
              <a:rPr sz="1100" spc="-75" dirty="0">
                <a:latin typeface="Arial"/>
                <a:cs typeface="Arial"/>
              </a:rPr>
              <a:t> sciences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when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they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repeatedly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learn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relation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104775">
              <a:lnSpc>
                <a:spcPct val="117300"/>
              </a:lnSpc>
            </a:pPr>
            <a:r>
              <a:rPr sz="1100" b="1" spc="-145" dirty="0">
                <a:latin typeface="Arial"/>
                <a:cs typeface="Arial"/>
              </a:rPr>
              <a:t>LEARNING </a:t>
            </a:r>
            <a:r>
              <a:rPr sz="1100" b="1" spc="-165" dirty="0">
                <a:latin typeface="Arial"/>
                <a:cs typeface="Arial"/>
              </a:rPr>
              <a:t>EXPERIENCES</a:t>
            </a:r>
            <a:r>
              <a:rPr sz="1100" spc="-165" dirty="0">
                <a:latin typeface="Arial"/>
                <a:cs typeface="Arial"/>
              </a:rPr>
              <a:t>: </a:t>
            </a:r>
            <a:r>
              <a:rPr sz="1100" spc="-120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25" dirty="0">
                <a:latin typeface="Arial"/>
                <a:cs typeface="Arial"/>
              </a:rPr>
              <a:t>integrated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100" dirty="0">
                <a:latin typeface="Arial"/>
                <a:cs typeface="Arial"/>
              </a:rPr>
              <a:t>Task </a:t>
            </a:r>
            <a:r>
              <a:rPr sz="1100" spc="-20" dirty="0">
                <a:latin typeface="Arial"/>
                <a:cs typeface="Arial"/>
              </a:rPr>
              <a:t>oriented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50" dirty="0">
                <a:latin typeface="Arial"/>
                <a:cs typeface="Arial"/>
              </a:rPr>
              <a:t>task  </a:t>
            </a:r>
            <a:r>
              <a:rPr sz="1100" spc="-30" dirty="0">
                <a:latin typeface="Arial"/>
                <a:cs typeface="Arial"/>
              </a:rPr>
              <a:t>presentation,</a:t>
            </a:r>
            <a:r>
              <a:rPr sz="1100" spc="-45" dirty="0">
                <a:latin typeface="Arial"/>
                <a:cs typeface="Arial"/>
              </a:rPr>
              <a:t> skills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acquisition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skills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lab,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</a:t>
            </a:r>
            <a:r>
              <a:rPr sz="1100" spc="-60" dirty="0">
                <a:latin typeface="Arial"/>
                <a:cs typeface="Arial"/>
              </a:rPr>
              <a:t> assignments,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learning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experiences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clinics,  </a:t>
            </a:r>
            <a:r>
              <a:rPr sz="1100" spc="-45" dirty="0">
                <a:latin typeface="Arial"/>
                <a:cs typeface="Arial"/>
              </a:rPr>
              <a:t>wards.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936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6319" y="818759"/>
            <a:ext cx="6253823" cy="3513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02588" y="4432554"/>
            <a:ext cx="6020435" cy="47555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latin typeface="Arial"/>
                <a:cs typeface="Arial"/>
              </a:rPr>
              <a:t>*Note:</a:t>
            </a:r>
            <a:r>
              <a:rPr sz="900" b="1" spc="-190" dirty="0">
                <a:latin typeface="Arial"/>
                <a:cs typeface="Arial"/>
              </a:rPr>
              <a:t> </a:t>
            </a:r>
            <a:r>
              <a:rPr sz="900" b="1" spc="-75" dirty="0">
                <a:latin typeface="Arial"/>
                <a:cs typeface="Arial"/>
              </a:rPr>
              <a:t>Community </a:t>
            </a:r>
            <a:r>
              <a:rPr sz="900" b="1" spc="-70" dirty="0">
                <a:latin typeface="Arial"/>
                <a:cs typeface="Arial"/>
              </a:rPr>
              <a:t>medicine </a:t>
            </a:r>
            <a:r>
              <a:rPr sz="900" b="1" spc="-35" dirty="0">
                <a:latin typeface="Arial"/>
                <a:cs typeface="Arial"/>
              </a:rPr>
              <a:t>will </a:t>
            </a:r>
            <a:r>
              <a:rPr sz="900" b="1" spc="-50" dirty="0">
                <a:latin typeface="Arial"/>
                <a:cs typeface="Arial"/>
              </a:rPr>
              <a:t>run </a:t>
            </a:r>
            <a:r>
              <a:rPr sz="900" b="1" spc="-55" dirty="0">
                <a:latin typeface="Arial"/>
                <a:cs typeface="Arial"/>
              </a:rPr>
              <a:t>parallel </a:t>
            </a:r>
            <a:r>
              <a:rPr sz="900" b="1" spc="-50" dirty="0">
                <a:latin typeface="Arial"/>
                <a:cs typeface="Arial"/>
              </a:rPr>
              <a:t>in </a:t>
            </a:r>
            <a:r>
              <a:rPr sz="900" b="1" spc="-40" dirty="0">
                <a:latin typeface="Arial"/>
                <a:cs typeface="Arial"/>
              </a:rPr>
              <a:t>7 </a:t>
            </a:r>
            <a:r>
              <a:rPr sz="900" b="1" spc="-65" dirty="0">
                <a:latin typeface="Arial"/>
                <a:cs typeface="Arial"/>
              </a:rPr>
              <a:t>and </a:t>
            </a:r>
            <a:r>
              <a:rPr sz="900" b="1" spc="-40" dirty="0">
                <a:latin typeface="Arial"/>
                <a:cs typeface="Arial"/>
              </a:rPr>
              <a:t>8 </a:t>
            </a:r>
            <a:r>
              <a:rPr sz="900" b="1" spc="-85" dirty="0">
                <a:latin typeface="Arial"/>
                <a:cs typeface="Arial"/>
              </a:rPr>
              <a:t>semesters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145" dirty="0">
                <a:latin typeface="Arial"/>
                <a:cs typeface="Arial"/>
              </a:rPr>
              <a:t>LEARNING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</a:pPr>
            <a:r>
              <a:rPr sz="1100" spc="-8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teaching/learning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methods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promote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546100" indent="-222250">
              <a:lnSpc>
                <a:spcPct val="100000"/>
              </a:lnSpc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546100" indent="-22225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546100" indent="-222250">
              <a:lnSpc>
                <a:spcPct val="100000"/>
              </a:lnSpc>
              <a:spcBef>
                <a:spcPts val="50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100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 </a:t>
            </a:r>
            <a:r>
              <a:rPr sz="1100" spc="-70" dirty="0">
                <a:latin typeface="Arial"/>
                <a:cs typeface="Arial"/>
              </a:rPr>
              <a:t>Discussion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(CBD)</a:t>
            </a:r>
            <a:endParaRPr sz="1100">
              <a:latin typeface="Arial"/>
              <a:cs typeface="Arial"/>
            </a:endParaRPr>
          </a:p>
          <a:p>
            <a:pPr marL="546100" indent="-22225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Experiences</a:t>
            </a:r>
            <a:endParaRPr sz="1100">
              <a:latin typeface="Arial"/>
              <a:cs typeface="Arial"/>
            </a:endParaRPr>
          </a:p>
          <a:p>
            <a:pPr marL="781050" lvl="1" indent="-228600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781050" algn="l"/>
                <a:tab pos="781685" algn="l"/>
              </a:tabLst>
            </a:pP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Rotations</a:t>
            </a:r>
            <a:endParaRPr sz="1100">
              <a:latin typeface="Arial"/>
              <a:cs typeface="Arial"/>
            </a:endParaRPr>
          </a:p>
          <a:p>
            <a:pPr marL="546100" indent="-22225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75" dirty="0">
                <a:latin typeface="Arial"/>
                <a:cs typeface="Arial"/>
              </a:rPr>
              <a:t> session</a:t>
            </a:r>
            <a:endParaRPr sz="1100">
              <a:latin typeface="Arial"/>
              <a:cs typeface="Arial"/>
            </a:endParaRPr>
          </a:p>
          <a:p>
            <a:pPr marL="546100" indent="-22225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55" dirty="0">
                <a:latin typeface="Arial"/>
                <a:cs typeface="Arial"/>
              </a:rPr>
              <a:t>Task-Oriented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Learning</a:t>
            </a:r>
            <a:endParaRPr sz="1100">
              <a:latin typeface="Arial"/>
              <a:cs typeface="Arial"/>
            </a:endParaRPr>
          </a:p>
          <a:p>
            <a:pPr marL="781050" lvl="1" indent="-228600">
              <a:lnSpc>
                <a:spcPct val="100000"/>
              </a:lnSpc>
              <a:spcBef>
                <a:spcPts val="50"/>
              </a:spcBef>
              <a:buFont typeface="Courier New"/>
              <a:buChar char="o"/>
              <a:tabLst>
                <a:tab pos="781050" algn="l"/>
                <a:tab pos="781685" algn="l"/>
              </a:tabLst>
            </a:pPr>
            <a:r>
              <a:rPr sz="1100" spc="-100" dirty="0">
                <a:latin typeface="Arial"/>
                <a:cs typeface="Arial"/>
              </a:rPr>
              <a:t>Task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Presentation</a:t>
            </a:r>
            <a:endParaRPr sz="1100">
              <a:latin typeface="Arial"/>
              <a:cs typeface="Arial"/>
            </a:endParaRPr>
          </a:p>
          <a:p>
            <a:pPr marL="94615" marR="5080" algn="just">
              <a:lnSpc>
                <a:spcPct val="152700"/>
              </a:lnSpc>
              <a:spcBef>
                <a:spcPts val="315"/>
              </a:spcBef>
            </a:pPr>
            <a:r>
              <a:rPr sz="1100" b="1" spc="-125" dirty="0">
                <a:latin typeface="Arial"/>
                <a:cs typeface="Arial"/>
              </a:rPr>
              <a:t>INTERACTIVE </a:t>
            </a:r>
            <a:r>
              <a:rPr sz="1100" b="1" spc="-170" dirty="0">
                <a:latin typeface="Arial"/>
                <a:cs typeface="Arial"/>
              </a:rPr>
              <a:t>LECTURES: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large </a:t>
            </a:r>
            <a:r>
              <a:rPr sz="1100" spc="-40" dirty="0">
                <a:latin typeface="Arial"/>
                <a:cs typeface="Arial"/>
              </a:rPr>
              <a:t>group, </a:t>
            </a:r>
            <a:r>
              <a:rPr sz="1100" spc="-25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lecturer </a:t>
            </a:r>
            <a:r>
              <a:rPr sz="1100" spc="-35" dirty="0">
                <a:latin typeface="Arial"/>
                <a:cs typeface="Arial"/>
              </a:rPr>
              <a:t>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topic </a:t>
            </a:r>
            <a:r>
              <a:rPr sz="1100" spc="-10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explains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underlying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30" dirty="0">
                <a:latin typeface="Arial"/>
                <a:cs typeface="Arial"/>
              </a:rPr>
              <a:t>through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35" dirty="0">
                <a:latin typeface="Arial"/>
                <a:cs typeface="Arial"/>
              </a:rPr>
              <a:t>pictures, </a:t>
            </a:r>
            <a:r>
              <a:rPr sz="1100" spc="-50" dirty="0">
                <a:latin typeface="Arial"/>
                <a:cs typeface="Arial"/>
              </a:rPr>
              <a:t>videos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 </a:t>
            </a:r>
            <a:r>
              <a:rPr sz="1100" spc="-30" dirty="0">
                <a:latin typeface="Arial"/>
                <a:cs typeface="Arial"/>
              </a:rPr>
              <a:t>interviews,  </a:t>
            </a:r>
            <a:r>
              <a:rPr sz="1100" spc="-65" dirty="0">
                <a:latin typeface="Arial"/>
                <a:cs typeface="Arial"/>
              </a:rPr>
              <a:t>exercises,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etc.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actively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involved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94615" marR="89535">
              <a:lnSpc>
                <a:spcPct val="153200"/>
              </a:lnSpc>
              <a:spcBef>
                <a:spcPts val="820"/>
              </a:spcBef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35" dirty="0">
                <a:latin typeface="Arial"/>
                <a:cs typeface="Arial"/>
              </a:rPr>
              <a:t>GROUP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50" dirty="0">
                <a:latin typeface="Arial"/>
                <a:cs typeface="Arial"/>
              </a:rPr>
              <a:t>helps </a:t>
            </a:r>
            <a:r>
              <a:rPr sz="1100" spc="-45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clarify </a:t>
            </a:r>
            <a:r>
              <a:rPr sz="1100" spc="-55" dirty="0">
                <a:latin typeface="Arial"/>
                <a:cs typeface="Arial"/>
              </a:rPr>
              <a:t>concepts, </a:t>
            </a:r>
            <a:r>
              <a:rPr sz="1100" spc="-45" dirty="0">
                <a:latin typeface="Arial"/>
                <a:cs typeface="Arial"/>
              </a:rPr>
              <a:t>acquire skills </a:t>
            </a:r>
            <a:r>
              <a:rPr sz="1100" spc="-1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desired 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0" dirty="0">
                <a:latin typeface="Arial"/>
                <a:cs typeface="Arial"/>
              </a:rPr>
              <a:t>Sessions </a:t>
            </a:r>
            <a:r>
              <a:rPr sz="1100" spc="-55" dirty="0">
                <a:latin typeface="Arial"/>
                <a:cs typeface="Arial"/>
              </a:rPr>
              <a:t>are </a:t>
            </a:r>
            <a:r>
              <a:rPr sz="1100" spc="-30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help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80" dirty="0">
                <a:latin typeface="Arial"/>
                <a:cs typeface="Arial"/>
              </a:rPr>
              <a:t>case, </a:t>
            </a:r>
            <a:r>
              <a:rPr sz="1100" spc="-45" dirty="0">
                <a:latin typeface="Arial"/>
                <a:cs typeface="Arial"/>
              </a:rPr>
              <a:t>interviews </a:t>
            </a:r>
            <a:r>
              <a:rPr sz="1100" spc="-15" dirty="0">
                <a:latin typeface="Arial"/>
                <a:cs typeface="Arial"/>
              </a:rPr>
              <a:t>or 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40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0" dirty="0">
                <a:latin typeface="Arial"/>
                <a:cs typeface="Arial"/>
              </a:rPr>
              <a:t>exchange </a:t>
            </a:r>
            <a:r>
              <a:rPr sz="1100" spc="-35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apply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0" dirty="0">
                <a:latin typeface="Arial"/>
                <a:cs typeface="Arial"/>
              </a:rPr>
              <a:t>from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40" dirty="0">
                <a:latin typeface="Arial"/>
                <a:cs typeface="Arial"/>
              </a:rPr>
              <a:t>self </a:t>
            </a:r>
            <a:r>
              <a:rPr sz="1100" spc="-45" dirty="0">
                <a:latin typeface="Arial"/>
                <a:cs typeface="Arial"/>
              </a:rPr>
              <a:t>study. </a:t>
            </a:r>
            <a:r>
              <a:rPr sz="1100" spc="-85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facilitator </a:t>
            </a:r>
            <a:r>
              <a:rPr sz="1100" spc="-25" dirty="0">
                <a:latin typeface="Arial"/>
                <a:cs typeface="Arial"/>
              </a:rPr>
              <a:t>role </a:t>
            </a:r>
            <a:r>
              <a:rPr sz="1100" spc="-50" dirty="0">
                <a:latin typeface="Arial"/>
                <a:cs typeface="Arial"/>
              </a:rPr>
              <a:t>is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85" dirty="0">
                <a:latin typeface="Arial"/>
                <a:cs typeface="Arial"/>
              </a:rPr>
              <a:t>ask </a:t>
            </a:r>
            <a:r>
              <a:rPr sz="1100" spc="-30" dirty="0">
                <a:latin typeface="Arial"/>
                <a:cs typeface="Arial"/>
              </a:rPr>
              <a:t>probing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55" dirty="0">
                <a:latin typeface="Arial"/>
                <a:cs typeface="Arial"/>
              </a:rPr>
              <a:t>summarize, </a:t>
            </a:r>
            <a:r>
              <a:rPr sz="1100" spc="-1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rephrase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help clarify  </a:t>
            </a:r>
            <a:r>
              <a:rPr sz="1100" spc="-55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17920" y="1948179"/>
            <a:ext cx="1081405" cy="588010"/>
          </a:xfrm>
          <a:custGeom>
            <a:avLst/>
            <a:gdLst/>
            <a:ahLst/>
            <a:cxnLst/>
            <a:rect l="l" t="t" r="r" b="b"/>
            <a:pathLst>
              <a:path w="1081404" h="588010">
                <a:moveTo>
                  <a:pt x="0" y="588009"/>
                </a:moveTo>
                <a:lnTo>
                  <a:pt x="1081404" y="588009"/>
                </a:lnTo>
                <a:lnTo>
                  <a:pt x="1081404" y="0"/>
                </a:lnTo>
                <a:lnTo>
                  <a:pt x="0" y="0"/>
                </a:lnTo>
                <a:lnTo>
                  <a:pt x="0" y="5880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5</a:t>
            </a:fld>
            <a:endParaRPr spc="-45" dirty="0"/>
          </a:p>
        </p:txBody>
      </p:sp>
      <p:sp>
        <p:nvSpPr>
          <p:cNvPr id="9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6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0500" y="725778"/>
            <a:ext cx="6064250" cy="74555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" marR="43815" algn="just">
              <a:lnSpc>
                <a:spcPct val="152200"/>
              </a:lnSpc>
              <a:spcBef>
                <a:spcPts val="105"/>
              </a:spcBef>
            </a:pPr>
            <a:r>
              <a:rPr sz="1100" b="1" spc="-165" dirty="0">
                <a:latin typeface="Arial"/>
                <a:cs typeface="Arial"/>
              </a:rPr>
              <a:t>CASE-BASED </a:t>
            </a:r>
            <a:r>
              <a:rPr sz="1100" b="1" spc="-130" dirty="0">
                <a:latin typeface="Arial"/>
                <a:cs typeface="Arial"/>
              </a:rPr>
              <a:t>DISCUSSION </a:t>
            </a:r>
            <a:r>
              <a:rPr sz="1100" b="1" spc="-100" dirty="0">
                <a:latin typeface="Arial"/>
                <a:cs typeface="Arial"/>
              </a:rPr>
              <a:t>(CBD)</a:t>
            </a:r>
            <a:r>
              <a:rPr sz="1100" spc="-100" dirty="0">
                <a:latin typeface="Arial"/>
                <a:cs typeface="Arial"/>
              </a:rPr>
              <a:t>:A </a:t>
            </a:r>
            <a:r>
              <a:rPr sz="1100" spc="-45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5" dirty="0">
                <a:latin typeface="Arial"/>
                <a:cs typeface="Arial"/>
              </a:rPr>
              <a:t>discussion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is </a:t>
            </a:r>
            <a:r>
              <a:rPr sz="1100" spc="-60" dirty="0">
                <a:latin typeface="Arial"/>
                <a:cs typeface="Arial"/>
              </a:rPr>
              <a:t>focused </a:t>
            </a:r>
            <a:r>
              <a:rPr sz="1100" spc="-40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Students’ </a:t>
            </a:r>
            <a:r>
              <a:rPr sz="1100" spc="-80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answer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questions applying 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-40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40" dirty="0">
                <a:latin typeface="Arial"/>
                <a:cs typeface="Arial"/>
              </a:rPr>
              <a:t>previously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25" dirty="0">
                <a:latin typeface="Arial"/>
                <a:cs typeface="Arial"/>
              </a:rPr>
              <a:t>health </a:t>
            </a:r>
            <a:r>
              <a:rPr sz="1100" spc="-70" dirty="0">
                <a:latin typeface="Arial"/>
                <a:cs typeface="Arial"/>
              </a:rPr>
              <a:t>sciences </a:t>
            </a:r>
            <a:r>
              <a:rPr sz="1100" spc="-30" dirty="0">
                <a:latin typeface="Arial"/>
                <a:cs typeface="Arial"/>
              </a:rPr>
              <a:t>during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construct new </a:t>
            </a:r>
            <a:r>
              <a:rPr sz="1100" spc="-40" dirty="0">
                <a:latin typeface="Arial"/>
                <a:cs typeface="Arial"/>
              </a:rPr>
              <a:t>knowledge. </a:t>
            </a:r>
            <a:r>
              <a:rPr sz="1100" spc="-85" dirty="0">
                <a:latin typeface="Arial"/>
                <a:cs typeface="Arial"/>
              </a:rPr>
              <a:t>The </a:t>
            </a:r>
            <a:r>
              <a:rPr sz="1100" spc="-150" dirty="0">
                <a:latin typeface="Arial"/>
                <a:cs typeface="Arial"/>
              </a:rPr>
              <a:t>CBD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provided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concerned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department.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36830" marR="45085" algn="just">
              <a:lnSpc>
                <a:spcPct val="153700"/>
              </a:lnSpc>
              <a:spcBef>
                <a:spcPts val="5"/>
              </a:spcBef>
            </a:pPr>
            <a:r>
              <a:rPr sz="1100" b="1" spc="-140" dirty="0">
                <a:latin typeface="Arial"/>
                <a:cs typeface="Arial"/>
              </a:rPr>
              <a:t>CLINICAL </a:t>
            </a:r>
            <a:r>
              <a:rPr sz="1100" b="1" spc="-130" dirty="0">
                <a:latin typeface="Arial"/>
                <a:cs typeface="Arial"/>
              </a:rPr>
              <a:t>LEARNING </a:t>
            </a:r>
            <a:r>
              <a:rPr sz="1100" b="1" spc="-155" dirty="0">
                <a:latin typeface="Arial"/>
                <a:cs typeface="Arial"/>
              </a:rPr>
              <a:t>EXPERIENCES: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small </a:t>
            </a:r>
            <a:r>
              <a:rPr sz="1100" spc="-50" dirty="0">
                <a:latin typeface="Arial"/>
                <a:cs typeface="Arial"/>
              </a:rPr>
              <a:t>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75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symptoms 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45" dirty="0">
                <a:latin typeface="Arial"/>
                <a:cs typeface="Arial"/>
              </a:rPr>
              <a:t>wards, clinics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40" dirty="0">
                <a:latin typeface="Arial"/>
                <a:cs typeface="Arial"/>
              </a:rPr>
              <a:t>centers.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sciences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prepare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future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practice.</a:t>
            </a:r>
            <a:endParaRPr sz="1100">
              <a:latin typeface="Arial"/>
              <a:cs typeface="Arial"/>
            </a:endParaRPr>
          </a:p>
          <a:p>
            <a:pPr marL="494030" marR="52069" indent="-228600" algn="just">
              <a:lnSpc>
                <a:spcPct val="152400"/>
              </a:lnSpc>
              <a:spcBef>
                <a:spcPts val="5"/>
              </a:spcBef>
            </a:pPr>
            <a:r>
              <a:rPr sz="1100" dirty="0">
                <a:latin typeface="Courier New"/>
                <a:cs typeface="Courier New"/>
              </a:rPr>
              <a:t>o </a:t>
            </a:r>
            <a:r>
              <a:rPr sz="1100" b="1" spc="-135" dirty="0">
                <a:latin typeface="Arial"/>
                <a:cs typeface="Arial"/>
              </a:rPr>
              <a:t>CLINICAL </a:t>
            </a:r>
            <a:r>
              <a:rPr sz="1100" b="1" spc="-114" dirty="0">
                <a:latin typeface="Arial"/>
                <a:cs typeface="Arial"/>
              </a:rPr>
              <a:t>ROTATIONS: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small groups,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5" dirty="0">
                <a:latin typeface="Arial"/>
                <a:cs typeface="Arial"/>
              </a:rPr>
              <a:t>rotate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different </a:t>
            </a:r>
            <a:r>
              <a:rPr sz="1100" spc="-45" dirty="0">
                <a:latin typeface="Arial"/>
                <a:cs typeface="Arial"/>
              </a:rPr>
              <a:t>wards </a:t>
            </a:r>
            <a:r>
              <a:rPr sz="1100" spc="-25" dirty="0">
                <a:latin typeface="Arial"/>
                <a:cs typeface="Arial"/>
              </a:rPr>
              <a:t>like </a:t>
            </a:r>
            <a:r>
              <a:rPr sz="1100" spc="-30" dirty="0">
                <a:latin typeface="Arial"/>
                <a:cs typeface="Arial"/>
              </a:rPr>
              <a:t>Medicine,  </a:t>
            </a:r>
            <a:r>
              <a:rPr sz="1100" spc="-45" dirty="0">
                <a:latin typeface="Arial"/>
                <a:cs typeface="Arial"/>
              </a:rPr>
              <a:t>Pediatrics, </a:t>
            </a:r>
            <a:r>
              <a:rPr sz="1100" spc="-60" dirty="0">
                <a:latin typeface="Arial"/>
                <a:cs typeface="Arial"/>
              </a:rPr>
              <a:t>Surgery, </a:t>
            </a:r>
            <a:r>
              <a:rPr sz="1100" spc="-90" dirty="0">
                <a:latin typeface="Arial"/>
                <a:cs typeface="Arial"/>
              </a:rPr>
              <a:t>Obs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5" dirty="0">
                <a:latin typeface="Arial"/>
                <a:cs typeface="Arial"/>
              </a:rPr>
              <a:t>Gyne, </a:t>
            </a:r>
            <a:r>
              <a:rPr sz="1100" spc="-114" dirty="0">
                <a:latin typeface="Arial"/>
                <a:cs typeface="Arial"/>
              </a:rPr>
              <a:t>ENT, </a:t>
            </a:r>
            <a:r>
              <a:rPr sz="1100" spc="-85" dirty="0">
                <a:latin typeface="Arial"/>
                <a:cs typeface="Arial"/>
              </a:rPr>
              <a:t>Eye, </a:t>
            </a:r>
            <a:r>
              <a:rPr sz="1100" spc="-55" dirty="0">
                <a:latin typeface="Arial"/>
                <a:cs typeface="Arial"/>
              </a:rPr>
              <a:t>Family </a:t>
            </a:r>
            <a:r>
              <a:rPr sz="1100" spc="-35" dirty="0">
                <a:latin typeface="Arial"/>
                <a:cs typeface="Arial"/>
              </a:rPr>
              <a:t>Medicine </a:t>
            </a:r>
            <a:r>
              <a:rPr sz="1100" spc="-40" dirty="0">
                <a:latin typeface="Arial"/>
                <a:cs typeface="Arial"/>
              </a:rPr>
              <a:t>clinics,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40" dirty="0">
                <a:latin typeface="Arial"/>
                <a:cs typeface="Arial"/>
              </a:rPr>
              <a:t>centers </a:t>
            </a:r>
            <a:r>
              <a:rPr sz="1100" spc="15" dirty="0">
                <a:latin typeface="Arial"/>
                <a:cs typeface="Arial"/>
              </a:rPr>
              <a:t>&amp;  </a:t>
            </a:r>
            <a:r>
              <a:rPr sz="1100" spc="-45" dirty="0">
                <a:latin typeface="Arial"/>
                <a:cs typeface="Arial"/>
              </a:rPr>
              <a:t>Community </a:t>
            </a:r>
            <a:r>
              <a:rPr sz="1100" spc="-35" dirty="0">
                <a:latin typeface="Arial"/>
                <a:cs typeface="Arial"/>
              </a:rPr>
              <a:t>Medicine </a:t>
            </a:r>
            <a:r>
              <a:rPr sz="1100" spc="-50" dirty="0">
                <a:latin typeface="Arial"/>
                <a:cs typeface="Arial"/>
              </a:rPr>
              <a:t>experiences. </a:t>
            </a:r>
            <a:r>
              <a:rPr sz="1100" spc="-55" dirty="0">
                <a:latin typeface="Arial"/>
                <a:cs typeface="Arial"/>
              </a:rPr>
              <a:t>Here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45" dirty="0">
                <a:latin typeface="Arial"/>
                <a:cs typeface="Arial"/>
              </a:rPr>
              <a:t>observe </a:t>
            </a:r>
            <a:r>
              <a:rPr sz="1100" spc="-25" dirty="0">
                <a:latin typeface="Arial"/>
                <a:cs typeface="Arial"/>
              </a:rPr>
              <a:t>patients, </a:t>
            </a:r>
            <a:r>
              <a:rPr sz="1100" spc="-35" dirty="0">
                <a:latin typeface="Arial"/>
                <a:cs typeface="Arial"/>
              </a:rPr>
              <a:t>take </a:t>
            </a:r>
            <a:r>
              <a:rPr sz="1100" spc="-30" dirty="0">
                <a:latin typeface="Arial"/>
                <a:cs typeface="Arial"/>
              </a:rPr>
              <a:t>histories </a:t>
            </a:r>
            <a:r>
              <a:rPr sz="1100" spc="-45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perform  </a:t>
            </a:r>
            <a:r>
              <a:rPr sz="1100" spc="-55" dirty="0">
                <a:latin typeface="Arial"/>
                <a:cs typeface="Arial"/>
              </a:rPr>
              <a:t>supervised </a:t>
            </a:r>
            <a:r>
              <a:rPr sz="1100" spc="-30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examinations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outpatient </a:t>
            </a:r>
            <a:r>
              <a:rPr sz="1100" spc="-45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inpatient </a:t>
            </a:r>
            <a:r>
              <a:rPr sz="1100" spc="-40" dirty="0">
                <a:latin typeface="Arial"/>
                <a:cs typeface="Arial"/>
              </a:rPr>
              <a:t>settings. </a:t>
            </a:r>
            <a:r>
              <a:rPr sz="1100" spc="-75" dirty="0">
                <a:latin typeface="Arial"/>
                <a:cs typeface="Arial"/>
              </a:rPr>
              <a:t>They </a:t>
            </a:r>
            <a:r>
              <a:rPr sz="1100" spc="-60" dirty="0">
                <a:latin typeface="Arial"/>
                <a:cs typeface="Arial"/>
              </a:rPr>
              <a:t>also </a:t>
            </a:r>
            <a:r>
              <a:rPr sz="1100" spc="-30" dirty="0">
                <a:latin typeface="Arial"/>
                <a:cs typeface="Arial"/>
              </a:rPr>
              <a:t>get </a:t>
            </a:r>
            <a:r>
              <a:rPr sz="1100" spc="-50" dirty="0">
                <a:latin typeface="Arial"/>
                <a:cs typeface="Arial"/>
              </a:rPr>
              <a:t>an  </a:t>
            </a:r>
            <a:r>
              <a:rPr sz="1100" spc="-10" dirty="0">
                <a:latin typeface="Arial"/>
                <a:cs typeface="Arial"/>
              </a:rPr>
              <a:t>opportunity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40" dirty="0">
                <a:latin typeface="Arial"/>
                <a:cs typeface="Arial"/>
              </a:rPr>
              <a:t>medical personnel </a:t>
            </a:r>
            <a:r>
              <a:rPr sz="1100" spc="-30" dirty="0">
                <a:latin typeface="Arial"/>
                <a:cs typeface="Arial"/>
              </a:rPr>
              <a:t>working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team. </a:t>
            </a:r>
            <a:r>
              <a:rPr sz="1100" spc="-85" dirty="0">
                <a:latin typeface="Arial"/>
                <a:cs typeface="Arial"/>
              </a:rPr>
              <a:t>These </a:t>
            </a:r>
            <a:r>
              <a:rPr sz="1100" spc="-15" dirty="0">
                <a:latin typeface="Arial"/>
                <a:cs typeface="Arial"/>
              </a:rPr>
              <a:t>rotations </a:t>
            </a:r>
            <a:r>
              <a:rPr sz="1100" spc="-30" dirty="0">
                <a:latin typeface="Arial"/>
                <a:cs typeface="Arial"/>
              </a:rPr>
              <a:t>help </a:t>
            </a:r>
            <a:r>
              <a:rPr sz="1100" spc="-35" dirty="0">
                <a:latin typeface="Arial"/>
                <a:cs typeface="Arial"/>
              </a:rPr>
              <a:t>students 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45" dirty="0">
                <a:latin typeface="Arial"/>
                <a:cs typeface="Arial"/>
              </a:rPr>
              <a:t>medical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clinical </a:t>
            </a:r>
            <a:r>
              <a:rPr sz="1100" spc="-35" dirty="0">
                <a:latin typeface="Arial"/>
                <a:cs typeface="Arial"/>
              </a:rPr>
              <a:t>knowledge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diverse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areas.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36830" marR="45720" algn="just">
              <a:lnSpc>
                <a:spcPct val="152900"/>
              </a:lnSpc>
              <a:spcBef>
                <a:spcPts val="725"/>
              </a:spcBef>
            </a:pPr>
            <a:r>
              <a:rPr sz="1100" b="1" spc="-160" dirty="0">
                <a:latin typeface="Arial"/>
                <a:cs typeface="Arial"/>
              </a:rPr>
              <a:t>SKILLSSESSION: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respective module </a:t>
            </a:r>
            <a:r>
              <a:rPr sz="1100" spc="-50" dirty="0">
                <a:latin typeface="Arial"/>
                <a:cs typeface="Arial"/>
              </a:rPr>
              <a:t>are observed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applicable </a:t>
            </a:r>
            <a:r>
              <a:rPr sz="1100" spc="-10" dirty="0">
                <a:latin typeface="Arial"/>
                <a:cs typeface="Arial"/>
              </a:rPr>
              <a:t>in  </a:t>
            </a:r>
            <a:r>
              <a:rPr sz="1100" spc="-40" dirty="0">
                <a:latin typeface="Arial"/>
                <a:cs typeface="Arial"/>
              </a:rPr>
              <a:t>simulated-learning </a:t>
            </a:r>
            <a:r>
              <a:rPr sz="1100" spc="-25" dirty="0">
                <a:latin typeface="Arial"/>
                <a:cs typeface="Arial"/>
              </a:rPr>
              <a:t>environment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5" dirty="0">
                <a:latin typeface="Arial"/>
                <a:cs typeface="Arial"/>
              </a:rPr>
              <a:t>skills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laboratory.</a:t>
            </a:r>
            <a:endParaRPr sz="1100">
              <a:latin typeface="Arial"/>
              <a:cs typeface="Arial"/>
            </a:endParaRPr>
          </a:p>
          <a:p>
            <a:pPr marL="36830" marR="42545" algn="just">
              <a:lnSpc>
                <a:spcPct val="152800"/>
              </a:lnSpc>
              <a:spcBef>
                <a:spcPts val="980"/>
              </a:spcBef>
            </a:pPr>
            <a:r>
              <a:rPr sz="1100" b="1" spc="-155" dirty="0">
                <a:latin typeface="Arial"/>
                <a:cs typeface="Arial"/>
              </a:rPr>
              <a:t>SELF-DIRECTED </a:t>
            </a:r>
            <a:r>
              <a:rPr sz="1100" b="1" spc="-125" dirty="0">
                <a:latin typeface="Arial"/>
                <a:cs typeface="Arial"/>
              </a:rPr>
              <a:t>STUDY: </a:t>
            </a:r>
            <a:r>
              <a:rPr sz="1100" spc="-40" dirty="0">
                <a:latin typeface="Arial"/>
                <a:cs typeface="Arial"/>
              </a:rPr>
              <a:t>Students’ </a:t>
            </a:r>
            <a:r>
              <a:rPr sz="1100" spc="-80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spc="-5" dirty="0">
                <a:latin typeface="Arial"/>
                <a:cs typeface="Arial"/>
              </a:rPr>
              <a:t>of their </a:t>
            </a:r>
            <a:r>
              <a:rPr sz="1100" spc="-30" dirty="0">
                <a:latin typeface="Arial"/>
                <a:cs typeface="Arial"/>
              </a:rPr>
              <a:t>own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 </a:t>
            </a:r>
            <a:r>
              <a:rPr sz="1100" spc="-50" dirty="0">
                <a:latin typeface="Arial"/>
                <a:cs typeface="Arial"/>
              </a:rPr>
              <a:t>sharing </a:t>
            </a:r>
            <a:r>
              <a:rPr sz="1100" spc="-120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50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15" dirty="0">
                <a:latin typeface="Arial"/>
                <a:cs typeface="Arial"/>
              </a:rPr>
              <a:t>from </a:t>
            </a:r>
            <a:r>
              <a:rPr sz="1100" spc="-55" dirty="0">
                <a:latin typeface="Arial"/>
                <a:cs typeface="Arial"/>
              </a:rPr>
              <a:t>Learning </a:t>
            </a:r>
            <a:r>
              <a:rPr sz="1100" spc="-75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resource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outside </a:t>
            </a:r>
            <a:r>
              <a:rPr sz="1100" spc="-25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college.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5" dirty="0">
                <a:latin typeface="Arial"/>
                <a:cs typeface="Arial"/>
              </a:rPr>
              <a:t>can </a:t>
            </a:r>
            <a:r>
              <a:rPr sz="1100" spc="-20" dirty="0">
                <a:latin typeface="Arial"/>
                <a:cs typeface="Arial"/>
              </a:rPr>
              <a:t>utilize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time </a:t>
            </a:r>
            <a:r>
              <a:rPr sz="1100" dirty="0">
                <a:latin typeface="Arial"/>
                <a:cs typeface="Arial"/>
              </a:rPr>
              <a:t>within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college 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36830" algn="just">
              <a:lnSpc>
                <a:spcPct val="100000"/>
              </a:lnSpc>
              <a:spcBef>
                <a:spcPts val="970"/>
              </a:spcBef>
            </a:pPr>
            <a:r>
              <a:rPr sz="1100" b="1" spc="-165" dirty="0">
                <a:latin typeface="Arial"/>
                <a:cs typeface="Arial"/>
              </a:rPr>
              <a:t>TASK </a:t>
            </a:r>
            <a:r>
              <a:rPr sz="1100" b="1" spc="-130" dirty="0">
                <a:latin typeface="Arial"/>
                <a:cs typeface="Arial"/>
              </a:rPr>
              <a:t>ORIENTED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130" dirty="0">
                <a:latin typeface="Arial"/>
                <a:cs typeface="Arial"/>
              </a:rPr>
              <a:t>LEARNING: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65"/>
              </a:spcBef>
            </a:pPr>
            <a:r>
              <a:rPr sz="1100" b="1" spc="-40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14" dirty="0">
                <a:latin typeface="Arial"/>
                <a:cs typeface="Arial"/>
              </a:rPr>
              <a:t>Task </a:t>
            </a:r>
            <a:r>
              <a:rPr sz="1100" b="1" spc="-60" dirty="0">
                <a:latin typeface="Arial"/>
                <a:cs typeface="Arial"/>
              </a:rPr>
              <a:t>Oriented </a:t>
            </a:r>
            <a:r>
              <a:rPr sz="1100" b="1" spc="-95" dirty="0">
                <a:latin typeface="Arial"/>
                <a:cs typeface="Arial"/>
              </a:rPr>
              <a:t>Learning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(TOL)?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800"/>
              </a:lnSpc>
              <a:spcBef>
                <a:spcPts val="919"/>
              </a:spcBef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35" dirty="0">
                <a:latin typeface="Arial"/>
                <a:cs typeface="Arial"/>
              </a:rPr>
              <a:t>module,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achieved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55" dirty="0">
                <a:latin typeface="Arial"/>
                <a:cs typeface="Arial"/>
              </a:rPr>
              <a:t>using </a:t>
            </a:r>
            <a:r>
              <a:rPr sz="1100" spc="-15" dirty="0">
                <a:latin typeface="Arial"/>
                <a:cs typeface="Arial"/>
              </a:rPr>
              <a:t>multiple </a:t>
            </a:r>
            <a:r>
              <a:rPr sz="1100" spc="-25" dirty="0">
                <a:latin typeface="Arial"/>
                <a:cs typeface="Arial"/>
              </a:rPr>
              <a:t>instructional </a:t>
            </a:r>
            <a:r>
              <a:rPr sz="1100" spc="-40" dirty="0">
                <a:latin typeface="Arial"/>
                <a:cs typeface="Arial"/>
              </a:rPr>
              <a:t>strategies </a:t>
            </a:r>
            <a:r>
              <a:rPr sz="1100" spc="-15" dirty="0">
                <a:latin typeface="Arial"/>
                <a:cs typeface="Arial"/>
              </a:rPr>
              <a:t>other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35" dirty="0">
                <a:latin typeface="Arial"/>
                <a:cs typeface="Arial"/>
              </a:rPr>
              <a:t>lectures  </a:t>
            </a:r>
            <a:r>
              <a:rPr sz="1100" spc="-30" dirty="0">
                <a:latin typeface="Arial"/>
                <a:cs typeface="Arial"/>
              </a:rPr>
              <a:t>only. </a:t>
            </a:r>
            <a:r>
              <a:rPr sz="1100" b="1" spc="-114" dirty="0">
                <a:latin typeface="Arial"/>
                <a:cs typeface="Arial"/>
              </a:rPr>
              <a:t>Task </a:t>
            </a:r>
            <a:r>
              <a:rPr sz="1100" b="1" spc="-55" dirty="0">
                <a:latin typeface="Arial"/>
                <a:cs typeface="Arial"/>
              </a:rPr>
              <a:t>oriented </a:t>
            </a:r>
            <a:r>
              <a:rPr sz="1100" b="1" spc="-70" dirty="0">
                <a:latin typeface="Arial"/>
                <a:cs typeface="Arial"/>
              </a:rPr>
              <a:t>learning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being </a:t>
            </a:r>
            <a:r>
              <a:rPr sz="1100" spc="-30" dirty="0">
                <a:latin typeface="Arial"/>
                <a:cs typeface="Arial"/>
              </a:rPr>
              <a:t>introduced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enhance </a:t>
            </a:r>
            <a:r>
              <a:rPr sz="1100" spc="-30" dirty="0">
                <a:latin typeface="Arial"/>
                <a:cs typeface="Arial"/>
              </a:rPr>
              <a:t>students’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2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get insight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25" dirty="0">
                <a:latin typeface="Arial"/>
                <a:cs typeface="Arial"/>
              </a:rPr>
              <a:t>content </a:t>
            </a:r>
            <a:r>
              <a:rPr sz="1100" spc="-70" dirty="0">
                <a:latin typeface="Arial"/>
                <a:cs typeface="Arial"/>
              </a:rPr>
              <a:t>necessary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move </a:t>
            </a:r>
            <a:r>
              <a:rPr sz="1100" spc="-15" dirty="0">
                <a:latin typeface="Arial"/>
                <a:cs typeface="Arial"/>
              </a:rPr>
              <a:t>forward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practical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60" dirty="0">
                <a:latin typeface="Arial"/>
                <a:cs typeface="Arial"/>
              </a:rPr>
              <a:t>course </a:t>
            </a:r>
            <a:r>
              <a:rPr sz="1100" spc="-35" dirty="0">
                <a:latin typeface="Arial"/>
                <a:cs typeface="Arial"/>
              </a:rPr>
              <a:t>materials.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 </a:t>
            </a:r>
            <a:r>
              <a:rPr sz="1100" spc="-65" dirty="0">
                <a:latin typeface="Arial"/>
                <a:cs typeface="Arial"/>
              </a:rPr>
              <a:t>engaged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self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directed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learning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as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well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as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peers’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collaboration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faculty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led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instructions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7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936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828802"/>
            <a:ext cx="3007995" cy="72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Process </a:t>
            </a:r>
            <a:r>
              <a:rPr sz="1200" b="1" spc="-55" dirty="0">
                <a:latin typeface="Arial"/>
                <a:cs typeface="Arial"/>
              </a:rPr>
              <a:t>of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165" dirty="0">
                <a:latin typeface="Arial"/>
                <a:cs typeface="Arial"/>
              </a:rPr>
              <a:t>TOL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1800"/>
              </a:lnSpc>
              <a:spcBef>
                <a:spcPts val="5"/>
              </a:spcBef>
            </a:pPr>
            <a:r>
              <a:rPr sz="1100" spc="-55" dirty="0">
                <a:latin typeface="Arial"/>
                <a:cs typeface="Arial"/>
              </a:rPr>
              <a:t>Learning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this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strategy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comprises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two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stages  </a:t>
            </a:r>
            <a:r>
              <a:rPr sz="1100" spc="-85" dirty="0">
                <a:latin typeface="Arial"/>
                <a:cs typeface="Arial"/>
              </a:rPr>
              <a:t>Stage </a:t>
            </a:r>
            <a:r>
              <a:rPr sz="1100" spc="-40" dirty="0">
                <a:latin typeface="Arial"/>
                <a:cs typeface="Arial"/>
              </a:rPr>
              <a:t>1: </a:t>
            </a:r>
            <a:r>
              <a:rPr sz="1100" spc="-75" dirty="0">
                <a:latin typeface="Arial"/>
                <a:cs typeface="Arial"/>
              </a:rPr>
              <a:t>Pre-class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groups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100" spc="-85" dirty="0">
                <a:latin typeface="Arial"/>
                <a:cs typeface="Arial"/>
              </a:rPr>
              <a:t>Stage </a:t>
            </a:r>
            <a:r>
              <a:rPr sz="1100" spc="-40" dirty="0">
                <a:latin typeface="Arial"/>
                <a:cs typeface="Arial"/>
              </a:rPr>
              <a:t>2: </a:t>
            </a:r>
            <a:r>
              <a:rPr sz="1100" spc="-65" dirty="0">
                <a:latin typeface="Arial"/>
                <a:cs typeface="Arial"/>
              </a:rPr>
              <a:t>In-class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focused </a:t>
            </a:r>
            <a:r>
              <a:rPr sz="1100" spc="-40" dirty="0">
                <a:latin typeface="Arial"/>
                <a:cs typeface="Arial"/>
              </a:rPr>
              <a:t>active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learning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45184" y="1731898"/>
          <a:ext cx="6238875" cy="1743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5470"/>
                <a:gridCol w="3113405"/>
              </a:tblGrid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62380" marR="1251585" indent="-5715" algn="ctr">
                        <a:lnSpc>
                          <a:spcPct val="1000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Stage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1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R w="381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98575" marR="1285240" indent="-2540" algn="ctr">
                        <a:lnSpc>
                          <a:spcPct val="10000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Stage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n-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38100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Individual/group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b="1" spc="-60" dirty="0">
                          <a:latin typeface="Arial"/>
                          <a:cs typeface="Arial"/>
                        </a:rPr>
                        <a:t>preparation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71855" marR="149860" indent="-713740">
                        <a:lnSpc>
                          <a:spcPct val="1018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Group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facilitator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followed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Q/A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session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002588" y="3643121"/>
            <a:ext cx="6124575" cy="3385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100"/>
              </a:spcBef>
            </a:pPr>
            <a:r>
              <a:rPr sz="1200" b="1" spc="-165" dirty="0">
                <a:latin typeface="Arial"/>
                <a:cs typeface="Arial"/>
              </a:rPr>
              <a:t>TOL </a:t>
            </a:r>
            <a:r>
              <a:rPr sz="1200" b="1" spc="-120" dirty="0">
                <a:latin typeface="Arial"/>
                <a:cs typeface="Arial"/>
              </a:rPr>
              <a:t>process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stage1</a:t>
            </a:r>
            <a:r>
              <a:rPr sz="1200" spc="-8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94615" marR="5080">
              <a:lnSpc>
                <a:spcPct val="101800"/>
              </a:lnSpc>
              <a:spcBef>
                <a:spcPts val="5"/>
              </a:spcBef>
            </a:pP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divided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6 </a:t>
            </a:r>
            <a:r>
              <a:rPr sz="1100" spc="-65" dirty="0">
                <a:latin typeface="Arial"/>
                <a:cs typeface="Arial"/>
              </a:rPr>
              <a:t>sub </a:t>
            </a:r>
            <a:r>
              <a:rPr sz="1100" spc="-50" dirty="0">
                <a:latin typeface="Arial"/>
                <a:cs typeface="Arial"/>
              </a:rPr>
              <a:t>groups </a:t>
            </a:r>
            <a:r>
              <a:rPr sz="1100" spc="-45" dirty="0">
                <a:latin typeface="Arial"/>
                <a:cs typeface="Arial"/>
              </a:rPr>
              <a:t>(8-9 </a:t>
            </a:r>
            <a:r>
              <a:rPr sz="1100" spc="-50" dirty="0">
                <a:latin typeface="Arial"/>
                <a:cs typeface="Arial"/>
              </a:rPr>
              <a:t>members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65" dirty="0">
                <a:latin typeface="Arial"/>
                <a:cs typeface="Arial"/>
              </a:rPr>
              <a:t>sub </a:t>
            </a:r>
            <a:r>
              <a:rPr sz="1100" spc="-35" dirty="0">
                <a:latin typeface="Arial"/>
                <a:cs typeface="Arial"/>
              </a:rPr>
              <a:t>group).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given  task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few </a:t>
            </a:r>
            <a:r>
              <a:rPr sz="1100" spc="-40" dirty="0">
                <a:latin typeface="Arial"/>
                <a:cs typeface="Arial"/>
              </a:rPr>
              <a:t>objectives. </a:t>
            </a:r>
            <a:r>
              <a:rPr sz="1100" spc="-90" dirty="0">
                <a:latin typeface="Arial"/>
                <a:cs typeface="Arial"/>
              </a:rPr>
              <a:t>These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emailed </a:t>
            </a:r>
            <a:r>
              <a:rPr sz="1100" spc="-60" dirty="0">
                <a:latin typeface="Arial"/>
                <a:cs typeface="Arial"/>
              </a:rPr>
              <a:t>(</a:t>
            </a:r>
            <a:r>
              <a:rPr sz="1100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groupings </a:t>
            </a:r>
            <a:r>
              <a:rPr sz="1100" u="sng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see </a:t>
            </a:r>
            <a:r>
              <a:rPr sz="11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Appendix</a:t>
            </a:r>
            <a:r>
              <a:rPr sz="1100" u="sng" spc="-2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</a:t>
            </a:r>
            <a:r>
              <a:rPr sz="1100" spc="-70" dirty="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94615" marR="9525">
              <a:lnSpc>
                <a:spcPct val="101800"/>
              </a:lnSpc>
            </a:pP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30" dirty="0">
                <a:latin typeface="Arial"/>
                <a:cs typeface="Arial"/>
              </a:rPr>
              <a:t>defined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spc="-45" dirty="0">
                <a:latin typeface="Arial"/>
                <a:cs typeface="Arial"/>
              </a:rPr>
              <a:t>slots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0" dirty="0">
                <a:latin typeface="Arial"/>
                <a:cs typeface="Arial"/>
              </a:rPr>
              <a:t>achieving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objectives. </a:t>
            </a:r>
            <a:r>
              <a:rPr sz="1100" spc="-75" dirty="0">
                <a:latin typeface="Arial"/>
                <a:cs typeface="Arial"/>
              </a:rPr>
              <a:t>They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required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study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25" dirty="0">
                <a:latin typeface="Arial"/>
                <a:cs typeface="Arial"/>
              </a:rPr>
              <a:t>authentic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websites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work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groups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develop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presentations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during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allotted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hours.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  <a:spcBef>
                <a:spcPts val="5"/>
              </a:spcBef>
            </a:pPr>
            <a:r>
              <a:rPr sz="1200" b="1" spc="-165" dirty="0">
                <a:latin typeface="Arial"/>
                <a:cs typeface="Arial"/>
              </a:rPr>
              <a:t>TOL </a:t>
            </a:r>
            <a:r>
              <a:rPr sz="1200" b="1" spc="-120" dirty="0">
                <a:latin typeface="Arial"/>
                <a:cs typeface="Arial"/>
              </a:rPr>
              <a:t>process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stage2</a:t>
            </a:r>
            <a:r>
              <a:rPr sz="1200" spc="-8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94615" marR="5715">
              <a:lnSpc>
                <a:spcPct val="100000"/>
              </a:lnSpc>
              <a:spcBef>
                <a:spcPts val="25"/>
              </a:spcBef>
            </a:pPr>
            <a:r>
              <a:rPr sz="1100" spc="-8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groups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then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required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present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80" dirty="0">
                <a:latin typeface="Arial"/>
                <a:cs typeface="Arial"/>
              </a:rPr>
              <a:t>PPT/Prezi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85" dirty="0">
                <a:latin typeface="Arial"/>
                <a:cs typeface="Arial"/>
              </a:rPr>
              <a:t>class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5" dirty="0">
                <a:latin typeface="Arial"/>
                <a:cs typeface="Arial"/>
              </a:rPr>
              <a:t>show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35" dirty="0">
                <a:latin typeface="Arial"/>
                <a:cs typeface="Arial"/>
              </a:rPr>
              <a:t>understanding </a:t>
            </a:r>
            <a:r>
              <a:rPr sz="1100" spc="-5" dirty="0">
                <a:latin typeface="Arial"/>
                <a:cs typeface="Arial"/>
              </a:rPr>
              <a:t>of  </a:t>
            </a:r>
            <a:r>
              <a:rPr sz="1100" spc="-45" dirty="0">
                <a:latin typeface="Arial"/>
                <a:cs typeface="Arial"/>
              </a:rPr>
              <a:t>subject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matter.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70485" marR="10160">
              <a:lnSpc>
                <a:spcPct val="100000"/>
              </a:lnSpc>
            </a:pPr>
            <a:r>
              <a:rPr sz="1200" b="1" spc="-85" dirty="0">
                <a:latin typeface="Arial"/>
                <a:cs typeface="Arial"/>
              </a:rPr>
              <a:t>Time </a:t>
            </a:r>
            <a:r>
              <a:rPr sz="1200" b="1" spc="-50" dirty="0">
                <a:latin typeface="Arial"/>
                <a:cs typeface="Arial"/>
              </a:rPr>
              <a:t>for </a:t>
            </a:r>
            <a:r>
              <a:rPr sz="1200" b="1" spc="-95" dirty="0">
                <a:latin typeface="Arial"/>
                <a:cs typeface="Arial"/>
              </a:rPr>
              <a:t>group </a:t>
            </a:r>
            <a:r>
              <a:rPr sz="1200" b="1" spc="-65" dirty="0">
                <a:latin typeface="Arial"/>
                <a:cs typeface="Arial"/>
              </a:rPr>
              <a:t>presentation</a:t>
            </a:r>
            <a:r>
              <a:rPr sz="1200" spc="-65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Each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presentation </a:t>
            </a:r>
            <a:r>
              <a:rPr sz="1100" spc="-45" dirty="0">
                <a:latin typeface="Arial"/>
                <a:cs typeface="Arial"/>
              </a:rPr>
              <a:t>should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65" dirty="0">
                <a:latin typeface="Arial"/>
                <a:cs typeface="Arial"/>
              </a:rPr>
              <a:t>exceed </a:t>
            </a:r>
            <a:r>
              <a:rPr sz="1100" spc="-60" dirty="0">
                <a:latin typeface="Arial"/>
                <a:cs typeface="Arial"/>
              </a:rPr>
              <a:t>10 </a:t>
            </a:r>
            <a:r>
              <a:rPr sz="1100" spc="-35" dirty="0">
                <a:latin typeface="Arial"/>
                <a:cs typeface="Arial"/>
              </a:rPr>
              <a:t>minutes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20" dirty="0">
                <a:latin typeface="Arial"/>
                <a:cs typeface="Arial"/>
              </a:rPr>
              <a:t>five 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120" dirty="0">
                <a:latin typeface="Arial"/>
                <a:cs typeface="Arial"/>
              </a:rPr>
              <a:t>Assessment</a:t>
            </a:r>
            <a:endParaRPr sz="1200">
              <a:latin typeface="Arial"/>
              <a:cs typeface="Arial"/>
            </a:endParaRPr>
          </a:p>
          <a:p>
            <a:pPr marL="70485" marR="77470">
              <a:lnSpc>
                <a:spcPct val="101299"/>
              </a:lnSpc>
              <a:spcBef>
                <a:spcPts val="10"/>
              </a:spcBef>
            </a:pPr>
            <a:r>
              <a:rPr sz="1100" spc="-85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group presentations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collaborative </a:t>
            </a:r>
            <a:r>
              <a:rPr sz="1100" spc="-15" dirty="0">
                <a:latin typeface="Arial"/>
                <a:cs typeface="Arial"/>
              </a:rPr>
              <a:t>work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graded </a:t>
            </a:r>
            <a:r>
              <a:rPr sz="1100" spc="-40" dirty="0">
                <a:latin typeface="Arial"/>
                <a:cs typeface="Arial"/>
              </a:rPr>
              <a:t>on </a:t>
            </a:r>
            <a:r>
              <a:rPr sz="1100" spc="-30" dirty="0">
                <a:latin typeface="Arial"/>
                <a:cs typeface="Arial"/>
              </a:rPr>
              <a:t>defined </a:t>
            </a:r>
            <a:r>
              <a:rPr sz="1100" spc="-15" dirty="0">
                <a:latin typeface="Arial"/>
                <a:cs typeface="Arial"/>
              </a:rPr>
              <a:t>criteria </a:t>
            </a:r>
            <a:r>
              <a:rPr sz="1100" spc="-100" dirty="0">
                <a:latin typeface="Arial"/>
                <a:cs typeface="Arial"/>
              </a:rPr>
              <a:t>(</a:t>
            </a:r>
            <a:r>
              <a:rPr sz="1100" u="sng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See </a:t>
            </a:r>
            <a:r>
              <a:rPr sz="11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Appendix </a:t>
            </a:r>
            <a:r>
              <a:rPr sz="11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100" spc="-55" dirty="0">
                <a:latin typeface="Arial"/>
                <a:cs typeface="Arial"/>
              </a:rPr>
              <a:t>). </a:t>
            </a:r>
            <a:r>
              <a:rPr sz="1100" spc="-110" dirty="0">
                <a:latin typeface="Arial"/>
                <a:cs typeface="Arial"/>
              </a:rPr>
              <a:t>Each 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50" dirty="0">
                <a:latin typeface="Arial"/>
                <a:cs typeface="Arial"/>
              </a:rPr>
              <a:t>is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demonstrate </a:t>
            </a:r>
            <a:r>
              <a:rPr sz="1100" spc="-40" dirty="0">
                <a:latin typeface="Arial"/>
                <a:cs typeface="Arial"/>
              </a:rPr>
              <a:t>active </a:t>
            </a:r>
            <a:r>
              <a:rPr sz="1100" spc="-20" dirty="0">
                <a:latin typeface="Arial"/>
                <a:cs typeface="Arial"/>
              </a:rPr>
              <a:t>participation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effective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spc="-30" dirty="0">
                <a:latin typeface="Arial"/>
                <a:cs typeface="Arial"/>
              </a:rPr>
              <a:t>during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activities. </a:t>
            </a:r>
            <a:r>
              <a:rPr sz="1100" spc="20" dirty="0">
                <a:latin typeface="Arial"/>
                <a:cs typeface="Arial"/>
              </a:rPr>
              <a:t>It </a:t>
            </a:r>
            <a:r>
              <a:rPr sz="1100" spc="-55" dirty="0">
                <a:latin typeface="Arial"/>
                <a:cs typeface="Arial"/>
              </a:rPr>
              <a:t>is  </a:t>
            </a:r>
            <a:r>
              <a:rPr sz="1100" spc="-35" dirty="0">
                <a:latin typeface="Arial"/>
                <a:cs typeface="Arial"/>
              </a:rPr>
              <a:t>mandatory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participate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20" dirty="0">
                <a:latin typeface="Arial"/>
                <a:cs typeface="Arial"/>
              </a:rPr>
              <a:t>activity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75" dirty="0">
                <a:latin typeface="Arial"/>
                <a:cs typeface="Arial"/>
              </a:rPr>
              <a:t>scores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contribute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b="1" spc="-50" dirty="0">
                <a:latin typeface="Arial"/>
                <a:cs typeface="Arial"/>
              </a:rPr>
              <a:t>internal  </a:t>
            </a:r>
            <a:r>
              <a:rPr sz="1100" b="1" spc="-60" dirty="0">
                <a:latin typeface="Arial"/>
                <a:cs typeface="Arial"/>
              </a:rPr>
              <a:t>evaluation</a:t>
            </a:r>
            <a:r>
              <a:rPr sz="1100" spc="-6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8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5397" y="831850"/>
            <a:ext cx="2534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7 </a:t>
            </a: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MODULE:REPRODUCTIVE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2588" y="1484503"/>
            <a:ext cx="6121400" cy="4205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 marL="70485" marR="5080" algn="just">
              <a:lnSpc>
                <a:spcPct val="152300"/>
              </a:lnSpc>
              <a:spcBef>
                <a:spcPts val="495"/>
              </a:spcBef>
            </a:pPr>
            <a:r>
              <a:rPr sz="1200" spc="-50" dirty="0">
                <a:latin typeface="Arial"/>
                <a:cs typeface="Arial"/>
              </a:rPr>
              <a:t>Reproductive </a:t>
            </a:r>
            <a:r>
              <a:rPr sz="1200" spc="-35" dirty="0">
                <a:latin typeface="Arial"/>
                <a:cs typeface="Arial"/>
              </a:rPr>
              <a:t>health </a:t>
            </a:r>
            <a:r>
              <a:rPr sz="1200" spc="-105" dirty="0">
                <a:latin typeface="Arial"/>
                <a:cs typeface="Arial"/>
              </a:rPr>
              <a:t>(RH) </a:t>
            </a:r>
            <a:r>
              <a:rPr sz="1200" spc="-70" dirty="0">
                <a:latin typeface="Arial"/>
                <a:cs typeface="Arial"/>
              </a:rPr>
              <a:t>is </a:t>
            </a:r>
            <a:r>
              <a:rPr sz="1200" spc="-95" dirty="0">
                <a:latin typeface="Arial"/>
                <a:cs typeface="Arial"/>
              </a:rPr>
              <a:t>a </a:t>
            </a:r>
            <a:r>
              <a:rPr sz="1200" spc="-30" dirty="0">
                <a:latin typeface="Arial"/>
                <a:cs typeface="Arial"/>
              </a:rPr>
              <a:t>state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35" dirty="0">
                <a:latin typeface="Arial"/>
                <a:cs typeface="Arial"/>
              </a:rPr>
              <a:t>complete </a:t>
            </a:r>
            <a:r>
              <a:rPr sz="1200" spc="-60" dirty="0">
                <a:latin typeface="Arial"/>
                <a:cs typeface="Arial"/>
              </a:rPr>
              <a:t>physical, </a:t>
            </a:r>
            <a:r>
              <a:rPr sz="1200" spc="-25" dirty="0">
                <a:latin typeface="Arial"/>
                <a:cs typeface="Arial"/>
              </a:rPr>
              <a:t>mental </a:t>
            </a:r>
            <a:r>
              <a:rPr sz="1200" spc="-60" dirty="0">
                <a:latin typeface="Arial"/>
                <a:cs typeface="Arial"/>
              </a:rPr>
              <a:t>and social </a:t>
            </a:r>
            <a:r>
              <a:rPr sz="1200" spc="-35" dirty="0">
                <a:latin typeface="Arial"/>
                <a:cs typeface="Arial"/>
              </a:rPr>
              <a:t>well-being </a:t>
            </a:r>
            <a:r>
              <a:rPr sz="1200" spc="-25" dirty="0">
                <a:latin typeface="Arial"/>
                <a:cs typeface="Arial"/>
              </a:rPr>
              <a:t>in all  </a:t>
            </a:r>
            <a:r>
              <a:rPr sz="1200" spc="-30" dirty="0">
                <a:latin typeface="Arial"/>
                <a:cs typeface="Arial"/>
              </a:rPr>
              <a:t>matters </a:t>
            </a:r>
            <a:r>
              <a:rPr sz="1200" spc="-35" dirty="0">
                <a:latin typeface="Arial"/>
                <a:cs typeface="Arial"/>
              </a:rPr>
              <a:t>relating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30" dirty="0">
                <a:latin typeface="Arial"/>
                <a:cs typeface="Arial"/>
              </a:rPr>
              <a:t>reproductive </a:t>
            </a:r>
            <a:r>
              <a:rPr sz="1200" spc="-55" dirty="0">
                <a:latin typeface="Arial"/>
                <a:cs typeface="Arial"/>
              </a:rPr>
              <a:t>system. </a:t>
            </a:r>
            <a:r>
              <a:rPr sz="1200" spc="-50" dirty="0">
                <a:latin typeface="Arial"/>
                <a:cs typeface="Arial"/>
              </a:rPr>
              <a:t>Reproductive </a:t>
            </a:r>
            <a:r>
              <a:rPr sz="1200" spc="-45" dirty="0">
                <a:latin typeface="Arial"/>
                <a:cs typeface="Arial"/>
              </a:rPr>
              <a:t>Health </a:t>
            </a:r>
            <a:r>
              <a:rPr sz="1200" spc="-70" dirty="0">
                <a:latin typeface="Arial"/>
                <a:cs typeface="Arial"/>
              </a:rPr>
              <a:t>is </a:t>
            </a:r>
            <a:r>
              <a:rPr sz="1200" spc="-50" dirty="0">
                <a:latin typeface="Arial"/>
                <a:cs typeface="Arial"/>
              </a:rPr>
              <a:t>essential </a:t>
            </a:r>
            <a:r>
              <a:rPr sz="1200" spc="5" dirty="0">
                <a:latin typeface="Arial"/>
                <a:cs typeface="Arial"/>
              </a:rPr>
              <a:t>for </a:t>
            </a:r>
            <a:r>
              <a:rPr sz="1200" spc="-45" dirty="0">
                <a:latin typeface="Arial"/>
                <a:cs typeface="Arial"/>
              </a:rPr>
              <a:t>peoples’ </a:t>
            </a:r>
            <a:r>
              <a:rPr sz="1200" spc="-40" dirty="0">
                <a:latin typeface="Arial"/>
                <a:cs typeface="Arial"/>
              </a:rPr>
              <a:t>overall  well-being. </a:t>
            </a:r>
            <a:r>
              <a:rPr sz="1200" spc="-85" dirty="0">
                <a:latin typeface="Arial"/>
                <a:cs typeface="Arial"/>
              </a:rPr>
              <a:t>Hence </a:t>
            </a:r>
            <a:r>
              <a:rPr sz="1200" spc="-50" dirty="0">
                <a:latin typeface="Arial"/>
                <a:cs typeface="Arial"/>
              </a:rPr>
              <a:t>Reproductive </a:t>
            </a:r>
            <a:r>
              <a:rPr sz="1200" spc="-35" dirty="0">
                <a:latin typeface="Arial"/>
                <a:cs typeface="Arial"/>
              </a:rPr>
              <a:t>health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50" dirty="0">
                <a:latin typeface="Arial"/>
                <a:cs typeface="Arial"/>
              </a:rPr>
              <a:t>specifically </a:t>
            </a:r>
            <a:r>
              <a:rPr sz="1200" spc="-45" dirty="0">
                <a:latin typeface="Arial"/>
                <a:cs typeface="Arial"/>
              </a:rPr>
              <a:t>women’s </a:t>
            </a:r>
            <a:r>
              <a:rPr sz="1200" spc="-35" dirty="0">
                <a:latin typeface="Arial"/>
                <a:cs typeface="Arial"/>
              </a:rPr>
              <a:t>reproductive </a:t>
            </a:r>
            <a:r>
              <a:rPr sz="1200" spc="-30" dirty="0">
                <a:latin typeface="Arial"/>
                <a:cs typeface="Arial"/>
              </a:rPr>
              <a:t>health </a:t>
            </a:r>
            <a:r>
              <a:rPr sz="1200" spc="-70" dirty="0">
                <a:latin typeface="Arial"/>
                <a:cs typeface="Arial"/>
              </a:rPr>
              <a:t>is </a:t>
            </a:r>
            <a:r>
              <a:rPr sz="1200" spc="-55" dirty="0">
                <a:latin typeface="Arial"/>
                <a:cs typeface="Arial"/>
              </a:rPr>
              <a:t>given  </a:t>
            </a:r>
            <a:r>
              <a:rPr sz="1200" spc="-35" dirty="0">
                <a:latin typeface="Arial"/>
                <a:cs typeface="Arial"/>
              </a:rPr>
              <a:t>prime importance </a:t>
            </a:r>
            <a:r>
              <a:rPr sz="1200" spc="-15" dirty="0">
                <a:latin typeface="Arial"/>
                <a:cs typeface="Arial"/>
              </a:rPr>
              <a:t>at </a:t>
            </a:r>
            <a:r>
              <a:rPr sz="1200" spc="-95" dirty="0">
                <a:latin typeface="Arial"/>
                <a:cs typeface="Arial"/>
              </a:rPr>
              <a:t>a </a:t>
            </a:r>
            <a:r>
              <a:rPr sz="1200" spc="-45" dirty="0">
                <a:latin typeface="Arial"/>
                <a:cs typeface="Arial"/>
              </a:rPr>
              <a:t>global</a:t>
            </a:r>
            <a:r>
              <a:rPr sz="1200" spc="-13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level.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70485" marR="5080" algn="just">
              <a:lnSpc>
                <a:spcPct val="152600"/>
              </a:lnSpc>
              <a:spcBef>
                <a:spcPts val="980"/>
              </a:spcBef>
            </a:pPr>
            <a:r>
              <a:rPr sz="1200" spc="-55" dirty="0">
                <a:latin typeface="Arial"/>
                <a:cs typeface="Arial"/>
              </a:rPr>
              <a:t>Despite </a:t>
            </a:r>
            <a:r>
              <a:rPr sz="1200" spc="-35" dirty="0">
                <a:latin typeface="Arial"/>
                <a:cs typeface="Arial"/>
              </a:rPr>
              <a:t>improvement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35" dirty="0">
                <a:latin typeface="Arial"/>
                <a:cs typeface="Arial"/>
              </a:rPr>
              <a:t>reproductive </a:t>
            </a:r>
            <a:r>
              <a:rPr sz="1200" spc="-30" dirty="0">
                <a:latin typeface="Arial"/>
                <a:cs typeface="Arial"/>
              </a:rPr>
              <a:t>health </a:t>
            </a:r>
            <a:r>
              <a:rPr sz="1200" spc="-45" dirty="0">
                <a:latin typeface="Arial"/>
                <a:cs typeface="Arial"/>
              </a:rPr>
              <a:t>status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30" dirty="0">
                <a:latin typeface="Arial"/>
                <a:cs typeface="Arial"/>
              </a:rPr>
              <a:t>population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spc="-60" dirty="0">
                <a:latin typeface="Arial"/>
                <a:cs typeface="Arial"/>
              </a:rPr>
              <a:t>Pakistan, </a:t>
            </a:r>
            <a:r>
              <a:rPr sz="1200" spc="30" dirty="0">
                <a:latin typeface="Arial"/>
                <a:cs typeface="Arial"/>
              </a:rPr>
              <a:t>it </a:t>
            </a:r>
            <a:r>
              <a:rPr sz="1200" spc="-70" dirty="0">
                <a:latin typeface="Arial"/>
                <a:cs typeface="Arial"/>
              </a:rPr>
              <a:t>is </a:t>
            </a:r>
            <a:r>
              <a:rPr sz="1200" spc="-55" dirty="0">
                <a:latin typeface="Arial"/>
                <a:cs typeface="Arial"/>
              </a:rPr>
              <a:t>much  </a:t>
            </a:r>
            <a:r>
              <a:rPr sz="1200" spc="-35" dirty="0">
                <a:latin typeface="Arial"/>
                <a:cs typeface="Arial"/>
              </a:rPr>
              <a:t>below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50" dirty="0">
                <a:latin typeface="Arial"/>
                <a:cs typeface="Arial"/>
              </a:rPr>
              <a:t>desired </a:t>
            </a:r>
            <a:r>
              <a:rPr sz="1200" spc="-65" dirty="0">
                <a:latin typeface="Arial"/>
                <a:cs typeface="Arial"/>
              </a:rPr>
              <a:t>Sustainable </a:t>
            </a:r>
            <a:r>
              <a:rPr sz="1200" spc="-45" dirty="0">
                <a:latin typeface="Arial"/>
                <a:cs typeface="Arial"/>
              </a:rPr>
              <a:t>Development </a:t>
            </a:r>
            <a:r>
              <a:rPr sz="1200" spc="-65" dirty="0">
                <a:latin typeface="Arial"/>
                <a:cs typeface="Arial"/>
              </a:rPr>
              <a:t>Goal </a:t>
            </a:r>
            <a:r>
              <a:rPr sz="1200" spc="-20" dirty="0">
                <a:latin typeface="Arial"/>
                <a:cs typeface="Arial"/>
              </a:rPr>
              <a:t>target </a:t>
            </a:r>
            <a:r>
              <a:rPr sz="1200" spc="-40" dirty="0">
                <a:latin typeface="Arial"/>
                <a:cs typeface="Arial"/>
              </a:rPr>
              <a:t>level. </a:t>
            </a:r>
            <a:r>
              <a:rPr sz="1200" spc="-95" dirty="0">
                <a:latin typeface="Arial"/>
                <a:cs typeface="Arial"/>
              </a:rPr>
              <a:t>The </a:t>
            </a:r>
            <a:r>
              <a:rPr sz="1200" spc="-35" dirty="0">
                <a:latin typeface="Arial"/>
                <a:cs typeface="Arial"/>
              </a:rPr>
              <a:t>maternal </a:t>
            </a:r>
            <a:r>
              <a:rPr sz="1200" spc="-10" dirty="0">
                <a:latin typeface="Arial"/>
                <a:cs typeface="Arial"/>
              </a:rPr>
              <a:t>mortality </a:t>
            </a:r>
            <a:r>
              <a:rPr sz="1200" spc="-15" dirty="0">
                <a:latin typeface="Arial"/>
                <a:cs typeface="Arial"/>
              </a:rPr>
              <a:t>ratio  </a:t>
            </a:r>
            <a:r>
              <a:rPr sz="1200" spc="-50" dirty="0">
                <a:latin typeface="Arial"/>
                <a:cs typeface="Arial"/>
              </a:rPr>
              <a:t>(MMR) </a:t>
            </a:r>
            <a:r>
              <a:rPr sz="1200" spc="-5" dirty="0">
                <a:latin typeface="Arial"/>
                <a:cs typeface="Arial"/>
              </a:rPr>
              <a:t>for </a:t>
            </a:r>
            <a:r>
              <a:rPr sz="1200" spc="-65" dirty="0">
                <a:latin typeface="Arial"/>
                <a:cs typeface="Arial"/>
              </a:rPr>
              <a:t>Pakistan </a:t>
            </a:r>
            <a:r>
              <a:rPr sz="1200" spc="-70" dirty="0">
                <a:latin typeface="Arial"/>
                <a:cs typeface="Arial"/>
              </a:rPr>
              <a:t>is </a:t>
            </a:r>
            <a:r>
              <a:rPr sz="1200" spc="-60" dirty="0">
                <a:latin typeface="Arial"/>
                <a:cs typeface="Arial"/>
              </a:rPr>
              <a:t>178 </a:t>
            </a:r>
            <a:r>
              <a:rPr sz="1200" spc="-25" dirty="0">
                <a:latin typeface="Arial"/>
                <a:cs typeface="Arial"/>
              </a:rPr>
              <a:t>per </a:t>
            </a:r>
            <a:r>
              <a:rPr sz="1200" spc="-60" dirty="0">
                <a:latin typeface="Arial"/>
                <a:cs typeface="Arial"/>
              </a:rPr>
              <a:t>100,000 </a:t>
            </a:r>
            <a:r>
              <a:rPr sz="1200" spc="-40" dirty="0">
                <a:latin typeface="Arial"/>
                <a:cs typeface="Arial"/>
              </a:rPr>
              <a:t>Iive </a:t>
            </a:r>
            <a:r>
              <a:rPr sz="1200" spc="-20" dirty="0">
                <a:latin typeface="Arial"/>
                <a:cs typeface="Arial"/>
              </a:rPr>
              <a:t>births majority </a:t>
            </a:r>
            <a:r>
              <a:rPr sz="1200" spc="-35" dirty="0">
                <a:latin typeface="Arial"/>
                <a:cs typeface="Arial"/>
              </a:rPr>
              <a:t>resulting </a:t>
            </a:r>
            <a:r>
              <a:rPr sz="1200" spc="-10" dirty="0">
                <a:latin typeface="Arial"/>
                <a:cs typeface="Arial"/>
              </a:rPr>
              <a:t>from </a:t>
            </a:r>
            <a:r>
              <a:rPr sz="1200" spc="-40" dirty="0">
                <a:latin typeface="Arial"/>
                <a:cs typeface="Arial"/>
              </a:rPr>
              <a:t>preventable </a:t>
            </a:r>
            <a:r>
              <a:rPr sz="1200" spc="-95" dirty="0">
                <a:latin typeface="Arial"/>
                <a:cs typeface="Arial"/>
              </a:rPr>
              <a:t>causes  </a:t>
            </a:r>
            <a:r>
              <a:rPr sz="1200" spc="-30" dirty="0">
                <a:latin typeface="Arial"/>
                <a:cs typeface="Arial"/>
              </a:rPr>
              <a:t>related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65" dirty="0">
                <a:latin typeface="Arial"/>
                <a:cs typeface="Arial"/>
              </a:rPr>
              <a:t>pregnancy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20" dirty="0">
                <a:latin typeface="Arial"/>
                <a:cs typeface="Arial"/>
              </a:rPr>
              <a:t>childbirth. </a:t>
            </a:r>
            <a:r>
              <a:rPr sz="1200" spc="-25" dirty="0">
                <a:latin typeface="Arial"/>
                <a:cs typeface="Arial"/>
              </a:rPr>
              <a:t>Maternal </a:t>
            </a:r>
            <a:r>
              <a:rPr sz="1200" spc="-30" dirty="0">
                <a:latin typeface="Arial"/>
                <a:cs typeface="Arial"/>
              </a:rPr>
              <a:t>health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35" dirty="0">
                <a:latin typeface="Arial"/>
                <a:cs typeface="Arial"/>
              </a:rPr>
              <a:t>newborn health </a:t>
            </a:r>
            <a:r>
              <a:rPr sz="1200" spc="-50" dirty="0">
                <a:latin typeface="Arial"/>
                <a:cs typeface="Arial"/>
              </a:rPr>
              <a:t>are </a:t>
            </a:r>
            <a:r>
              <a:rPr sz="1200" spc="-55" dirty="0">
                <a:latin typeface="Arial"/>
                <a:cs typeface="Arial"/>
              </a:rPr>
              <a:t>closely </a:t>
            </a:r>
            <a:r>
              <a:rPr sz="1200" spc="-40" dirty="0">
                <a:latin typeface="Arial"/>
                <a:cs typeface="Arial"/>
              </a:rPr>
              <a:t>linked. </a:t>
            </a:r>
            <a:r>
              <a:rPr sz="1200" spc="-95" dirty="0">
                <a:latin typeface="Arial"/>
                <a:cs typeface="Arial"/>
              </a:rPr>
              <a:t>The  </a:t>
            </a:r>
            <a:r>
              <a:rPr sz="1200" spc="-25" dirty="0">
                <a:latin typeface="Arial"/>
                <a:cs typeface="Arial"/>
              </a:rPr>
              <a:t>reported </a:t>
            </a:r>
            <a:r>
              <a:rPr sz="1200" spc="-30" dirty="0">
                <a:latin typeface="Arial"/>
                <a:cs typeface="Arial"/>
              </a:rPr>
              <a:t>perinatal </a:t>
            </a:r>
            <a:r>
              <a:rPr sz="1200" spc="-10" dirty="0">
                <a:latin typeface="Arial"/>
                <a:cs typeface="Arial"/>
              </a:rPr>
              <a:t>mortality </a:t>
            </a:r>
            <a:r>
              <a:rPr sz="1200" spc="-25" dirty="0">
                <a:latin typeface="Arial"/>
                <a:cs typeface="Arial"/>
              </a:rPr>
              <a:t>rate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245" dirty="0">
                <a:latin typeface="Arial"/>
                <a:cs typeface="Arial"/>
              </a:rPr>
              <a:t> </a:t>
            </a:r>
            <a:r>
              <a:rPr sz="1200" spc="-65" dirty="0">
                <a:latin typeface="Arial"/>
                <a:cs typeface="Arial"/>
              </a:rPr>
              <a:t>Pakistan </a:t>
            </a:r>
            <a:r>
              <a:rPr sz="1200" spc="-70" dirty="0">
                <a:latin typeface="Arial"/>
                <a:cs typeface="Arial"/>
              </a:rPr>
              <a:t>is </a:t>
            </a:r>
            <a:r>
              <a:rPr sz="1200" spc="-65" dirty="0">
                <a:latin typeface="Arial"/>
                <a:cs typeface="Arial"/>
              </a:rPr>
              <a:t>64 </a:t>
            </a:r>
            <a:r>
              <a:rPr sz="1200" spc="-35" dirty="0">
                <a:latin typeface="Arial"/>
                <a:cs typeface="Arial"/>
              </a:rPr>
              <a:t>per </a:t>
            </a:r>
            <a:r>
              <a:rPr sz="1200" spc="-60" dirty="0">
                <a:latin typeface="Arial"/>
                <a:cs typeface="Arial"/>
              </a:rPr>
              <a:t>1,000 </a:t>
            </a:r>
            <a:r>
              <a:rPr sz="1200" spc="-25" dirty="0">
                <a:latin typeface="Arial"/>
                <a:cs typeface="Arial"/>
              </a:rPr>
              <a:t>births.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51700"/>
              </a:lnSpc>
              <a:spcBef>
                <a:spcPts val="925"/>
              </a:spcBef>
            </a:pPr>
            <a:r>
              <a:rPr sz="1200" spc="-90" dirty="0">
                <a:latin typeface="Arial"/>
                <a:cs typeface="Arial"/>
              </a:rPr>
              <a:t>This </a:t>
            </a:r>
            <a:r>
              <a:rPr sz="1200" spc="-40" dirty="0">
                <a:latin typeface="Arial"/>
                <a:cs typeface="Arial"/>
              </a:rPr>
              <a:t>module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75" dirty="0">
                <a:latin typeface="Arial"/>
                <a:cs typeface="Arial"/>
              </a:rPr>
              <a:t>address </a:t>
            </a:r>
            <a:r>
              <a:rPr sz="1200" spc="-50" dirty="0">
                <a:latin typeface="Arial"/>
                <a:cs typeface="Arial"/>
              </a:rPr>
              <a:t>common </a:t>
            </a:r>
            <a:r>
              <a:rPr sz="1200" spc="-25" dirty="0">
                <a:latin typeface="Arial"/>
                <a:cs typeface="Arial"/>
              </a:rPr>
              <a:t>Maternal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35" dirty="0">
                <a:latin typeface="Arial"/>
                <a:cs typeface="Arial"/>
              </a:rPr>
              <a:t>child </a:t>
            </a:r>
            <a:r>
              <a:rPr sz="1200" spc="-30" dirty="0">
                <a:latin typeface="Arial"/>
                <a:cs typeface="Arial"/>
              </a:rPr>
              <a:t>health </a:t>
            </a:r>
            <a:r>
              <a:rPr sz="1200" spc="-85" dirty="0">
                <a:latin typeface="Arial"/>
                <a:cs typeface="Arial"/>
              </a:rPr>
              <a:t>issues </a:t>
            </a:r>
            <a:r>
              <a:rPr sz="1200" spc="-45" dirty="0">
                <a:latin typeface="Arial"/>
                <a:cs typeface="Arial"/>
              </a:rPr>
              <a:t>including </a:t>
            </a:r>
            <a:r>
              <a:rPr sz="1200" spc="-70" dirty="0">
                <a:latin typeface="Arial"/>
                <a:cs typeface="Arial"/>
              </a:rPr>
              <a:t>safe </a:t>
            </a:r>
            <a:r>
              <a:rPr sz="1200" spc="-30" dirty="0">
                <a:latin typeface="Arial"/>
                <a:cs typeface="Arial"/>
              </a:rPr>
              <a:t>motherhood,  </a:t>
            </a:r>
            <a:r>
              <a:rPr sz="1200" spc="-35" dirty="0">
                <a:latin typeface="Arial"/>
                <a:cs typeface="Arial"/>
              </a:rPr>
              <a:t>contraception, </a:t>
            </a:r>
            <a:r>
              <a:rPr sz="1200" spc="-25" dirty="0">
                <a:latin typeface="Arial"/>
                <a:cs typeface="Arial"/>
              </a:rPr>
              <a:t>abortion, </a:t>
            </a:r>
            <a:r>
              <a:rPr sz="1200" spc="-20" dirty="0">
                <a:latin typeface="Arial"/>
                <a:cs typeface="Arial"/>
              </a:rPr>
              <a:t>Infant </a:t>
            </a:r>
            <a:r>
              <a:rPr sz="1200" spc="-35" dirty="0">
                <a:latin typeface="Arial"/>
                <a:cs typeface="Arial"/>
              </a:rPr>
              <a:t>health </a:t>
            </a:r>
            <a:r>
              <a:rPr sz="1200" spc="-60" dirty="0">
                <a:latin typeface="Arial"/>
                <a:cs typeface="Arial"/>
              </a:rPr>
              <a:t>care, </a:t>
            </a:r>
            <a:r>
              <a:rPr sz="1200" spc="-75" dirty="0">
                <a:latin typeface="Arial"/>
                <a:cs typeface="Arial"/>
              </a:rPr>
              <a:t>Sexually </a:t>
            </a:r>
            <a:r>
              <a:rPr sz="1200" spc="-40" dirty="0">
                <a:latin typeface="Arial"/>
                <a:cs typeface="Arial"/>
              </a:rPr>
              <a:t>Transmitted </a:t>
            </a:r>
            <a:r>
              <a:rPr sz="1200" spc="-95" dirty="0">
                <a:latin typeface="Arial"/>
                <a:cs typeface="Arial"/>
              </a:rPr>
              <a:t>Diseases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80" dirty="0">
                <a:latin typeface="Arial"/>
                <a:cs typeface="Arial"/>
              </a:rPr>
              <a:t>HIV/AIDS,  </a:t>
            </a:r>
            <a:r>
              <a:rPr sz="1200" spc="-5" dirty="0">
                <a:latin typeface="Arial"/>
                <a:cs typeface="Arial"/>
              </a:rPr>
              <a:t>infertility. </a:t>
            </a:r>
            <a:r>
              <a:rPr sz="1200" spc="20" dirty="0">
                <a:latin typeface="Arial"/>
                <a:cs typeface="Arial"/>
              </a:rPr>
              <a:t>It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65" dirty="0">
                <a:latin typeface="Arial"/>
                <a:cs typeface="Arial"/>
              </a:rPr>
              <a:t>also </a:t>
            </a:r>
            <a:r>
              <a:rPr sz="1200" spc="-70" dirty="0">
                <a:latin typeface="Arial"/>
                <a:cs typeface="Arial"/>
              </a:rPr>
              <a:t>address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170" dirty="0">
                <a:latin typeface="Arial"/>
                <a:cs typeface="Arial"/>
              </a:rPr>
              <a:t>RH </a:t>
            </a:r>
            <a:r>
              <a:rPr sz="1200" spc="-30" dirty="0">
                <a:latin typeface="Arial"/>
                <a:cs typeface="Arial"/>
              </a:rPr>
              <a:t>related </a:t>
            </a:r>
            <a:r>
              <a:rPr sz="1200" spc="-85" dirty="0">
                <a:latin typeface="Arial"/>
                <a:cs typeface="Arial"/>
              </a:rPr>
              <a:t>issues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229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men.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1493" y="7164451"/>
            <a:ext cx="5850255" cy="95123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41300" marR="5080" indent="-228600">
              <a:lnSpc>
                <a:spcPts val="1030"/>
              </a:lnSpc>
              <a:spcBef>
                <a:spcPts val="185"/>
              </a:spcBef>
              <a:buAutoNum type="arabicPeriod"/>
              <a:tabLst>
                <a:tab pos="240665" algn="l"/>
                <a:tab pos="241935" algn="l"/>
              </a:tabLst>
            </a:pPr>
            <a:r>
              <a:rPr sz="900" dirty="0">
                <a:latin typeface="Times New Roman"/>
                <a:cs typeface="Times New Roman"/>
              </a:rPr>
              <a:t>Bhutta </a:t>
            </a:r>
            <a:r>
              <a:rPr sz="900" spc="-10" dirty="0">
                <a:latin typeface="Times New Roman"/>
                <a:cs typeface="Times New Roman"/>
              </a:rPr>
              <a:t>ZA, </a:t>
            </a:r>
            <a:r>
              <a:rPr sz="900" dirty="0">
                <a:latin typeface="Times New Roman"/>
                <a:cs typeface="Times New Roman"/>
              </a:rPr>
              <a:t>Hafeez </a:t>
            </a:r>
            <a:r>
              <a:rPr sz="900" spc="-15" dirty="0">
                <a:latin typeface="Times New Roman"/>
                <a:cs typeface="Times New Roman"/>
              </a:rPr>
              <a:t>A, </a:t>
            </a:r>
            <a:r>
              <a:rPr sz="900" spc="-10" dirty="0">
                <a:latin typeface="Times New Roman"/>
                <a:cs typeface="Times New Roman"/>
              </a:rPr>
              <a:t>Rizvi </a:t>
            </a:r>
            <a:r>
              <a:rPr sz="900" spc="-15" dirty="0">
                <a:latin typeface="Times New Roman"/>
                <a:cs typeface="Times New Roman"/>
              </a:rPr>
              <a:t>A, </a:t>
            </a:r>
            <a:r>
              <a:rPr sz="900" spc="-5" dirty="0">
                <a:latin typeface="Times New Roman"/>
                <a:cs typeface="Times New Roman"/>
              </a:rPr>
              <a:t>Ali </a:t>
            </a:r>
            <a:r>
              <a:rPr sz="900" dirty="0">
                <a:latin typeface="Times New Roman"/>
                <a:cs typeface="Times New Roman"/>
              </a:rPr>
              <a:t>N, </a:t>
            </a:r>
            <a:r>
              <a:rPr sz="900" spc="-5" dirty="0">
                <a:latin typeface="Times New Roman"/>
                <a:cs typeface="Times New Roman"/>
              </a:rPr>
              <a:t>Khan </a:t>
            </a:r>
            <a:r>
              <a:rPr sz="900" spc="-15" dirty="0">
                <a:latin typeface="Times New Roman"/>
                <a:cs typeface="Times New Roman"/>
              </a:rPr>
              <a:t>A, </a:t>
            </a:r>
            <a:r>
              <a:rPr sz="900" spc="-5" dirty="0">
                <a:latin typeface="Times New Roman"/>
                <a:cs typeface="Times New Roman"/>
              </a:rPr>
              <a:t>Ahmad </a:t>
            </a:r>
            <a:r>
              <a:rPr sz="900" spc="-15" dirty="0">
                <a:latin typeface="Times New Roman"/>
                <a:cs typeface="Times New Roman"/>
              </a:rPr>
              <a:t>F, </a:t>
            </a:r>
            <a:r>
              <a:rPr sz="900" spc="-5" dirty="0">
                <a:latin typeface="Times New Roman"/>
                <a:cs typeface="Times New Roman"/>
              </a:rPr>
              <a:t>Bhutta </a:t>
            </a:r>
            <a:r>
              <a:rPr sz="900" spc="-15" dirty="0">
                <a:latin typeface="Times New Roman"/>
                <a:cs typeface="Times New Roman"/>
              </a:rPr>
              <a:t>S, </a:t>
            </a:r>
            <a:r>
              <a:rPr sz="900" spc="-5" dirty="0">
                <a:latin typeface="Times New Roman"/>
                <a:cs typeface="Times New Roman"/>
              </a:rPr>
              <a:t>Hazir </a:t>
            </a:r>
            <a:r>
              <a:rPr sz="900" spc="-10" dirty="0">
                <a:latin typeface="Times New Roman"/>
                <a:cs typeface="Times New Roman"/>
              </a:rPr>
              <a:t>T, </a:t>
            </a:r>
            <a:r>
              <a:rPr sz="900" spc="-5" dirty="0">
                <a:latin typeface="Times New Roman"/>
                <a:cs typeface="Times New Roman"/>
              </a:rPr>
              <a:t>Zaidi </a:t>
            </a:r>
            <a:r>
              <a:rPr sz="900" spc="-15" dirty="0">
                <a:latin typeface="Times New Roman"/>
                <a:cs typeface="Times New Roman"/>
              </a:rPr>
              <a:t>A, </a:t>
            </a:r>
            <a:r>
              <a:rPr sz="900" spc="-5" dirty="0">
                <a:latin typeface="Times New Roman"/>
                <a:cs typeface="Times New Roman"/>
              </a:rPr>
              <a:t>Jafarey </a:t>
            </a:r>
            <a:r>
              <a:rPr sz="900" dirty="0">
                <a:latin typeface="Times New Roman"/>
                <a:cs typeface="Times New Roman"/>
              </a:rPr>
              <a:t>SN. </a:t>
            </a:r>
            <a:r>
              <a:rPr sz="900" spc="-5" dirty="0">
                <a:latin typeface="Times New Roman"/>
                <a:cs typeface="Times New Roman"/>
              </a:rPr>
              <a:t>Reproductive, maternal,  </a:t>
            </a:r>
            <a:r>
              <a:rPr sz="900" dirty="0">
                <a:latin typeface="Times New Roman"/>
                <a:cs typeface="Times New Roman"/>
              </a:rPr>
              <a:t>newborn, </a:t>
            </a:r>
            <a:r>
              <a:rPr sz="900" spc="-5" dirty="0">
                <a:latin typeface="Times New Roman"/>
                <a:cs typeface="Times New Roman"/>
              </a:rPr>
              <a:t>and child </a:t>
            </a:r>
            <a:r>
              <a:rPr sz="900" spc="-10" dirty="0">
                <a:latin typeface="Times New Roman"/>
                <a:cs typeface="Times New Roman"/>
              </a:rPr>
              <a:t>health </a:t>
            </a:r>
            <a:r>
              <a:rPr sz="900" spc="5" dirty="0">
                <a:latin typeface="Times New Roman"/>
                <a:cs typeface="Times New Roman"/>
              </a:rPr>
              <a:t>in </a:t>
            </a:r>
            <a:r>
              <a:rPr sz="900" spc="-5" dirty="0">
                <a:latin typeface="Times New Roman"/>
                <a:cs typeface="Times New Roman"/>
              </a:rPr>
              <a:t>Pakistan: challenges </a:t>
            </a:r>
            <a:r>
              <a:rPr sz="900" spc="5" dirty="0">
                <a:latin typeface="Times New Roman"/>
                <a:cs typeface="Times New Roman"/>
              </a:rPr>
              <a:t>and </a:t>
            </a:r>
            <a:r>
              <a:rPr sz="900" spc="-5" dirty="0">
                <a:latin typeface="Times New Roman"/>
                <a:cs typeface="Times New Roman"/>
              </a:rPr>
              <a:t>opportunities. </a:t>
            </a:r>
            <a:r>
              <a:rPr sz="900" dirty="0">
                <a:latin typeface="Times New Roman"/>
                <a:cs typeface="Times New Roman"/>
              </a:rPr>
              <a:t>The </a:t>
            </a:r>
            <a:r>
              <a:rPr sz="900" spc="-5" dirty="0">
                <a:latin typeface="Times New Roman"/>
                <a:cs typeface="Times New Roman"/>
              </a:rPr>
              <a:t>Lancet. 2013 Jun</a:t>
            </a:r>
            <a:r>
              <a:rPr sz="900" spc="2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28;381(9884):2207-18.</a:t>
            </a:r>
            <a:endParaRPr sz="9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030"/>
              </a:lnSpc>
              <a:spcBef>
                <a:spcPts val="5"/>
              </a:spcBef>
              <a:buAutoNum type="arabicPeriod"/>
              <a:tabLst>
                <a:tab pos="240665" algn="l"/>
                <a:tab pos="241935" algn="l"/>
              </a:tabLst>
            </a:pPr>
            <a:r>
              <a:rPr sz="900" spc="-5" dirty="0">
                <a:latin typeface="Times New Roman"/>
                <a:cs typeface="Times New Roman"/>
              </a:rPr>
              <a:t>WHO, </a:t>
            </a:r>
            <a:r>
              <a:rPr sz="900" spc="-10" dirty="0">
                <a:latin typeface="Times New Roman"/>
                <a:cs typeface="Times New Roman"/>
              </a:rPr>
              <a:t>UNICEF, </a:t>
            </a:r>
            <a:r>
              <a:rPr sz="900" spc="-5" dirty="0">
                <a:latin typeface="Times New Roman"/>
                <a:cs typeface="Times New Roman"/>
              </a:rPr>
              <a:t>UNFPA, World Bank Group, and </a:t>
            </a:r>
            <a:r>
              <a:rPr sz="900" spc="5" dirty="0">
                <a:latin typeface="Times New Roman"/>
                <a:cs typeface="Times New Roman"/>
              </a:rPr>
              <a:t>the </a:t>
            </a:r>
            <a:r>
              <a:rPr sz="900" spc="-5" dirty="0">
                <a:latin typeface="Times New Roman"/>
                <a:cs typeface="Times New Roman"/>
              </a:rPr>
              <a:t>United Nations Population Division. Trends </a:t>
            </a:r>
            <a:r>
              <a:rPr sz="900" spc="5" dirty="0">
                <a:latin typeface="Times New Roman"/>
                <a:cs typeface="Times New Roman"/>
              </a:rPr>
              <a:t>in </a:t>
            </a:r>
            <a:r>
              <a:rPr sz="900" spc="-5" dirty="0">
                <a:latin typeface="Times New Roman"/>
                <a:cs typeface="Times New Roman"/>
              </a:rPr>
              <a:t>Maternal Mortality:  </a:t>
            </a:r>
            <a:r>
              <a:rPr sz="900" spc="5" dirty="0">
                <a:latin typeface="Times New Roman"/>
                <a:cs typeface="Times New Roman"/>
              </a:rPr>
              <a:t>1990 to </a:t>
            </a:r>
            <a:r>
              <a:rPr sz="900" spc="-5" dirty="0">
                <a:latin typeface="Times New Roman"/>
                <a:cs typeface="Times New Roman"/>
              </a:rPr>
              <a:t>2015. Geneva, World Health Organization,</a:t>
            </a:r>
            <a:r>
              <a:rPr sz="900" spc="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2015</a:t>
            </a:r>
            <a:endParaRPr sz="900">
              <a:latin typeface="Times New Roman"/>
              <a:cs typeface="Times New Roman"/>
            </a:endParaRPr>
          </a:p>
          <a:p>
            <a:pPr marL="241300" marR="1511935" indent="-228600">
              <a:lnSpc>
                <a:spcPts val="1030"/>
              </a:lnSpc>
              <a:spcBef>
                <a:spcPts val="5"/>
              </a:spcBef>
              <a:buAutoNum type="arabicPeriod"/>
              <a:tabLst>
                <a:tab pos="240665" algn="l"/>
                <a:tab pos="241935" algn="l"/>
              </a:tabLst>
            </a:pPr>
            <a:r>
              <a:rPr sz="900" dirty="0">
                <a:latin typeface="Times New Roman"/>
                <a:cs typeface="Times New Roman"/>
              </a:rPr>
              <a:t>United </a:t>
            </a:r>
            <a:r>
              <a:rPr sz="900" spc="-5" dirty="0">
                <a:latin typeface="Times New Roman"/>
                <a:cs typeface="Times New Roman"/>
              </a:rPr>
              <a:t>Nations Population </a:t>
            </a:r>
            <a:r>
              <a:rPr sz="900" spc="-10" dirty="0">
                <a:latin typeface="Times New Roman"/>
                <a:cs typeface="Times New Roman"/>
              </a:rPr>
              <a:t>Division's </a:t>
            </a:r>
            <a:r>
              <a:rPr sz="900" spc="-5" dirty="0">
                <a:latin typeface="Times New Roman"/>
                <a:cs typeface="Times New Roman"/>
              </a:rPr>
              <a:t>World Population Prospects, </a:t>
            </a:r>
            <a:r>
              <a:rPr sz="900" dirty="0">
                <a:latin typeface="Times New Roman"/>
                <a:cs typeface="Times New Roman"/>
              </a:rPr>
              <a:t>2016. </a:t>
            </a:r>
            <a:r>
              <a:rPr sz="900" spc="-5" dirty="0">
                <a:latin typeface="Times New Roman"/>
                <a:cs typeface="Times New Roman"/>
              </a:rPr>
              <a:t>Available </a:t>
            </a:r>
            <a:r>
              <a:rPr sz="900" spc="-10" dirty="0">
                <a:latin typeface="Times New Roman"/>
                <a:cs typeface="Times New Roman"/>
              </a:rPr>
              <a:t>from: </a:t>
            </a:r>
            <a:r>
              <a:rPr sz="9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https://data.worldbank.org/indicator/SP.DYN.IMRT.IN</a:t>
            </a:r>
            <a:endParaRPr sz="900">
              <a:latin typeface="Times New Roman"/>
              <a:cs typeface="Times New Roman"/>
            </a:endParaRPr>
          </a:p>
          <a:p>
            <a:pPr marL="241300" indent="-228600">
              <a:lnSpc>
                <a:spcPts val="1010"/>
              </a:lnSpc>
              <a:buAutoNum type="arabicPeriod"/>
              <a:tabLst>
                <a:tab pos="240665" algn="l"/>
                <a:tab pos="241935" algn="l"/>
              </a:tabLst>
            </a:pPr>
            <a:r>
              <a:rPr sz="900" spc="-5" dirty="0">
                <a:latin typeface="Times New Roman"/>
                <a:cs typeface="Times New Roman"/>
              </a:rPr>
              <a:t>Sheet </a:t>
            </a:r>
            <a:r>
              <a:rPr sz="900" spc="-15" dirty="0">
                <a:latin typeface="Times New Roman"/>
                <a:cs typeface="Times New Roman"/>
              </a:rPr>
              <a:t>WF. </a:t>
            </a:r>
            <a:r>
              <a:rPr sz="900" spc="-5" dirty="0">
                <a:latin typeface="Times New Roman"/>
                <a:cs typeface="Times New Roman"/>
              </a:rPr>
              <a:t>Maternal </a:t>
            </a:r>
            <a:r>
              <a:rPr sz="900" spc="-10" dirty="0">
                <a:latin typeface="Times New Roman"/>
                <a:cs typeface="Times New Roman"/>
              </a:rPr>
              <a:t>Mortality. </a:t>
            </a:r>
            <a:r>
              <a:rPr sz="900" spc="-5" dirty="0">
                <a:latin typeface="Times New Roman"/>
                <a:cs typeface="Times New Roman"/>
              </a:rPr>
              <a:t>World Health Organization webpage, World </a:t>
            </a:r>
            <a:r>
              <a:rPr sz="900" spc="-10" dirty="0">
                <a:latin typeface="Times New Roman"/>
                <a:cs typeface="Times New Roman"/>
              </a:rPr>
              <a:t>Health </a:t>
            </a:r>
            <a:r>
              <a:rPr sz="900" spc="-5" dirty="0">
                <a:latin typeface="Times New Roman"/>
                <a:cs typeface="Times New Roman"/>
              </a:rPr>
              <a:t>Organization.</a:t>
            </a:r>
            <a:r>
              <a:rPr sz="900" spc="17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2013;1.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9906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640" y="441705"/>
            <a:ext cx="30448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i="1" spc="-70" dirty="0">
                <a:latin typeface="Arial"/>
                <a:cs typeface="Arial"/>
              </a:rPr>
              <a:t>4</a:t>
            </a:r>
            <a:r>
              <a:rPr sz="975" b="1" i="1" spc="-104" baseline="29914" dirty="0">
                <a:latin typeface="Arial"/>
                <a:cs typeface="Arial"/>
              </a:rPr>
              <a:t>TH </a:t>
            </a:r>
            <a:r>
              <a:rPr sz="1000" b="1" i="1" spc="-155" dirty="0">
                <a:latin typeface="Arial"/>
                <a:cs typeface="Arial"/>
              </a:rPr>
              <a:t>YEAR </a:t>
            </a:r>
            <a:r>
              <a:rPr sz="1000" b="1" i="1" spc="-100" dirty="0">
                <a:latin typeface="Arial"/>
                <a:cs typeface="Arial"/>
              </a:rPr>
              <a:t>MBBS</a:t>
            </a:r>
            <a:r>
              <a:rPr sz="1000" b="1" i="1" spc="-100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REPRODUCTIVE </a:t>
            </a:r>
            <a:r>
              <a:rPr sz="1000" b="1" i="1" spc="-100" dirty="0">
                <a:latin typeface="Arial"/>
                <a:cs typeface="Arial"/>
              </a:rPr>
              <a:t>MODULE</a:t>
            </a:r>
            <a:r>
              <a:rPr sz="1000" b="1" i="1" spc="-190" dirty="0">
                <a:latin typeface="Arial"/>
                <a:cs typeface="Arial"/>
              </a:rPr>
              <a:t> </a:t>
            </a:r>
            <a:r>
              <a:rPr sz="1000" b="1" i="1" spc="-5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9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2588" y="642873"/>
            <a:ext cx="3710940" cy="57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95" dirty="0">
                <a:latin typeface="Arial"/>
                <a:cs typeface="Arial"/>
              </a:rPr>
              <a:t>By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end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Reproductive </a:t>
            </a:r>
            <a:r>
              <a:rPr sz="1100" spc="-55" dirty="0">
                <a:latin typeface="Arial"/>
                <a:cs typeface="Arial"/>
              </a:rPr>
              <a:t>2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45" dirty="0">
                <a:latin typeface="Arial"/>
                <a:cs typeface="Arial"/>
              </a:rPr>
              <a:t>should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45" dirty="0">
                <a:latin typeface="Arial"/>
                <a:cs typeface="Arial"/>
              </a:rPr>
              <a:t>able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4400" y="1295400"/>
          <a:ext cx="6239509" cy="789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9354"/>
                <a:gridCol w="1360170"/>
                <a:gridCol w="1149985"/>
              </a:tblGrid>
              <a:tr h="347345">
                <a:tc gridSpan="3">
                  <a:txBody>
                    <a:bodyPr/>
                    <a:lstStyle/>
                    <a:p>
                      <a:pPr marR="175260" algn="ctr">
                        <a:lnSpc>
                          <a:spcPts val="1415"/>
                        </a:lnSpc>
                      </a:pPr>
                      <a:r>
                        <a:rPr sz="1200" b="1" spc="-60" dirty="0">
                          <a:latin typeface="Arial"/>
                          <a:cs typeface="Arial"/>
                        </a:rPr>
                        <a:t>Introduction/Review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6379">
                <a:tc>
                  <a:txBody>
                    <a:bodyPr/>
                    <a:lstStyle/>
                    <a:p>
                      <a:pPr marL="3810" algn="ctr">
                        <a:lnSpc>
                          <a:spcPts val="1415"/>
                        </a:lnSpc>
                      </a:pPr>
                      <a:r>
                        <a:rPr sz="1200" b="1" i="1" spc="-10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i="1" spc="-100" dirty="0">
                          <a:latin typeface="Arial"/>
                          <a:cs typeface="Arial"/>
                        </a:rPr>
                        <a:t>Teaching 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415"/>
                        </a:lnSpc>
                      </a:pPr>
                      <a:r>
                        <a:rPr sz="1200" b="1" i="1" spc="-65" dirty="0">
                          <a:latin typeface="Arial"/>
                          <a:cs typeface="Arial"/>
                        </a:rPr>
                        <a:t>Department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31595">
                <a:tc>
                  <a:txBody>
                    <a:bodyPr/>
                    <a:lstStyle/>
                    <a:p>
                      <a:pPr marL="530225" marR="124460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male 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female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genital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tract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221615" indent="-228600">
                        <a:lnSpc>
                          <a:spcPct val="1018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anatomical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female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genitalia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143510" indent="-228600">
                        <a:lnSpc>
                          <a:spcPct val="1016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female pelvic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organs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i-e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ovaries,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uterine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tubes,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uterus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supporting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ligaments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vagina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95275">
                        <a:lnSpc>
                          <a:spcPct val="100000"/>
                        </a:lnSpc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86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pelvimetry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Session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marL="530225" marR="52832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function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reproductive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structures,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hormones 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regulation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717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androgens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detail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95250" indent="-228600">
                        <a:lnSpc>
                          <a:spcPct val="1018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antiandrogens.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200" spc="130" dirty="0">
                          <a:latin typeface="Arial"/>
                          <a:cs typeface="Arial"/>
                        </a:rPr>
                        <a:t>/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adverse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effects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99695" indent="-228600">
                        <a:lnSpc>
                          <a:spcPct val="1016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pharmacological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properties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estrogens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549275" indent="-228600">
                        <a:lnSpc>
                          <a:spcPct val="1016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antiestrogens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details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pharmacological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profile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53390" marR="291465" indent="-149860">
                        <a:lnSpc>
                          <a:spcPct val="116700"/>
                        </a:lnSpc>
                        <a:spcBef>
                          <a:spcPts val="790"/>
                        </a:spcBef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Session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00" b="1" spc="-175" dirty="0">
                          <a:latin typeface="Arial"/>
                          <a:cs typeface="Arial"/>
                        </a:rPr>
                        <a:t>GYNECOLOGY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7345">
                <a:tc gridSpan="3">
                  <a:txBody>
                    <a:bodyPr/>
                    <a:lstStyle/>
                    <a:p>
                      <a:pPr marL="1277620">
                        <a:lnSpc>
                          <a:spcPts val="1415"/>
                        </a:lnSpc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Developmental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Female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genital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tract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58825">
                <a:tc>
                  <a:txBody>
                    <a:bodyPr/>
                    <a:lstStyle/>
                    <a:p>
                      <a:pPr marL="530225" marR="304800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features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Hypospadias,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Epispadias,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Phimosis,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Cryptorchidism,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Septate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double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vagina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Gartner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duct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cysts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3">
                  <a:txBody>
                    <a:bodyPr/>
                    <a:lstStyle/>
                    <a:p>
                      <a:pPr marL="1936114">
                        <a:lnSpc>
                          <a:spcPts val="1415"/>
                        </a:lnSpc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Sexually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Transmitted Infections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(STIs)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7350">
                <a:tc>
                  <a:txBody>
                    <a:bodyPr/>
                    <a:lstStyle/>
                    <a:p>
                      <a:pPr marL="530225" marR="394970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Sexually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Transmitted Infections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(STIs)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Microbiology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marL="530225" marR="548640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Identify,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under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microscope,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organisms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Sexually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Transmitted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Infections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Practical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770">
                <a:tc>
                  <a:txBody>
                    <a:bodyPr/>
                    <a:lstStyle/>
                    <a:p>
                      <a:pPr marL="530225" marR="177165" indent="-228600">
                        <a:lnSpc>
                          <a:spcPct val="101699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infections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lower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upper</a:t>
                      </a:r>
                      <a:r>
                        <a:rPr sz="12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genital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tract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relation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effects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Practical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symptoms,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2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420"/>
                        </a:lnSpc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Urology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3"/>
          <p:cNvSpPr txBox="1"/>
          <p:nvPr/>
        </p:nvSpPr>
        <p:spPr>
          <a:xfrm>
            <a:off x="9144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4739</Words>
  <Application>Microsoft Office PowerPoint</Application>
  <PresentationFormat>Custom</PresentationFormat>
  <Paragraphs>922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dc:creator>REPRODUCTIVE MODULE 2</dc:creator>
  <cp:lastModifiedBy>Muzzammil</cp:lastModifiedBy>
  <cp:revision>7</cp:revision>
  <dcterms:created xsi:type="dcterms:W3CDTF">2019-06-10T13:49:13Z</dcterms:created>
  <dcterms:modified xsi:type="dcterms:W3CDTF">2019-06-13T13:45:32Z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2019-02-06T00:00:00Z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2019-06-10T00:00:00Z</vt:filetime>
  </property>
</Properties>
</file>