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213820" y="5880784"/>
            <a:ext cx="5401665" cy="2400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0436" y="534923"/>
            <a:ext cx="3374898" cy="26967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01700" y="3402203"/>
            <a:ext cx="2523490" cy="1902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069715" y="4178172"/>
            <a:ext cx="2861437" cy="14243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0114" y="664844"/>
            <a:ext cx="6319520" cy="0"/>
          </a:xfrm>
          <a:custGeom>
            <a:avLst/>
            <a:gdLst/>
            <a:ahLst/>
            <a:cxnLst/>
            <a:rect l="l" t="t" r="r" b="b"/>
            <a:pathLst>
              <a:path w="6319520">
                <a:moveTo>
                  <a:pt x="0" y="0"/>
                </a:moveTo>
                <a:lnTo>
                  <a:pt x="6319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thobullets.com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051427" y="1470913"/>
            <a:ext cx="3169285" cy="480059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372110">
              <a:lnSpc>
                <a:spcPts val="2310"/>
              </a:lnSpc>
            </a:pPr>
            <a:r>
              <a:rPr sz="2000" b="1" spc="-210" dirty="0">
                <a:solidFill>
                  <a:srgbClr val="4F81BC"/>
                </a:solidFill>
                <a:latin typeface="Arial"/>
                <a:cs typeface="Arial"/>
              </a:rPr>
              <a:t>REHABILITATION</a:t>
            </a:r>
            <a:r>
              <a:rPr sz="2000" b="1" spc="-14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4F81BC"/>
                </a:solidFill>
                <a:latin typeface="Arial"/>
                <a:cs typeface="Arial"/>
              </a:rPr>
              <a:t>MODULE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1427" y="2129282"/>
            <a:ext cx="3169285" cy="71814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45465">
              <a:lnSpc>
                <a:spcPts val="2760"/>
              </a:lnSpc>
            </a:pPr>
            <a:r>
              <a:rPr sz="2400" b="1" spc="-280" dirty="0">
                <a:solidFill>
                  <a:srgbClr val="8063A1"/>
                </a:solidFill>
                <a:latin typeface="Arial"/>
                <a:cs typeface="Arial"/>
              </a:rPr>
              <a:t>FOURTH  </a:t>
            </a:r>
            <a:r>
              <a:rPr sz="2400" b="1" spc="-365">
                <a:solidFill>
                  <a:srgbClr val="8063A1"/>
                </a:solidFill>
                <a:latin typeface="Arial"/>
                <a:cs typeface="Arial"/>
              </a:rPr>
              <a:t>YEAR</a:t>
            </a:r>
            <a:r>
              <a:rPr sz="2400" b="1" spc="-415">
                <a:solidFill>
                  <a:srgbClr val="8063A1"/>
                </a:solidFill>
                <a:latin typeface="Arial"/>
                <a:cs typeface="Arial"/>
              </a:rPr>
              <a:t> </a:t>
            </a:r>
            <a:r>
              <a:rPr lang="en-US" sz="2400" b="1" spc="-415" dirty="0" smtClean="0">
                <a:solidFill>
                  <a:srgbClr val="8063A1"/>
                </a:solidFill>
                <a:latin typeface="Arial"/>
                <a:cs typeface="Arial"/>
              </a:rPr>
              <a:t>   </a:t>
            </a:r>
          </a:p>
          <a:p>
            <a:pPr marL="545465">
              <a:lnSpc>
                <a:spcPts val="2760"/>
              </a:lnSpc>
            </a:pPr>
            <a:r>
              <a:rPr lang="en-US" sz="2400" b="1" spc="-415" dirty="0" smtClean="0">
                <a:solidFill>
                  <a:srgbClr val="8063A1"/>
                </a:solidFill>
                <a:latin typeface="Arial"/>
                <a:cs typeface="Arial"/>
              </a:rPr>
              <a:t>                    </a:t>
            </a:r>
            <a:r>
              <a:rPr sz="2400" b="1" spc="-295" smtClean="0">
                <a:solidFill>
                  <a:srgbClr val="8063A1"/>
                </a:solidFill>
                <a:latin typeface="Arial"/>
                <a:cs typeface="Arial"/>
              </a:rPr>
              <a:t>MBBS</a:t>
            </a:r>
            <a:endParaRPr sz="2400" smtClean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7780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40"/>
              </a:spcBef>
            </a:pPr>
            <a:r>
              <a:rPr spc="-350" dirty="0"/>
              <a:t>STUDY</a:t>
            </a:r>
            <a:r>
              <a:rPr spc="-170" dirty="0"/>
              <a:t> </a:t>
            </a:r>
            <a:r>
              <a:rPr spc="-285" dirty="0"/>
              <a:t>GUIDE</a:t>
            </a:r>
          </a:p>
        </p:txBody>
      </p:sp>
      <p:pic>
        <p:nvPicPr>
          <p:cNvPr id="9" name="Picture 8" descr="download.png"/>
          <p:cNvPicPr>
            <a:picLocks noChangeAspect="1"/>
          </p:cNvPicPr>
          <p:nvPr/>
        </p:nvPicPr>
        <p:blipFill>
          <a:blip r:embed="rId2"/>
          <a:srcRect t="32222" b="32222"/>
          <a:stretch>
            <a:fillRect/>
          </a:stretch>
        </p:blipFill>
        <p:spPr>
          <a:xfrm>
            <a:off x="457200" y="8534400"/>
            <a:ext cx="2895600" cy="1143000"/>
          </a:xfrm>
          <a:prstGeom prst="rect">
            <a:avLst/>
          </a:prstGeom>
        </p:spPr>
      </p:pic>
      <p:pic>
        <p:nvPicPr>
          <p:cNvPr id="10" name="Picture 9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382000"/>
            <a:ext cx="1238250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685800"/>
          <a:ext cx="6355079" cy="8606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3140"/>
                <a:gridCol w="1411605"/>
                <a:gridCol w="1296670"/>
                <a:gridCol w="113664"/>
              </a:tblGrid>
              <a:tr h="153161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neurological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comprehensive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patient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presenting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neurological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2456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Formulate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78460">
                        <a:lnSpc>
                          <a:spcPct val="116799"/>
                        </a:lnSpc>
                        <a:spcBef>
                          <a:spcPts val="1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interventions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neurological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conditions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from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physiotherapy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Occupational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perspective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+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25194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7155">
                        <a:lnSpc>
                          <a:spcPct val="116900"/>
                        </a:lnSpc>
                        <a:spcBef>
                          <a:spcPts val="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specifies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appropriate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modalities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from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physiotherapy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Occupational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perspective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+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3375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musculoskeletal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comprehensive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62915">
                        <a:lnSpc>
                          <a:spcPct val="116399"/>
                        </a:lnSpc>
                        <a:spcBef>
                          <a:spcPts val="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presenting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musculoskeletal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evaluate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potential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3505" marR="88900" indent="-2540" algn="ctr">
                        <a:lnSpc>
                          <a:spcPct val="117300"/>
                        </a:lnSpc>
                        <a:spcBef>
                          <a:spcPts val="9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Hands- 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Formulate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interventions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musculoskeletal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conditions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7155">
                        <a:lnSpc>
                          <a:spcPct val="116399"/>
                        </a:lnSpc>
                        <a:spcBef>
                          <a:spcPts val="1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specifies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appropriate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modalities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3375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conditions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96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comprehensive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61620">
                        <a:lnSpc>
                          <a:spcPct val="1173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presenting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conditions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evaluate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potential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06400">
                        <a:lnSpc>
                          <a:spcPct val="1000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Formulate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interventions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conditions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marR="965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specifies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appropriate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modalities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02870" algn="ctr">
                        <a:lnSpc>
                          <a:spcPts val="1340"/>
                        </a:lnSpc>
                        <a:spcBef>
                          <a:spcPts val="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demonstration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3835">
                <a:tc gridSpan="3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Rehabilitative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Stroke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19888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94310">
                        <a:lnSpc>
                          <a:spcPct val="1523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cerebro-vascular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physiotherapy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Occupational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r>
                        <a:rPr sz="11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perspective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+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28600" marR="213995" indent="-1270" algn="ctr">
                        <a:lnSpc>
                          <a:spcPct val="101800"/>
                        </a:lnSpc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followed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nstrat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+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25755" marR="311150" algn="ctr">
                        <a:lnSpc>
                          <a:spcPts val="1340"/>
                        </a:lnSpc>
                        <a:spcBef>
                          <a:spcPts val="3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6964" y="7655559"/>
            <a:ext cx="5545455" cy="1447165"/>
          </a:xfrm>
          <a:custGeom>
            <a:avLst/>
            <a:gdLst/>
            <a:ahLst/>
            <a:cxnLst/>
            <a:rect l="l" t="t" r="r" b="b"/>
            <a:pathLst>
              <a:path w="5545455" h="1447165">
                <a:moveTo>
                  <a:pt x="5304282" y="0"/>
                </a:moveTo>
                <a:lnTo>
                  <a:pt x="241172" y="0"/>
                </a:lnTo>
                <a:lnTo>
                  <a:pt x="192575" y="4898"/>
                </a:lnTo>
                <a:lnTo>
                  <a:pt x="147307" y="18948"/>
                </a:lnTo>
                <a:lnTo>
                  <a:pt x="106341" y="41181"/>
                </a:lnTo>
                <a:lnTo>
                  <a:pt x="70646" y="70627"/>
                </a:lnTo>
                <a:lnTo>
                  <a:pt x="41194" y="106319"/>
                </a:lnTo>
                <a:lnTo>
                  <a:pt x="18955" y="147286"/>
                </a:lnTo>
                <a:lnTo>
                  <a:pt x="4900" y="192560"/>
                </a:lnTo>
                <a:lnTo>
                  <a:pt x="0" y="241173"/>
                </a:lnTo>
                <a:lnTo>
                  <a:pt x="0" y="1205966"/>
                </a:lnTo>
                <a:lnTo>
                  <a:pt x="4900" y="1254572"/>
                </a:lnTo>
                <a:lnTo>
                  <a:pt x="18955" y="1299846"/>
                </a:lnTo>
                <a:lnTo>
                  <a:pt x="41194" y="1340817"/>
                </a:lnTo>
                <a:lnTo>
                  <a:pt x="70646" y="1376514"/>
                </a:lnTo>
                <a:lnTo>
                  <a:pt x="106341" y="1405968"/>
                </a:lnTo>
                <a:lnTo>
                  <a:pt x="147307" y="1428208"/>
                </a:lnTo>
                <a:lnTo>
                  <a:pt x="192575" y="1442264"/>
                </a:lnTo>
                <a:lnTo>
                  <a:pt x="241172" y="1447165"/>
                </a:lnTo>
                <a:lnTo>
                  <a:pt x="5304282" y="1447165"/>
                </a:lnTo>
                <a:lnTo>
                  <a:pt x="5352894" y="1442264"/>
                </a:lnTo>
                <a:lnTo>
                  <a:pt x="5398168" y="1428208"/>
                </a:lnTo>
                <a:lnTo>
                  <a:pt x="5439135" y="1405968"/>
                </a:lnTo>
                <a:lnTo>
                  <a:pt x="5474827" y="1376514"/>
                </a:lnTo>
                <a:lnTo>
                  <a:pt x="5504273" y="1340817"/>
                </a:lnTo>
                <a:lnTo>
                  <a:pt x="5526506" y="1299846"/>
                </a:lnTo>
                <a:lnTo>
                  <a:pt x="5540556" y="1254572"/>
                </a:lnTo>
                <a:lnTo>
                  <a:pt x="5545455" y="1205966"/>
                </a:lnTo>
                <a:lnTo>
                  <a:pt x="5545455" y="241173"/>
                </a:lnTo>
                <a:lnTo>
                  <a:pt x="5540556" y="192560"/>
                </a:lnTo>
                <a:lnTo>
                  <a:pt x="5526506" y="147286"/>
                </a:lnTo>
                <a:lnTo>
                  <a:pt x="5504273" y="106319"/>
                </a:lnTo>
                <a:lnTo>
                  <a:pt x="5474827" y="70627"/>
                </a:lnTo>
                <a:lnTo>
                  <a:pt x="5439135" y="41181"/>
                </a:lnTo>
                <a:lnTo>
                  <a:pt x="5398168" y="18948"/>
                </a:lnTo>
                <a:lnTo>
                  <a:pt x="5352894" y="4898"/>
                </a:lnTo>
                <a:lnTo>
                  <a:pt x="5304282" y="0"/>
                </a:lnTo>
                <a:close/>
              </a:path>
            </a:pathLst>
          </a:custGeom>
          <a:solidFill>
            <a:srgbClr val="CCC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16964" y="7655559"/>
            <a:ext cx="5545455" cy="1447165"/>
          </a:xfrm>
          <a:custGeom>
            <a:avLst/>
            <a:gdLst/>
            <a:ahLst/>
            <a:cxnLst/>
            <a:rect l="l" t="t" r="r" b="b"/>
            <a:pathLst>
              <a:path w="5545455" h="1447165">
                <a:moveTo>
                  <a:pt x="241172" y="0"/>
                </a:moveTo>
                <a:lnTo>
                  <a:pt x="192575" y="4898"/>
                </a:lnTo>
                <a:lnTo>
                  <a:pt x="147307" y="18948"/>
                </a:lnTo>
                <a:lnTo>
                  <a:pt x="106341" y="41181"/>
                </a:lnTo>
                <a:lnTo>
                  <a:pt x="70646" y="70627"/>
                </a:lnTo>
                <a:lnTo>
                  <a:pt x="41194" y="106319"/>
                </a:lnTo>
                <a:lnTo>
                  <a:pt x="18955" y="147286"/>
                </a:lnTo>
                <a:lnTo>
                  <a:pt x="4900" y="192560"/>
                </a:lnTo>
                <a:lnTo>
                  <a:pt x="0" y="241173"/>
                </a:lnTo>
                <a:lnTo>
                  <a:pt x="0" y="1205966"/>
                </a:lnTo>
                <a:lnTo>
                  <a:pt x="4900" y="1254572"/>
                </a:lnTo>
                <a:lnTo>
                  <a:pt x="18955" y="1299846"/>
                </a:lnTo>
                <a:lnTo>
                  <a:pt x="41194" y="1340817"/>
                </a:lnTo>
                <a:lnTo>
                  <a:pt x="70646" y="1376514"/>
                </a:lnTo>
                <a:lnTo>
                  <a:pt x="106341" y="1405968"/>
                </a:lnTo>
                <a:lnTo>
                  <a:pt x="147307" y="1428208"/>
                </a:lnTo>
                <a:lnTo>
                  <a:pt x="192575" y="1442264"/>
                </a:lnTo>
                <a:lnTo>
                  <a:pt x="241172" y="1447165"/>
                </a:lnTo>
                <a:lnTo>
                  <a:pt x="5304282" y="1447165"/>
                </a:lnTo>
                <a:lnTo>
                  <a:pt x="5352894" y="1442264"/>
                </a:lnTo>
                <a:lnTo>
                  <a:pt x="5398168" y="1428208"/>
                </a:lnTo>
                <a:lnTo>
                  <a:pt x="5439135" y="1405968"/>
                </a:lnTo>
                <a:lnTo>
                  <a:pt x="5474827" y="1376514"/>
                </a:lnTo>
                <a:lnTo>
                  <a:pt x="5504273" y="1340817"/>
                </a:lnTo>
                <a:lnTo>
                  <a:pt x="5526506" y="1299846"/>
                </a:lnTo>
                <a:lnTo>
                  <a:pt x="5540556" y="1254572"/>
                </a:lnTo>
                <a:lnTo>
                  <a:pt x="5545455" y="1205966"/>
                </a:lnTo>
                <a:lnTo>
                  <a:pt x="5545455" y="241173"/>
                </a:lnTo>
                <a:lnTo>
                  <a:pt x="5540556" y="192560"/>
                </a:lnTo>
                <a:lnTo>
                  <a:pt x="5526506" y="147286"/>
                </a:lnTo>
                <a:lnTo>
                  <a:pt x="5504273" y="106319"/>
                </a:lnTo>
                <a:lnTo>
                  <a:pt x="5474827" y="70627"/>
                </a:lnTo>
                <a:lnTo>
                  <a:pt x="5439135" y="41181"/>
                </a:lnTo>
                <a:lnTo>
                  <a:pt x="5398168" y="18948"/>
                </a:lnTo>
                <a:lnTo>
                  <a:pt x="5352894" y="4898"/>
                </a:lnTo>
                <a:lnTo>
                  <a:pt x="5304282" y="0"/>
                </a:lnTo>
                <a:lnTo>
                  <a:pt x="24117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14400" y="762000"/>
          <a:ext cx="6353807" cy="7221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6315"/>
                <a:gridCol w="1351914"/>
                <a:gridCol w="59054"/>
                <a:gridCol w="1293495"/>
                <a:gridCol w="113029"/>
              </a:tblGrid>
              <a:tr h="10280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stroke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32434">
                        <a:lnSpc>
                          <a:spcPct val="15180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deficit from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physiotherapy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Occupational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perspective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ts val="128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+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 marR="289560" algn="ctr">
                        <a:lnSpc>
                          <a:spcPct val="1018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Occup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atio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al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780">
                        <a:lnSpc>
                          <a:spcPts val="1285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7175" marR="240665" indent="-4445" algn="ctr">
                        <a:lnSpc>
                          <a:spcPts val="1350"/>
                        </a:lnSpc>
                        <a:spcBef>
                          <a:spcPts val="4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followed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nstrat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+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54965" marR="338455" algn="ctr">
                        <a:lnSpc>
                          <a:spcPts val="1340"/>
                        </a:lnSpc>
                        <a:spcBef>
                          <a:spcPts val="3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Amputee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521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limb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loss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incidence,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morbidity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mortality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59410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Orthopedics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16459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surgical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limb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amputation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39700">
                        <a:lnSpc>
                          <a:spcPct val="1528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levels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amputation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digit(s),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thumb,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partial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hand,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trans-carpal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wrist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disarticulation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trans-radial,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elbow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disarticulation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etc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Prosthesis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Lower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30" dirty="0">
                          <a:latin typeface="Arial"/>
                          <a:cs typeface="Arial"/>
                        </a:rPr>
                        <a:t>Limbs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limb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prosthesis: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characteristics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indications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0" marR="100965" algn="ctr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demonstration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postoperative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prescription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appropriate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temporary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definitive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prostheses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6550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Fractures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521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surgical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intervention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fractures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59410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Orthopedics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31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5369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210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Rehabilitative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Osteoporosis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osteoporosis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594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Orthopedics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5369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919471" y="7610856"/>
            <a:ext cx="1684781" cy="1658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5425" y="8051800"/>
            <a:ext cx="2905760" cy="947419"/>
          </a:xfrm>
          <a:custGeom>
            <a:avLst/>
            <a:gdLst/>
            <a:ahLst/>
            <a:cxnLst/>
            <a:rect l="l" t="t" r="r" b="b"/>
            <a:pathLst>
              <a:path w="2905760" h="947420">
                <a:moveTo>
                  <a:pt x="0" y="947419"/>
                </a:moveTo>
                <a:lnTo>
                  <a:pt x="2905760" y="947419"/>
                </a:lnTo>
                <a:lnTo>
                  <a:pt x="2905760" y="0"/>
                </a:lnTo>
                <a:lnTo>
                  <a:pt x="0" y="0"/>
                </a:lnTo>
                <a:lnTo>
                  <a:pt x="0" y="947419"/>
                </a:lnTo>
                <a:close/>
              </a:path>
            </a:pathLst>
          </a:custGeom>
          <a:solidFill>
            <a:srgbClr val="CCC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8450" y="8098281"/>
            <a:ext cx="2760980" cy="215265"/>
          </a:xfrm>
          <a:custGeom>
            <a:avLst/>
            <a:gdLst/>
            <a:ahLst/>
            <a:cxnLst/>
            <a:rect l="l" t="t" r="r" b="b"/>
            <a:pathLst>
              <a:path w="2760979" h="215265">
                <a:moveTo>
                  <a:pt x="0" y="214883"/>
                </a:moveTo>
                <a:lnTo>
                  <a:pt x="2760599" y="214883"/>
                </a:lnTo>
                <a:lnTo>
                  <a:pt x="2760599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CCC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68450" y="8313166"/>
            <a:ext cx="2760980" cy="213360"/>
          </a:xfrm>
          <a:custGeom>
            <a:avLst/>
            <a:gdLst/>
            <a:ahLst/>
            <a:cxnLst/>
            <a:rect l="l" t="t" r="r" b="b"/>
            <a:pathLst>
              <a:path w="2760979" h="213359">
                <a:moveTo>
                  <a:pt x="0" y="213360"/>
                </a:moveTo>
                <a:lnTo>
                  <a:pt x="2760599" y="213360"/>
                </a:lnTo>
                <a:lnTo>
                  <a:pt x="276059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CCC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68450" y="8526526"/>
            <a:ext cx="2760980" cy="213360"/>
          </a:xfrm>
          <a:custGeom>
            <a:avLst/>
            <a:gdLst/>
            <a:ahLst/>
            <a:cxnLst/>
            <a:rect l="l" t="t" r="r" b="b"/>
            <a:pathLst>
              <a:path w="2760979" h="213359">
                <a:moveTo>
                  <a:pt x="0" y="213360"/>
                </a:moveTo>
                <a:lnTo>
                  <a:pt x="2760599" y="213360"/>
                </a:lnTo>
                <a:lnTo>
                  <a:pt x="276059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CCC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68450" y="8739835"/>
            <a:ext cx="2760980" cy="215265"/>
          </a:xfrm>
          <a:custGeom>
            <a:avLst/>
            <a:gdLst/>
            <a:ahLst/>
            <a:cxnLst/>
            <a:rect l="l" t="t" r="r" b="b"/>
            <a:pathLst>
              <a:path w="2760979" h="215265">
                <a:moveTo>
                  <a:pt x="0" y="214883"/>
                </a:moveTo>
                <a:lnTo>
                  <a:pt x="2760599" y="214883"/>
                </a:lnTo>
                <a:lnTo>
                  <a:pt x="2760599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CCC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06041" y="8045957"/>
            <a:ext cx="2684145" cy="882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2540" algn="ctr">
              <a:lnSpc>
                <a:spcPct val="116900"/>
              </a:lnSpc>
              <a:spcBef>
                <a:spcPts val="105"/>
              </a:spcBef>
            </a:pPr>
            <a:r>
              <a:rPr sz="1200" b="1" spc="-70" dirty="0">
                <a:latin typeface="Arial"/>
                <a:cs typeface="Arial"/>
              </a:rPr>
              <a:t>Apart </a:t>
            </a:r>
            <a:r>
              <a:rPr sz="1200" b="1" spc="-65" dirty="0">
                <a:latin typeface="Arial"/>
                <a:cs typeface="Arial"/>
              </a:rPr>
              <a:t>from </a:t>
            </a:r>
            <a:r>
              <a:rPr sz="1200" b="1" spc="-70" dirty="0">
                <a:latin typeface="Arial"/>
                <a:cs typeface="Arial"/>
              </a:rPr>
              <a:t>attending </a:t>
            </a:r>
            <a:r>
              <a:rPr sz="1200" b="1" spc="-75" dirty="0">
                <a:latin typeface="Arial"/>
                <a:cs typeface="Arial"/>
              </a:rPr>
              <a:t>daily </a:t>
            </a:r>
            <a:r>
              <a:rPr sz="1200" b="1" spc="-100" dirty="0">
                <a:latin typeface="Arial"/>
                <a:cs typeface="Arial"/>
              </a:rPr>
              <a:t>scheduled  </a:t>
            </a:r>
            <a:r>
              <a:rPr sz="1200" b="1" spc="-120" dirty="0">
                <a:latin typeface="Arial"/>
                <a:cs typeface="Arial"/>
              </a:rPr>
              <a:t>sessions, </a:t>
            </a:r>
            <a:r>
              <a:rPr sz="1200" b="1" spc="-90" dirty="0">
                <a:latin typeface="Arial"/>
                <a:cs typeface="Arial"/>
              </a:rPr>
              <a:t>students </a:t>
            </a:r>
            <a:r>
              <a:rPr sz="1200" b="1" spc="-55" dirty="0">
                <a:latin typeface="Arial"/>
                <a:cs typeface="Arial"/>
              </a:rPr>
              <a:t>too </a:t>
            </a:r>
            <a:r>
              <a:rPr sz="1200" b="1" spc="-105" dirty="0">
                <a:latin typeface="Arial"/>
                <a:cs typeface="Arial"/>
              </a:rPr>
              <a:t>should </a:t>
            </a:r>
            <a:r>
              <a:rPr sz="1200" b="1" spc="-110" dirty="0">
                <a:latin typeface="Arial"/>
                <a:cs typeface="Arial"/>
              </a:rPr>
              <a:t>engage </a:t>
            </a:r>
            <a:r>
              <a:rPr sz="1200" b="1" spc="-65" dirty="0">
                <a:latin typeface="Arial"/>
                <a:cs typeface="Arial"/>
              </a:rPr>
              <a:t>in  </a:t>
            </a:r>
            <a:r>
              <a:rPr sz="1200" b="1" spc="-80" dirty="0">
                <a:latin typeface="Arial"/>
                <a:cs typeface="Arial"/>
              </a:rPr>
              <a:t>self-study </a:t>
            </a:r>
            <a:r>
              <a:rPr sz="1200" b="1" spc="-45" dirty="0">
                <a:latin typeface="Arial"/>
                <a:cs typeface="Arial"/>
              </a:rPr>
              <a:t>to </a:t>
            </a:r>
            <a:r>
              <a:rPr sz="1200" b="1" spc="-95" dirty="0">
                <a:latin typeface="Arial"/>
                <a:cs typeface="Arial"/>
              </a:rPr>
              <a:t>ensure </a:t>
            </a:r>
            <a:r>
              <a:rPr sz="1200" b="1" spc="-40" dirty="0">
                <a:latin typeface="Arial"/>
                <a:cs typeface="Arial"/>
              </a:rPr>
              <a:t>that </a:t>
            </a:r>
            <a:r>
              <a:rPr sz="1200" b="1" spc="-55" dirty="0">
                <a:latin typeface="Arial"/>
                <a:cs typeface="Arial"/>
              </a:rPr>
              <a:t>all </a:t>
            </a:r>
            <a:r>
              <a:rPr sz="1200" b="1" spc="-45" dirty="0">
                <a:latin typeface="Arial"/>
                <a:cs typeface="Arial"/>
              </a:rPr>
              <a:t>the </a:t>
            </a:r>
            <a:r>
              <a:rPr sz="1200" b="1" spc="-90" dirty="0">
                <a:latin typeface="Arial"/>
                <a:cs typeface="Arial"/>
              </a:rPr>
              <a:t>objectives  </a:t>
            </a:r>
            <a:r>
              <a:rPr sz="1200" b="1" spc="-65" dirty="0">
                <a:latin typeface="Arial"/>
                <a:cs typeface="Arial"/>
              </a:rPr>
              <a:t>are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95" dirty="0">
                <a:latin typeface="Arial"/>
                <a:cs typeface="Arial"/>
              </a:rPr>
              <a:t>covered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16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>
                <a:latin typeface="Arial"/>
                <a:cs typeface="Arial"/>
              </a:rPr>
              <a:t>MBBS</a:t>
            </a:r>
            <a:r>
              <a:rPr sz="1100" b="1" i="1" spc="-114" smtClean="0">
                <a:latin typeface="Arial"/>
                <a:cs typeface="Arial"/>
              </a:rPr>
              <a:t>,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REHABILITATION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02640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07668" y="1164589"/>
          <a:ext cx="6229347" cy="667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5314"/>
                <a:gridCol w="694689"/>
                <a:gridCol w="848995"/>
                <a:gridCol w="125095"/>
                <a:gridCol w="2675254"/>
              </a:tblGrid>
              <a:tr h="191770">
                <a:tc>
                  <a:txBody>
                    <a:bodyPr/>
                    <a:lstStyle/>
                    <a:p>
                      <a:pPr marL="5715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54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686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Therapy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TOPIC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9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b="1" u="sng" spc="-1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REFERENCED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83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>
                        <a:lnSpc>
                          <a:spcPct val="100000"/>
                        </a:lnSpc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disabilities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ts val="129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Quick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reference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Kehtlyn 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Reed,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Second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83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Pediatric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ts val="129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Occupational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Therapy/Implementation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occupational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Wllard’s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0">
                        <a:lnSpc>
                          <a:spcPts val="1310"/>
                        </a:lnSpc>
                        <a:spcBef>
                          <a:spcPts val="229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Speckman’s/Patrica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Ann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Ramm,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Sixth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02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Rehabilitation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Amputee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ts val="1300"/>
                        </a:lnSpc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Occupational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Turner,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Second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83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1915" marR="14604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neurological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ts val="129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Quick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reference/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Occupational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Kethlyn 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Reed/Ann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Turner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83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ts val="129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Stroke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ts val="1290"/>
                        </a:lnSpc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Occupational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Turner/Willard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Specksman’s,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Second/Sixth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0">
                        <a:lnSpc>
                          <a:spcPts val="1310"/>
                        </a:lnSpc>
                        <a:spcBef>
                          <a:spcPts val="229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95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Assistive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techniques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ts val="13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Quick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reference/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Occupational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0650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Kethlyn 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Reed/Ann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Turner,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Second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83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ts val="129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based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Disable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village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David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Werner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89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557530">
                        <a:lnSpc>
                          <a:spcPct val="100000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Orthopedics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ts val="1155"/>
                        </a:lnSpc>
                        <a:spcBef>
                          <a:spcPts val="5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BOOK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4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50" spc="-60" baseline="252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Bailey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Love's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Short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Surgery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050" spc="-37" baseline="31746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50" spc="15" baseline="3174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17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3655">
                        <a:lnSpc>
                          <a:spcPts val="110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WEBSITES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 (ORTHOPAEDICS):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62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u="sng" spc="-3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www.orthobullets.com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134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Physiotherapy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REFERENCED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847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45910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Neuromuscular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Darcy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Umphred,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Sixth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8470" marR="113030" indent="-228600">
                        <a:lnSpc>
                          <a:spcPct val="100000"/>
                        </a:lnSpc>
                        <a:buAutoNum type="arabicPeriod"/>
                        <a:tabLst>
                          <a:tab pos="45910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Assesment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Neuromusculoskeletal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Nicola 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Petty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3rd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847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5910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Optimizing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motor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Carr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Shephered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33373"/>
            <a:ext cx="2332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r>
              <a:rPr sz="12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233169"/>
          <a:ext cx="6202679" cy="324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Rehabilitation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6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Museum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Models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museum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rich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resource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quick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educational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acquisition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simulated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environment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involving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marR="178435">
                        <a:lnSpc>
                          <a:spcPts val="2020"/>
                        </a:lnSpc>
                        <a:spcBef>
                          <a:spcPts val="16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experiential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safety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also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help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approaching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51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Videos/Podcasts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Videos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podcasts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familiarize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marR="32384">
                        <a:lnSpc>
                          <a:spcPct val="152700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protocol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watch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listen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wherever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are,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task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7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5560" algn="ctr">
                        <a:lnSpc>
                          <a:spcPct val="100000"/>
                        </a:lnSpc>
                      </a:pP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Internet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easily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accessible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added</a:t>
                      </a:r>
                      <a:r>
                        <a:rPr sz="11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time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flexibility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enrich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update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825500"/>
            <a:ext cx="6319520" cy="819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17300"/>
              </a:lnSpc>
              <a:tabLst>
                <a:tab pos="550545" algn="l"/>
              </a:tabLst>
            </a:pPr>
            <a:r>
              <a:rPr sz="1100" dirty="0">
                <a:latin typeface="Courier New"/>
                <a:cs typeface="Courier New"/>
              </a:rPr>
              <a:t>o	</a:t>
            </a:r>
            <a:r>
              <a:rPr sz="1100" b="1" spc="-105" dirty="0">
                <a:latin typeface="Arial"/>
                <a:cs typeface="Arial"/>
              </a:rPr>
              <a:t>Best Choice </a:t>
            </a:r>
            <a:r>
              <a:rPr sz="1100" b="1" spc="-90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35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MCQs </a:t>
            </a:r>
            <a:r>
              <a:rPr sz="1100" spc="-15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550545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550545" marR="192405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5" dirty="0">
                <a:latin typeface="Arial"/>
                <a:cs typeface="Arial"/>
              </a:rPr>
              <a:t>reading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statement/scenario </a:t>
            </a:r>
            <a:r>
              <a:rPr sz="1100" spc="-50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most </a:t>
            </a:r>
            <a:r>
              <a:rPr sz="1100" spc="-30" dirty="0">
                <a:latin typeface="Arial"/>
                <a:cs typeface="Arial"/>
              </a:rPr>
              <a:t>appropriate </a:t>
            </a:r>
            <a:r>
              <a:rPr sz="1100" spc="-65" dirty="0">
                <a:latin typeface="Arial"/>
                <a:cs typeface="Arial"/>
              </a:rPr>
              <a:t>response 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LNHMC.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indent="-190500">
              <a:lnSpc>
                <a:spcPct val="100000"/>
              </a:lnSpc>
              <a:spcBef>
                <a:spcPts val="8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264795" indent="-228600">
              <a:lnSpc>
                <a:spcPct val="101800"/>
              </a:lnSpc>
              <a:spcBef>
                <a:spcPts val="5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 </a:t>
            </a:r>
            <a:r>
              <a:rPr sz="1100" spc="-55" dirty="0">
                <a:latin typeface="Arial"/>
                <a:cs typeface="Arial"/>
              </a:rPr>
              <a:t>examiners.</a:t>
            </a:r>
            <a:endParaRPr sz="1100">
              <a:latin typeface="Arial"/>
              <a:cs typeface="Arial"/>
            </a:endParaRPr>
          </a:p>
          <a:p>
            <a:pPr marL="583565" marR="180975" indent="-228600">
              <a:lnSpc>
                <a:spcPct val="150000"/>
              </a:lnSpc>
              <a:spcBef>
                <a:spcPts val="53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55" dirty="0">
                <a:latin typeface="Arial"/>
                <a:cs typeface="Arial"/>
              </a:rPr>
              <a:t>Unobserved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583565" marR="184785" indent="-228600">
              <a:lnSpc>
                <a:spcPct val="116399"/>
              </a:lnSpc>
              <a:spcBef>
                <a:spcPts val="51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15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5" dirty="0">
                <a:latin typeface="Arial"/>
                <a:cs typeface="Arial"/>
              </a:rPr>
              <a:t>task 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697865" marR="9525" lvl="1" indent="-228600">
              <a:lnSpc>
                <a:spcPct val="152800"/>
              </a:lnSpc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examination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50" dirty="0">
                <a:latin typeface="Arial"/>
                <a:cs typeface="Arial"/>
              </a:rPr>
              <a:t>BCQs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697865" marR="15875" lvl="1" indent="-228600">
              <a:lnSpc>
                <a:spcPct val="152300"/>
              </a:lnSpc>
              <a:spcBef>
                <a:spcPts val="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  </a:t>
            </a:r>
            <a:r>
              <a:rPr sz="1100" spc="-35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5" dirty="0">
                <a:latin typeface="Arial"/>
                <a:cs typeface="Arial"/>
              </a:rPr>
              <a:t>JSMU </a:t>
            </a:r>
            <a:r>
              <a:rPr sz="1100" spc="-35" dirty="0">
                <a:latin typeface="Arial"/>
                <a:cs typeface="Arial"/>
              </a:rPr>
              <a:t>policy,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125" dirty="0">
                <a:latin typeface="Arial"/>
                <a:cs typeface="Arial"/>
              </a:rPr>
              <a:t>JSMU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82419" y="3678554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60" h="2268220">
                <a:moveTo>
                  <a:pt x="2449830" y="608965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09" y="767715"/>
                </a:lnTo>
                <a:lnTo>
                  <a:pt x="4785359" y="854075"/>
                </a:lnTo>
                <a:lnTo>
                  <a:pt x="3993515" y="1099820"/>
                </a:lnTo>
                <a:lnTo>
                  <a:pt x="4899659" y="1395095"/>
                </a:lnTo>
                <a:lnTo>
                  <a:pt x="3818890" y="1358900"/>
                </a:lnTo>
                <a:lnTo>
                  <a:pt x="4115434" y="1899920"/>
                </a:lnTo>
                <a:lnTo>
                  <a:pt x="3180080" y="1517650"/>
                </a:lnTo>
                <a:lnTo>
                  <a:pt x="3004820" y="2072640"/>
                </a:lnTo>
                <a:lnTo>
                  <a:pt x="2388870" y="1567815"/>
                </a:lnTo>
                <a:lnTo>
                  <a:pt x="1924050" y="2268220"/>
                </a:lnTo>
                <a:lnTo>
                  <a:pt x="1749425" y="1640840"/>
                </a:lnTo>
                <a:lnTo>
                  <a:pt x="1079500" y="1849755"/>
                </a:lnTo>
                <a:lnTo>
                  <a:pt x="1285240" y="1463040"/>
                </a:lnTo>
                <a:lnTo>
                  <a:pt x="30480" y="1531620"/>
                </a:lnTo>
                <a:lnTo>
                  <a:pt x="843915" y="1236345"/>
                </a:lnTo>
                <a:lnTo>
                  <a:pt x="0" y="904240"/>
                </a:lnTo>
                <a:lnTo>
                  <a:pt x="1049020" y="799465"/>
                </a:lnTo>
                <a:lnTo>
                  <a:pt x="83819" y="240665"/>
                </a:lnTo>
                <a:lnTo>
                  <a:pt x="1658620" y="663575"/>
                </a:lnTo>
                <a:lnTo>
                  <a:pt x="1894205" y="240665"/>
                </a:lnTo>
                <a:lnTo>
                  <a:pt x="2449830" y="60896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8445" y="4594859"/>
            <a:ext cx="2371725" cy="5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9860" y="1310894"/>
          <a:ext cx="6188074" cy="9632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05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7" name="object 7"/>
          <p:cNvSpPr txBox="1"/>
          <p:nvPr/>
        </p:nvSpPr>
        <p:spPr>
          <a:xfrm>
            <a:off x="1084884" y="2420467"/>
            <a:ext cx="5997575" cy="80645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100"/>
              </a:lnSpc>
              <a:spcBef>
                <a:spcPts val="8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119" y="4441673"/>
            <a:ext cx="2188845" cy="612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114" y="426211"/>
            <a:ext cx="6204585" cy="59753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50"/>
              </a:spcBef>
              <a:tabLst>
                <a:tab pos="2990850" algn="l"/>
              </a:tabLst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	</a:t>
            </a:r>
            <a:r>
              <a:rPr sz="1650" b="1" i="1" spc="-52" baseline="2525" dirty="0">
                <a:latin typeface="Arial"/>
                <a:cs typeface="Arial"/>
              </a:rPr>
              <a:t>4</a:t>
            </a:r>
            <a:r>
              <a:rPr sz="1050" b="1" i="1" spc="-52" baseline="35714" dirty="0">
                <a:latin typeface="Arial"/>
                <a:cs typeface="Arial"/>
              </a:rPr>
              <a:t>th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172" baseline="2525" dirty="0">
                <a:latin typeface="Arial"/>
                <a:cs typeface="Arial"/>
              </a:rPr>
              <a:t>MBBS</a:t>
            </a:r>
            <a:r>
              <a:rPr sz="1650" b="1" i="1" spc="-172" baseline="2525">
                <a:latin typeface="Arial"/>
                <a:cs typeface="Arial"/>
              </a:rPr>
              <a:t>, </a:t>
            </a:r>
            <a:r>
              <a:rPr sz="1650" b="1" i="1" spc="-172" baseline="2525" smtClean="0">
                <a:latin typeface="Arial"/>
                <a:cs typeface="Arial"/>
              </a:rPr>
              <a:t>REHABILITATION</a:t>
            </a:r>
            <a:r>
              <a:rPr sz="1650" b="1" i="1" spc="-247" baseline="2525" smtClean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40104" y="1062583"/>
            <a:ext cx="6278880" cy="432503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550545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marR="25019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81915" indent="-228600">
              <a:lnSpc>
                <a:spcPct val="151100"/>
              </a:lnSpc>
              <a:spcBef>
                <a:spcPts val="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 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 </a:t>
            </a:r>
            <a:r>
              <a:rPr sz="1100" spc="-65" smtClean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0" dirty="0">
                <a:latin typeface="Arial"/>
                <a:cs typeface="Arial"/>
              </a:rPr>
              <a:t>Card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550545" marR="247015" indent="-228600">
              <a:lnSpc>
                <a:spcPct val="1518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288290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lang="en-US" sz="1100" b="1" spc="-130" dirty="0" smtClean="0">
                <a:latin typeface="Arial"/>
                <a:cs typeface="Arial"/>
              </a:rPr>
              <a:t>UHS </a:t>
            </a:r>
            <a:r>
              <a:rPr sz="1100" b="1" spc="-90" smtClean="0">
                <a:latin typeface="Arial"/>
                <a:cs typeface="Arial"/>
              </a:rPr>
              <a:t>Grading</a:t>
            </a:r>
            <a:r>
              <a:rPr sz="1100" b="1" spc="-155" smtClean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09600" lvl="1" indent="-224154">
              <a:lnSpc>
                <a:spcPct val="100000"/>
              </a:lnSpc>
              <a:buFont typeface="Symbol"/>
              <a:buChar char=""/>
              <a:tabLst>
                <a:tab pos="609600" algn="l"/>
                <a:tab pos="610235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19860" y="5470525"/>
          <a:ext cx="6082665" cy="305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13433" y="8662213"/>
            <a:ext cx="4516755" cy="3790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7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REHABILITATION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77539" y="1020826"/>
            <a:ext cx="725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SCHEDULE: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413002"/>
          <a:ext cx="6102350" cy="3572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465"/>
                <a:gridCol w="3689985"/>
                <a:gridCol w="1485900"/>
              </a:tblGrid>
              <a:tr h="222250">
                <a:tc>
                  <a:txBody>
                    <a:bodyPr/>
                    <a:lstStyle/>
                    <a:p>
                      <a:pPr marL="6985" algn="ctr">
                        <a:lnSpc>
                          <a:spcPts val="1265"/>
                        </a:lnSpc>
                      </a:pPr>
                      <a:r>
                        <a:rPr sz="1100" b="1" spc="-170" dirty="0">
                          <a:latin typeface="Arial"/>
                          <a:cs typeface="Arial"/>
                        </a:rPr>
                        <a:t>WEEKS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939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625"/>
                        </a:lnSpc>
                      </a:pPr>
                      <a:r>
                        <a:rPr sz="1400" b="1" spc="-4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350" b="1" spc="-67" baseline="30864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Year </a:t>
                      </a:r>
                      <a:r>
                        <a:rPr sz="1400" b="1" spc="-210" dirty="0">
                          <a:latin typeface="Arial"/>
                          <a:cs typeface="Arial"/>
                        </a:rPr>
                        <a:t>SEMESTER</a:t>
                      </a:r>
                      <a:r>
                        <a:rPr sz="1400" b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939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65"/>
                        </a:lnSpc>
                      </a:pPr>
                      <a:r>
                        <a:rPr sz="1100" b="1" spc="-75" dirty="0">
                          <a:latin typeface="Arial"/>
                          <a:cs typeface="Arial"/>
                        </a:rPr>
                        <a:t>MONTH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9392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90"/>
                        </a:lnSpc>
                      </a:pPr>
                      <a:r>
                        <a:rPr sz="1100" b="1" spc="-5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50" b="1" spc="-82" baseline="31746" dirty="0">
                          <a:latin typeface="Arial"/>
                          <a:cs typeface="Arial"/>
                        </a:rPr>
                        <a:t>st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April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37285">
                        <a:lnSpc>
                          <a:spcPts val="1290"/>
                        </a:lnSpc>
                      </a:pPr>
                      <a:r>
                        <a:rPr sz="1100" b="1" spc="-105" dirty="0">
                          <a:latin typeface="Arial"/>
                          <a:cs typeface="Arial"/>
                        </a:rPr>
                        <a:t>OPHTHALMOLOGY/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050" b="1" spc="-6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April</a:t>
                      </a:r>
                      <a:r>
                        <a:rPr sz="11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b="1" spc="-114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EXAM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90"/>
                        </a:lnSpc>
                      </a:pPr>
                      <a:r>
                        <a:rPr sz="1100" b="1" spc="-5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050" b="1" spc="-82" baseline="31746" dirty="0">
                          <a:latin typeface="Arial"/>
                          <a:cs typeface="Arial"/>
                        </a:rPr>
                        <a:t>nd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April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DBDB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8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050" b="1" spc="-6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April</a:t>
                      </a:r>
                      <a:r>
                        <a:rPr sz="11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DBDB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0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50" b="1" spc="-67" baseline="31746" dirty="0">
                          <a:latin typeface="Arial"/>
                          <a:cs typeface="Arial"/>
                        </a:rPr>
                        <a:t>rd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b="1" spc="-150" dirty="0">
                          <a:latin typeface="Arial"/>
                          <a:cs typeface="Arial"/>
                        </a:rPr>
                        <a:t>GENETICS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50" b="1" spc="-52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–11</a:t>
                      </a:r>
                      <a:r>
                        <a:rPr sz="1050" b="1" spc="-75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100" b="1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2019*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9D9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DD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b="1" spc="-135" dirty="0">
                          <a:latin typeface="Arial"/>
                          <a:cs typeface="Arial"/>
                        </a:rPr>
                        <a:t>DERMATOLOGY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050" b="1" spc="-6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1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2019*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DDE8"/>
                    </a:solidFill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5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50" b="1" spc="-6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2019*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DDE8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20" dirty="0">
                          <a:latin typeface="Arial"/>
                          <a:cs typeface="Arial"/>
                        </a:rPr>
                        <a:t>DERMATOLOGY, </a:t>
                      </a:r>
                      <a:r>
                        <a:rPr sz="1000" b="1" spc="-145" dirty="0">
                          <a:latin typeface="Arial"/>
                          <a:cs typeface="Arial"/>
                        </a:rPr>
                        <a:t>GENETICS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000" b="1" spc="-110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EXAM**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2019*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64235">
                        <a:lnSpc>
                          <a:spcPct val="10000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NEUROSCIENCES-II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PSYCHIATRY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9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June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2019*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marL="2540" algn="ctr">
                        <a:lnSpc>
                          <a:spcPts val="1265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540" algn="ctr">
                        <a:lnSpc>
                          <a:spcPts val="1255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2540" algn="ctr">
                        <a:lnSpc>
                          <a:spcPts val="1255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</a:pPr>
                      <a:r>
                        <a:rPr sz="1100" b="1" spc="-160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9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Aug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2019*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DFEB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50"/>
                        </a:lnSpc>
                      </a:pPr>
                      <a:r>
                        <a:rPr sz="1100" b="1" spc="-114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EXAM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9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Aug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2019*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84884" y="5134736"/>
            <a:ext cx="4953000" cy="332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Arial"/>
                <a:cs typeface="Arial"/>
              </a:rPr>
              <a:t>*Final </a:t>
            </a:r>
            <a:r>
              <a:rPr sz="1000" spc="-50" dirty="0">
                <a:latin typeface="Arial"/>
                <a:cs typeface="Arial"/>
              </a:rPr>
              <a:t>dates </a:t>
            </a:r>
            <a:r>
              <a:rPr sz="1000" spc="-5" dirty="0">
                <a:latin typeface="Arial"/>
                <a:cs typeface="Arial"/>
              </a:rPr>
              <a:t>will </a:t>
            </a:r>
            <a:r>
              <a:rPr sz="1000" spc="-50" dirty="0">
                <a:latin typeface="Arial"/>
                <a:cs typeface="Arial"/>
              </a:rPr>
              <a:t>be </a:t>
            </a:r>
            <a:r>
              <a:rPr sz="1000" spc="-45" dirty="0">
                <a:latin typeface="Arial"/>
                <a:cs typeface="Arial"/>
              </a:rPr>
              <a:t>announced</a:t>
            </a:r>
            <a:r>
              <a:rPr sz="1000" spc="-1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later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100" dirty="0">
                <a:latin typeface="Arial"/>
                <a:cs typeface="Arial"/>
              </a:rPr>
              <a:t>**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There </a:t>
            </a:r>
            <a:r>
              <a:rPr sz="1000" dirty="0">
                <a:latin typeface="Arial"/>
                <a:cs typeface="Arial"/>
              </a:rPr>
              <a:t>will </a:t>
            </a:r>
            <a:r>
              <a:rPr sz="1000" spc="-45" dirty="0">
                <a:latin typeface="Arial"/>
                <a:cs typeface="Arial"/>
              </a:rPr>
              <a:t>be </a:t>
            </a:r>
            <a:r>
              <a:rPr sz="1000" spc="-40" dirty="0">
                <a:latin typeface="Arial"/>
                <a:cs typeface="Arial"/>
              </a:rPr>
              <a:t>combined </a:t>
            </a:r>
            <a:r>
              <a:rPr sz="1000" spc="-30" dirty="0">
                <a:latin typeface="Arial"/>
                <a:cs typeface="Arial"/>
              </a:rPr>
              <a:t>module </a:t>
            </a:r>
            <a:r>
              <a:rPr sz="1000" spc="-65" dirty="0">
                <a:latin typeface="Arial"/>
                <a:cs typeface="Arial"/>
              </a:rPr>
              <a:t>exam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40" dirty="0">
                <a:latin typeface="Arial"/>
                <a:cs typeface="Arial"/>
              </a:rPr>
              <a:t>Dermatology, </a:t>
            </a:r>
            <a:r>
              <a:rPr sz="1000" spc="-55" dirty="0">
                <a:latin typeface="Arial"/>
                <a:cs typeface="Arial"/>
              </a:rPr>
              <a:t>Genetics </a:t>
            </a:r>
            <a:r>
              <a:rPr sz="1000" spc="-50" dirty="0">
                <a:latin typeface="Arial"/>
                <a:cs typeface="Arial"/>
              </a:rPr>
              <a:t>and </a:t>
            </a:r>
            <a:r>
              <a:rPr sz="1000" spc="-30" dirty="0">
                <a:latin typeface="Arial"/>
                <a:cs typeface="Arial"/>
              </a:rPr>
              <a:t>Rehabilitation </a:t>
            </a:r>
            <a:r>
              <a:rPr sz="1000" spc="-45" dirty="0">
                <a:latin typeface="Arial"/>
                <a:cs typeface="Arial"/>
              </a:rPr>
              <a:t>modules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8382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9442" y="1135126"/>
            <a:ext cx="38487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REHABILITATION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3868" y="1905000"/>
          <a:ext cx="6225540" cy="2896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R="149860" algn="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790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70" dirty="0">
                          <a:latin typeface="Arial"/>
                          <a:cs typeface="Arial"/>
                        </a:rPr>
                        <a:t>No.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755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1755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71755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4: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REHABILITATION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R="163830" algn="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10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R="163830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3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Learning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R="163830" algn="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53085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8892" y="833373"/>
            <a:ext cx="5451475" cy="1543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35" dirty="0">
                <a:latin typeface="Trebuchet MS"/>
                <a:cs typeface="Trebuchet MS"/>
              </a:rPr>
              <a:t>Module </a:t>
            </a:r>
            <a:r>
              <a:rPr sz="1200" i="1" spc="-60" dirty="0">
                <a:latin typeface="Trebuchet MS"/>
                <a:cs typeface="Trebuchet MS"/>
              </a:rPr>
              <a:t>name</a:t>
            </a:r>
            <a:r>
              <a:rPr sz="1200" i="1" spc="-60">
                <a:latin typeface="Trebuchet MS"/>
                <a:cs typeface="Trebuchet MS"/>
              </a:rPr>
              <a:t>:</a:t>
            </a:r>
            <a:r>
              <a:rPr sz="1200" i="1" spc="-125">
                <a:latin typeface="Trebuchet MS"/>
                <a:cs typeface="Trebuchet MS"/>
              </a:rPr>
              <a:t> </a:t>
            </a:r>
            <a:r>
              <a:rPr sz="1200" b="1" spc="-75" smtClean="0">
                <a:latin typeface="Arial"/>
                <a:cs typeface="Arial"/>
              </a:rPr>
              <a:t>Rehabilitation</a:t>
            </a:r>
            <a:endParaRPr sz="120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06905" algn="l"/>
                <a:tab pos="3068320" algn="l"/>
              </a:tabLst>
            </a:pPr>
            <a:r>
              <a:rPr sz="1200" i="1" spc="-85" smtClean="0">
                <a:latin typeface="Trebuchet MS"/>
                <a:cs typeface="Trebuchet MS"/>
              </a:rPr>
              <a:t>Year:</a:t>
            </a:r>
            <a:r>
              <a:rPr sz="1200" i="1" spc="-70" smtClean="0">
                <a:latin typeface="Trebuchet MS"/>
                <a:cs typeface="Trebuchet MS"/>
              </a:rPr>
              <a:t> </a:t>
            </a:r>
            <a:r>
              <a:rPr sz="1200" b="1" i="1" spc="-110" smtClean="0">
                <a:latin typeface="Arial"/>
                <a:cs typeface="Arial"/>
              </a:rPr>
              <a:t>Four	</a:t>
            </a:r>
            <a:r>
              <a:rPr sz="1200" i="1" spc="-65" smtClean="0">
                <a:latin typeface="Trebuchet MS"/>
                <a:cs typeface="Trebuchet MS"/>
              </a:rPr>
              <a:t>Duration: </a:t>
            </a:r>
            <a:r>
              <a:rPr sz="1200" b="1" i="1" spc="-60" smtClean="0">
                <a:latin typeface="Arial"/>
                <a:cs typeface="Arial"/>
              </a:rPr>
              <a:t>2 </a:t>
            </a:r>
            <a:r>
              <a:rPr sz="1200" b="1" i="1" spc="-100" smtClean="0">
                <a:latin typeface="Arial"/>
                <a:cs typeface="Arial"/>
              </a:rPr>
              <a:t>weeks </a:t>
            </a:r>
            <a:endParaRPr sz="1200" smtClean="0">
              <a:latin typeface="Arial"/>
              <a:cs typeface="Arial"/>
            </a:endParaRPr>
          </a:p>
          <a:p>
            <a:pPr marL="12700" marR="5080">
              <a:lnSpc>
                <a:spcPct val="117500"/>
              </a:lnSpc>
              <a:spcBef>
                <a:spcPts val="985"/>
              </a:spcBef>
            </a:pPr>
            <a:r>
              <a:rPr sz="1200" i="1" spc="-80" smtClean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50" dirty="0">
                <a:latin typeface="Arial"/>
                <a:cs typeface="Arial"/>
              </a:rPr>
              <a:t>Interactive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30" dirty="0">
                <a:latin typeface="Arial"/>
                <a:cs typeface="Arial"/>
              </a:rPr>
              <a:t>Discussion </a:t>
            </a:r>
            <a:r>
              <a:rPr sz="1200" b="1" spc="-110" dirty="0">
                <a:latin typeface="Arial"/>
                <a:cs typeface="Arial"/>
              </a:rPr>
              <a:t>(CBD), </a:t>
            </a:r>
            <a:r>
              <a:rPr sz="1200" b="1" spc="-100" dirty="0">
                <a:latin typeface="Arial"/>
                <a:cs typeface="Arial"/>
              </a:rPr>
              <a:t>Clinical </a:t>
            </a:r>
            <a:r>
              <a:rPr sz="1200" b="1" spc="-75" dirty="0">
                <a:latin typeface="Arial"/>
                <a:cs typeface="Arial"/>
              </a:rPr>
              <a:t>Rotations,  Presentations,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95" dirty="0">
                <a:latin typeface="Arial"/>
                <a:cs typeface="Arial"/>
              </a:rPr>
              <a:t>Skills,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Self-Study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7250" y="3173094"/>
            <a:ext cx="4125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5" dirty="0">
                <a:latin typeface="Arial"/>
                <a:cs typeface="Arial"/>
              </a:rPr>
              <a:t>DEPARTMENTS’ </a:t>
            </a:r>
            <a:r>
              <a:rPr sz="1200" b="1" spc="-25" dirty="0">
                <a:latin typeface="Arial"/>
                <a:cs typeface="Arial"/>
              </a:rPr>
              <a:t>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5288" y="2383789"/>
          <a:ext cx="5947410" cy="686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375"/>
                <a:gridCol w="3201035"/>
              </a:tblGrid>
              <a:tr h="34861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b="1" i="1" spc="-12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478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Mushtaq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Ahmed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CO-COORDINATOR: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                         </a:t>
                      </a: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110" dirty="0" smtClean="0">
                          <a:latin typeface="Arial"/>
                          <a:cs typeface="Arial"/>
                        </a:rPr>
                        <a:t>Fatima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10" baseline="0" dirty="0" err="1" smtClean="0">
                          <a:latin typeface="Arial"/>
                          <a:cs typeface="Arial"/>
                        </a:rPr>
                        <a:t>Arslan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66800" y="3581400"/>
          <a:ext cx="5969000" cy="5091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9000"/>
              </a:tblGrid>
              <a:tr h="290830">
                <a:tc>
                  <a:txBody>
                    <a:bodyPr/>
                    <a:lstStyle/>
                    <a:p>
                      <a:pPr marL="16808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6350" algn="ctr">
                        <a:lnSpc>
                          <a:spcPts val="1320"/>
                        </a:lnSpc>
                      </a:pPr>
                      <a:endParaRPr lang="en-US" sz="1200" b="1" i="1" spc="-160" dirty="0" smtClean="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ts val="1320"/>
                        </a:lnSpc>
                      </a:pPr>
                      <a:r>
                        <a:rPr sz="1200" b="1" i="1" spc="-160" smtClean="0">
                          <a:latin typeface="Arial"/>
                          <a:cs typeface="Arial"/>
                        </a:rPr>
                        <a:t>CARDIOLOGY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Mushtaq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0720">
                <a:tc>
                  <a:txBody>
                    <a:bodyPr/>
                    <a:lstStyle/>
                    <a:p>
                      <a:pPr marL="5080" algn="ctr">
                        <a:lnSpc>
                          <a:spcPts val="1330"/>
                        </a:lnSpc>
                      </a:pPr>
                      <a:endParaRPr lang="en-US" sz="1200" b="1" i="1" spc="-160" dirty="0" smtClean="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ts val="1330"/>
                        </a:lnSpc>
                      </a:pPr>
                      <a:r>
                        <a:rPr sz="1200" b="1" i="1" spc="-160" smtClean="0">
                          <a:latin typeface="Arial"/>
                          <a:cs typeface="Arial"/>
                        </a:rPr>
                        <a:t>NEUROLOGY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57755" marR="2343785" algn="ctr">
                        <a:lnSpc>
                          <a:spcPts val="1320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110" dirty="0" smtClean="0">
                          <a:latin typeface="Arial"/>
                          <a:cs typeface="Arial"/>
                        </a:rPr>
                        <a:t>Fatima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10" baseline="0" dirty="0" err="1" smtClean="0">
                          <a:latin typeface="Arial"/>
                          <a:cs typeface="Arial"/>
                        </a:rPr>
                        <a:t>Arslan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  </a:t>
                      </a:r>
                      <a:r>
                        <a:rPr sz="1200" spc="-5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120" dirty="0" err="1" smtClean="0">
                          <a:latin typeface="Arial"/>
                          <a:cs typeface="Arial"/>
                        </a:rPr>
                        <a:t>Farhat</a:t>
                      </a:r>
                      <a:r>
                        <a:rPr lang="en-US" sz="1200" spc="-12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20" baseline="0" dirty="0" err="1" smtClean="0">
                          <a:latin typeface="Arial"/>
                          <a:cs typeface="Arial"/>
                        </a:rPr>
                        <a:t>Minhas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4530">
                <a:tc>
                  <a:txBody>
                    <a:bodyPr/>
                    <a:lstStyle/>
                    <a:p>
                      <a:pPr marL="2540" algn="ctr">
                        <a:lnSpc>
                          <a:spcPts val="1320"/>
                        </a:lnSpc>
                      </a:pPr>
                      <a:endParaRPr lang="en-US" sz="1200" b="1" i="1" spc="-150" dirty="0" smtClean="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1320"/>
                        </a:lnSpc>
                      </a:pPr>
                      <a:r>
                        <a:rPr sz="1200" b="1" i="1" spc="-150" smtClean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200" b="1" i="1" spc="-8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5" smtClean="0">
                          <a:latin typeface="Arial"/>
                          <a:cs typeface="Arial"/>
                        </a:rPr>
                        <a:t>THERAPY:</a:t>
                      </a:r>
                      <a:endParaRPr lang="en-US" sz="1200" b="1" i="1" spc="-155" dirty="0" smtClean="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1320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Aneel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Shafi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2514600">
                        <a:lnSpc>
                          <a:spcPts val="1320"/>
                        </a:lnSpc>
                      </a:pPr>
                      <a:endParaRPr lang="en-US" sz="1200" b="1" i="1" spc="-150" dirty="0" smtClean="0">
                        <a:latin typeface="Arial"/>
                        <a:cs typeface="Arial"/>
                      </a:endParaRPr>
                    </a:p>
                    <a:p>
                      <a:pPr marL="2514600">
                        <a:lnSpc>
                          <a:spcPts val="1320"/>
                        </a:lnSpc>
                      </a:pPr>
                      <a:r>
                        <a:rPr sz="1200" b="1" i="1" spc="-150" smtClean="0">
                          <a:latin typeface="Arial"/>
                          <a:cs typeface="Arial"/>
                        </a:rPr>
                        <a:t>ORTHOPEDICS:</a:t>
                      </a:r>
                      <a:endParaRPr lang="en-US" sz="1200" b="1" i="1" spc="-150" dirty="0" smtClean="0">
                        <a:latin typeface="Arial"/>
                        <a:cs typeface="Arial"/>
                      </a:endParaRPr>
                    </a:p>
                    <a:p>
                      <a:pPr marL="2514600">
                        <a:lnSpc>
                          <a:spcPts val="1320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Talat</a:t>
                      </a:r>
                      <a:r>
                        <a:rPr lang="en-US" sz="1200" spc="-9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90" baseline="0" dirty="0" err="1" smtClean="0">
                          <a:latin typeface="Arial"/>
                          <a:cs typeface="Arial"/>
                        </a:rPr>
                        <a:t>Bashir</a:t>
                      </a:r>
                      <a:endParaRPr lang="en-US" sz="1200" spc="-80" dirty="0" smtClean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8170">
                <a:tc>
                  <a:txBody>
                    <a:bodyPr/>
                    <a:lstStyle/>
                    <a:p>
                      <a:pPr marL="6985" algn="ctr">
                        <a:lnSpc>
                          <a:spcPts val="1320"/>
                        </a:lnSpc>
                      </a:pPr>
                      <a:endParaRPr lang="en-US" sz="1200" b="1" i="1" spc="-155" dirty="0" smtClean="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ts val="1320"/>
                        </a:lnSpc>
                      </a:pPr>
                      <a:r>
                        <a:rPr sz="1200" b="1" i="1" spc="-155" smtClean="0">
                          <a:latin typeface="Arial"/>
                          <a:cs typeface="Arial"/>
                        </a:rPr>
                        <a:t>PHYSIOTHERAPY</a:t>
                      </a:r>
                      <a:endParaRPr lang="en-US" sz="1200" b="1" i="1" spc="-155" dirty="0" smtClean="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ts val="1320"/>
                        </a:lnSpc>
                      </a:pPr>
                      <a:r>
                        <a:rPr sz="1200" smtClean="0">
                          <a:latin typeface="Arial"/>
                          <a:cs typeface="Arial"/>
                        </a:rPr>
                        <a:t>Mr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Syed 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Hassan </a:t>
                      </a:r>
                      <a:r>
                        <a:rPr sz="1200" spc="-85">
                          <a:latin typeface="Arial"/>
                          <a:cs typeface="Arial"/>
                        </a:rPr>
                        <a:t>Abbas 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43710">
                        <a:lnSpc>
                          <a:spcPts val="143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LNH&amp;MC</a:t>
                      </a:r>
                      <a:r>
                        <a:rPr lang="en-US" sz="1200" b="1" i="1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i="1" spc="-114" dirty="0" smtClean="0">
                          <a:latin typeface="Arial"/>
                          <a:cs typeface="Arial"/>
                        </a:rPr>
                        <a:t>MANAGEMENT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946150" marR="953769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Professorr.Dr</a:t>
                      </a:r>
                      <a:r>
                        <a:rPr lang="en-US" sz="1200" spc="-60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200" spc="-85" dirty="0" smtClean="0">
                          <a:latin typeface="Arial"/>
                          <a:cs typeface="Arial"/>
                        </a:rPr>
                        <a:t>Dean </a:t>
                      </a:r>
                      <a:r>
                        <a:rPr lang="en-US" sz="1200" spc="15" dirty="0" smtClean="0">
                          <a:latin typeface="Arial"/>
                          <a:cs typeface="Arial"/>
                        </a:rPr>
                        <a:t>&amp; 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Principal, </a:t>
                      </a:r>
                      <a:r>
                        <a:rPr lang="en-US" sz="1200" spc="-30" dirty="0" smtClean="0">
                          <a:latin typeface="Arial"/>
                          <a:cs typeface="Arial"/>
                        </a:rPr>
                        <a:t>Director</a:t>
                      </a:r>
                      <a:r>
                        <a:rPr lang="en-US" sz="1200" spc="-1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90" baseline="0" dirty="0" smtClean="0">
                          <a:latin typeface="Arial"/>
                          <a:cs typeface="Arial"/>
                        </a:rPr>
                        <a:t> AVMC                  </a:t>
                      </a:r>
                      <a:r>
                        <a:rPr lang="en-US" sz="1200" spc="-9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5" dirty="0" err="1" smtClean="0">
                          <a:latin typeface="Arial"/>
                          <a:cs typeface="Arial"/>
                        </a:rPr>
                        <a:t>Dr.Brg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200" spc="-90" dirty="0" smtClean="0">
                          <a:latin typeface="Arial"/>
                          <a:cs typeface="Arial"/>
                        </a:rPr>
                        <a:t>-e-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35" dirty="0" smtClean="0">
                          <a:latin typeface="Arial"/>
                          <a:cs typeface="Arial"/>
                        </a:rPr>
                        <a:t>Controller </a:t>
                      </a:r>
                      <a:r>
                        <a:rPr lang="en-US" sz="1200" spc="-85" dirty="0" smtClean="0">
                          <a:latin typeface="Arial"/>
                          <a:cs typeface="Arial"/>
                        </a:rPr>
                        <a:t>AVMC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721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75" dirty="0" err="1" smtClean="0">
                          <a:latin typeface="Arial"/>
                          <a:cs typeface="Arial"/>
                        </a:rPr>
                        <a:t>Sadia</a:t>
                      </a:r>
                      <a:r>
                        <a:rPr lang="en-US" sz="12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r>
                        <a:rPr lang="en-US" sz="1200" spc="-75" baseline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Dr. Muhammad</a:t>
                      </a:r>
                      <a:r>
                        <a:rPr lang="en-US" sz="12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lang="en-US" sz="1200" spc="-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80" dirty="0" err="1" smtClean="0">
                          <a:latin typeface="Arial"/>
                          <a:cs typeface="Arial"/>
                        </a:rPr>
                        <a:t>Sadiq</a:t>
                      </a:r>
                      <a:r>
                        <a:rPr lang="en-US" sz="1200" spc="-1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,Dr.</a:t>
                      </a:r>
                      <a:r>
                        <a:rPr lang="en-US" sz="12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2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2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808990" indent="-228600">
                        <a:lnSpc>
                          <a:spcPct val="100000"/>
                        </a:lnSpc>
                        <a:spcBef>
                          <a:spcPts val="1080"/>
                        </a:spcBef>
                        <a:buFont typeface="Symbol"/>
                        <a:buChar char=""/>
                        <a:tabLst>
                          <a:tab pos="808990" algn="l"/>
                          <a:tab pos="809625" algn="l"/>
                        </a:tabLst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3"/>
          <p:cNvSpPr txBox="1"/>
          <p:nvPr/>
        </p:nvSpPr>
        <p:spPr>
          <a:xfrm>
            <a:off x="8382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1011681"/>
            <a:ext cx="1613535" cy="53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135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4884" y="1679194"/>
            <a:ext cx="7867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3433" y="1772767"/>
            <a:ext cx="5772785" cy="105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4884" y="2925293"/>
            <a:ext cx="5999480" cy="624713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469265" marR="1165860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469265" marR="6350" indent="-228600" algn="just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469265" marR="88900" indent="-228600">
              <a:lnSpc>
                <a:spcPct val="1518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469265" marR="50800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</a:t>
            </a:r>
            <a:r>
              <a:rPr sz="1100" i="1" spc="-85" dirty="0">
                <a:latin typeface="Trebuchet MS"/>
                <a:cs typeface="Trebuchet MS"/>
              </a:rPr>
              <a:t> </a:t>
            </a:r>
            <a:r>
              <a:rPr sz="1100" i="1" spc="-70" dirty="0">
                <a:latin typeface="Trebuchet MS"/>
                <a:cs typeface="Trebuchet MS"/>
              </a:rPr>
              <a:t>curriculum</a:t>
            </a:r>
            <a:r>
              <a:rPr sz="1100" i="1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Arial"/>
                <a:cs typeface="Arial"/>
              </a:rPr>
              <a:t>similar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previous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55" dirty="0">
                <a:latin typeface="Arial"/>
                <a:cs typeface="Arial"/>
              </a:rPr>
              <a:t> 7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17000"/>
              </a:lnSpc>
              <a:spcBef>
                <a:spcPts val="840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25" dirty="0">
                <a:latin typeface="Arial"/>
                <a:cs typeface="Arial"/>
              </a:rPr>
              <a:t>Eye/ENT, </a:t>
            </a:r>
            <a:r>
              <a:rPr sz="1100" spc="-35" dirty="0">
                <a:latin typeface="Arial"/>
                <a:cs typeface="Arial"/>
              </a:rPr>
              <a:t>dermatology, </a:t>
            </a:r>
            <a:r>
              <a:rPr sz="1100" spc="-50" dirty="0">
                <a:latin typeface="Arial"/>
                <a:cs typeface="Arial"/>
              </a:rPr>
              <a:t>genetics,  </a:t>
            </a:r>
            <a:r>
              <a:rPr sz="1100" spc="-15" dirty="0">
                <a:latin typeface="Arial"/>
                <a:cs typeface="Arial"/>
              </a:rPr>
              <a:t>rehabilitation </a:t>
            </a:r>
            <a:r>
              <a:rPr sz="1100" spc="-10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neurosciences-II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0" dirty="0">
                <a:latin typeface="Arial"/>
                <a:cs typeface="Arial"/>
              </a:rPr>
              <a:t>psychiatry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45" dirty="0">
                <a:latin typeface="Arial"/>
                <a:cs typeface="Arial"/>
              </a:rPr>
              <a:t>which links </a:t>
            </a:r>
            <a:r>
              <a:rPr sz="1100" spc="-70" dirty="0">
                <a:latin typeface="Arial"/>
                <a:cs typeface="Arial"/>
              </a:rPr>
              <a:t>basic 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subjects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presented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-3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5" dirty="0">
                <a:latin typeface="Arial"/>
                <a:cs typeface="Arial"/>
              </a:rPr>
              <a:t>will 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" dirty="0">
                <a:latin typeface="Arial"/>
                <a:cs typeface="Arial"/>
              </a:rPr>
              <a:t>better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-45" dirty="0">
                <a:latin typeface="Arial"/>
                <a:cs typeface="Arial"/>
              </a:rPr>
              <a:t>when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40" dirty="0">
                <a:latin typeface="Arial"/>
                <a:cs typeface="Arial"/>
              </a:rPr>
              <a:t>repeatedly learn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relation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103505">
              <a:lnSpc>
                <a:spcPct val="116799"/>
              </a:lnSpc>
            </a:pPr>
            <a:r>
              <a:rPr sz="1100" b="1" spc="-145" dirty="0">
                <a:latin typeface="Arial"/>
                <a:cs typeface="Arial"/>
              </a:rPr>
              <a:t>LEARNING </a:t>
            </a:r>
            <a:r>
              <a:rPr sz="1100" b="1" spc="-165" dirty="0">
                <a:latin typeface="Arial"/>
                <a:cs typeface="Arial"/>
              </a:rPr>
              <a:t>EXPERIENCES</a:t>
            </a:r>
            <a:r>
              <a:rPr sz="1100" spc="-165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Case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25" dirty="0">
                <a:latin typeface="Arial"/>
                <a:cs typeface="Arial"/>
              </a:rPr>
              <a:t>integrated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100" dirty="0">
                <a:latin typeface="Arial"/>
                <a:cs typeface="Arial"/>
              </a:rPr>
              <a:t>Task </a:t>
            </a:r>
            <a:r>
              <a:rPr sz="1100" spc="-20" dirty="0">
                <a:latin typeface="Arial"/>
                <a:cs typeface="Arial"/>
              </a:rPr>
              <a:t>oriented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0" dirty="0">
                <a:latin typeface="Arial"/>
                <a:cs typeface="Arial"/>
              </a:rPr>
              <a:t>by task  </a:t>
            </a:r>
            <a:r>
              <a:rPr sz="1100" spc="-30" dirty="0">
                <a:latin typeface="Arial"/>
                <a:cs typeface="Arial"/>
              </a:rPr>
              <a:t>presentation,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experiences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clinics,  wards.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REHABILITATION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7145" y="891285"/>
            <a:ext cx="35877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INTEGRATING </a:t>
            </a:r>
            <a:r>
              <a:rPr sz="1200" b="1" spc="-150" dirty="0">
                <a:latin typeface="Arial"/>
                <a:cs typeface="Arial"/>
              </a:rPr>
              <a:t>DISCIPLINES </a:t>
            </a:r>
            <a:r>
              <a:rPr sz="1200" b="1" spc="-160" dirty="0">
                <a:latin typeface="Arial"/>
                <a:cs typeface="Arial"/>
              </a:rPr>
              <a:t>OF </a:t>
            </a:r>
            <a:r>
              <a:rPr sz="1200" b="1" spc="-135" dirty="0">
                <a:latin typeface="Arial"/>
                <a:cs typeface="Arial"/>
              </a:rPr>
              <a:t>REHABILITATION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MODULE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876" y="4934839"/>
            <a:ext cx="6242050" cy="380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464820" indent="-22352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70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 </a:t>
            </a:r>
            <a:r>
              <a:rPr sz="1100" spc="-65" dirty="0">
                <a:latin typeface="Arial"/>
                <a:cs typeface="Arial"/>
              </a:rPr>
              <a:t>Discussion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(CBD)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Experiences</a:t>
            </a:r>
            <a:endParaRPr sz="11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5"/>
              </a:spcBef>
              <a:tabLst>
                <a:tab pos="697865" algn="l"/>
              </a:tabLst>
            </a:pPr>
            <a:r>
              <a:rPr sz="1100" dirty="0">
                <a:latin typeface="Courier New"/>
                <a:cs typeface="Courier New"/>
              </a:rPr>
              <a:t>o	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Rotations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12700" marR="71755" algn="just">
              <a:lnSpc>
                <a:spcPct val="152800"/>
              </a:lnSpc>
              <a:spcBef>
                <a:spcPts val="1030"/>
              </a:spcBef>
            </a:pPr>
            <a:r>
              <a:rPr sz="1100" b="1" spc="-125" dirty="0">
                <a:latin typeface="Arial"/>
                <a:cs typeface="Arial"/>
              </a:rPr>
              <a:t>INTERACTIVE </a:t>
            </a:r>
            <a:r>
              <a:rPr sz="1100" b="1" spc="-170" dirty="0">
                <a:latin typeface="Arial"/>
                <a:cs typeface="Arial"/>
              </a:rPr>
              <a:t>LECTURES: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5" dirty="0">
                <a:latin typeface="Arial"/>
                <a:cs typeface="Arial"/>
              </a:rPr>
              <a:t>and 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0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interviews, 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5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are </a:t>
            </a:r>
            <a:r>
              <a:rPr sz="1100" spc="-35" dirty="0">
                <a:latin typeface="Arial"/>
                <a:cs typeface="Arial"/>
              </a:rPr>
              <a:t>actively 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3000"/>
              </a:lnSpc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40" dirty="0">
                <a:latin typeface="Arial"/>
                <a:cs typeface="Arial"/>
              </a:rPr>
              <a:t>GROUP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concepts,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desired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0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 study.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facilitator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role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ask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probing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questions,</a:t>
            </a:r>
            <a:r>
              <a:rPr sz="1100" spc="-55" dirty="0">
                <a:latin typeface="Arial"/>
                <a:cs typeface="Arial"/>
              </a:rPr>
              <a:t> summarize,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48711" y="2502382"/>
            <a:ext cx="2292095" cy="10515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10433" y="2543429"/>
            <a:ext cx="2173605" cy="933450"/>
          </a:xfrm>
          <a:custGeom>
            <a:avLst/>
            <a:gdLst/>
            <a:ahLst/>
            <a:cxnLst/>
            <a:rect l="l" t="t" r="r" b="b"/>
            <a:pathLst>
              <a:path w="2173604" h="933450">
                <a:moveTo>
                  <a:pt x="1086612" y="0"/>
                </a:moveTo>
                <a:lnTo>
                  <a:pt x="1020410" y="851"/>
                </a:lnTo>
                <a:lnTo>
                  <a:pt x="955258" y="3373"/>
                </a:lnTo>
                <a:lnTo>
                  <a:pt x="891270" y="7517"/>
                </a:lnTo>
                <a:lnTo>
                  <a:pt x="828559" y="13234"/>
                </a:lnTo>
                <a:lnTo>
                  <a:pt x="767239" y="20476"/>
                </a:lnTo>
                <a:lnTo>
                  <a:pt x="707424" y="29192"/>
                </a:lnTo>
                <a:lnTo>
                  <a:pt x="649227" y="39336"/>
                </a:lnTo>
                <a:lnTo>
                  <a:pt x="592761" y="50857"/>
                </a:lnTo>
                <a:lnTo>
                  <a:pt x="538141" y="63706"/>
                </a:lnTo>
                <a:lnTo>
                  <a:pt x="485479" y="77836"/>
                </a:lnTo>
                <a:lnTo>
                  <a:pt x="434890" y="93198"/>
                </a:lnTo>
                <a:lnTo>
                  <a:pt x="386487" y="109741"/>
                </a:lnTo>
                <a:lnTo>
                  <a:pt x="340384" y="127419"/>
                </a:lnTo>
                <a:lnTo>
                  <a:pt x="296693" y="146181"/>
                </a:lnTo>
                <a:lnTo>
                  <a:pt x="255530" y="165979"/>
                </a:lnTo>
                <a:lnTo>
                  <a:pt x="217007" y="186765"/>
                </a:lnTo>
                <a:lnTo>
                  <a:pt x="181237" y="208489"/>
                </a:lnTo>
                <a:lnTo>
                  <a:pt x="148335" y="231102"/>
                </a:lnTo>
                <a:lnTo>
                  <a:pt x="91589" y="278802"/>
                </a:lnTo>
                <a:lnTo>
                  <a:pt x="47675" y="329475"/>
                </a:lnTo>
                <a:lnTo>
                  <a:pt x="17504" y="382729"/>
                </a:lnTo>
                <a:lnTo>
                  <a:pt x="1982" y="438175"/>
                </a:lnTo>
                <a:lnTo>
                  <a:pt x="0" y="466598"/>
                </a:lnTo>
                <a:lnTo>
                  <a:pt x="1982" y="495007"/>
                </a:lnTo>
                <a:lnTo>
                  <a:pt x="17504" y="550428"/>
                </a:lnTo>
                <a:lnTo>
                  <a:pt x="47675" y="603662"/>
                </a:lnTo>
                <a:lnTo>
                  <a:pt x="91589" y="654318"/>
                </a:lnTo>
                <a:lnTo>
                  <a:pt x="148336" y="702004"/>
                </a:lnTo>
                <a:lnTo>
                  <a:pt x="181237" y="724611"/>
                </a:lnTo>
                <a:lnTo>
                  <a:pt x="217007" y="746330"/>
                </a:lnTo>
                <a:lnTo>
                  <a:pt x="255530" y="767111"/>
                </a:lnTo>
                <a:lnTo>
                  <a:pt x="296693" y="786905"/>
                </a:lnTo>
                <a:lnTo>
                  <a:pt x="340384" y="805663"/>
                </a:lnTo>
                <a:lnTo>
                  <a:pt x="386487" y="823338"/>
                </a:lnTo>
                <a:lnTo>
                  <a:pt x="434890" y="839879"/>
                </a:lnTo>
                <a:lnTo>
                  <a:pt x="485479" y="855238"/>
                </a:lnTo>
                <a:lnTo>
                  <a:pt x="538141" y="869366"/>
                </a:lnTo>
                <a:lnTo>
                  <a:pt x="592761" y="882215"/>
                </a:lnTo>
                <a:lnTo>
                  <a:pt x="649227" y="893735"/>
                </a:lnTo>
                <a:lnTo>
                  <a:pt x="707424" y="903877"/>
                </a:lnTo>
                <a:lnTo>
                  <a:pt x="767239" y="912593"/>
                </a:lnTo>
                <a:lnTo>
                  <a:pt x="828559" y="919834"/>
                </a:lnTo>
                <a:lnTo>
                  <a:pt x="891270" y="925551"/>
                </a:lnTo>
                <a:lnTo>
                  <a:pt x="955258" y="929695"/>
                </a:lnTo>
                <a:lnTo>
                  <a:pt x="1020410" y="932217"/>
                </a:lnTo>
                <a:lnTo>
                  <a:pt x="1086612" y="933069"/>
                </a:lnTo>
                <a:lnTo>
                  <a:pt x="1152814" y="932217"/>
                </a:lnTo>
                <a:lnTo>
                  <a:pt x="1217967" y="929695"/>
                </a:lnTo>
                <a:lnTo>
                  <a:pt x="1281958" y="925551"/>
                </a:lnTo>
                <a:lnTo>
                  <a:pt x="1344671" y="919834"/>
                </a:lnTo>
                <a:lnTo>
                  <a:pt x="1405995" y="912593"/>
                </a:lnTo>
                <a:lnTo>
                  <a:pt x="1465815" y="903877"/>
                </a:lnTo>
                <a:lnTo>
                  <a:pt x="1524017" y="893735"/>
                </a:lnTo>
                <a:lnTo>
                  <a:pt x="1580489" y="882215"/>
                </a:lnTo>
                <a:lnTo>
                  <a:pt x="1635115" y="869366"/>
                </a:lnTo>
                <a:lnTo>
                  <a:pt x="1687783" y="855238"/>
                </a:lnTo>
                <a:lnTo>
                  <a:pt x="1738379" y="839879"/>
                </a:lnTo>
                <a:lnTo>
                  <a:pt x="1786789" y="823338"/>
                </a:lnTo>
                <a:lnTo>
                  <a:pt x="1832899" y="805663"/>
                </a:lnTo>
                <a:lnTo>
                  <a:pt x="1876597" y="786905"/>
                </a:lnTo>
                <a:lnTo>
                  <a:pt x="1917767" y="767111"/>
                </a:lnTo>
                <a:lnTo>
                  <a:pt x="1956297" y="746330"/>
                </a:lnTo>
                <a:lnTo>
                  <a:pt x="1992073" y="724611"/>
                </a:lnTo>
                <a:lnTo>
                  <a:pt x="2024982" y="702004"/>
                </a:lnTo>
                <a:lnTo>
                  <a:pt x="2081740" y="654318"/>
                </a:lnTo>
                <a:lnTo>
                  <a:pt x="2125663" y="603662"/>
                </a:lnTo>
                <a:lnTo>
                  <a:pt x="2155842" y="550428"/>
                </a:lnTo>
                <a:lnTo>
                  <a:pt x="2171367" y="495007"/>
                </a:lnTo>
                <a:lnTo>
                  <a:pt x="2173351" y="466598"/>
                </a:lnTo>
                <a:lnTo>
                  <a:pt x="2171367" y="438175"/>
                </a:lnTo>
                <a:lnTo>
                  <a:pt x="2155842" y="382729"/>
                </a:lnTo>
                <a:lnTo>
                  <a:pt x="2125663" y="329475"/>
                </a:lnTo>
                <a:lnTo>
                  <a:pt x="2081740" y="278802"/>
                </a:lnTo>
                <a:lnTo>
                  <a:pt x="2024982" y="231102"/>
                </a:lnTo>
                <a:lnTo>
                  <a:pt x="1992073" y="208489"/>
                </a:lnTo>
                <a:lnTo>
                  <a:pt x="1956297" y="186765"/>
                </a:lnTo>
                <a:lnTo>
                  <a:pt x="1917767" y="165979"/>
                </a:lnTo>
                <a:lnTo>
                  <a:pt x="1876597" y="146181"/>
                </a:lnTo>
                <a:lnTo>
                  <a:pt x="1832899" y="127419"/>
                </a:lnTo>
                <a:lnTo>
                  <a:pt x="1786789" y="109741"/>
                </a:lnTo>
                <a:lnTo>
                  <a:pt x="1738379" y="93198"/>
                </a:lnTo>
                <a:lnTo>
                  <a:pt x="1687783" y="77836"/>
                </a:lnTo>
                <a:lnTo>
                  <a:pt x="1635115" y="63706"/>
                </a:lnTo>
                <a:lnTo>
                  <a:pt x="1580489" y="50857"/>
                </a:lnTo>
                <a:lnTo>
                  <a:pt x="1524017" y="39336"/>
                </a:lnTo>
                <a:lnTo>
                  <a:pt x="1465815" y="29192"/>
                </a:lnTo>
                <a:lnTo>
                  <a:pt x="1405995" y="20476"/>
                </a:lnTo>
                <a:lnTo>
                  <a:pt x="1344671" y="13234"/>
                </a:lnTo>
                <a:lnTo>
                  <a:pt x="1281958" y="7517"/>
                </a:lnTo>
                <a:lnTo>
                  <a:pt x="1217967" y="3373"/>
                </a:lnTo>
                <a:lnTo>
                  <a:pt x="1152814" y="851"/>
                </a:lnTo>
                <a:lnTo>
                  <a:pt x="108661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10433" y="2543429"/>
            <a:ext cx="2173605" cy="933450"/>
          </a:xfrm>
          <a:custGeom>
            <a:avLst/>
            <a:gdLst/>
            <a:ahLst/>
            <a:cxnLst/>
            <a:rect l="l" t="t" r="r" b="b"/>
            <a:pathLst>
              <a:path w="2173604" h="933450">
                <a:moveTo>
                  <a:pt x="0" y="466598"/>
                </a:moveTo>
                <a:lnTo>
                  <a:pt x="7855" y="410202"/>
                </a:lnTo>
                <a:lnTo>
                  <a:pt x="30815" y="355804"/>
                </a:lnTo>
                <a:lnTo>
                  <a:pt x="67971" y="303791"/>
                </a:lnTo>
                <a:lnTo>
                  <a:pt x="118415" y="254556"/>
                </a:lnTo>
                <a:lnTo>
                  <a:pt x="181237" y="208489"/>
                </a:lnTo>
                <a:lnTo>
                  <a:pt x="217007" y="186765"/>
                </a:lnTo>
                <a:lnTo>
                  <a:pt x="255530" y="165979"/>
                </a:lnTo>
                <a:lnTo>
                  <a:pt x="296693" y="146181"/>
                </a:lnTo>
                <a:lnTo>
                  <a:pt x="340384" y="127419"/>
                </a:lnTo>
                <a:lnTo>
                  <a:pt x="386487" y="109741"/>
                </a:lnTo>
                <a:lnTo>
                  <a:pt x="434890" y="93198"/>
                </a:lnTo>
                <a:lnTo>
                  <a:pt x="485479" y="77836"/>
                </a:lnTo>
                <a:lnTo>
                  <a:pt x="538141" y="63706"/>
                </a:lnTo>
                <a:lnTo>
                  <a:pt x="592761" y="50857"/>
                </a:lnTo>
                <a:lnTo>
                  <a:pt x="649227" y="39336"/>
                </a:lnTo>
                <a:lnTo>
                  <a:pt x="707424" y="29192"/>
                </a:lnTo>
                <a:lnTo>
                  <a:pt x="767239" y="20476"/>
                </a:lnTo>
                <a:lnTo>
                  <a:pt x="828559" y="13234"/>
                </a:lnTo>
                <a:lnTo>
                  <a:pt x="891270" y="7517"/>
                </a:lnTo>
                <a:lnTo>
                  <a:pt x="955258" y="3373"/>
                </a:lnTo>
                <a:lnTo>
                  <a:pt x="1020410" y="851"/>
                </a:lnTo>
                <a:lnTo>
                  <a:pt x="1086612" y="0"/>
                </a:lnTo>
                <a:lnTo>
                  <a:pt x="1152814" y="851"/>
                </a:lnTo>
                <a:lnTo>
                  <a:pt x="1217967" y="3373"/>
                </a:lnTo>
                <a:lnTo>
                  <a:pt x="1281958" y="7517"/>
                </a:lnTo>
                <a:lnTo>
                  <a:pt x="1344671" y="13234"/>
                </a:lnTo>
                <a:lnTo>
                  <a:pt x="1405995" y="20476"/>
                </a:lnTo>
                <a:lnTo>
                  <a:pt x="1465815" y="29192"/>
                </a:lnTo>
                <a:lnTo>
                  <a:pt x="1524017" y="39336"/>
                </a:lnTo>
                <a:lnTo>
                  <a:pt x="1580489" y="50857"/>
                </a:lnTo>
                <a:lnTo>
                  <a:pt x="1635115" y="63706"/>
                </a:lnTo>
                <a:lnTo>
                  <a:pt x="1687783" y="77836"/>
                </a:lnTo>
                <a:lnTo>
                  <a:pt x="1738379" y="93198"/>
                </a:lnTo>
                <a:lnTo>
                  <a:pt x="1786789" y="109741"/>
                </a:lnTo>
                <a:lnTo>
                  <a:pt x="1832899" y="127419"/>
                </a:lnTo>
                <a:lnTo>
                  <a:pt x="1876597" y="146181"/>
                </a:lnTo>
                <a:lnTo>
                  <a:pt x="1917767" y="165979"/>
                </a:lnTo>
                <a:lnTo>
                  <a:pt x="1956297" y="186765"/>
                </a:lnTo>
                <a:lnTo>
                  <a:pt x="1992073" y="208489"/>
                </a:lnTo>
                <a:lnTo>
                  <a:pt x="2024982" y="231102"/>
                </a:lnTo>
                <a:lnTo>
                  <a:pt x="2081740" y="278802"/>
                </a:lnTo>
                <a:lnTo>
                  <a:pt x="2125663" y="329475"/>
                </a:lnTo>
                <a:lnTo>
                  <a:pt x="2155842" y="382729"/>
                </a:lnTo>
                <a:lnTo>
                  <a:pt x="2171367" y="438175"/>
                </a:lnTo>
                <a:lnTo>
                  <a:pt x="2173351" y="466598"/>
                </a:lnTo>
                <a:lnTo>
                  <a:pt x="2171367" y="495007"/>
                </a:lnTo>
                <a:lnTo>
                  <a:pt x="2155842" y="550428"/>
                </a:lnTo>
                <a:lnTo>
                  <a:pt x="2125663" y="603662"/>
                </a:lnTo>
                <a:lnTo>
                  <a:pt x="2081740" y="654318"/>
                </a:lnTo>
                <a:lnTo>
                  <a:pt x="2024982" y="702004"/>
                </a:lnTo>
                <a:lnTo>
                  <a:pt x="1992073" y="724611"/>
                </a:lnTo>
                <a:lnTo>
                  <a:pt x="1956297" y="746330"/>
                </a:lnTo>
                <a:lnTo>
                  <a:pt x="1917767" y="767111"/>
                </a:lnTo>
                <a:lnTo>
                  <a:pt x="1876597" y="786905"/>
                </a:lnTo>
                <a:lnTo>
                  <a:pt x="1832899" y="805663"/>
                </a:lnTo>
                <a:lnTo>
                  <a:pt x="1786789" y="823338"/>
                </a:lnTo>
                <a:lnTo>
                  <a:pt x="1738379" y="839879"/>
                </a:lnTo>
                <a:lnTo>
                  <a:pt x="1687783" y="855238"/>
                </a:lnTo>
                <a:lnTo>
                  <a:pt x="1635115" y="869366"/>
                </a:lnTo>
                <a:lnTo>
                  <a:pt x="1580489" y="882215"/>
                </a:lnTo>
                <a:lnTo>
                  <a:pt x="1524017" y="893735"/>
                </a:lnTo>
                <a:lnTo>
                  <a:pt x="1465815" y="903877"/>
                </a:lnTo>
                <a:lnTo>
                  <a:pt x="1405995" y="912593"/>
                </a:lnTo>
                <a:lnTo>
                  <a:pt x="1344671" y="919834"/>
                </a:lnTo>
                <a:lnTo>
                  <a:pt x="1281958" y="925551"/>
                </a:lnTo>
                <a:lnTo>
                  <a:pt x="1217967" y="929695"/>
                </a:lnTo>
                <a:lnTo>
                  <a:pt x="1152814" y="932217"/>
                </a:lnTo>
                <a:lnTo>
                  <a:pt x="1086612" y="933069"/>
                </a:lnTo>
                <a:lnTo>
                  <a:pt x="1020410" y="932217"/>
                </a:lnTo>
                <a:lnTo>
                  <a:pt x="955258" y="929695"/>
                </a:lnTo>
                <a:lnTo>
                  <a:pt x="891270" y="925551"/>
                </a:lnTo>
                <a:lnTo>
                  <a:pt x="828559" y="919834"/>
                </a:lnTo>
                <a:lnTo>
                  <a:pt x="767239" y="912593"/>
                </a:lnTo>
                <a:lnTo>
                  <a:pt x="707424" y="903877"/>
                </a:lnTo>
                <a:lnTo>
                  <a:pt x="649227" y="893735"/>
                </a:lnTo>
                <a:lnTo>
                  <a:pt x="592761" y="882215"/>
                </a:lnTo>
                <a:lnTo>
                  <a:pt x="538141" y="869366"/>
                </a:lnTo>
                <a:lnTo>
                  <a:pt x="485479" y="855238"/>
                </a:lnTo>
                <a:lnTo>
                  <a:pt x="434890" y="839879"/>
                </a:lnTo>
                <a:lnTo>
                  <a:pt x="386487" y="823338"/>
                </a:lnTo>
                <a:lnTo>
                  <a:pt x="340384" y="805663"/>
                </a:lnTo>
                <a:lnTo>
                  <a:pt x="296693" y="786905"/>
                </a:lnTo>
                <a:lnTo>
                  <a:pt x="255530" y="767111"/>
                </a:lnTo>
                <a:lnTo>
                  <a:pt x="217007" y="746330"/>
                </a:lnTo>
                <a:lnTo>
                  <a:pt x="181237" y="724611"/>
                </a:lnTo>
                <a:lnTo>
                  <a:pt x="148336" y="702004"/>
                </a:lnTo>
                <a:lnTo>
                  <a:pt x="91589" y="654318"/>
                </a:lnTo>
                <a:lnTo>
                  <a:pt x="47675" y="603662"/>
                </a:lnTo>
                <a:lnTo>
                  <a:pt x="17504" y="550428"/>
                </a:lnTo>
                <a:lnTo>
                  <a:pt x="1982" y="495007"/>
                </a:lnTo>
                <a:lnTo>
                  <a:pt x="0" y="46659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62121" y="2804286"/>
            <a:ext cx="1071880" cy="376555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250190" marR="5080" indent="-238125">
              <a:lnSpc>
                <a:spcPts val="1320"/>
              </a:lnSpc>
              <a:spcBef>
                <a:spcPts val="244"/>
              </a:spcBef>
            </a:pPr>
            <a:r>
              <a:rPr sz="1200" b="1" spc="-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-155" dirty="0">
                <a:solidFill>
                  <a:srgbClr val="FFFFFF"/>
                </a:solidFill>
                <a:latin typeface="Arial"/>
                <a:cs typeface="Arial"/>
              </a:rPr>
              <a:t>EHA</a:t>
            </a:r>
            <a:r>
              <a:rPr sz="1200" b="1" spc="-114" dirty="0">
                <a:solidFill>
                  <a:srgbClr val="FFFFFF"/>
                </a:solidFill>
                <a:latin typeface="Arial"/>
                <a:cs typeface="Arial"/>
              </a:rPr>
              <a:t>BILI</a:t>
            </a:r>
            <a:r>
              <a:rPr sz="1200" b="1" spc="-235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12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-1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N  </a:t>
            </a:r>
            <a:r>
              <a:rPr sz="1200" b="1" spc="-125" dirty="0">
                <a:solidFill>
                  <a:srgbClr val="FFFFFF"/>
                </a:solidFill>
                <a:latin typeface="Arial"/>
                <a:cs typeface="Arial"/>
              </a:rPr>
              <a:t>MODULE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27069" y="2374010"/>
            <a:ext cx="19050" cy="170180"/>
          </a:xfrm>
          <a:custGeom>
            <a:avLst/>
            <a:gdLst/>
            <a:ahLst/>
            <a:cxnLst/>
            <a:rect l="l" t="t" r="r" b="b"/>
            <a:pathLst>
              <a:path w="19050" h="170180">
                <a:moveTo>
                  <a:pt x="18668" y="170053"/>
                </a:moveTo>
                <a:lnTo>
                  <a:pt x="0" y="0"/>
                </a:lnTo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2532" y="1548396"/>
            <a:ext cx="1898904" cy="903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479" y="1761731"/>
            <a:ext cx="1203959" cy="5151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94000" y="1589913"/>
            <a:ext cx="1779905" cy="784860"/>
          </a:xfrm>
          <a:custGeom>
            <a:avLst/>
            <a:gdLst/>
            <a:ahLst/>
            <a:cxnLst/>
            <a:rect l="l" t="t" r="r" b="b"/>
            <a:pathLst>
              <a:path w="1779904" h="784860">
                <a:moveTo>
                  <a:pt x="889888" y="0"/>
                </a:moveTo>
                <a:lnTo>
                  <a:pt x="826334" y="985"/>
                </a:lnTo>
                <a:lnTo>
                  <a:pt x="763986" y="3895"/>
                </a:lnTo>
                <a:lnTo>
                  <a:pt x="702995" y="8665"/>
                </a:lnTo>
                <a:lnTo>
                  <a:pt x="643512" y="15229"/>
                </a:lnTo>
                <a:lnTo>
                  <a:pt x="585686" y="23518"/>
                </a:lnTo>
                <a:lnTo>
                  <a:pt x="529670" y="33468"/>
                </a:lnTo>
                <a:lnTo>
                  <a:pt x="475612" y="45012"/>
                </a:lnTo>
                <a:lnTo>
                  <a:pt x="423664" y="58083"/>
                </a:lnTo>
                <a:lnTo>
                  <a:pt x="373977" y="72616"/>
                </a:lnTo>
                <a:lnTo>
                  <a:pt x="326700" y="88543"/>
                </a:lnTo>
                <a:lnTo>
                  <a:pt x="281985" y="105798"/>
                </a:lnTo>
                <a:lnTo>
                  <a:pt x="239982" y="124315"/>
                </a:lnTo>
                <a:lnTo>
                  <a:pt x="200842" y="144028"/>
                </a:lnTo>
                <a:lnTo>
                  <a:pt x="164714" y="164869"/>
                </a:lnTo>
                <a:lnTo>
                  <a:pt x="131750" y="186774"/>
                </a:lnTo>
                <a:lnTo>
                  <a:pt x="75916" y="233506"/>
                </a:lnTo>
                <a:lnTo>
                  <a:pt x="34543" y="283692"/>
                </a:lnTo>
                <a:lnTo>
                  <a:pt x="8836" y="336801"/>
                </a:lnTo>
                <a:lnTo>
                  <a:pt x="0" y="392302"/>
                </a:lnTo>
                <a:lnTo>
                  <a:pt x="2234" y="420319"/>
                </a:lnTo>
                <a:lnTo>
                  <a:pt x="19656" y="474691"/>
                </a:lnTo>
                <a:lnTo>
                  <a:pt x="53347" y="526405"/>
                </a:lnTo>
                <a:lnTo>
                  <a:pt x="102101" y="574930"/>
                </a:lnTo>
                <a:lnTo>
                  <a:pt x="164714" y="619736"/>
                </a:lnTo>
                <a:lnTo>
                  <a:pt x="200842" y="640577"/>
                </a:lnTo>
                <a:lnTo>
                  <a:pt x="239982" y="660290"/>
                </a:lnTo>
                <a:lnTo>
                  <a:pt x="281985" y="678807"/>
                </a:lnTo>
                <a:lnTo>
                  <a:pt x="326700" y="696062"/>
                </a:lnTo>
                <a:lnTo>
                  <a:pt x="373977" y="711989"/>
                </a:lnTo>
                <a:lnTo>
                  <a:pt x="423664" y="726522"/>
                </a:lnTo>
                <a:lnTo>
                  <a:pt x="475612" y="739593"/>
                </a:lnTo>
                <a:lnTo>
                  <a:pt x="529670" y="751137"/>
                </a:lnTo>
                <a:lnTo>
                  <a:pt x="585686" y="761087"/>
                </a:lnTo>
                <a:lnTo>
                  <a:pt x="643512" y="769376"/>
                </a:lnTo>
                <a:lnTo>
                  <a:pt x="702995" y="775940"/>
                </a:lnTo>
                <a:lnTo>
                  <a:pt x="763986" y="780710"/>
                </a:lnTo>
                <a:lnTo>
                  <a:pt x="826334" y="783620"/>
                </a:lnTo>
                <a:lnTo>
                  <a:pt x="889888" y="784605"/>
                </a:lnTo>
                <a:lnTo>
                  <a:pt x="953443" y="783620"/>
                </a:lnTo>
                <a:lnTo>
                  <a:pt x="1015791" y="780710"/>
                </a:lnTo>
                <a:lnTo>
                  <a:pt x="1076782" y="775940"/>
                </a:lnTo>
                <a:lnTo>
                  <a:pt x="1136265" y="769376"/>
                </a:lnTo>
                <a:lnTo>
                  <a:pt x="1194091" y="761087"/>
                </a:lnTo>
                <a:lnTo>
                  <a:pt x="1250107" y="751137"/>
                </a:lnTo>
                <a:lnTo>
                  <a:pt x="1304165" y="739593"/>
                </a:lnTo>
                <a:lnTo>
                  <a:pt x="1356113" y="726522"/>
                </a:lnTo>
                <a:lnTo>
                  <a:pt x="1405800" y="711989"/>
                </a:lnTo>
                <a:lnTo>
                  <a:pt x="1453077" y="696062"/>
                </a:lnTo>
                <a:lnTo>
                  <a:pt x="1497792" y="678807"/>
                </a:lnTo>
                <a:lnTo>
                  <a:pt x="1539795" y="660290"/>
                </a:lnTo>
                <a:lnTo>
                  <a:pt x="1578935" y="640577"/>
                </a:lnTo>
                <a:lnTo>
                  <a:pt x="1615063" y="619736"/>
                </a:lnTo>
                <a:lnTo>
                  <a:pt x="1648027" y="597831"/>
                </a:lnTo>
                <a:lnTo>
                  <a:pt x="1703861" y="551099"/>
                </a:lnTo>
                <a:lnTo>
                  <a:pt x="1745234" y="500913"/>
                </a:lnTo>
                <a:lnTo>
                  <a:pt x="1770941" y="447804"/>
                </a:lnTo>
                <a:lnTo>
                  <a:pt x="1779777" y="392302"/>
                </a:lnTo>
                <a:lnTo>
                  <a:pt x="1777543" y="364286"/>
                </a:lnTo>
                <a:lnTo>
                  <a:pt x="1760121" y="309914"/>
                </a:lnTo>
                <a:lnTo>
                  <a:pt x="1726430" y="258200"/>
                </a:lnTo>
                <a:lnTo>
                  <a:pt x="1677676" y="209675"/>
                </a:lnTo>
                <a:lnTo>
                  <a:pt x="1615063" y="164869"/>
                </a:lnTo>
                <a:lnTo>
                  <a:pt x="1578935" y="144028"/>
                </a:lnTo>
                <a:lnTo>
                  <a:pt x="1539795" y="124315"/>
                </a:lnTo>
                <a:lnTo>
                  <a:pt x="1497792" y="105798"/>
                </a:lnTo>
                <a:lnTo>
                  <a:pt x="1453077" y="88543"/>
                </a:lnTo>
                <a:lnTo>
                  <a:pt x="1405800" y="72616"/>
                </a:lnTo>
                <a:lnTo>
                  <a:pt x="1356113" y="58083"/>
                </a:lnTo>
                <a:lnTo>
                  <a:pt x="1304165" y="45012"/>
                </a:lnTo>
                <a:lnTo>
                  <a:pt x="1250107" y="33468"/>
                </a:lnTo>
                <a:lnTo>
                  <a:pt x="1194091" y="23518"/>
                </a:lnTo>
                <a:lnTo>
                  <a:pt x="1136265" y="15229"/>
                </a:lnTo>
                <a:lnTo>
                  <a:pt x="1076782" y="8665"/>
                </a:lnTo>
                <a:lnTo>
                  <a:pt x="1015791" y="3895"/>
                </a:lnTo>
                <a:lnTo>
                  <a:pt x="953443" y="985"/>
                </a:lnTo>
                <a:lnTo>
                  <a:pt x="88988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94000" y="1589913"/>
            <a:ext cx="1779905" cy="784860"/>
          </a:xfrm>
          <a:custGeom>
            <a:avLst/>
            <a:gdLst/>
            <a:ahLst/>
            <a:cxnLst/>
            <a:rect l="l" t="t" r="r" b="b"/>
            <a:pathLst>
              <a:path w="1779904" h="784860">
                <a:moveTo>
                  <a:pt x="0" y="392302"/>
                </a:moveTo>
                <a:lnTo>
                  <a:pt x="8836" y="336801"/>
                </a:lnTo>
                <a:lnTo>
                  <a:pt x="34543" y="283692"/>
                </a:lnTo>
                <a:lnTo>
                  <a:pt x="75916" y="233506"/>
                </a:lnTo>
                <a:lnTo>
                  <a:pt x="131750" y="186774"/>
                </a:lnTo>
                <a:lnTo>
                  <a:pt x="164714" y="164869"/>
                </a:lnTo>
                <a:lnTo>
                  <a:pt x="200842" y="144028"/>
                </a:lnTo>
                <a:lnTo>
                  <a:pt x="239982" y="124315"/>
                </a:lnTo>
                <a:lnTo>
                  <a:pt x="281985" y="105798"/>
                </a:lnTo>
                <a:lnTo>
                  <a:pt x="326700" y="88543"/>
                </a:lnTo>
                <a:lnTo>
                  <a:pt x="373977" y="72616"/>
                </a:lnTo>
                <a:lnTo>
                  <a:pt x="423664" y="58083"/>
                </a:lnTo>
                <a:lnTo>
                  <a:pt x="475612" y="45012"/>
                </a:lnTo>
                <a:lnTo>
                  <a:pt x="529670" y="33468"/>
                </a:lnTo>
                <a:lnTo>
                  <a:pt x="585686" y="23518"/>
                </a:lnTo>
                <a:lnTo>
                  <a:pt x="643512" y="15229"/>
                </a:lnTo>
                <a:lnTo>
                  <a:pt x="702995" y="8665"/>
                </a:lnTo>
                <a:lnTo>
                  <a:pt x="763986" y="3895"/>
                </a:lnTo>
                <a:lnTo>
                  <a:pt x="826334" y="985"/>
                </a:lnTo>
                <a:lnTo>
                  <a:pt x="889888" y="0"/>
                </a:lnTo>
                <a:lnTo>
                  <a:pt x="953443" y="985"/>
                </a:lnTo>
                <a:lnTo>
                  <a:pt x="1015791" y="3895"/>
                </a:lnTo>
                <a:lnTo>
                  <a:pt x="1076782" y="8665"/>
                </a:lnTo>
                <a:lnTo>
                  <a:pt x="1136265" y="15229"/>
                </a:lnTo>
                <a:lnTo>
                  <a:pt x="1194091" y="23518"/>
                </a:lnTo>
                <a:lnTo>
                  <a:pt x="1250107" y="33468"/>
                </a:lnTo>
                <a:lnTo>
                  <a:pt x="1304165" y="45012"/>
                </a:lnTo>
                <a:lnTo>
                  <a:pt x="1356113" y="58083"/>
                </a:lnTo>
                <a:lnTo>
                  <a:pt x="1405800" y="72616"/>
                </a:lnTo>
                <a:lnTo>
                  <a:pt x="1453077" y="88543"/>
                </a:lnTo>
                <a:lnTo>
                  <a:pt x="1497792" y="105798"/>
                </a:lnTo>
                <a:lnTo>
                  <a:pt x="1539795" y="124315"/>
                </a:lnTo>
                <a:lnTo>
                  <a:pt x="1578935" y="144028"/>
                </a:lnTo>
                <a:lnTo>
                  <a:pt x="1615063" y="164869"/>
                </a:lnTo>
                <a:lnTo>
                  <a:pt x="1648027" y="186774"/>
                </a:lnTo>
                <a:lnTo>
                  <a:pt x="1703861" y="233506"/>
                </a:lnTo>
                <a:lnTo>
                  <a:pt x="1745234" y="283692"/>
                </a:lnTo>
                <a:lnTo>
                  <a:pt x="1770941" y="336801"/>
                </a:lnTo>
                <a:lnTo>
                  <a:pt x="1779777" y="392302"/>
                </a:lnTo>
                <a:lnTo>
                  <a:pt x="1777543" y="420319"/>
                </a:lnTo>
                <a:lnTo>
                  <a:pt x="1760121" y="474691"/>
                </a:lnTo>
                <a:lnTo>
                  <a:pt x="1726430" y="526405"/>
                </a:lnTo>
                <a:lnTo>
                  <a:pt x="1677676" y="574930"/>
                </a:lnTo>
                <a:lnTo>
                  <a:pt x="1615063" y="619736"/>
                </a:lnTo>
                <a:lnTo>
                  <a:pt x="1578935" y="640577"/>
                </a:lnTo>
                <a:lnTo>
                  <a:pt x="1539795" y="660290"/>
                </a:lnTo>
                <a:lnTo>
                  <a:pt x="1497792" y="678807"/>
                </a:lnTo>
                <a:lnTo>
                  <a:pt x="1453077" y="696062"/>
                </a:lnTo>
                <a:lnTo>
                  <a:pt x="1405800" y="711989"/>
                </a:lnTo>
                <a:lnTo>
                  <a:pt x="1356113" y="726522"/>
                </a:lnTo>
                <a:lnTo>
                  <a:pt x="1304165" y="739593"/>
                </a:lnTo>
                <a:lnTo>
                  <a:pt x="1250107" y="751137"/>
                </a:lnTo>
                <a:lnTo>
                  <a:pt x="1194091" y="761087"/>
                </a:lnTo>
                <a:lnTo>
                  <a:pt x="1136265" y="769376"/>
                </a:lnTo>
                <a:lnTo>
                  <a:pt x="1076782" y="775940"/>
                </a:lnTo>
                <a:lnTo>
                  <a:pt x="1015791" y="780710"/>
                </a:lnTo>
                <a:lnTo>
                  <a:pt x="953443" y="783620"/>
                </a:lnTo>
                <a:lnTo>
                  <a:pt x="889888" y="784605"/>
                </a:lnTo>
                <a:lnTo>
                  <a:pt x="826334" y="783620"/>
                </a:lnTo>
                <a:lnTo>
                  <a:pt x="763986" y="780710"/>
                </a:lnTo>
                <a:lnTo>
                  <a:pt x="702995" y="775940"/>
                </a:lnTo>
                <a:lnTo>
                  <a:pt x="643512" y="769376"/>
                </a:lnTo>
                <a:lnTo>
                  <a:pt x="585686" y="761087"/>
                </a:lnTo>
                <a:lnTo>
                  <a:pt x="529670" y="751137"/>
                </a:lnTo>
                <a:lnTo>
                  <a:pt x="475612" y="739593"/>
                </a:lnTo>
                <a:lnTo>
                  <a:pt x="423664" y="726522"/>
                </a:lnTo>
                <a:lnTo>
                  <a:pt x="373977" y="711989"/>
                </a:lnTo>
                <a:lnTo>
                  <a:pt x="326700" y="696062"/>
                </a:lnTo>
                <a:lnTo>
                  <a:pt x="281985" y="678807"/>
                </a:lnTo>
                <a:lnTo>
                  <a:pt x="239982" y="660290"/>
                </a:lnTo>
                <a:lnTo>
                  <a:pt x="200842" y="640577"/>
                </a:lnTo>
                <a:lnTo>
                  <a:pt x="164714" y="619736"/>
                </a:lnTo>
                <a:lnTo>
                  <a:pt x="131750" y="597831"/>
                </a:lnTo>
                <a:lnTo>
                  <a:pt x="75916" y="551099"/>
                </a:lnTo>
                <a:lnTo>
                  <a:pt x="34543" y="500913"/>
                </a:lnTo>
                <a:lnTo>
                  <a:pt x="8836" y="447804"/>
                </a:lnTo>
                <a:lnTo>
                  <a:pt x="0" y="39230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34054" y="1824608"/>
            <a:ext cx="89979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Neurology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16398" y="2703702"/>
            <a:ext cx="213360" cy="57785"/>
          </a:xfrm>
          <a:custGeom>
            <a:avLst/>
            <a:gdLst/>
            <a:ahLst/>
            <a:cxnLst/>
            <a:rect l="l" t="t" r="r" b="b"/>
            <a:pathLst>
              <a:path w="213360" h="57785">
                <a:moveTo>
                  <a:pt x="0" y="57657"/>
                </a:moveTo>
                <a:lnTo>
                  <a:pt x="213233" y="0"/>
                </a:lnTo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85359" y="2106155"/>
            <a:ext cx="1584960" cy="879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63667" y="2307323"/>
            <a:ext cx="1225308" cy="5151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46701" y="2147189"/>
            <a:ext cx="1466215" cy="761365"/>
          </a:xfrm>
          <a:custGeom>
            <a:avLst/>
            <a:gdLst/>
            <a:ahLst/>
            <a:cxnLst/>
            <a:rect l="l" t="t" r="r" b="b"/>
            <a:pathLst>
              <a:path w="1466214" h="761364">
                <a:moveTo>
                  <a:pt x="732916" y="0"/>
                </a:moveTo>
                <a:lnTo>
                  <a:pt x="669682" y="1397"/>
                </a:lnTo>
                <a:lnTo>
                  <a:pt x="607940" y="5512"/>
                </a:lnTo>
                <a:lnTo>
                  <a:pt x="547911" y="12232"/>
                </a:lnTo>
                <a:lnTo>
                  <a:pt x="489816" y="21442"/>
                </a:lnTo>
                <a:lnTo>
                  <a:pt x="433873" y="33027"/>
                </a:lnTo>
                <a:lnTo>
                  <a:pt x="380304" y="46873"/>
                </a:lnTo>
                <a:lnTo>
                  <a:pt x="329327" y="62865"/>
                </a:lnTo>
                <a:lnTo>
                  <a:pt x="281165" y="80891"/>
                </a:lnTo>
                <a:lnTo>
                  <a:pt x="236035" y="100834"/>
                </a:lnTo>
                <a:lnTo>
                  <a:pt x="194160" y="122582"/>
                </a:lnTo>
                <a:lnTo>
                  <a:pt x="155758" y="146018"/>
                </a:lnTo>
                <a:lnTo>
                  <a:pt x="121049" y="171031"/>
                </a:lnTo>
                <a:lnTo>
                  <a:pt x="90254" y="197504"/>
                </a:lnTo>
                <a:lnTo>
                  <a:pt x="63593" y="225323"/>
                </a:lnTo>
                <a:lnTo>
                  <a:pt x="23554" y="284545"/>
                </a:lnTo>
                <a:lnTo>
                  <a:pt x="2690" y="347781"/>
                </a:lnTo>
                <a:lnTo>
                  <a:pt x="0" y="380618"/>
                </a:lnTo>
                <a:lnTo>
                  <a:pt x="2690" y="413475"/>
                </a:lnTo>
                <a:lnTo>
                  <a:pt x="23554" y="476743"/>
                </a:lnTo>
                <a:lnTo>
                  <a:pt x="63593" y="535990"/>
                </a:lnTo>
                <a:lnTo>
                  <a:pt x="90254" y="563820"/>
                </a:lnTo>
                <a:lnTo>
                  <a:pt x="121049" y="590301"/>
                </a:lnTo>
                <a:lnTo>
                  <a:pt x="155758" y="615321"/>
                </a:lnTo>
                <a:lnTo>
                  <a:pt x="194160" y="638764"/>
                </a:lnTo>
                <a:lnTo>
                  <a:pt x="236035" y="660516"/>
                </a:lnTo>
                <a:lnTo>
                  <a:pt x="281165" y="680464"/>
                </a:lnTo>
                <a:lnTo>
                  <a:pt x="329327" y="698492"/>
                </a:lnTo>
                <a:lnTo>
                  <a:pt x="380304" y="714487"/>
                </a:lnTo>
                <a:lnTo>
                  <a:pt x="433873" y="728335"/>
                </a:lnTo>
                <a:lnTo>
                  <a:pt x="489816" y="739921"/>
                </a:lnTo>
                <a:lnTo>
                  <a:pt x="547911" y="749131"/>
                </a:lnTo>
                <a:lnTo>
                  <a:pt x="607940" y="755851"/>
                </a:lnTo>
                <a:lnTo>
                  <a:pt x="669682" y="759967"/>
                </a:lnTo>
                <a:lnTo>
                  <a:pt x="732916" y="761364"/>
                </a:lnTo>
                <a:lnTo>
                  <a:pt x="796169" y="759967"/>
                </a:lnTo>
                <a:lnTo>
                  <a:pt x="857925" y="755851"/>
                </a:lnTo>
                <a:lnTo>
                  <a:pt x="917964" y="749131"/>
                </a:lnTo>
                <a:lnTo>
                  <a:pt x="976067" y="739921"/>
                </a:lnTo>
                <a:lnTo>
                  <a:pt x="1032014" y="728335"/>
                </a:lnTo>
                <a:lnTo>
                  <a:pt x="1085586" y="714487"/>
                </a:lnTo>
                <a:lnTo>
                  <a:pt x="1136562" y="698492"/>
                </a:lnTo>
                <a:lnTo>
                  <a:pt x="1184722" y="680464"/>
                </a:lnTo>
                <a:lnTo>
                  <a:pt x="1229848" y="660516"/>
                </a:lnTo>
                <a:lnTo>
                  <a:pt x="1271718" y="638764"/>
                </a:lnTo>
                <a:lnTo>
                  <a:pt x="1310115" y="615321"/>
                </a:lnTo>
                <a:lnTo>
                  <a:pt x="1344817" y="590301"/>
                </a:lnTo>
                <a:lnTo>
                  <a:pt x="1375605" y="563820"/>
                </a:lnTo>
                <a:lnTo>
                  <a:pt x="1402259" y="535990"/>
                </a:lnTo>
                <a:lnTo>
                  <a:pt x="1442287" y="476743"/>
                </a:lnTo>
                <a:lnTo>
                  <a:pt x="1463144" y="413475"/>
                </a:lnTo>
                <a:lnTo>
                  <a:pt x="1465834" y="380618"/>
                </a:lnTo>
                <a:lnTo>
                  <a:pt x="1463144" y="347781"/>
                </a:lnTo>
                <a:lnTo>
                  <a:pt x="1442287" y="284545"/>
                </a:lnTo>
                <a:lnTo>
                  <a:pt x="1402259" y="225323"/>
                </a:lnTo>
                <a:lnTo>
                  <a:pt x="1375605" y="197504"/>
                </a:lnTo>
                <a:lnTo>
                  <a:pt x="1344817" y="171031"/>
                </a:lnTo>
                <a:lnTo>
                  <a:pt x="1310115" y="146018"/>
                </a:lnTo>
                <a:lnTo>
                  <a:pt x="1271718" y="122582"/>
                </a:lnTo>
                <a:lnTo>
                  <a:pt x="1229848" y="100834"/>
                </a:lnTo>
                <a:lnTo>
                  <a:pt x="1184722" y="80891"/>
                </a:lnTo>
                <a:lnTo>
                  <a:pt x="1136562" y="62865"/>
                </a:lnTo>
                <a:lnTo>
                  <a:pt x="1085586" y="46873"/>
                </a:lnTo>
                <a:lnTo>
                  <a:pt x="1032014" y="33027"/>
                </a:lnTo>
                <a:lnTo>
                  <a:pt x="976067" y="21442"/>
                </a:lnTo>
                <a:lnTo>
                  <a:pt x="917964" y="12232"/>
                </a:lnTo>
                <a:lnTo>
                  <a:pt x="857925" y="5512"/>
                </a:lnTo>
                <a:lnTo>
                  <a:pt x="796169" y="1397"/>
                </a:lnTo>
                <a:lnTo>
                  <a:pt x="73291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46701" y="2147189"/>
            <a:ext cx="1466215" cy="761365"/>
          </a:xfrm>
          <a:custGeom>
            <a:avLst/>
            <a:gdLst/>
            <a:ahLst/>
            <a:cxnLst/>
            <a:rect l="l" t="t" r="r" b="b"/>
            <a:pathLst>
              <a:path w="1466214" h="761364">
                <a:moveTo>
                  <a:pt x="0" y="380618"/>
                </a:moveTo>
                <a:lnTo>
                  <a:pt x="10615" y="315718"/>
                </a:lnTo>
                <a:lnTo>
                  <a:pt x="41287" y="254375"/>
                </a:lnTo>
                <a:lnTo>
                  <a:pt x="90254" y="197504"/>
                </a:lnTo>
                <a:lnTo>
                  <a:pt x="121049" y="171031"/>
                </a:lnTo>
                <a:lnTo>
                  <a:pt x="155758" y="146018"/>
                </a:lnTo>
                <a:lnTo>
                  <a:pt x="194160" y="122582"/>
                </a:lnTo>
                <a:lnTo>
                  <a:pt x="236035" y="100834"/>
                </a:lnTo>
                <a:lnTo>
                  <a:pt x="281165" y="80891"/>
                </a:lnTo>
                <a:lnTo>
                  <a:pt x="329327" y="62865"/>
                </a:lnTo>
                <a:lnTo>
                  <a:pt x="380304" y="46873"/>
                </a:lnTo>
                <a:lnTo>
                  <a:pt x="433873" y="33027"/>
                </a:lnTo>
                <a:lnTo>
                  <a:pt x="489816" y="21442"/>
                </a:lnTo>
                <a:lnTo>
                  <a:pt x="547911" y="12232"/>
                </a:lnTo>
                <a:lnTo>
                  <a:pt x="607940" y="5512"/>
                </a:lnTo>
                <a:lnTo>
                  <a:pt x="669682" y="1397"/>
                </a:lnTo>
                <a:lnTo>
                  <a:pt x="732916" y="0"/>
                </a:lnTo>
                <a:lnTo>
                  <a:pt x="796169" y="1397"/>
                </a:lnTo>
                <a:lnTo>
                  <a:pt x="857925" y="5512"/>
                </a:lnTo>
                <a:lnTo>
                  <a:pt x="917964" y="12232"/>
                </a:lnTo>
                <a:lnTo>
                  <a:pt x="976067" y="21442"/>
                </a:lnTo>
                <a:lnTo>
                  <a:pt x="1032014" y="33027"/>
                </a:lnTo>
                <a:lnTo>
                  <a:pt x="1085586" y="46873"/>
                </a:lnTo>
                <a:lnTo>
                  <a:pt x="1136562" y="62865"/>
                </a:lnTo>
                <a:lnTo>
                  <a:pt x="1184722" y="80891"/>
                </a:lnTo>
                <a:lnTo>
                  <a:pt x="1229848" y="100834"/>
                </a:lnTo>
                <a:lnTo>
                  <a:pt x="1271718" y="122582"/>
                </a:lnTo>
                <a:lnTo>
                  <a:pt x="1310115" y="146018"/>
                </a:lnTo>
                <a:lnTo>
                  <a:pt x="1344817" y="171031"/>
                </a:lnTo>
                <a:lnTo>
                  <a:pt x="1375605" y="197504"/>
                </a:lnTo>
                <a:lnTo>
                  <a:pt x="1402259" y="225323"/>
                </a:lnTo>
                <a:lnTo>
                  <a:pt x="1442287" y="284545"/>
                </a:lnTo>
                <a:lnTo>
                  <a:pt x="1463144" y="347781"/>
                </a:lnTo>
                <a:lnTo>
                  <a:pt x="1465834" y="380618"/>
                </a:lnTo>
                <a:lnTo>
                  <a:pt x="1463144" y="413475"/>
                </a:lnTo>
                <a:lnTo>
                  <a:pt x="1442287" y="476743"/>
                </a:lnTo>
                <a:lnTo>
                  <a:pt x="1402259" y="535990"/>
                </a:lnTo>
                <a:lnTo>
                  <a:pt x="1375605" y="563820"/>
                </a:lnTo>
                <a:lnTo>
                  <a:pt x="1344817" y="590301"/>
                </a:lnTo>
                <a:lnTo>
                  <a:pt x="1310115" y="615321"/>
                </a:lnTo>
                <a:lnTo>
                  <a:pt x="1271718" y="638764"/>
                </a:lnTo>
                <a:lnTo>
                  <a:pt x="1229848" y="660516"/>
                </a:lnTo>
                <a:lnTo>
                  <a:pt x="1184722" y="680464"/>
                </a:lnTo>
                <a:lnTo>
                  <a:pt x="1136562" y="698492"/>
                </a:lnTo>
                <a:lnTo>
                  <a:pt x="1085586" y="714487"/>
                </a:lnTo>
                <a:lnTo>
                  <a:pt x="1032014" y="728335"/>
                </a:lnTo>
                <a:lnTo>
                  <a:pt x="976067" y="739921"/>
                </a:lnTo>
                <a:lnTo>
                  <a:pt x="917964" y="749131"/>
                </a:lnTo>
                <a:lnTo>
                  <a:pt x="857925" y="755851"/>
                </a:lnTo>
                <a:lnTo>
                  <a:pt x="796169" y="759967"/>
                </a:lnTo>
                <a:lnTo>
                  <a:pt x="732916" y="761364"/>
                </a:lnTo>
                <a:lnTo>
                  <a:pt x="669682" y="759967"/>
                </a:lnTo>
                <a:lnTo>
                  <a:pt x="607940" y="755851"/>
                </a:lnTo>
                <a:lnTo>
                  <a:pt x="547911" y="749131"/>
                </a:lnTo>
                <a:lnTo>
                  <a:pt x="489816" y="739921"/>
                </a:lnTo>
                <a:lnTo>
                  <a:pt x="433873" y="728335"/>
                </a:lnTo>
                <a:lnTo>
                  <a:pt x="380304" y="714487"/>
                </a:lnTo>
                <a:lnTo>
                  <a:pt x="329327" y="698492"/>
                </a:lnTo>
                <a:lnTo>
                  <a:pt x="281165" y="680464"/>
                </a:lnTo>
                <a:lnTo>
                  <a:pt x="236035" y="660516"/>
                </a:lnTo>
                <a:lnTo>
                  <a:pt x="194160" y="638764"/>
                </a:lnTo>
                <a:lnTo>
                  <a:pt x="155758" y="615321"/>
                </a:lnTo>
                <a:lnTo>
                  <a:pt x="121049" y="590301"/>
                </a:lnTo>
                <a:lnTo>
                  <a:pt x="90254" y="563820"/>
                </a:lnTo>
                <a:lnTo>
                  <a:pt x="63593" y="535990"/>
                </a:lnTo>
                <a:lnTo>
                  <a:pt x="23554" y="476743"/>
                </a:lnTo>
                <a:lnTo>
                  <a:pt x="2690" y="413475"/>
                </a:lnTo>
                <a:lnTo>
                  <a:pt x="0" y="38061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119242" y="2370581"/>
            <a:ext cx="921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Cardiology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48403" y="3434334"/>
            <a:ext cx="161290" cy="151765"/>
          </a:xfrm>
          <a:custGeom>
            <a:avLst/>
            <a:gdLst/>
            <a:ahLst/>
            <a:cxnLst/>
            <a:rect l="l" t="t" r="r" b="b"/>
            <a:pathLst>
              <a:path w="161289" h="151764">
                <a:moveTo>
                  <a:pt x="0" y="0"/>
                </a:moveTo>
                <a:lnTo>
                  <a:pt x="161036" y="151384"/>
                </a:lnTo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19144" y="3505212"/>
            <a:ext cx="1956816" cy="9311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16323" y="3732263"/>
            <a:ext cx="1360931" cy="5151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80611" y="3547364"/>
            <a:ext cx="1838960" cy="811530"/>
          </a:xfrm>
          <a:custGeom>
            <a:avLst/>
            <a:gdLst/>
            <a:ahLst/>
            <a:cxnLst/>
            <a:rect l="l" t="t" r="r" b="b"/>
            <a:pathLst>
              <a:path w="1838960" h="811529">
                <a:moveTo>
                  <a:pt x="919479" y="0"/>
                </a:moveTo>
                <a:lnTo>
                  <a:pt x="853822" y="1018"/>
                </a:lnTo>
                <a:lnTo>
                  <a:pt x="789410" y="4028"/>
                </a:lnTo>
                <a:lnTo>
                  <a:pt x="726397" y="8960"/>
                </a:lnTo>
                <a:lnTo>
                  <a:pt x="664941" y="15747"/>
                </a:lnTo>
                <a:lnTo>
                  <a:pt x="605197" y="24319"/>
                </a:lnTo>
                <a:lnTo>
                  <a:pt x="547320" y="34608"/>
                </a:lnTo>
                <a:lnTo>
                  <a:pt x="491466" y="46545"/>
                </a:lnTo>
                <a:lnTo>
                  <a:pt x="437791" y="60063"/>
                </a:lnTo>
                <a:lnTo>
                  <a:pt x="386451" y="75091"/>
                </a:lnTo>
                <a:lnTo>
                  <a:pt x="337600" y="91562"/>
                </a:lnTo>
                <a:lnTo>
                  <a:pt x="291396" y="109407"/>
                </a:lnTo>
                <a:lnTo>
                  <a:pt x="247993" y="128558"/>
                </a:lnTo>
                <a:lnTo>
                  <a:pt x="207548" y="148946"/>
                </a:lnTo>
                <a:lnTo>
                  <a:pt x="170216" y="170502"/>
                </a:lnTo>
                <a:lnTo>
                  <a:pt x="136152" y="193157"/>
                </a:lnTo>
                <a:lnTo>
                  <a:pt x="105513" y="216844"/>
                </a:lnTo>
                <a:lnTo>
                  <a:pt x="55130" y="267037"/>
                </a:lnTo>
                <a:lnTo>
                  <a:pt x="20314" y="320532"/>
                </a:lnTo>
                <a:lnTo>
                  <a:pt x="2309" y="376780"/>
                </a:lnTo>
                <a:lnTo>
                  <a:pt x="0" y="405764"/>
                </a:lnTo>
                <a:lnTo>
                  <a:pt x="2309" y="434734"/>
                </a:lnTo>
                <a:lnTo>
                  <a:pt x="20314" y="490960"/>
                </a:lnTo>
                <a:lnTo>
                  <a:pt x="55130" y="544441"/>
                </a:lnTo>
                <a:lnTo>
                  <a:pt x="105513" y="594629"/>
                </a:lnTo>
                <a:lnTo>
                  <a:pt x="136152" y="618315"/>
                </a:lnTo>
                <a:lnTo>
                  <a:pt x="170216" y="640972"/>
                </a:lnTo>
                <a:lnTo>
                  <a:pt x="207548" y="662530"/>
                </a:lnTo>
                <a:lnTo>
                  <a:pt x="247993" y="682921"/>
                </a:lnTo>
                <a:lnTo>
                  <a:pt x="291396" y="702076"/>
                </a:lnTo>
                <a:lnTo>
                  <a:pt x="337600" y="719926"/>
                </a:lnTo>
                <a:lnTo>
                  <a:pt x="386451" y="736402"/>
                </a:lnTo>
                <a:lnTo>
                  <a:pt x="437791" y="751436"/>
                </a:lnTo>
                <a:lnTo>
                  <a:pt x="491466" y="764959"/>
                </a:lnTo>
                <a:lnTo>
                  <a:pt x="547320" y="776902"/>
                </a:lnTo>
                <a:lnTo>
                  <a:pt x="605197" y="787196"/>
                </a:lnTo>
                <a:lnTo>
                  <a:pt x="664941" y="795773"/>
                </a:lnTo>
                <a:lnTo>
                  <a:pt x="726397" y="802563"/>
                </a:lnTo>
                <a:lnTo>
                  <a:pt x="789410" y="807499"/>
                </a:lnTo>
                <a:lnTo>
                  <a:pt x="853822" y="810510"/>
                </a:lnTo>
                <a:lnTo>
                  <a:pt x="919479" y="811529"/>
                </a:lnTo>
                <a:lnTo>
                  <a:pt x="985152" y="810510"/>
                </a:lnTo>
                <a:lnTo>
                  <a:pt x="1049577" y="807499"/>
                </a:lnTo>
                <a:lnTo>
                  <a:pt x="1112599" y="802563"/>
                </a:lnTo>
                <a:lnTo>
                  <a:pt x="1174063" y="795773"/>
                </a:lnTo>
                <a:lnTo>
                  <a:pt x="1233813" y="787196"/>
                </a:lnTo>
                <a:lnTo>
                  <a:pt x="1291694" y="776902"/>
                </a:lnTo>
                <a:lnTo>
                  <a:pt x="1347549" y="764959"/>
                </a:lnTo>
                <a:lnTo>
                  <a:pt x="1401224" y="751436"/>
                </a:lnTo>
                <a:lnTo>
                  <a:pt x="1452564" y="736402"/>
                </a:lnTo>
                <a:lnTo>
                  <a:pt x="1501412" y="719926"/>
                </a:lnTo>
                <a:lnTo>
                  <a:pt x="1547613" y="702076"/>
                </a:lnTo>
                <a:lnTo>
                  <a:pt x="1591011" y="682921"/>
                </a:lnTo>
                <a:lnTo>
                  <a:pt x="1631452" y="662530"/>
                </a:lnTo>
                <a:lnTo>
                  <a:pt x="1668779" y="640972"/>
                </a:lnTo>
                <a:lnTo>
                  <a:pt x="1702837" y="618315"/>
                </a:lnTo>
                <a:lnTo>
                  <a:pt x="1733471" y="594629"/>
                </a:lnTo>
                <a:lnTo>
                  <a:pt x="1783843" y="544441"/>
                </a:lnTo>
                <a:lnTo>
                  <a:pt x="1818651" y="490960"/>
                </a:lnTo>
                <a:lnTo>
                  <a:pt x="1836651" y="434734"/>
                </a:lnTo>
                <a:lnTo>
                  <a:pt x="1838960" y="405764"/>
                </a:lnTo>
                <a:lnTo>
                  <a:pt x="1836651" y="376780"/>
                </a:lnTo>
                <a:lnTo>
                  <a:pt x="1818651" y="320532"/>
                </a:lnTo>
                <a:lnTo>
                  <a:pt x="1783843" y="267037"/>
                </a:lnTo>
                <a:lnTo>
                  <a:pt x="1733471" y="216844"/>
                </a:lnTo>
                <a:lnTo>
                  <a:pt x="1702837" y="193157"/>
                </a:lnTo>
                <a:lnTo>
                  <a:pt x="1668779" y="170502"/>
                </a:lnTo>
                <a:lnTo>
                  <a:pt x="1631452" y="148946"/>
                </a:lnTo>
                <a:lnTo>
                  <a:pt x="1591011" y="128558"/>
                </a:lnTo>
                <a:lnTo>
                  <a:pt x="1547613" y="109407"/>
                </a:lnTo>
                <a:lnTo>
                  <a:pt x="1501412" y="91562"/>
                </a:lnTo>
                <a:lnTo>
                  <a:pt x="1452564" y="75091"/>
                </a:lnTo>
                <a:lnTo>
                  <a:pt x="1401224" y="60063"/>
                </a:lnTo>
                <a:lnTo>
                  <a:pt x="1347549" y="46545"/>
                </a:lnTo>
                <a:lnTo>
                  <a:pt x="1291694" y="34608"/>
                </a:lnTo>
                <a:lnTo>
                  <a:pt x="1233813" y="24319"/>
                </a:lnTo>
                <a:lnTo>
                  <a:pt x="1174063" y="15747"/>
                </a:lnTo>
                <a:lnTo>
                  <a:pt x="1112599" y="8960"/>
                </a:lnTo>
                <a:lnTo>
                  <a:pt x="1049577" y="4028"/>
                </a:lnTo>
                <a:lnTo>
                  <a:pt x="985152" y="1018"/>
                </a:lnTo>
                <a:lnTo>
                  <a:pt x="919479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0611" y="3547364"/>
            <a:ext cx="1838960" cy="811530"/>
          </a:xfrm>
          <a:custGeom>
            <a:avLst/>
            <a:gdLst/>
            <a:ahLst/>
            <a:cxnLst/>
            <a:rect l="l" t="t" r="r" b="b"/>
            <a:pathLst>
              <a:path w="1838960" h="811529">
                <a:moveTo>
                  <a:pt x="0" y="405764"/>
                </a:moveTo>
                <a:lnTo>
                  <a:pt x="9132" y="348346"/>
                </a:lnTo>
                <a:lnTo>
                  <a:pt x="35698" y="293406"/>
                </a:lnTo>
                <a:lnTo>
                  <a:pt x="78454" y="241494"/>
                </a:lnTo>
                <a:lnTo>
                  <a:pt x="136152" y="193157"/>
                </a:lnTo>
                <a:lnTo>
                  <a:pt x="170216" y="170502"/>
                </a:lnTo>
                <a:lnTo>
                  <a:pt x="207548" y="148946"/>
                </a:lnTo>
                <a:lnTo>
                  <a:pt x="247993" y="128558"/>
                </a:lnTo>
                <a:lnTo>
                  <a:pt x="291396" y="109407"/>
                </a:lnTo>
                <a:lnTo>
                  <a:pt x="337600" y="91562"/>
                </a:lnTo>
                <a:lnTo>
                  <a:pt x="386451" y="75091"/>
                </a:lnTo>
                <a:lnTo>
                  <a:pt x="437791" y="60063"/>
                </a:lnTo>
                <a:lnTo>
                  <a:pt x="491466" y="46545"/>
                </a:lnTo>
                <a:lnTo>
                  <a:pt x="547320" y="34608"/>
                </a:lnTo>
                <a:lnTo>
                  <a:pt x="605197" y="24319"/>
                </a:lnTo>
                <a:lnTo>
                  <a:pt x="664941" y="15747"/>
                </a:lnTo>
                <a:lnTo>
                  <a:pt x="726397" y="8960"/>
                </a:lnTo>
                <a:lnTo>
                  <a:pt x="789410" y="4028"/>
                </a:lnTo>
                <a:lnTo>
                  <a:pt x="853822" y="1018"/>
                </a:lnTo>
                <a:lnTo>
                  <a:pt x="919479" y="0"/>
                </a:lnTo>
                <a:lnTo>
                  <a:pt x="985152" y="1018"/>
                </a:lnTo>
                <a:lnTo>
                  <a:pt x="1049577" y="4028"/>
                </a:lnTo>
                <a:lnTo>
                  <a:pt x="1112599" y="8960"/>
                </a:lnTo>
                <a:lnTo>
                  <a:pt x="1174063" y="15747"/>
                </a:lnTo>
                <a:lnTo>
                  <a:pt x="1233813" y="24319"/>
                </a:lnTo>
                <a:lnTo>
                  <a:pt x="1291694" y="34608"/>
                </a:lnTo>
                <a:lnTo>
                  <a:pt x="1347549" y="46545"/>
                </a:lnTo>
                <a:lnTo>
                  <a:pt x="1401224" y="60063"/>
                </a:lnTo>
                <a:lnTo>
                  <a:pt x="1452564" y="75091"/>
                </a:lnTo>
                <a:lnTo>
                  <a:pt x="1501412" y="91562"/>
                </a:lnTo>
                <a:lnTo>
                  <a:pt x="1547613" y="109407"/>
                </a:lnTo>
                <a:lnTo>
                  <a:pt x="1591011" y="128558"/>
                </a:lnTo>
                <a:lnTo>
                  <a:pt x="1631452" y="148946"/>
                </a:lnTo>
                <a:lnTo>
                  <a:pt x="1668779" y="170502"/>
                </a:lnTo>
                <a:lnTo>
                  <a:pt x="1702837" y="193157"/>
                </a:lnTo>
                <a:lnTo>
                  <a:pt x="1733471" y="216844"/>
                </a:lnTo>
                <a:lnTo>
                  <a:pt x="1783843" y="267037"/>
                </a:lnTo>
                <a:lnTo>
                  <a:pt x="1818651" y="320532"/>
                </a:lnTo>
                <a:lnTo>
                  <a:pt x="1836651" y="376780"/>
                </a:lnTo>
                <a:lnTo>
                  <a:pt x="1838960" y="405764"/>
                </a:lnTo>
                <a:lnTo>
                  <a:pt x="1836651" y="434734"/>
                </a:lnTo>
                <a:lnTo>
                  <a:pt x="1818651" y="490960"/>
                </a:lnTo>
                <a:lnTo>
                  <a:pt x="1783843" y="544441"/>
                </a:lnTo>
                <a:lnTo>
                  <a:pt x="1733471" y="594629"/>
                </a:lnTo>
                <a:lnTo>
                  <a:pt x="1702837" y="618315"/>
                </a:lnTo>
                <a:lnTo>
                  <a:pt x="1668779" y="640972"/>
                </a:lnTo>
                <a:lnTo>
                  <a:pt x="1631452" y="662530"/>
                </a:lnTo>
                <a:lnTo>
                  <a:pt x="1591011" y="682921"/>
                </a:lnTo>
                <a:lnTo>
                  <a:pt x="1547613" y="702076"/>
                </a:lnTo>
                <a:lnTo>
                  <a:pt x="1501412" y="719926"/>
                </a:lnTo>
                <a:lnTo>
                  <a:pt x="1452564" y="736402"/>
                </a:lnTo>
                <a:lnTo>
                  <a:pt x="1401224" y="751436"/>
                </a:lnTo>
                <a:lnTo>
                  <a:pt x="1347549" y="764959"/>
                </a:lnTo>
                <a:lnTo>
                  <a:pt x="1291694" y="776902"/>
                </a:lnTo>
                <a:lnTo>
                  <a:pt x="1233813" y="787196"/>
                </a:lnTo>
                <a:lnTo>
                  <a:pt x="1174063" y="795773"/>
                </a:lnTo>
                <a:lnTo>
                  <a:pt x="1112599" y="802563"/>
                </a:lnTo>
                <a:lnTo>
                  <a:pt x="1049577" y="807499"/>
                </a:lnTo>
                <a:lnTo>
                  <a:pt x="985152" y="810510"/>
                </a:lnTo>
                <a:lnTo>
                  <a:pt x="919479" y="811529"/>
                </a:lnTo>
                <a:lnTo>
                  <a:pt x="853822" y="810510"/>
                </a:lnTo>
                <a:lnTo>
                  <a:pt x="789410" y="807499"/>
                </a:lnTo>
                <a:lnTo>
                  <a:pt x="726397" y="802563"/>
                </a:lnTo>
                <a:lnTo>
                  <a:pt x="664941" y="795773"/>
                </a:lnTo>
                <a:lnTo>
                  <a:pt x="605197" y="787196"/>
                </a:lnTo>
                <a:lnTo>
                  <a:pt x="547320" y="776902"/>
                </a:lnTo>
                <a:lnTo>
                  <a:pt x="491466" y="764959"/>
                </a:lnTo>
                <a:lnTo>
                  <a:pt x="437791" y="751436"/>
                </a:lnTo>
                <a:lnTo>
                  <a:pt x="386451" y="736402"/>
                </a:lnTo>
                <a:lnTo>
                  <a:pt x="337600" y="719926"/>
                </a:lnTo>
                <a:lnTo>
                  <a:pt x="291396" y="702076"/>
                </a:lnTo>
                <a:lnTo>
                  <a:pt x="247993" y="682921"/>
                </a:lnTo>
                <a:lnTo>
                  <a:pt x="207548" y="662530"/>
                </a:lnTo>
                <a:lnTo>
                  <a:pt x="170216" y="640972"/>
                </a:lnTo>
                <a:lnTo>
                  <a:pt x="136152" y="618315"/>
                </a:lnTo>
                <a:lnTo>
                  <a:pt x="105513" y="594629"/>
                </a:lnTo>
                <a:lnTo>
                  <a:pt x="55130" y="544441"/>
                </a:lnTo>
                <a:lnTo>
                  <a:pt x="20314" y="490960"/>
                </a:lnTo>
                <a:lnTo>
                  <a:pt x="2309" y="434734"/>
                </a:lnTo>
                <a:lnTo>
                  <a:pt x="0" y="40576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1517" y="3795776"/>
            <a:ext cx="10560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Orthopedics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76651" y="3436365"/>
            <a:ext cx="179705" cy="173355"/>
          </a:xfrm>
          <a:custGeom>
            <a:avLst/>
            <a:gdLst/>
            <a:ahLst/>
            <a:cxnLst/>
            <a:rect l="l" t="t" r="r" b="b"/>
            <a:pathLst>
              <a:path w="179704" h="173354">
                <a:moveTo>
                  <a:pt x="179450" y="0"/>
                </a:moveTo>
                <a:lnTo>
                  <a:pt x="0" y="173354"/>
                </a:lnTo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83079" y="3528034"/>
            <a:ext cx="1987295" cy="9692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11679" y="3773423"/>
            <a:ext cx="1528571" cy="5166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44548" y="3569080"/>
            <a:ext cx="1868170" cy="851535"/>
          </a:xfrm>
          <a:custGeom>
            <a:avLst/>
            <a:gdLst/>
            <a:ahLst/>
            <a:cxnLst/>
            <a:rect l="l" t="t" r="r" b="b"/>
            <a:pathLst>
              <a:path w="1868170" h="851535">
                <a:moveTo>
                  <a:pt x="933957" y="0"/>
                </a:moveTo>
                <a:lnTo>
                  <a:pt x="870006" y="982"/>
                </a:lnTo>
                <a:lnTo>
                  <a:pt x="807212" y="3886"/>
                </a:lnTo>
                <a:lnTo>
                  <a:pt x="745714" y="8650"/>
                </a:lnTo>
                <a:lnTo>
                  <a:pt x="685653" y="15208"/>
                </a:lnTo>
                <a:lnTo>
                  <a:pt x="627165" y="23499"/>
                </a:lnTo>
                <a:lnTo>
                  <a:pt x="570392" y="33458"/>
                </a:lnTo>
                <a:lnTo>
                  <a:pt x="515472" y="45022"/>
                </a:lnTo>
                <a:lnTo>
                  <a:pt x="462543" y="58128"/>
                </a:lnTo>
                <a:lnTo>
                  <a:pt x="411745" y="72712"/>
                </a:lnTo>
                <a:lnTo>
                  <a:pt x="363217" y="88710"/>
                </a:lnTo>
                <a:lnTo>
                  <a:pt x="317097" y="106060"/>
                </a:lnTo>
                <a:lnTo>
                  <a:pt x="273526" y="124698"/>
                </a:lnTo>
                <a:lnTo>
                  <a:pt x="232641" y="144560"/>
                </a:lnTo>
                <a:lnTo>
                  <a:pt x="194582" y="165582"/>
                </a:lnTo>
                <a:lnTo>
                  <a:pt x="159488" y="187703"/>
                </a:lnTo>
                <a:lnTo>
                  <a:pt x="127498" y="210857"/>
                </a:lnTo>
                <a:lnTo>
                  <a:pt x="73386" y="260014"/>
                </a:lnTo>
                <a:lnTo>
                  <a:pt x="33357" y="312546"/>
                </a:lnTo>
                <a:lnTo>
                  <a:pt x="8524" y="367945"/>
                </a:lnTo>
                <a:lnTo>
                  <a:pt x="0" y="425704"/>
                </a:lnTo>
                <a:lnTo>
                  <a:pt x="2154" y="454846"/>
                </a:lnTo>
                <a:lnTo>
                  <a:pt x="18972" y="511488"/>
                </a:lnTo>
                <a:lnTo>
                  <a:pt x="51541" y="565517"/>
                </a:lnTo>
                <a:lnTo>
                  <a:pt x="98751" y="616425"/>
                </a:lnTo>
                <a:lnTo>
                  <a:pt x="159488" y="663704"/>
                </a:lnTo>
                <a:lnTo>
                  <a:pt x="194582" y="685825"/>
                </a:lnTo>
                <a:lnTo>
                  <a:pt x="232641" y="706847"/>
                </a:lnTo>
                <a:lnTo>
                  <a:pt x="273526" y="726709"/>
                </a:lnTo>
                <a:lnTo>
                  <a:pt x="317097" y="745347"/>
                </a:lnTo>
                <a:lnTo>
                  <a:pt x="363217" y="762697"/>
                </a:lnTo>
                <a:lnTo>
                  <a:pt x="411745" y="778695"/>
                </a:lnTo>
                <a:lnTo>
                  <a:pt x="462543" y="793279"/>
                </a:lnTo>
                <a:lnTo>
                  <a:pt x="515472" y="806385"/>
                </a:lnTo>
                <a:lnTo>
                  <a:pt x="570392" y="817949"/>
                </a:lnTo>
                <a:lnTo>
                  <a:pt x="627165" y="827908"/>
                </a:lnTo>
                <a:lnTo>
                  <a:pt x="685653" y="836199"/>
                </a:lnTo>
                <a:lnTo>
                  <a:pt x="745714" y="842757"/>
                </a:lnTo>
                <a:lnTo>
                  <a:pt x="807212" y="847521"/>
                </a:lnTo>
                <a:lnTo>
                  <a:pt x="870006" y="850425"/>
                </a:lnTo>
                <a:lnTo>
                  <a:pt x="933957" y="851408"/>
                </a:lnTo>
                <a:lnTo>
                  <a:pt x="997909" y="850425"/>
                </a:lnTo>
                <a:lnTo>
                  <a:pt x="1060703" y="847521"/>
                </a:lnTo>
                <a:lnTo>
                  <a:pt x="1122201" y="842757"/>
                </a:lnTo>
                <a:lnTo>
                  <a:pt x="1182262" y="836199"/>
                </a:lnTo>
                <a:lnTo>
                  <a:pt x="1240750" y="827908"/>
                </a:lnTo>
                <a:lnTo>
                  <a:pt x="1297523" y="817949"/>
                </a:lnTo>
                <a:lnTo>
                  <a:pt x="1352443" y="806385"/>
                </a:lnTo>
                <a:lnTo>
                  <a:pt x="1405372" y="793279"/>
                </a:lnTo>
                <a:lnTo>
                  <a:pt x="1456170" y="778695"/>
                </a:lnTo>
                <a:lnTo>
                  <a:pt x="1504698" y="762697"/>
                </a:lnTo>
                <a:lnTo>
                  <a:pt x="1550818" y="745347"/>
                </a:lnTo>
                <a:lnTo>
                  <a:pt x="1594389" y="726709"/>
                </a:lnTo>
                <a:lnTo>
                  <a:pt x="1635274" y="706847"/>
                </a:lnTo>
                <a:lnTo>
                  <a:pt x="1673333" y="685825"/>
                </a:lnTo>
                <a:lnTo>
                  <a:pt x="1708427" y="663704"/>
                </a:lnTo>
                <a:lnTo>
                  <a:pt x="1740417" y="640550"/>
                </a:lnTo>
                <a:lnTo>
                  <a:pt x="1794529" y="591393"/>
                </a:lnTo>
                <a:lnTo>
                  <a:pt x="1834558" y="538861"/>
                </a:lnTo>
                <a:lnTo>
                  <a:pt x="1859391" y="483462"/>
                </a:lnTo>
                <a:lnTo>
                  <a:pt x="1867915" y="425704"/>
                </a:lnTo>
                <a:lnTo>
                  <a:pt x="1865761" y="396561"/>
                </a:lnTo>
                <a:lnTo>
                  <a:pt x="1848943" y="339919"/>
                </a:lnTo>
                <a:lnTo>
                  <a:pt x="1816374" y="285890"/>
                </a:lnTo>
                <a:lnTo>
                  <a:pt x="1769164" y="234982"/>
                </a:lnTo>
                <a:lnTo>
                  <a:pt x="1708427" y="187703"/>
                </a:lnTo>
                <a:lnTo>
                  <a:pt x="1673333" y="165582"/>
                </a:lnTo>
                <a:lnTo>
                  <a:pt x="1635274" y="144560"/>
                </a:lnTo>
                <a:lnTo>
                  <a:pt x="1594389" y="124698"/>
                </a:lnTo>
                <a:lnTo>
                  <a:pt x="1550818" y="106060"/>
                </a:lnTo>
                <a:lnTo>
                  <a:pt x="1504698" y="88710"/>
                </a:lnTo>
                <a:lnTo>
                  <a:pt x="1456170" y="72712"/>
                </a:lnTo>
                <a:lnTo>
                  <a:pt x="1405372" y="58128"/>
                </a:lnTo>
                <a:lnTo>
                  <a:pt x="1352443" y="45022"/>
                </a:lnTo>
                <a:lnTo>
                  <a:pt x="1297523" y="33458"/>
                </a:lnTo>
                <a:lnTo>
                  <a:pt x="1240750" y="23499"/>
                </a:lnTo>
                <a:lnTo>
                  <a:pt x="1182262" y="15208"/>
                </a:lnTo>
                <a:lnTo>
                  <a:pt x="1122201" y="8650"/>
                </a:lnTo>
                <a:lnTo>
                  <a:pt x="1060703" y="3886"/>
                </a:lnTo>
                <a:lnTo>
                  <a:pt x="997909" y="982"/>
                </a:lnTo>
                <a:lnTo>
                  <a:pt x="933957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44548" y="3569080"/>
            <a:ext cx="1868170" cy="851535"/>
          </a:xfrm>
          <a:custGeom>
            <a:avLst/>
            <a:gdLst/>
            <a:ahLst/>
            <a:cxnLst/>
            <a:rect l="l" t="t" r="r" b="b"/>
            <a:pathLst>
              <a:path w="1868170" h="851535">
                <a:moveTo>
                  <a:pt x="0" y="425704"/>
                </a:moveTo>
                <a:lnTo>
                  <a:pt x="8524" y="367945"/>
                </a:lnTo>
                <a:lnTo>
                  <a:pt x="33357" y="312546"/>
                </a:lnTo>
                <a:lnTo>
                  <a:pt x="73386" y="260014"/>
                </a:lnTo>
                <a:lnTo>
                  <a:pt x="127498" y="210857"/>
                </a:lnTo>
                <a:lnTo>
                  <a:pt x="159488" y="187703"/>
                </a:lnTo>
                <a:lnTo>
                  <a:pt x="194582" y="165582"/>
                </a:lnTo>
                <a:lnTo>
                  <a:pt x="232641" y="144560"/>
                </a:lnTo>
                <a:lnTo>
                  <a:pt x="273526" y="124698"/>
                </a:lnTo>
                <a:lnTo>
                  <a:pt x="317097" y="106060"/>
                </a:lnTo>
                <a:lnTo>
                  <a:pt x="363217" y="88710"/>
                </a:lnTo>
                <a:lnTo>
                  <a:pt x="411745" y="72712"/>
                </a:lnTo>
                <a:lnTo>
                  <a:pt x="462543" y="58128"/>
                </a:lnTo>
                <a:lnTo>
                  <a:pt x="515472" y="45022"/>
                </a:lnTo>
                <a:lnTo>
                  <a:pt x="570392" y="33458"/>
                </a:lnTo>
                <a:lnTo>
                  <a:pt x="627165" y="23499"/>
                </a:lnTo>
                <a:lnTo>
                  <a:pt x="685653" y="15208"/>
                </a:lnTo>
                <a:lnTo>
                  <a:pt x="745714" y="8650"/>
                </a:lnTo>
                <a:lnTo>
                  <a:pt x="807212" y="3886"/>
                </a:lnTo>
                <a:lnTo>
                  <a:pt x="870006" y="982"/>
                </a:lnTo>
                <a:lnTo>
                  <a:pt x="933957" y="0"/>
                </a:lnTo>
                <a:lnTo>
                  <a:pt x="997909" y="982"/>
                </a:lnTo>
                <a:lnTo>
                  <a:pt x="1060703" y="3886"/>
                </a:lnTo>
                <a:lnTo>
                  <a:pt x="1122201" y="8650"/>
                </a:lnTo>
                <a:lnTo>
                  <a:pt x="1182262" y="15208"/>
                </a:lnTo>
                <a:lnTo>
                  <a:pt x="1240750" y="23499"/>
                </a:lnTo>
                <a:lnTo>
                  <a:pt x="1297523" y="33458"/>
                </a:lnTo>
                <a:lnTo>
                  <a:pt x="1352443" y="45022"/>
                </a:lnTo>
                <a:lnTo>
                  <a:pt x="1405372" y="58128"/>
                </a:lnTo>
                <a:lnTo>
                  <a:pt x="1456170" y="72712"/>
                </a:lnTo>
                <a:lnTo>
                  <a:pt x="1504698" y="88710"/>
                </a:lnTo>
                <a:lnTo>
                  <a:pt x="1550818" y="106060"/>
                </a:lnTo>
                <a:lnTo>
                  <a:pt x="1594389" y="124698"/>
                </a:lnTo>
                <a:lnTo>
                  <a:pt x="1635274" y="144560"/>
                </a:lnTo>
                <a:lnTo>
                  <a:pt x="1673333" y="165582"/>
                </a:lnTo>
                <a:lnTo>
                  <a:pt x="1708427" y="187703"/>
                </a:lnTo>
                <a:lnTo>
                  <a:pt x="1740417" y="210857"/>
                </a:lnTo>
                <a:lnTo>
                  <a:pt x="1794529" y="260014"/>
                </a:lnTo>
                <a:lnTo>
                  <a:pt x="1834558" y="312546"/>
                </a:lnTo>
                <a:lnTo>
                  <a:pt x="1859391" y="367945"/>
                </a:lnTo>
                <a:lnTo>
                  <a:pt x="1867915" y="425704"/>
                </a:lnTo>
                <a:lnTo>
                  <a:pt x="1865761" y="454846"/>
                </a:lnTo>
                <a:lnTo>
                  <a:pt x="1848943" y="511488"/>
                </a:lnTo>
                <a:lnTo>
                  <a:pt x="1816374" y="565517"/>
                </a:lnTo>
                <a:lnTo>
                  <a:pt x="1769164" y="616425"/>
                </a:lnTo>
                <a:lnTo>
                  <a:pt x="1708427" y="663704"/>
                </a:lnTo>
                <a:lnTo>
                  <a:pt x="1673333" y="685825"/>
                </a:lnTo>
                <a:lnTo>
                  <a:pt x="1635274" y="706847"/>
                </a:lnTo>
                <a:lnTo>
                  <a:pt x="1594389" y="726709"/>
                </a:lnTo>
                <a:lnTo>
                  <a:pt x="1550818" y="745347"/>
                </a:lnTo>
                <a:lnTo>
                  <a:pt x="1504698" y="762697"/>
                </a:lnTo>
                <a:lnTo>
                  <a:pt x="1456170" y="778695"/>
                </a:lnTo>
                <a:lnTo>
                  <a:pt x="1405372" y="793279"/>
                </a:lnTo>
                <a:lnTo>
                  <a:pt x="1352443" y="806385"/>
                </a:lnTo>
                <a:lnTo>
                  <a:pt x="1297523" y="817949"/>
                </a:lnTo>
                <a:lnTo>
                  <a:pt x="1240750" y="827908"/>
                </a:lnTo>
                <a:lnTo>
                  <a:pt x="1182262" y="836199"/>
                </a:lnTo>
                <a:lnTo>
                  <a:pt x="1122201" y="842757"/>
                </a:lnTo>
                <a:lnTo>
                  <a:pt x="1060703" y="847521"/>
                </a:lnTo>
                <a:lnTo>
                  <a:pt x="997909" y="850425"/>
                </a:lnTo>
                <a:lnTo>
                  <a:pt x="933957" y="851408"/>
                </a:lnTo>
                <a:lnTo>
                  <a:pt x="870006" y="850425"/>
                </a:lnTo>
                <a:lnTo>
                  <a:pt x="807212" y="847521"/>
                </a:lnTo>
                <a:lnTo>
                  <a:pt x="745714" y="842757"/>
                </a:lnTo>
                <a:lnTo>
                  <a:pt x="685653" y="836199"/>
                </a:lnTo>
                <a:lnTo>
                  <a:pt x="627165" y="827908"/>
                </a:lnTo>
                <a:lnTo>
                  <a:pt x="570392" y="817949"/>
                </a:lnTo>
                <a:lnTo>
                  <a:pt x="515472" y="806385"/>
                </a:lnTo>
                <a:lnTo>
                  <a:pt x="462543" y="793279"/>
                </a:lnTo>
                <a:lnTo>
                  <a:pt x="411745" y="778695"/>
                </a:lnTo>
                <a:lnTo>
                  <a:pt x="363217" y="762697"/>
                </a:lnTo>
                <a:lnTo>
                  <a:pt x="317097" y="745347"/>
                </a:lnTo>
                <a:lnTo>
                  <a:pt x="273526" y="726709"/>
                </a:lnTo>
                <a:lnTo>
                  <a:pt x="232641" y="706847"/>
                </a:lnTo>
                <a:lnTo>
                  <a:pt x="194582" y="685825"/>
                </a:lnTo>
                <a:lnTo>
                  <a:pt x="159488" y="663704"/>
                </a:lnTo>
                <a:lnTo>
                  <a:pt x="127498" y="640550"/>
                </a:lnTo>
                <a:lnTo>
                  <a:pt x="73386" y="591393"/>
                </a:lnTo>
                <a:lnTo>
                  <a:pt x="33357" y="538861"/>
                </a:lnTo>
                <a:lnTo>
                  <a:pt x="8524" y="483462"/>
                </a:lnTo>
                <a:lnTo>
                  <a:pt x="0" y="425704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166366" y="3837559"/>
            <a:ext cx="1224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Physiotherapy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76398" y="2759710"/>
            <a:ext cx="156845" cy="35560"/>
          </a:xfrm>
          <a:custGeom>
            <a:avLst/>
            <a:gdLst/>
            <a:ahLst/>
            <a:cxnLst/>
            <a:rect l="l" t="t" r="r" b="b"/>
            <a:pathLst>
              <a:path w="156844" h="35560">
                <a:moveTo>
                  <a:pt x="156590" y="35051"/>
                </a:moveTo>
                <a:lnTo>
                  <a:pt x="0" y="0"/>
                </a:lnTo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67739" y="2159495"/>
            <a:ext cx="1859280" cy="8885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75003" y="2254008"/>
            <a:ext cx="1487423" cy="7376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28700" y="2201164"/>
            <a:ext cx="1741170" cy="770255"/>
          </a:xfrm>
          <a:custGeom>
            <a:avLst/>
            <a:gdLst/>
            <a:ahLst/>
            <a:cxnLst/>
            <a:rect l="l" t="t" r="r" b="b"/>
            <a:pathLst>
              <a:path w="1741170" h="770255">
                <a:moveTo>
                  <a:pt x="870585" y="0"/>
                </a:moveTo>
                <a:lnTo>
                  <a:pt x="805610" y="1056"/>
                </a:lnTo>
                <a:lnTo>
                  <a:pt x="741933" y="4176"/>
                </a:lnTo>
                <a:lnTo>
                  <a:pt x="679722" y="9285"/>
                </a:lnTo>
                <a:lnTo>
                  <a:pt x="619144" y="16308"/>
                </a:lnTo>
                <a:lnTo>
                  <a:pt x="560368" y="25171"/>
                </a:lnTo>
                <a:lnTo>
                  <a:pt x="503563" y="35799"/>
                </a:lnTo>
                <a:lnTo>
                  <a:pt x="448896" y="48118"/>
                </a:lnTo>
                <a:lnTo>
                  <a:pt x="396537" y="62053"/>
                </a:lnTo>
                <a:lnTo>
                  <a:pt x="346653" y="77529"/>
                </a:lnTo>
                <a:lnTo>
                  <a:pt x="299412" y="94472"/>
                </a:lnTo>
                <a:lnTo>
                  <a:pt x="254984" y="112807"/>
                </a:lnTo>
                <a:lnTo>
                  <a:pt x="213536" y="132460"/>
                </a:lnTo>
                <a:lnTo>
                  <a:pt x="175236" y="153357"/>
                </a:lnTo>
                <a:lnTo>
                  <a:pt x="140253" y="175422"/>
                </a:lnTo>
                <a:lnTo>
                  <a:pt x="108756" y="198581"/>
                </a:lnTo>
                <a:lnTo>
                  <a:pt x="56890" y="247883"/>
                </a:lnTo>
                <a:lnTo>
                  <a:pt x="20985" y="300666"/>
                </a:lnTo>
                <a:lnTo>
                  <a:pt x="2387" y="356334"/>
                </a:lnTo>
                <a:lnTo>
                  <a:pt x="0" y="385063"/>
                </a:lnTo>
                <a:lnTo>
                  <a:pt x="2387" y="413792"/>
                </a:lnTo>
                <a:lnTo>
                  <a:pt x="20985" y="469455"/>
                </a:lnTo>
                <a:lnTo>
                  <a:pt x="56890" y="522228"/>
                </a:lnTo>
                <a:lnTo>
                  <a:pt x="108756" y="571516"/>
                </a:lnTo>
                <a:lnTo>
                  <a:pt x="140253" y="594667"/>
                </a:lnTo>
                <a:lnTo>
                  <a:pt x="175236" y="616724"/>
                </a:lnTo>
                <a:lnTo>
                  <a:pt x="213536" y="637612"/>
                </a:lnTo>
                <a:lnTo>
                  <a:pt x="254984" y="657256"/>
                </a:lnTo>
                <a:lnTo>
                  <a:pt x="299412" y="675583"/>
                </a:lnTo>
                <a:lnTo>
                  <a:pt x="346653" y="692518"/>
                </a:lnTo>
                <a:lnTo>
                  <a:pt x="396537" y="707986"/>
                </a:lnTo>
                <a:lnTo>
                  <a:pt x="448896" y="721913"/>
                </a:lnTo>
                <a:lnTo>
                  <a:pt x="503563" y="734224"/>
                </a:lnTo>
                <a:lnTo>
                  <a:pt x="560368" y="744846"/>
                </a:lnTo>
                <a:lnTo>
                  <a:pt x="619144" y="753703"/>
                </a:lnTo>
                <a:lnTo>
                  <a:pt x="679722" y="760721"/>
                </a:lnTo>
                <a:lnTo>
                  <a:pt x="741933" y="765827"/>
                </a:lnTo>
                <a:lnTo>
                  <a:pt x="805610" y="768945"/>
                </a:lnTo>
                <a:lnTo>
                  <a:pt x="870585" y="770001"/>
                </a:lnTo>
                <a:lnTo>
                  <a:pt x="935559" y="768945"/>
                </a:lnTo>
                <a:lnTo>
                  <a:pt x="999236" y="765827"/>
                </a:lnTo>
                <a:lnTo>
                  <a:pt x="1061447" y="760721"/>
                </a:lnTo>
                <a:lnTo>
                  <a:pt x="1122025" y="753703"/>
                </a:lnTo>
                <a:lnTo>
                  <a:pt x="1180801" y="744846"/>
                </a:lnTo>
                <a:lnTo>
                  <a:pt x="1237606" y="734224"/>
                </a:lnTo>
                <a:lnTo>
                  <a:pt x="1292273" y="721913"/>
                </a:lnTo>
                <a:lnTo>
                  <a:pt x="1344632" y="707986"/>
                </a:lnTo>
                <a:lnTo>
                  <a:pt x="1394516" y="692518"/>
                </a:lnTo>
                <a:lnTo>
                  <a:pt x="1441757" y="675583"/>
                </a:lnTo>
                <a:lnTo>
                  <a:pt x="1486185" y="657256"/>
                </a:lnTo>
                <a:lnTo>
                  <a:pt x="1527633" y="637612"/>
                </a:lnTo>
                <a:lnTo>
                  <a:pt x="1565933" y="616724"/>
                </a:lnTo>
                <a:lnTo>
                  <a:pt x="1600916" y="594667"/>
                </a:lnTo>
                <a:lnTo>
                  <a:pt x="1632413" y="571516"/>
                </a:lnTo>
                <a:lnTo>
                  <a:pt x="1684279" y="522228"/>
                </a:lnTo>
                <a:lnTo>
                  <a:pt x="1720184" y="469455"/>
                </a:lnTo>
                <a:lnTo>
                  <a:pt x="1738782" y="413792"/>
                </a:lnTo>
                <a:lnTo>
                  <a:pt x="1741170" y="385063"/>
                </a:lnTo>
                <a:lnTo>
                  <a:pt x="1738782" y="356334"/>
                </a:lnTo>
                <a:lnTo>
                  <a:pt x="1720184" y="300666"/>
                </a:lnTo>
                <a:lnTo>
                  <a:pt x="1684279" y="247883"/>
                </a:lnTo>
                <a:lnTo>
                  <a:pt x="1632413" y="198581"/>
                </a:lnTo>
                <a:lnTo>
                  <a:pt x="1600916" y="175422"/>
                </a:lnTo>
                <a:lnTo>
                  <a:pt x="1565933" y="153357"/>
                </a:lnTo>
                <a:lnTo>
                  <a:pt x="1527633" y="132460"/>
                </a:lnTo>
                <a:lnTo>
                  <a:pt x="1486185" y="112807"/>
                </a:lnTo>
                <a:lnTo>
                  <a:pt x="1441757" y="94472"/>
                </a:lnTo>
                <a:lnTo>
                  <a:pt x="1394516" y="77529"/>
                </a:lnTo>
                <a:lnTo>
                  <a:pt x="1344632" y="62053"/>
                </a:lnTo>
                <a:lnTo>
                  <a:pt x="1292273" y="48118"/>
                </a:lnTo>
                <a:lnTo>
                  <a:pt x="1237606" y="35799"/>
                </a:lnTo>
                <a:lnTo>
                  <a:pt x="1180801" y="25171"/>
                </a:lnTo>
                <a:lnTo>
                  <a:pt x="1122025" y="16308"/>
                </a:lnTo>
                <a:lnTo>
                  <a:pt x="1061447" y="9285"/>
                </a:lnTo>
                <a:lnTo>
                  <a:pt x="999236" y="4176"/>
                </a:lnTo>
                <a:lnTo>
                  <a:pt x="935559" y="1056"/>
                </a:lnTo>
                <a:lnTo>
                  <a:pt x="870585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28700" y="2201164"/>
            <a:ext cx="1741170" cy="770255"/>
          </a:xfrm>
          <a:custGeom>
            <a:avLst/>
            <a:gdLst/>
            <a:ahLst/>
            <a:cxnLst/>
            <a:rect l="l" t="t" r="r" b="b"/>
            <a:pathLst>
              <a:path w="1741170" h="770255">
                <a:moveTo>
                  <a:pt x="0" y="385063"/>
                </a:moveTo>
                <a:lnTo>
                  <a:pt x="9439" y="328177"/>
                </a:lnTo>
                <a:lnTo>
                  <a:pt x="36858" y="273876"/>
                </a:lnTo>
                <a:lnTo>
                  <a:pt x="80912" y="222759"/>
                </a:lnTo>
                <a:lnTo>
                  <a:pt x="140253" y="175422"/>
                </a:lnTo>
                <a:lnTo>
                  <a:pt x="175236" y="153357"/>
                </a:lnTo>
                <a:lnTo>
                  <a:pt x="213536" y="132460"/>
                </a:lnTo>
                <a:lnTo>
                  <a:pt x="254984" y="112807"/>
                </a:lnTo>
                <a:lnTo>
                  <a:pt x="299412" y="94472"/>
                </a:lnTo>
                <a:lnTo>
                  <a:pt x="346653" y="77529"/>
                </a:lnTo>
                <a:lnTo>
                  <a:pt x="396537" y="62053"/>
                </a:lnTo>
                <a:lnTo>
                  <a:pt x="448896" y="48118"/>
                </a:lnTo>
                <a:lnTo>
                  <a:pt x="503563" y="35799"/>
                </a:lnTo>
                <a:lnTo>
                  <a:pt x="560368" y="25171"/>
                </a:lnTo>
                <a:lnTo>
                  <a:pt x="619144" y="16308"/>
                </a:lnTo>
                <a:lnTo>
                  <a:pt x="679722" y="9285"/>
                </a:lnTo>
                <a:lnTo>
                  <a:pt x="741933" y="4176"/>
                </a:lnTo>
                <a:lnTo>
                  <a:pt x="805610" y="1056"/>
                </a:lnTo>
                <a:lnTo>
                  <a:pt x="870585" y="0"/>
                </a:lnTo>
                <a:lnTo>
                  <a:pt x="935559" y="1056"/>
                </a:lnTo>
                <a:lnTo>
                  <a:pt x="999236" y="4176"/>
                </a:lnTo>
                <a:lnTo>
                  <a:pt x="1061447" y="9285"/>
                </a:lnTo>
                <a:lnTo>
                  <a:pt x="1122025" y="16308"/>
                </a:lnTo>
                <a:lnTo>
                  <a:pt x="1180801" y="25171"/>
                </a:lnTo>
                <a:lnTo>
                  <a:pt x="1237606" y="35799"/>
                </a:lnTo>
                <a:lnTo>
                  <a:pt x="1292273" y="48118"/>
                </a:lnTo>
                <a:lnTo>
                  <a:pt x="1344632" y="62053"/>
                </a:lnTo>
                <a:lnTo>
                  <a:pt x="1394516" y="77529"/>
                </a:lnTo>
                <a:lnTo>
                  <a:pt x="1441757" y="94472"/>
                </a:lnTo>
                <a:lnTo>
                  <a:pt x="1486185" y="112807"/>
                </a:lnTo>
                <a:lnTo>
                  <a:pt x="1527633" y="132460"/>
                </a:lnTo>
                <a:lnTo>
                  <a:pt x="1565933" y="153357"/>
                </a:lnTo>
                <a:lnTo>
                  <a:pt x="1600916" y="175422"/>
                </a:lnTo>
                <a:lnTo>
                  <a:pt x="1632413" y="198581"/>
                </a:lnTo>
                <a:lnTo>
                  <a:pt x="1684279" y="247883"/>
                </a:lnTo>
                <a:lnTo>
                  <a:pt x="1720184" y="300666"/>
                </a:lnTo>
                <a:lnTo>
                  <a:pt x="1738782" y="356334"/>
                </a:lnTo>
                <a:lnTo>
                  <a:pt x="1741170" y="385063"/>
                </a:lnTo>
                <a:lnTo>
                  <a:pt x="1738782" y="413792"/>
                </a:lnTo>
                <a:lnTo>
                  <a:pt x="1720184" y="469455"/>
                </a:lnTo>
                <a:lnTo>
                  <a:pt x="1684279" y="522228"/>
                </a:lnTo>
                <a:lnTo>
                  <a:pt x="1632413" y="571516"/>
                </a:lnTo>
                <a:lnTo>
                  <a:pt x="1600916" y="594667"/>
                </a:lnTo>
                <a:lnTo>
                  <a:pt x="1565933" y="616724"/>
                </a:lnTo>
                <a:lnTo>
                  <a:pt x="1527633" y="637612"/>
                </a:lnTo>
                <a:lnTo>
                  <a:pt x="1486185" y="657256"/>
                </a:lnTo>
                <a:lnTo>
                  <a:pt x="1441757" y="675583"/>
                </a:lnTo>
                <a:lnTo>
                  <a:pt x="1394516" y="692518"/>
                </a:lnTo>
                <a:lnTo>
                  <a:pt x="1344632" y="707986"/>
                </a:lnTo>
                <a:lnTo>
                  <a:pt x="1292273" y="721913"/>
                </a:lnTo>
                <a:lnTo>
                  <a:pt x="1237606" y="734224"/>
                </a:lnTo>
                <a:lnTo>
                  <a:pt x="1180801" y="744846"/>
                </a:lnTo>
                <a:lnTo>
                  <a:pt x="1122025" y="753703"/>
                </a:lnTo>
                <a:lnTo>
                  <a:pt x="1061447" y="760721"/>
                </a:lnTo>
                <a:lnTo>
                  <a:pt x="999236" y="765827"/>
                </a:lnTo>
                <a:lnTo>
                  <a:pt x="935559" y="768945"/>
                </a:lnTo>
                <a:lnTo>
                  <a:pt x="870585" y="770001"/>
                </a:lnTo>
                <a:lnTo>
                  <a:pt x="805610" y="768945"/>
                </a:lnTo>
                <a:lnTo>
                  <a:pt x="741933" y="765827"/>
                </a:lnTo>
                <a:lnTo>
                  <a:pt x="679722" y="760721"/>
                </a:lnTo>
                <a:lnTo>
                  <a:pt x="619144" y="753703"/>
                </a:lnTo>
                <a:lnTo>
                  <a:pt x="560368" y="744846"/>
                </a:lnTo>
                <a:lnTo>
                  <a:pt x="503563" y="734224"/>
                </a:lnTo>
                <a:lnTo>
                  <a:pt x="448896" y="721913"/>
                </a:lnTo>
                <a:lnTo>
                  <a:pt x="396537" y="707986"/>
                </a:lnTo>
                <a:lnTo>
                  <a:pt x="346653" y="692518"/>
                </a:lnTo>
                <a:lnTo>
                  <a:pt x="299412" y="675583"/>
                </a:lnTo>
                <a:lnTo>
                  <a:pt x="254984" y="657256"/>
                </a:lnTo>
                <a:lnTo>
                  <a:pt x="213536" y="637612"/>
                </a:lnTo>
                <a:lnTo>
                  <a:pt x="175236" y="616724"/>
                </a:lnTo>
                <a:lnTo>
                  <a:pt x="140253" y="594667"/>
                </a:lnTo>
                <a:lnTo>
                  <a:pt x="108756" y="571516"/>
                </a:lnTo>
                <a:lnTo>
                  <a:pt x="56890" y="522228"/>
                </a:lnTo>
                <a:lnTo>
                  <a:pt x="20985" y="469455"/>
                </a:lnTo>
                <a:lnTo>
                  <a:pt x="2387" y="413792"/>
                </a:lnTo>
                <a:lnTo>
                  <a:pt x="0" y="38506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330197" y="2317241"/>
            <a:ext cx="1136650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28600" marR="5080" indent="-216535">
              <a:lnSpc>
                <a:spcPts val="1750"/>
              </a:lnSpc>
              <a:spcBef>
                <a:spcPts val="295"/>
              </a:spcBef>
            </a:pPr>
            <a:r>
              <a:rPr sz="1600" b="1" spc="-2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spc="-2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al  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Therapy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  <p:sp>
        <p:nvSpPr>
          <p:cNvPr id="42" name="object 3"/>
          <p:cNvSpPr txBox="1"/>
          <p:nvPr/>
        </p:nvSpPr>
        <p:spPr>
          <a:xfrm>
            <a:off x="9906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114" y="426211"/>
            <a:ext cx="6340475" cy="126873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50"/>
              </a:spcBef>
              <a:tabLst>
                <a:tab pos="2990850" algn="l"/>
              </a:tabLst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	</a:t>
            </a:r>
            <a:r>
              <a:rPr sz="1650" b="1" i="1" spc="-52" baseline="2525" dirty="0">
                <a:latin typeface="Arial"/>
                <a:cs typeface="Arial"/>
              </a:rPr>
              <a:t>4</a:t>
            </a:r>
            <a:r>
              <a:rPr sz="1050" b="1" i="1" spc="-52" baseline="35714" dirty="0">
                <a:latin typeface="Arial"/>
                <a:cs typeface="Arial"/>
              </a:rPr>
              <a:t>th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172" baseline="2525" dirty="0">
                <a:latin typeface="Arial"/>
                <a:cs typeface="Arial"/>
              </a:rPr>
              <a:t>MBBS</a:t>
            </a:r>
            <a:r>
              <a:rPr sz="1650" b="1" i="1" spc="-172" baseline="2525">
                <a:latin typeface="Arial"/>
                <a:cs typeface="Arial"/>
              </a:rPr>
              <a:t>, </a:t>
            </a:r>
            <a:r>
              <a:rPr sz="1650" b="1" i="1" spc="-172" baseline="2525" smtClean="0">
                <a:latin typeface="Arial"/>
                <a:cs typeface="Arial"/>
              </a:rPr>
              <a:t>REHABILITATION</a:t>
            </a:r>
            <a:r>
              <a:rPr sz="1650" b="1" i="1" spc="-247" baseline="2525" smtClean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 marL="113030" marR="5080" algn="just">
              <a:lnSpc>
                <a:spcPct val="152800"/>
              </a:lnSpc>
              <a:spcBef>
                <a:spcPts val="350"/>
              </a:spcBef>
            </a:pPr>
            <a:r>
              <a:rPr sz="1100" b="1" spc="-160" dirty="0">
                <a:latin typeface="Arial"/>
                <a:cs typeface="Arial"/>
              </a:rPr>
              <a:t>CASE-BASED </a:t>
            </a:r>
            <a:r>
              <a:rPr sz="1100" b="1" spc="-130" dirty="0">
                <a:latin typeface="Arial"/>
                <a:cs typeface="Arial"/>
              </a:rPr>
              <a:t>DISUCSSION </a:t>
            </a:r>
            <a:r>
              <a:rPr sz="1100" b="1" spc="-95" dirty="0">
                <a:latin typeface="Arial"/>
                <a:cs typeface="Arial"/>
              </a:rPr>
              <a:t>(CBD)</a:t>
            </a:r>
            <a:r>
              <a:rPr sz="1100" spc="-95" dirty="0">
                <a:latin typeface="Arial"/>
                <a:cs typeface="Arial"/>
              </a:rPr>
              <a:t>: 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35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5" dirty="0">
                <a:latin typeface="Arial"/>
                <a:cs typeface="Arial"/>
              </a:rPr>
              <a:t>series 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75" dirty="0">
                <a:latin typeface="Arial"/>
                <a:cs typeface="Arial"/>
              </a:rPr>
              <a:t>discuss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40" dirty="0">
                <a:latin typeface="Arial"/>
                <a:cs typeface="Arial"/>
              </a:rPr>
              <a:t>previously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construct </a:t>
            </a:r>
            <a:r>
              <a:rPr sz="1100" spc="-40" dirty="0">
                <a:latin typeface="Arial"/>
                <a:cs typeface="Arial"/>
              </a:rPr>
              <a:t>new  </a:t>
            </a:r>
            <a:r>
              <a:rPr sz="1100" spc="-45" dirty="0">
                <a:latin typeface="Arial"/>
                <a:cs typeface="Arial"/>
              </a:rPr>
              <a:t>knowledge.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60" dirty="0">
                <a:latin typeface="Arial"/>
                <a:cs typeface="Arial"/>
              </a:rPr>
              <a:t>CBD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provided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concern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20876" y="1839823"/>
            <a:ext cx="6240780" cy="2330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700"/>
              </a:lnSpc>
              <a:spcBef>
                <a:spcPts val="100"/>
              </a:spcBef>
            </a:pP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30" dirty="0">
                <a:latin typeface="Arial"/>
                <a:cs typeface="Arial"/>
              </a:rPr>
              <a:t>LEARNING </a:t>
            </a:r>
            <a:r>
              <a:rPr sz="1100" b="1" spc="-155" dirty="0">
                <a:latin typeface="Arial"/>
                <a:cs typeface="Arial"/>
              </a:rPr>
              <a:t>EXPERIENCES: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symptoms 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45" dirty="0">
                <a:latin typeface="Arial"/>
                <a:cs typeface="Arial"/>
              </a:rPr>
              <a:t>wards, </a:t>
            </a:r>
            <a:r>
              <a:rPr sz="1100" spc="-40" dirty="0">
                <a:latin typeface="Arial"/>
                <a:cs typeface="Arial"/>
              </a:rPr>
              <a:t>clinics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35" dirty="0">
                <a:latin typeface="Arial"/>
                <a:cs typeface="Arial"/>
              </a:rPr>
              <a:t>centers. </a:t>
            </a:r>
            <a:r>
              <a:rPr sz="1100" spc="-70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module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prepare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future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practice.</a:t>
            </a:r>
            <a:endParaRPr sz="1100">
              <a:latin typeface="Arial"/>
              <a:cs typeface="Arial"/>
            </a:endParaRPr>
          </a:p>
          <a:p>
            <a:pPr marL="469265" marR="10795" indent="-228600" algn="just">
              <a:lnSpc>
                <a:spcPct val="152600"/>
              </a:lnSpc>
              <a:spcBef>
                <a:spcPts val="10"/>
              </a:spcBef>
            </a:pPr>
            <a:r>
              <a:rPr sz="1100" dirty="0">
                <a:latin typeface="Courier New"/>
                <a:cs typeface="Courier New"/>
              </a:rPr>
              <a:t>o </a:t>
            </a: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14" dirty="0">
                <a:latin typeface="Arial"/>
                <a:cs typeface="Arial"/>
              </a:rPr>
              <a:t>ROTATIONS: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small groups,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rotate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45" dirty="0">
                <a:latin typeface="Arial"/>
                <a:cs typeface="Arial"/>
              </a:rPr>
              <a:t>wards </a:t>
            </a:r>
            <a:r>
              <a:rPr sz="1100" spc="-25" dirty="0">
                <a:latin typeface="Arial"/>
                <a:cs typeface="Arial"/>
              </a:rPr>
              <a:t>like </a:t>
            </a:r>
            <a:r>
              <a:rPr sz="1100" spc="-30" dirty="0">
                <a:latin typeface="Arial"/>
                <a:cs typeface="Arial"/>
              </a:rPr>
              <a:t>Medicine, </a:t>
            </a:r>
            <a:r>
              <a:rPr sz="1100" spc="-45" dirty="0">
                <a:latin typeface="Arial"/>
                <a:cs typeface="Arial"/>
              </a:rPr>
              <a:t>Pediatrics,  </a:t>
            </a:r>
            <a:r>
              <a:rPr sz="1100" spc="-60" dirty="0">
                <a:latin typeface="Arial"/>
                <a:cs typeface="Arial"/>
              </a:rPr>
              <a:t>Surgery, </a:t>
            </a:r>
            <a:r>
              <a:rPr sz="1100" spc="-90" dirty="0">
                <a:latin typeface="Arial"/>
                <a:cs typeface="Arial"/>
              </a:rPr>
              <a:t>Obs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Gyne, </a:t>
            </a:r>
            <a:r>
              <a:rPr sz="1100" spc="-110" dirty="0">
                <a:latin typeface="Arial"/>
                <a:cs typeface="Arial"/>
              </a:rPr>
              <a:t>ENT, </a:t>
            </a:r>
            <a:r>
              <a:rPr sz="1100" spc="-90" dirty="0">
                <a:latin typeface="Arial"/>
                <a:cs typeface="Arial"/>
              </a:rPr>
              <a:t>Eye, </a:t>
            </a:r>
            <a:r>
              <a:rPr sz="1100" spc="-55" dirty="0">
                <a:latin typeface="Arial"/>
                <a:cs typeface="Arial"/>
              </a:rPr>
              <a:t>Family </a:t>
            </a:r>
            <a:r>
              <a:rPr sz="1100" spc="-30" dirty="0">
                <a:latin typeface="Arial"/>
                <a:cs typeface="Arial"/>
              </a:rPr>
              <a:t>Medicine </a:t>
            </a:r>
            <a:r>
              <a:rPr sz="1100" spc="-40" dirty="0">
                <a:latin typeface="Arial"/>
                <a:cs typeface="Arial"/>
              </a:rPr>
              <a:t>clinics,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0" dirty="0">
                <a:latin typeface="Arial"/>
                <a:cs typeface="Arial"/>
              </a:rPr>
              <a:t>Community </a:t>
            </a:r>
            <a:r>
              <a:rPr sz="1100" spc="-30" dirty="0">
                <a:latin typeface="Arial"/>
                <a:cs typeface="Arial"/>
              </a:rPr>
              <a:t>Medicine  </a:t>
            </a:r>
            <a:r>
              <a:rPr sz="1100" spc="-50" dirty="0">
                <a:latin typeface="Arial"/>
                <a:cs typeface="Arial"/>
              </a:rPr>
              <a:t>experiences. </a:t>
            </a:r>
            <a:r>
              <a:rPr sz="1100" spc="-55" dirty="0">
                <a:latin typeface="Arial"/>
                <a:cs typeface="Arial"/>
              </a:rPr>
              <a:t>Here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25" dirty="0">
                <a:latin typeface="Arial"/>
                <a:cs typeface="Arial"/>
              </a:rPr>
              <a:t>patients, </a:t>
            </a:r>
            <a:r>
              <a:rPr sz="1100" spc="-30" dirty="0">
                <a:latin typeface="Arial"/>
                <a:cs typeface="Arial"/>
              </a:rPr>
              <a:t>take histories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perform </a:t>
            </a:r>
            <a:r>
              <a:rPr sz="1100" spc="-50" dirty="0">
                <a:latin typeface="Arial"/>
                <a:cs typeface="Arial"/>
              </a:rPr>
              <a:t>supervised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examinations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outpatient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inpatient </a:t>
            </a:r>
            <a:r>
              <a:rPr sz="1100" spc="-35" dirty="0">
                <a:latin typeface="Arial"/>
                <a:cs typeface="Arial"/>
              </a:rPr>
              <a:t>settings. </a:t>
            </a:r>
            <a:r>
              <a:rPr sz="1100" spc="-70" dirty="0">
                <a:latin typeface="Arial"/>
                <a:cs typeface="Arial"/>
              </a:rPr>
              <a:t>They </a:t>
            </a:r>
            <a:r>
              <a:rPr sz="1100" spc="-55" dirty="0">
                <a:latin typeface="Arial"/>
                <a:cs typeface="Arial"/>
              </a:rPr>
              <a:t>also </a:t>
            </a:r>
            <a:r>
              <a:rPr sz="1100" spc="-35" dirty="0">
                <a:latin typeface="Arial"/>
                <a:cs typeface="Arial"/>
              </a:rPr>
              <a:t>get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5" dirty="0">
                <a:latin typeface="Arial"/>
                <a:cs typeface="Arial"/>
              </a:rPr>
              <a:t>opportunity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40" dirty="0">
                <a:latin typeface="Arial"/>
                <a:cs typeface="Arial"/>
              </a:rPr>
              <a:t>medical  personnel </a:t>
            </a:r>
            <a:r>
              <a:rPr sz="1100" spc="-25" dirty="0">
                <a:latin typeface="Arial"/>
                <a:cs typeface="Arial"/>
              </a:rPr>
              <a:t>working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team. </a:t>
            </a:r>
            <a:r>
              <a:rPr sz="1100" spc="-85" dirty="0">
                <a:latin typeface="Arial"/>
                <a:cs typeface="Arial"/>
              </a:rPr>
              <a:t>These </a:t>
            </a:r>
            <a:r>
              <a:rPr sz="1100" spc="-15" dirty="0">
                <a:latin typeface="Arial"/>
                <a:cs typeface="Arial"/>
              </a:rPr>
              <a:t>rotations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20" dirty="0">
                <a:latin typeface="Arial"/>
                <a:cs typeface="Arial"/>
              </a:rPr>
              <a:t>relate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40" dirty="0">
                <a:latin typeface="Arial"/>
                <a:cs typeface="Arial"/>
              </a:rPr>
              <a:t>medical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knowledge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30" dirty="0">
                <a:latin typeface="Arial"/>
                <a:cs typeface="Arial"/>
              </a:rPr>
              <a:t>clinical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areas.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4870" y="4613275"/>
            <a:ext cx="512699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876" y="4525492"/>
            <a:ext cx="983615" cy="5378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100" b="1" spc="-175" dirty="0">
                <a:latin typeface="Arial"/>
                <a:cs typeface="Arial"/>
              </a:rPr>
              <a:t>SKILLS</a:t>
            </a:r>
            <a:r>
              <a:rPr sz="1100" b="1" spc="-140" dirty="0">
                <a:latin typeface="Arial"/>
                <a:cs typeface="Arial"/>
              </a:rPr>
              <a:t> SESSION: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100" spc="-50" dirty="0">
                <a:latin typeface="Arial"/>
                <a:cs typeface="Arial"/>
              </a:rPr>
              <a:t>skills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laboratory.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0876" y="5420334"/>
            <a:ext cx="6242050" cy="1048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400"/>
              </a:lnSpc>
              <a:spcBef>
                <a:spcPts val="100"/>
              </a:spcBef>
            </a:pPr>
            <a:r>
              <a:rPr sz="1100" b="1" spc="-155" dirty="0">
                <a:latin typeface="Arial"/>
                <a:cs typeface="Arial"/>
              </a:rPr>
              <a:t>SELF-DIRECTED </a:t>
            </a:r>
            <a:r>
              <a:rPr sz="1100" b="1" spc="-130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50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5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0" dirty="0">
                <a:latin typeface="Arial"/>
                <a:cs typeface="Arial"/>
              </a:rPr>
              <a:t>utilize 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9906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4210" y="5942710"/>
            <a:ext cx="4706820" cy="2335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20114" y="426211"/>
            <a:ext cx="6204585" cy="62453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76200" algn="ctr">
              <a:lnSpc>
                <a:spcPct val="100000"/>
              </a:lnSpc>
              <a:spcBef>
                <a:spcPts val="150"/>
              </a:spcBef>
              <a:tabLst>
                <a:tab pos="2978150" algn="l"/>
              </a:tabLst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	</a:t>
            </a:r>
            <a:r>
              <a:rPr sz="1650" b="1" i="1" spc="-52" baseline="2525" dirty="0">
                <a:latin typeface="Arial"/>
                <a:cs typeface="Arial"/>
              </a:rPr>
              <a:t>4</a:t>
            </a:r>
            <a:r>
              <a:rPr sz="1050" b="1" i="1" spc="-52" baseline="35714" dirty="0">
                <a:latin typeface="Arial"/>
                <a:cs typeface="Arial"/>
              </a:rPr>
              <a:t>th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172" baseline="2525" dirty="0">
                <a:latin typeface="Arial"/>
                <a:cs typeface="Arial"/>
              </a:rPr>
              <a:t>MBBS</a:t>
            </a:r>
            <a:r>
              <a:rPr sz="1650" b="1" i="1" spc="-172" baseline="2525">
                <a:latin typeface="Arial"/>
                <a:cs typeface="Arial"/>
              </a:rPr>
              <a:t>, </a:t>
            </a:r>
            <a:r>
              <a:rPr sz="1650" b="1" i="1" spc="-82" baseline="2525" smtClean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REHABILITATION</a:t>
            </a:r>
            <a:r>
              <a:rPr sz="1650" b="1" i="1" spc="-247" baseline="2525" dirty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98755" algn="ctr">
              <a:lnSpc>
                <a:spcPct val="100000"/>
              </a:lnSpc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REHABILITATION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940104" y="1482597"/>
            <a:ext cx="6365875" cy="373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152500"/>
              </a:lnSpc>
              <a:spcBef>
                <a:spcPts val="555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00" dirty="0">
                <a:latin typeface="Arial"/>
                <a:cs typeface="Arial"/>
              </a:rPr>
              <a:t>WHO </a:t>
            </a:r>
            <a:r>
              <a:rPr sz="1100" spc="-10" dirty="0">
                <a:latin typeface="Arial"/>
                <a:cs typeface="Arial"/>
              </a:rPr>
              <a:t>definition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rehabilitation, </a:t>
            </a:r>
            <a:r>
              <a:rPr sz="1100" spc="-45" dirty="0">
                <a:latin typeface="Arial"/>
                <a:cs typeface="Arial"/>
              </a:rPr>
              <a:t>approved by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World </a:t>
            </a:r>
            <a:r>
              <a:rPr sz="1100" spc="-40" dirty="0">
                <a:latin typeface="Arial"/>
                <a:cs typeface="Arial"/>
              </a:rPr>
              <a:t>Health </a:t>
            </a:r>
            <a:r>
              <a:rPr sz="1100" spc="-65" dirty="0">
                <a:latin typeface="Arial"/>
                <a:cs typeface="Arial"/>
              </a:rPr>
              <a:t>Assembly, </a:t>
            </a:r>
            <a:r>
              <a:rPr sz="1100" spc="-80" dirty="0">
                <a:latin typeface="Arial"/>
                <a:cs typeface="Arial"/>
              </a:rPr>
              <a:t>(WHA </a:t>
            </a:r>
            <a:r>
              <a:rPr sz="1100" spc="-40" dirty="0">
                <a:latin typeface="Arial"/>
                <a:cs typeface="Arial"/>
              </a:rPr>
              <a:t>May </a:t>
            </a:r>
            <a:r>
              <a:rPr sz="1100" spc="-55" dirty="0">
                <a:latin typeface="Arial"/>
                <a:cs typeface="Arial"/>
              </a:rPr>
              <a:t>2001) is 'The </a:t>
            </a:r>
            <a:r>
              <a:rPr sz="1100" spc="-80" dirty="0">
                <a:latin typeface="Arial"/>
                <a:cs typeface="Arial"/>
              </a:rPr>
              <a:t>use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spc="-45" dirty="0">
                <a:latin typeface="Arial"/>
                <a:cs typeface="Arial"/>
              </a:rPr>
              <a:t>aimed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45" dirty="0">
                <a:latin typeface="Arial"/>
                <a:cs typeface="Arial"/>
              </a:rPr>
              <a:t>reducing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impact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disabling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handicapped </a:t>
            </a:r>
            <a:r>
              <a:rPr sz="1100" spc="-30" dirty="0">
                <a:latin typeface="Arial"/>
                <a:cs typeface="Arial"/>
              </a:rPr>
              <a:t>conditions,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45" dirty="0">
                <a:latin typeface="Arial"/>
                <a:cs typeface="Arial"/>
              </a:rPr>
              <a:t>enabling disabled  </a:t>
            </a:r>
            <a:r>
              <a:rPr sz="1100" spc="-40" dirty="0">
                <a:latin typeface="Arial"/>
                <a:cs typeface="Arial"/>
              </a:rPr>
              <a:t>people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5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optimal </a:t>
            </a:r>
            <a:r>
              <a:rPr sz="1100" spc="-50" dirty="0">
                <a:latin typeface="Arial"/>
                <a:cs typeface="Arial"/>
              </a:rPr>
              <a:t>social </a:t>
            </a:r>
            <a:r>
              <a:rPr sz="1100" spc="-15" dirty="0">
                <a:latin typeface="Arial"/>
                <a:cs typeface="Arial"/>
              </a:rPr>
              <a:t>integration’. </a:t>
            </a:r>
            <a:r>
              <a:rPr sz="1100" spc="-30" dirty="0">
                <a:latin typeface="Arial"/>
                <a:cs typeface="Arial"/>
              </a:rPr>
              <a:t>Rehabilitation Medicine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20" dirty="0">
                <a:latin typeface="Arial"/>
                <a:cs typeface="Arial"/>
              </a:rPr>
              <a:t>offered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assist </a:t>
            </a:r>
            <a:r>
              <a:rPr sz="1100" spc="-25" dirty="0">
                <a:latin typeface="Arial"/>
                <a:cs typeface="Arial"/>
              </a:rPr>
              <a:t>them </a:t>
            </a:r>
            <a:r>
              <a:rPr sz="1100" spc="-15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achieving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50" dirty="0">
                <a:latin typeface="Arial"/>
                <a:cs typeface="Arial"/>
              </a:rPr>
              <a:t>maximum </a:t>
            </a:r>
            <a:r>
              <a:rPr sz="1100" spc="-35" dirty="0">
                <a:latin typeface="Arial"/>
                <a:cs typeface="Arial"/>
              </a:rPr>
              <a:t>level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independence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15" dirty="0">
                <a:latin typeface="Arial"/>
                <a:cs typeface="Arial"/>
              </a:rPr>
              <a:t>injury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illness. </a:t>
            </a:r>
            <a:r>
              <a:rPr sz="1100" spc="-30" dirty="0">
                <a:latin typeface="Arial"/>
                <a:cs typeface="Arial"/>
              </a:rPr>
              <a:t>Rehabilitation </a:t>
            </a:r>
            <a:r>
              <a:rPr sz="1100" spc="-25" dirty="0">
                <a:latin typeface="Arial"/>
                <a:cs typeface="Arial"/>
              </a:rPr>
              <a:t>offers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unique  </a:t>
            </a:r>
            <a:r>
              <a:rPr sz="1100" spc="-50" dirty="0">
                <a:latin typeface="Arial"/>
                <a:cs typeface="Arial"/>
              </a:rPr>
              <a:t>approach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50" dirty="0">
                <a:latin typeface="Arial"/>
                <a:cs typeface="Arial"/>
              </a:rPr>
              <a:t>management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10" dirty="0">
                <a:latin typeface="Arial"/>
                <a:cs typeface="Arial"/>
              </a:rPr>
              <a:t>the treatment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focused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30" dirty="0">
                <a:latin typeface="Arial"/>
                <a:cs typeface="Arial"/>
              </a:rPr>
              <a:t>holistically </a:t>
            </a:r>
            <a:r>
              <a:rPr sz="1100" spc="-20" dirty="0">
                <a:latin typeface="Arial"/>
                <a:cs typeface="Arial"/>
              </a:rPr>
              <a:t>rather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60" dirty="0">
                <a:latin typeface="Arial"/>
                <a:cs typeface="Arial"/>
              </a:rPr>
              <a:t>an  </a:t>
            </a:r>
            <a:r>
              <a:rPr sz="1100" spc="-35" dirty="0">
                <a:latin typeface="Arial"/>
                <a:cs typeface="Arial"/>
              </a:rPr>
              <a:t>isolated </a:t>
            </a:r>
            <a:r>
              <a:rPr sz="1100" spc="-25" dirty="0">
                <a:latin typeface="Arial"/>
                <a:cs typeface="Arial"/>
              </a:rPr>
              <a:t>painful condition. </a:t>
            </a:r>
            <a:r>
              <a:rPr sz="1100" spc="-110" dirty="0">
                <a:latin typeface="Arial"/>
                <a:cs typeface="Arial"/>
              </a:rPr>
              <a:t>As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such,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65" dirty="0">
                <a:latin typeface="Arial"/>
                <a:cs typeface="Arial"/>
              </a:rPr>
              <a:t>managed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patient-centered, multidisciplinary  </a:t>
            </a:r>
            <a:r>
              <a:rPr sz="1100" spc="-50" dirty="0">
                <a:latin typeface="Arial"/>
                <a:cs typeface="Arial"/>
              </a:rPr>
              <a:t>approach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specialists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various disciplines </a:t>
            </a:r>
            <a:r>
              <a:rPr sz="1100" spc="-50" dirty="0">
                <a:latin typeface="Arial"/>
                <a:cs typeface="Arial"/>
              </a:rPr>
              <a:t>(e.g., physician, </a:t>
            </a:r>
            <a:r>
              <a:rPr sz="1100" spc="-40" dirty="0">
                <a:latin typeface="Arial"/>
                <a:cs typeface="Arial"/>
              </a:rPr>
              <a:t>occupational </a:t>
            </a:r>
            <a:r>
              <a:rPr sz="1100" spc="-20" dirty="0">
                <a:latin typeface="Arial"/>
                <a:cs typeface="Arial"/>
              </a:rPr>
              <a:t>therapist </a:t>
            </a:r>
            <a:r>
              <a:rPr sz="1100" spc="-50" dirty="0">
                <a:latin typeface="Arial"/>
                <a:cs typeface="Arial"/>
              </a:rPr>
              <a:t>[OT] </a:t>
            </a:r>
            <a:r>
              <a:rPr sz="1100" spc="-55" dirty="0">
                <a:latin typeface="Arial"/>
                <a:cs typeface="Arial"/>
              </a:rPr>
              <a:t>and physical  </a:t>
            </a:r>
            <a:r>
              <a:rPr sz="1100" spc="-20" dirty="0">
                <a:latin typeface="Arial"/>
                <a:cs typeface="Arial"/>
              </a:rPr>
              <a:t>therapist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[PT],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psychologist,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nurse,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social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worker)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contribute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expertise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ongoing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patient's</a:t>
            </a:r>
            <a:r>
              <a:rPr sz="1100" spc="-55" dirty="0">
                <a:latin typeface="Arial"/>
                <a:cs typeface="Arial"/>
              </a:rPr>
              <a:t> care.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52500"/>
              </a:lnSpc>
            </a:pP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30" dirty="0">
                <a:latin typeface="Arial"/>
                <a:cs typeface="Arial"/>
              </a:rPr>
              <a:t>provide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description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acute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chronic </a:t>
            </a:r>
            <a:r>
              <a:rPr sz="1100" spc="-45" dirty="0">
                <a:latin typeface="Arial"/>
                <a:cs typeface="Arial"/>
              </a:rPr>
              <a:t>illness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15" dirty="0">
                <a:latin typeface="Arial"/>
                <a:cs typeface="Arial"/>
              </a:rPr>
              <a:t>injury </a:t>
            </a:r>
            <a:r>
              <a:rPr sz="1100" spc="-25" dirty="0">
                <a:latin typeface="Arial"/>
                <a:cs typeface="Arial"/>
              </a:rPr>
              <a:t>together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framework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approaching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30" dirty="0">
                <a:latin typeface="Arial"/>
                <a:cs typeface="Arial"/>
              </a:rPr>
              <a:t>holistic </a:t>
            </a:r>
            <a:r>
              <a:rPr sz="1100" spc="-10" dirty="0">
                <a:latin typeface="Arial"/>
                <a:cs typeface="Arial"/>
              </a:rPr>
              <a:t>point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view.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85" dirty="0">
                <a:latin typeface="Arial"/>
                <a:cs typeface="Arial"/>
              </a:rPr>
              <a:t>a  </a:t>
            </a:r>
            <a:r>
              <a:rPr sz="1100" spc="-20" dirty="0">
                <a:latin typeface="Arial"/>
                <a:cs typeface="Arial"/>
              </a:rPr>
              <a:t>functional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assessing </a:t>
            </a:r>
            <a:r>
              <a:rPr sz="1100" spc="-70" dirty="0">
                <a:latin typeface="Arial"/>
                <a:cs typeface="Arial"/>
              </a:rPr>
              <a:t>disease </a:t>
            </a:r>
            <a:r>
              <a:rPr sz="1100" spc="-15" dirty="0">
                <a:latin typeface="Arial"/>
                <a:cs typeface="Arial"/>
              </a:rPr>
              <a:t>pattern,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45" dirty="0">
                <a:latin typeface="Arial"/>
                <a:cs typeface="Arial"/>
              </a:rPr>
              <a:t>various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5" dirty="0">
                <a:latin typeface="Arial"/>
                <a:cs typeface="Arial"/>
              </a:rPr>
              <a:t>techniques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treatment </a:t>
            </a:r>
            <a:r>
              <a:rPr sz="1100" spc="-45" dirty="0">
                <a:latin typeface="Arial"/>
                <a:cs typeface="Arial"/>
              </a:rPr>
              <a:t>strategies 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discussed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20" dirty="0">
                <a:latin typeface="Arial"/>
                <a:cs typeface="Arial"/>
              </a:rPr>
              <a:t>At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end,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5" dirty="0">
                <a:latin typeface="Arial"/>
                <a:cs typeface="Arial"/>
              </a:rPr>
              <a:t>realize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40" dirty="0">
                <a:latin typeface="Arial"/>
                <a:cs typeface="Arial"/>
              </a:rPr>
              <a:t>member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25" dirty="0">
                <a:latin typeface="Arial"/>
                <a:cs typeface="Arial"/>
              </a:rPr>
              <a:t>interdisciplinary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team.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10668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114" y="426211"/>
            <a:ext cx="6204585" cy="84645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50"/>
              </a:spcBef>
              <a:tabLst>
                <a:tab pos="2990850" algn="l"/>
              </a:tabLst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	</a:t>
            </a:r>
            <a:r>
              <a:rPr sz="1650" b="1" i="1" spc="-52" baseline="2525" dirty="0">
                <a:latin typeface="Arial"/>
                <a:cs typeface="Arial"/>
              </a:rPr>
              <a:t>4</a:t>
            </a:r>
            <a:r>
              <a:rPr sz="1050" b="1" i="1" spc="-52" baseline="35714" dirty="0">
                <a:latin typeface="Arial"/>
                <a:cs typeface="Arial"/>
              </a:rPr>
              <a:t>th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172" baseline="2525" dirty="0">
                <a:latin typeface="Arial"/>
                <a:cs typeface="Arial"/>
              </a:rPr>
              <a:t>MBBS</a:t>
            </a:r>
            <a:r>
              <a:rPr sz="1650" b="1" i="1" spc="-172" baseline="2525">
                <a:latin typeface="Arial"/>
                <a:cs typeface="Arial"/>
              </a:rPr>
              <a:t>, </a:t>
            </a:r>
            <a:r>
              <a:rPr sz="1650" b="1" i="1" spc="-172" baseline="2525" smtClean="0">
                <a:latin typeface="Arial"/>
                <a:cs typeface="Arial"/>
              </a:rPr>
              <a:t>REHABILITATION</a:t>
            </a:r>
            <a:r>
              <a:rPr sz="1650" b="1" i="1" spc="-247" baseline="2525" smtClean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5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 marL="32384">
              <a:lnSpc>
                <a:spcPct val="100000"/>
              </a:lnSpc>
              <a:spcBef>
                <a:spcPts val="555"/>
              </a:spcBef>
            </a:pPr>
            <a:r>
              <a:rPr sz="1100" spc="-95" dirty="0">
                <a:latin typeface="Arial"/>
                <a:cs typeface="Arial"/>
              </a:rPr>
              <a:t>By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end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Rehabilitation module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45" dirty="0">
                <a:latin typeface="Arial"/>
                <a:cs typeface="Arial"/>
              </a:rPr>
              <a:t>should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able </a:t>
            </a:r>
            <a:r>
              <a:rPr sz="1100" spc="5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447800"/>
          <a:ext cx="6241415" cy="7745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3140"/>
                <a:gridCol w="1411605"/>
                <a:gridCol w="1296670"/>
              </a:tblGrid>
              <a:tr h="433705">
                <a:tc>
                  <a:txBody>
                    <a:bodyPr/>
                    <a:lstStyle/>
                    <a:p>
                      <a:pPr marL="10845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i="1" spc="-175" dirty="0">
                          <a:latin typeface="Arial"/>
                          <a:cs typeface="Arial"/>
                        </a:rPr>
                        <a:t>FACULTY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ts val="141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25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94005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medicine: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Introduction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83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primary,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secondary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tertiary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04520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context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2750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potentially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disabling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consequences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injury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marR="934719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60" dirty="0">
                          <a:latin typeface="Arial"/>
                          <a:cs typeface="Arial"/>
                        </a:rPr>
                        <a:t>Impairment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disability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handicap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227965" marR="922019" indent="-227965" algn="r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27965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purpose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456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journey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37515">
                        <a:lnSpc>
                          <a:spcPct val="116799"/>
                        </a:lnSpc>
                        <a:spcBef>
                          <a:spcPts val="1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amputation through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consideration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key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psychosocial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perspective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impairment, disability,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activity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limitation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participation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restriction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456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epidemiology, pathophysiology,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08915">
                        <a:lnSpc>
                          <a:spcPct val="116799"/>
                        </a:lnSpc>
                        <a:spcBef>
                          <a:spcPts val="1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lead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impairment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disability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Rehabilitation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evaluation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83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current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tools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systems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2710">
                        <a:lnSpc>
                          <a:spcPct val="116599"/>
                        </a:lnSpc>
                        <a:spcBef>
                          <a:spcPts val="1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measurement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impairment, disability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activity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limitation or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participation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restriction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120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disabilities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83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potential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benefit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specific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80390">
                        <a:lnSpc>
                          <a:spcPct val="116399"/>
                        </a:lnSpc>
                        <a:spcBef>
                          <a:spcPts val="1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therapies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disability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12750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relevant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including radiological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electro-diagnostic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3"/>
          <p:cNvSpPr txBox="1"/>
          <p:nvPr/>
        </p:nvSpPr>
        <p:spPr>
          <a:xfrm>
            <a:off x="9906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898519" y="426211"/>
            <a:ext cx="32264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35" dirty="0">
                <a:latin typeface="Arial"/>
                <a:cs typeface="Arial"/>
              </a:rPr>
              <a:t>4</a:t>
            </a:r>
            <a:r>
              <a:rPr sz="1050" b="1" i="1" spc="-52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14" smtClean="0">
                <a:latin typeface="Arial"/>
                <a:cs typeface="Arial"/>
              </a:rPr>
              <a:t>REHABILITATION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685800"/>
          <a:ext cx="6355079" cy="8214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3140"/>
                <a:gridCol w="1411605"/>
                <a:gridCol w="1296670"/>
                <a:gridCol w="113664"/>
              </a:tblGrid>
              <a:tr h="229361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rehabilitation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strategies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incorporating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rehabilitation in 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community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benefits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rehabilitation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3375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Assistive Technology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(AT)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clinician’s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spc="-12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individuals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disabilities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4965" marR="311150" indent="-29209">
                        <a:lnSpc>
                          <a:spcPct val="1175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adaptive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techniques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assistive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devices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ADL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3375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Arthritis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presenting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arthritis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 marR="311150" indent="-29209">
                        <a:lnSpc>
                          <a:spcPct val="116399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rehabilitation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interventions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improve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65760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joint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range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movement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(ROM),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muscular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strength,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relief,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balance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coordination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4010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Paediatric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Rehabilitation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theories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12750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physical and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cognitive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developmental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milestones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sensory and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social-emotional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developmental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milestones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264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rehab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interventions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paediatric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which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includes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75895">
                        <a:lnSpc>
                          <a:spcPct val="116399"/>
                        </a:lnSpc>
                        <a:spcBef>
                          <a:spcPts val="1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Cerebral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Palsy,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Talipes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Equino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Varus,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Myopathies, 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Spina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Bifida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physiotherapy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perspective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Physiotherapy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11950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rehab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6200">
                        <a:lnSpc>
                          <a:spcPts val="1550"/>
                        </a:lnSpc>
                        <a:spcBef>
                          <a:spcPts val="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interventions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paediatric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which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includes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Cerebral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Palsy,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Talipes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Equino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Varus,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Myopathies, 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Spina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Bifida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occupational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perspective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2628</Words>
  <Application>Microsoft Office PowerPoint</Application>
  <PresentationFormat>Custom</PresentationFormat>
  <Paragraphs>656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7</cp:revision>
  <dcterms:created xsi:type="dcterms:W3CDTF">2019-06-10T13:48:04Z</dcterms:created>
  <dcterms:modified xsi:type="dcterms:W3CDTF">2019-06-13T13:31:52Z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2019-04-25T00:00:00Z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