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2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31813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134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54900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974090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5008" y="4392167"/>
            <a:ext cx="4467606" cy="3812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8159" y="900291"/>
            <a:ext cx="3371850" cy="2917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122933" y="4010533"/>
            <a:ext cx="1792573" cy="419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0114" y="664844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687" y="681177"/>
            <a:ext cx="6669024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6492" y="9266631"/>
            <a:ext cx="33528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5382" y="9275774"/>
            <a:ext cx="5810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dp_byline_sr_book_1?ie=UTF8&amp;amp;field-author=Edward+F.+Goljan+MD&amp;amp;search-alias=books&amp;amp;text=Edward+F.+Goljan+MD&amp;amp;sort=relevancerank" TargetMode="External"/><Relationship Id="rId2" Type="http://schemas.openxmlformats.org/officeDocument/2006/relationships/hyperlink" Target="https://timroot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athologyatlas.ro/" TargetMode="External"/><Relationship Id="rId4" Type="http://schemas.openxmlformats.org/officeDocument/2006/relationships/hyperlink" Target="http://library.med.utah.edu/WebPath/webpath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51427" y="1470913"/>
            <a:ext cx="3169285" cy="48005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168910">
              <a:lnSpc>
                <a:spcPts val="2310"/>
              </a:lnSpc>
            </a:pPr>
            <a:r>
              <a:rPr sz="2000" b="1" spc="-229" dirty="0">
                <a:solidFill>
                  <a:srgbClr val="538DD3"/>
                </a:solidFill>
                <a:latin typeface="Arial"/>
                <a:cs typeface="Arial"/>
              </a:rPr>
              <a:t>OPHTHALMOLOGY</a:t>
            </a:r>
            <a:r>
              <a:rPr sz="2000" b="1" spc="-165" dirty="0">
                <a:solidFill>
                  <a:srgbClr val="538DD3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538DD3"/>
                </a:solidFill>
                <a:latin typeface="Arial"/>
                <a:cs typeface="Arial"/>
              </a:rPr>
              <a:t>MODULE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1427" y="2129282"/>
            <a:ext cx="3169285" cy="35907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545465">
              <a:lnSpc>
                <a:spcPts val="2760"/>
              </a:lnSpc>
            </a:pPr>
            <a:r>
              <a:rPr sz="2400" b="1" spc="-280" dirty="0">
                <a:solidFill>
                  <a:srgbClr val="776C51"/>
                </a:solidFill>
                <a:latin typeface="Arial"/>
                <a:cs typeface="Arial"/>
              </a:rPr>
              <a:t>FOURTH  </a:t>
            </a:r>
            <a:r>
              <a:rPr sz="2400" b="1" spc="-365">
                <a:solidFill>
                  <a:srgbClr val="776C51"/>
                </a:solidFill>
                <a:latin typeface="Arial"/>
                <a:cs typeface="Arial"/>
              </a:rPr>
              <a:t>YEAR</a:t>
            </a:r>
            <a:r>
              <a:rPr sz="2400" b="1" spc="-425">
                <a:solidFill>
                  <a:srgbClr val="776C51"/>
                </a:solidFill>
                <a:latin typeface="Arial"/>
                <a:cs typeface="Arial"/>
              </a:rPr>
              <a:t> </a:t>
            </a:r>
            <a:r>
              <a:rPr sz="2400" b="1" spc="-295" smtClean="0">
                <a:solidFill>
                  <a:srgbClr val="776C51"/>
                </a:solidFill>
                <a:latin typeface="Arial"/>
                <a:cs typeface="Arial"/>
              </a:rPr>
              <a:t>MBBS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51427" y="681177"/>
            <a:ext cx="3169285" cy="5111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7780" rIns="0" bIns="0" rtlCol="0">
            <a:spAutoFit/>
          </a:bodyPr>
          <a:lstStyle/>
          <a:p>
            <a:pPr marL="995044">
              <a:lnSpc>
                <a:spcPct val="100000"/>
              </a:lnSpc>
              <a:spcBef>
                <a:spcPts val="140"/>
              </a:spcBef>
            </a:pPr>
            <a:r>
              <a:rPr spc="-350" dirty="0"/>
              <a:t>STUDY</a:t>
            </a:r>
            <a:r>
              <a:rPr spc="-170" dirty="0"/>
              <a:t> </a:t>
            </a:r>
            <a:r>
              <a:rPr spc="-285" dirty="0"/>
              <a:t>GUIDE</a:t>
            </a:r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2"/>
          <a:srcRect t="32222" b="35778"/>
          <a:stretch>
            <a:fillRect/>
          </a:stretch>
        </p:blipFill>
        <p:spPr>
          <a:xfrm>
            <a:off x="533400" y="8382000"/>
            <a:ext cx="2590800" cy="1143000"/>
          </a:xfrm>
          <a:prstGeom prst="rect">
            <a:avLst/>
          </a:prstGeom>
        </p:spPr>
      </p:pic>
      <p:pic>
        <p:nvPicPr>
          <p:cNvPr id="10" name="Picture 9" descr="logo_hospi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82000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10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25500"/>
            <a:ext cx="4050029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COURSE </a:t>
            </a:r>
            <a:r>
              <a:rPr sz="12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 </a:t>
            </a: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95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end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Ophthalmology </a:t>
            </a:r>
            <a:r>
              <a:rPr sz="1100" spc="-80" dirty="0">
                <a:latin typeface="Arial"/>
                <a:cs typeface="Arial"/>
              </a:rPr>
              <a:t>(Eye)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45" dirty="0">
                <a:latin typeface="Arial"/>
                <a:cs typeface="Arial"/>
              </a:rPr>
              <a:t>should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able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1176" y="1548638"/>
          <a:ext cx="6047739" cy="567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0"/>
                <a:gridCol w="1463039"/>
              </a:tblGrid>
              <a:tr h="347345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405"/>
                        </a:lnSpc>
                      </a:pPr>
                      <a:r>
                        <a:rPr sz="1200" b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8285">
                <a:tc>
                  <a:txBody>
                    <a:bodyPr/>
                    <a:lstStyle/>
                    <a:p>
                      <a:pPr marL="7620" algn="ctr">
                        <a:lnSpc>
                          <a:spcPts val="1405"/>
                        </a:lnSpc>
                      </a:pPr>
                      <a:r>
                        <a:rPr sz="1200" b="1" i="1" spc="-95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i="1" spc="-10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75" dirty="0">
                          <a:latin typeface="Arial"/>
                          <a:cs typeface="Arial"/>
                        </a:rPr>
                        <a:t> 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400050" indent="-228600">
                        <a:lnSpc>
                          <a:spcPct val="1024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functional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anatomy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orbit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globe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supplies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embryology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histology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Retina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405"/>
                        </a:lnSpc>
                      </a:pPr>
                      <a:r>
                        <a:rPr sz="1200" b="1" spc="-155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86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254635" indent="-228600">
                        <a:lnSpc>
                          <a:spcPct val="1024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vision, optics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reflexes 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seen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eye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6985" algn="ctr">
                        <a:lnSpc>
                          <a:spcPts val="1405"/>
                        </a:lnSpc>
                      </a:pPr>
                      <a:r>
                        <a:rPr sz="1200" b="1" spc="-15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72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384810" indent="-228600" algn="just">
                        <a:lnSpc>
                          <a:spcPct val="102099"/>
                        </a:lnSpc>
                        <a:buFont typeface="Symbol"/>
                        <a:buChar char=""/>
                        <a:tabLst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pathology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tumors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involving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eye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including 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Basal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Carcinoma,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Choroidal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Melanoma,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Squamous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Cell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Carcinoma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Retinoblastoma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ts val="1405"/>
                        </a:lnSpc>
                      </a:pPr>
                      <a:r>
                        <a:rPr sz="1200" b="1" spc="-135" dirty="0">
                          <a:latin typeface="Arial"/>
                          <a:cs typeface="Arial"/>
                        </a:rPr>
                        <a:t>ORBIT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539115" indent="-228600">
                        <a:lnSpc>
                          <a:spcPct val="1024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Orbital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cellulitis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Proptosis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clinical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features,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Develop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Cellulitis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Proptosis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08305" marR="329565" indent="-70485">
                        <a:lnSpc>
                          <a:spcPct val="1167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ased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Discussion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11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2980"/>
          <a:ext cx="6047739" cy="7955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0"/>
                <a:gridCol w="1463039"/>
              </a:tblGrid>
              <a:tr h="347345">
                <a:tc gridSpan="2">
                  <a:txBody>
                    <a:bodyPr/>
                    <a:lstStyle/>
                    <a:p>
                      <a:pPr marL="4445" algn="ctr">
                        <a:lnSpc>
                          <a:spcPts val="142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LIDS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following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findings,</a:t>
                      </a:r>
                      <a:r>
                        <a:rPr sz="12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528320">
                        <a:lnSpc>
                          <a:spcPts val="1280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marL="528320">
                        <a:lnSpc>
                          <a:spcPts val="1320"/>
                        </a:lnSpc>
                      </a:pPr>
                      <a:r>
                        <a:rPr sz="12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1200" spc="3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Blepharitis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528320">
                        <a:lnSpc>
                          <a:spcPts val="1290"/>
                        </a:lnSpc>
                      </a:pPr>
                      <a:r>
                        <a:rPr sz="12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1200" spc="3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Stye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528320">
                        <a:lnSpc>
                          <a:spcPts val="1290"/>
                        </a:lnSpc>
                      </a:pPr>
                      <a:r>
                        <a:rPr sz="12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1200" spc="3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Chalazion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528320">
                        <a:lnSpc>
                          <a:spcPts val="1290"/>
                        </a:lnSpc>
                      </a:pPr>
                      <a:r>
                        <a:rPr sz="12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1200" spc="3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Trichiasis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marL="756920" indent="-228600">
                        <a:lnSpc>
                          <a:spcPts val="1290"/>
                        </a:lnSpc>
                        <a:buFont typeface="Courier New"/>
                        <a:buChar char="o"/>
                        <a:tabLst>
                          <a:tab pos="757555" algn="l"/>
                        </a:tabLst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Entropion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569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757555" algn="l"/>
                        </a:tabLst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Ectropion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569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757555" algn="l"/>
                        </a:tabLst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Ptosis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10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Oriented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5090" marR="76200" algn="ctr">
                        <a:lnSpc>
                          <a:spcPts val="1700"/>
                        </a:lnSpc>
                        <a:spcBef>
                          <a:spcPts val="8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followed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by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Presentation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 marL="528320">
                        <a:lnSpc>
                          <a:spcPts val="128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above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mentioned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conditions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9905" indent="-30416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09905" algn="l"/>
                          <a:tab pos="510540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Develop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Basal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cell,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Squamous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cell,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 marL="509905">
                        <a:lnSpc>
                          <a:spcPts val="1270"/>
                        </a:lnSpc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Sebaceous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carcinoma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Melanoma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09905" indent="-30416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09905" algn="l"/>
                          <a:tab pos="510540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Nevus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Papilloma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ts val="1405"/>
                        </a:lnSpc>
                      </a:pPr>
                      <a:r>
                        <a:rPr sz="1200" b="1" spc="-165" dirty="0">
                          <a:latin typeface="Arial"/>
                          <a:cs typeface="Arial"/>
                        </a:rPr>
                        <a:t>CORNEA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32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corneal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pathologies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252095" indent="-228600">
                        <a:lnSpc>
                          <a:spcPct val="102099"/>
                        </a:lnSpc>
                        <a:spcBef>
                          <a:spcPts val="5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corneal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trauma, infections,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vitamin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deficiency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Keratoconus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findings,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patho-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277495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corneal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trauma, infections,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vitamin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deficiency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Keratoconus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6985" algn="ctr">
                        <a:lnSpc>
                          <a:spcPts val="1405"/>
                        </a:lnSpc>
                      </a:pPr>
                      <a:r>
                        <a:rPr sz="1200" b="1" spc="-140" dirty="0">
                          <a:latin typeface="Arial"/>
                          <a:cs typeface="Arial"/>
                        </a:rPr>
                        <a:t>CONJUNCTIVA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32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394970" indent="-228600">
                        <a:lnSpc>
                          <a:spcPct val="1016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Infective conjunctivitis,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Allergic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conjunctivitis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Pterygium on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sign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symptoms and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413384" indent="-228600">
                        <a:lnSpc>
                          <a:spcPct val="102499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Select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above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mentioned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conditions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345440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infective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conjunctivitis,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allergic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conjunctivitis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Pterygium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2980"/>
          <a:ext cx="6047739" cy="774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0"/>
                <a:gridCol w="1463039"/>
              </a:tblGrid>
              <a:tr h="347345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420"/>
                        </a:lnSpc>
                      </a:pPr>
                      <a:r>
                        <a:rPr sz="1200" b="1" spc="-210" dirty="0">
                          <a:latin typeface="Arial"/>
                          <a:cs typeface="Arial"/>
                        </a:rPr>
                        <a:t>SCLERA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3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Episcleritis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Scleritis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findings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508634" indent="-228600" algn="just">
                        <a:lnSpc>
                          <a:spcPct val="101699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investigations,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differential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diagnosis,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Episcleritis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Scleritis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08305" marR="368935" indent="-30480">
                        <a:lnSpc>
                          <a:spcPct val="1167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ased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Discussion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6985" algn="ctr">
                        <a:lnSpc>
                          <a:spcPts val="1415"/>
                        </a:lnSpc>
                      </a:pPr>
                      <a:r>
                        <a:rPr sz="1200" b="1" spc="-145" dirty="0">
                          <a:latin typeface="Arial"/>
                          <a:cs typeface="Arial"/>
                        </a:rPr>
                        <a:t>LACRIMAL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60" dirty="0">
                          <a:latin typeface="Arial"/>
                          <a:cs typeface="Arial"/>
                        </a:rPr>
                        <a:t>APPARATUS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53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122555" indent="-228600">
                        <a:lnSpc>
                          <a:spcPct val="101699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Epiphora, Acute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Chronic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Dacryocystitis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</a:t>
                      </a:r>
                      <a:r>
                        <a:rPr sz="12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268605" indent="-228600">
                        <a:lnSpc>
                          <a:spcPct val="102499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Epiphora,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Actute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Chronic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Dacrocycstitis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5090" marR="76200" indent="-635" algn="ctr">
                        <a:lnSpc>
                          <a:spcPct val="117100"/>
                        </a:lnSpc>
                      </a:pPr>
                      <a:r>
                        <a:rPr sz="1200" spc="-110" dirty="0">
                          <a:latin typeface="Arial"/>
                          <a:cs typeface="Arial"/>
                        </a:rPr>
                        <a:t>Task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Oriented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followed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by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presentation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405"/>
                        </a:lnSpc>
                      </a:pPr>
                      <a:r>
                        <a:rPr sz="1200" b="1" spc="-155" dirty="0">
                          <a:latin typeface="Arial"/>
                          <a:cs typeface="Arial"/>
                        </a:rPr>
                        <a:t>UVEAL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75" dirty="0">
                          <a:latin typeface="Arial"/>
                          <a:cs typeface="Arial"/>
                        </a:rPr>
                        <a:t>TRACT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58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539750" indent="-228600">
                        <a:lnSpc>
                          <a:spcPct val="101699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eye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their 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etiology,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pathology, investigations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260985" indent="-228600">
                        <a:lnSpc>
                          <a:spcPct val="101699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Uveitis on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relevant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514350" indent="-228600">
                        <a:lnSpc>
                          <a:spcPct val="102499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Uveitis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08305" marR="368935" indent="-30480">
                        <a:lnSpc>
                          <a:spcPct val="117500"/>
                        </a:lnSpc>
                        <a:spcBef>
                          <a:spcPts val="7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ased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Discussion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ts val="1405"/>
                        </a:lnSpc>
                      </a:pPr>
                      <a:r>
                        <a:rPr sz="1200" b="1" spc="-190" dirty="0">
                          <a:latin typeface="Arial"/>
                          <a:cs typeface="Arial"/>
                        </a:rPr>
                        <a:t>LENS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4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cataract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cataract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due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systemic</a:t>
                      </a:r>
                      <a:r>
                        <a:rPr sz="12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diseases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252729" indent="-228600">
                        <a:lnSpc>
                          <a:spcPct val="101699"/>
                        </a:lnSpc>
                        <a:spcBef>
                          <a:spcPts val="6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symptoms,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signs,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congenital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cataract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226060" indent="-228600">
                        <a:lnSpc>
                          <a:spcPct val="101699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acquired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cataract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symptoms,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signs,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patho-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investigation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findings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Justify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selection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options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acquired cataract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congenital cataract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secondary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rubella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2980"/>
          <a:ext cx="6047739" cy="712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0"/>
                <a:gridCol w="1463039"/>
              </a:tblGrid>
              <a:tr h="347345">
                <a:tc gridSpan="2">
                  <a:txBody>
                    <a:bodyPr/>
                    <a:lstStyle/>
                    <a:p>
                      <a:pPr marL="6985" algn="ctr">
                        <a:lnSpc>
                          <a:spcPts val="1420"/>
                        </a:lnSpc>
                      </a:pPr>
                      <a:r>
                        <a:rPr sz="1200" b="1" spc="-135" dirty="0">
                          <a:latin typeface="Arial"/>
                          <a:cs typeface="Arial"/>
                        </a:rPr>
                        <a:t>GLAUCOMA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8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Define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Glaucoma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glaucoma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glaucoma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309245" indent="-228600">
                        <a:lnSpc>
                          <a:spcPct val="101699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etiology,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patho-physiology,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Glaucoma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angle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closure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Glaucome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findings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angle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closure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glaucoma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387985" indent="-228600">
                        <a:lnSpc>
                          <a:spcPct val="101899"/>
                        </a:lnSpc>
                        <a:spcBef>
                          <a:spcPts val="5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Glaucoma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12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angle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closure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ts val="1405"/>
                        </a:lnSpc>
                      </a:pPr>
                      <a:r>
                        <a:rPr sz="1200" b="1" spc="-125" dirty="0">
                          <a:latin typeface="Arial"/>
                          <a:cs typeface="Arial"/>
                        </a:rPr>
                        <a:t>VITREO-RETINA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Examine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fundus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help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ophthalmoscope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Skills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6130">
                <a:tc>
                  <a:txBody>
                    <a:bodyPr/>
                    <a:lstStyle/>
                    <a:p>
                      <a:pPr marL="528320" marR="356870" indent="-228600">
                        <a:lnSpc>
                          <a:spcPct val="101699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signs,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posterior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vitreous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hemorrhage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Rhegmatogenous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Retinal Detachment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(RRD)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 marL="528320" marR="321945" indent="-228600">
                        <a:lnSpc>
                          <a:spcPct val="101699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retinal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vascular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central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retinal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vein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occlusion 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(CRVO)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Central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retinal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artery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occlusion  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(CRVA)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158115" indent="-228600">
                        <a:lnSpc>
                          <a:spcPct val="102499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CRVO/CRVA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5090" marR="76200" indent="-635" algn="ctr">
                        <a:lnSpc>
                          <a:spcPct val="117100"/>
                        </a:lnSpc>
                      </a:pPr>
                      <a:r>
                        <a:rPr sz="1200" spc="-110" dirty="0">
                          <a:latin typeface="Arial"/>
                          <a:cs typeface="Arial"/>
                        </a:rPr>
                        <a:t>Task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Oriented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followed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by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presentation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presentations, investigations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476250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options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Retinitis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Pigmentosa,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Retinoblastoma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Age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Macular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Degeneration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(ARMD)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105" dirty="0">
                          <a:latin typeface="Arial"/>
                          <a:cs typeface="Arial"/>
                        </a:rPr>
                        <a:t>Case-Based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08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Discussion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67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553085" indent="-228600" algn="just">
                        <a:lnSpc>
                          <a:spcPct val="102200"/>
                        </a:lnSpc>
                        <a:buFont typeface="Symbol"/>
                        <a:buChar char=""/>
                        <a:tabLst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pathology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sign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retinopathy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prematurity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(ROP)along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  investigation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ROP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2980"/>
          <a:ext cx="6047739" cy="8125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0"/>
                <a:gridCol w="1463039"/>
              </a:tblGrid>
              <a:tr h="347345">
                <a:tc gridSpan="2">
                  <a:txBody>
                    <a:bodyPr/>
                    <a:lstStyle/>
                    <a:p>
                      <a:pPr marL="5080" algn="ctr">
                        <a:lnSpc>
                          <a:spcPts val="1420"/>
                        </a:lnSpc>
                      </a:pPr>
                      <a:r>
                        <a:rPr sz="1200" b="1" spc="-135" dirty="0">
                          <a:latin typeface="Arial"/>
                          <a:cs typeface="Arial"/>
                        </a:rPr>
                        <a:t>OPTIC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NERVE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53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258445" indent="-228600">
                        <a:lnSpc>
                          <a:spcPct val="102099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pathology, provisional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diagnosis, and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Papilloedema,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Optic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Neuritis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Optic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Atrophy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118745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Formulate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Papilloedema,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Optic</a:t>
                      </a:r>
                      <a:r>
                        <a:rPr sz="12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Neuritis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Optic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Atrophy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5080" algn="ctr">
                        <a:lnSpc>
                          <a:spcPts val="1405"/>
                        </a:lnSpc>
                      </a:pPr>
                      <a:r>
                        <a:rPr sz="1200" b="1" spc="-140" dirty="0">
                          <a:latin typeface="Arial"/>
                          <a:cs typeface="Arial"/>
                        </a:rPr>
                        <a:t>VISUAL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35" dirty="0">
                          <a:latin typeface="Arial"/>
                          <a:cs typeface="Arial"/>
                        </a:rPr>
                        <a:t>PATHWAY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86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349885" indent="-228600">
                        <a:lnSpc>
                          <a:spcPct val="1016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lesions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optic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chiasma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visual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pathway on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visual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field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 marR="368935" indent="-30480">
                        <a:lnSpc>
                          <a:spcPct val="1167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ased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Discussion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405"/>
                        </a:lnSpc>
                      </a:pPr>
                      <a:r>
                        <a:rPr sz="1200" b="1" spc="-140" dirty="0">
                          <a:latin typeface="Arial"/>
                          <a:cs typeface="Arial"/>
                        </a:rPr>
                        <a:t>INJURIES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40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injuries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eye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etiology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584835" indent="-228600">
                        <a:lnSpc>
                          <a:spcPct val="102499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extra-ocular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corneal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conjunctival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foreign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bodies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259715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ocular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burns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chemical 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injuries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124460" indent="-228600">
                        <a:lnSpc>
                          <a:spcPct val="102499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Develop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management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injuries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eye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231775" algn="ctr">
                        <a:lnSpc>
                          <a:spcPts val="1405"/>
                        </a:lnSpc>
                      </a:pPr>
                      <a:r>
                        <a:rPr sz="1200" b="1" spc="-110" dirty="0">
                          <a:latin typeface="Arial"/>
                          <a:cs typeface="Arial"/>
                        </a:rPr>
                        <a:t>SQUINT AND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AMBLYOPIA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68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Squint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Amblyopia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relationship between squint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amblyopia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163830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squint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amblyopia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along 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</a:t>
                      </a:r>
                      <a:r>
                        <a:rPr sz="12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investigations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these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two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conditions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5090" marR="76200" indent="-635" algn="ctr">
                        <a:lnSpc>
                          <a:spcPct val="117100"/>
                        </a:lnSpc>
                      </a:pPr>
                      <a:r>
                        <a:rPr sz="1200" spc="-110" dirty="0">
                          <a:latin typeface="Arial"/>
                          <a:cs typeface="Arial"/>
                        </a:rPr>
                        <a:t>Task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Oriented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followed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by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Presentation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234950" algn="ctr">
                        <a:lnSpc>
                          <a:spcPts val="1405"/>
                        </a:lnSpc>
                      </a:pPr>
                      <a:r>
                        <a:rPr sz="1200" b="1" spc="-195" dirty="0">
                          <a:latin typeface="Arial"/>
                          <a:cs typeface="Arial"/>
                        </a:rPr>
                        <a:t>ERRORS  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REFRACTION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39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528320" indent="-228600">
                        <a:lnSpc>
                          <a:spcPct val="1024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Emetropia,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Myopia, Hypermetropia,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Astigmatism,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Presbyopia, Aphakia,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Pseudoaphakia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Anisometropia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250825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etiology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corrective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measures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each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type</a:t>
                      </a:r>
                      <a:r>
                        <a:rPr sz="12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 error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refraction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principles involved,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procedure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pin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hole</a:t>
                      </a:r>
                      <a:r>
                        <a:rPr sz="12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964" y="6329679"/>
            <a:ext cx="5545455" cy="1447165"/>
          </a:xfrm>
          <a:custGeom>
            <a:avLst/>
            <a:gdLst/>
            <a:ahLst/>
            <a:cxnLst/>
            <a:rect l="l" t="t" r="r" b="b"/>
            <a:pathLst>
              <a:path w="5545455" h="1447165">
                <a:moveTo>
                  <a:pt x="5304282" y="0"/>
                </a:moveTo>
                <a:lnTo>
                  <a:pt x="241172" y="0"/>
                </a:lnTo>
                <a:lnTo>
                  <a:pt x="192575" y="4898"/>
                </a:lnTo>
                <a:lnTo>
                  <a:pt x="147307" y="18948"/>
                </a:lnTo>
                <a:lnTo>
                  <a:pt x="106341" y="41181"/>
                </a:lnTo>
                <a:lnTo>
                  <a:pt x="70646" y="70627"/>
                </a:lnTo>
                <a:lnTo>
                  <a:pt x="41194" y="106319"/>
                </a:lnTo>
                <a:lnTo>
                  <a:pt x="18955" y="147286"/>
                </a:lnTo>
                <a:lnTo>
                  <a:pt x="4900" y="192560"/>
                </a:lnTo>
                <a:lnTo>
                  <a:pt x="0" y="241173"/>
                </a:lnTo>
                <a:lnTo>
                  <a:pt x="0" y="1205992"/>
                </a:lnTo>
                <a:lnTo>
                  <a:pt x="4900" y="1254604"/>
                </a:lnTo>
                <a:lnTo>
                  <a:pt x="18955" y="1299878"/>
                </a:lnTo>
                <a:lnTo>
                  <a:pt x="41194" y="1340845"/>
                </a:lnTo>
                <a:lnTo>
                  <a:pt x="70646" y="1376537"/>
                </a:lnTo>
                <a:lnTo>
                  <a:pt x="106341" y="1405983"/>
                </a:lnTo>
                <a:lnTo>
                  <a:pt x="147307" y="1428216"/>
                </a:lnTo>
                <a:lnTo>
                  <a:pt x="192575" y="1442266"/>
                </a:lnTo>
                <a:lnTo>
                  <a:pt x="241172" y="1447165"/>
                </a:lnTo>
                <a:lnTo>
                  <a:pt x="5304282" y="1447165"/>
                </a:lnTo>
                <a:lnTo>
                  <a:pt x="5352894" y="1442266"/>
                </a:lnTo>
                <a:lnTo>
                  <a:pt x="5398168" y="1428216"/>
                </a:lnTo>
                <a:lnTo>
                  <a:pt x="5439135" y="1405983"/>
                </a:lnTo>
                <a:lnTo>
                  <a:pt x="5474827" y="1376537"/>
                </a:lnTo>
                <a:lnTo>
                  <a:pt x="5504273" y="1340845"/>
                </a:lnTo>
                <a:lnTo>
                  <a:pt x="5526506" y="1299878"/>
                </a:lnTo>
                <a:lnTo>
                  <a:pt x="5540556" y="1254604"/>
                </a:lnTo>
                <a:lnTo>
                  <a:pt x="5545455" y="1205992"/>
                </a:lnTo>
                <a:lnTo>
                  <a:pt x="5545455" y="241173"/>
                </a:lnTo>
                <a:lnTo>
                  <a:pt x="5540556" y="192560"/>
                </a:lnTo>
                <a:lnTo>
                  <a:pt x="5526506" y="147286"/>
                </a:lnTo>
                <a:lnTo>
                  <a:pt x="5504273" y="106319"/>
                </a:lnTo>
                <a:lnTo>
                  <a:pt x="5474827" y="70627"/>
                </a:lnTo>
                <a:lnTo>
                  <a:pt x="5439135" y="41181"/>
                </a:lnTo>
                <a:lnTo>
                  <a:pt x="5398168" y="18948"/>
                </a:lnTo>
                <a:lnTo>
                  <a:pt x="5352894" y="4898"/>
                </a:lnTo>
                <a:lnTo>
                  <a:pt x="5304282" y="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6964" y="6329679"/>
            <a:ext cx="5545455" cy="1447165"/>
          </a:xfrm>
          <a:custGeom>
            <a:avLst/>
            <a:gdLst/>
            <a:ahLst/>
            <a:cxnLst/>
            <a:rect l="l" t="t" r="r" b="b"/>
            <a:pathLst>
              <a:path w="5545455" h="1447165">
                <a:moveTo>
                  <a:pt x="241172" y="0"/>
                </a:moveTo>
                <a:lnTo>
                  <a:pt x="192575" y="4898"/>
                </a:lnTo>
                <a:lnTo>
                  <a:pt x="147307" y="18948"/>
                </a:lnTo>
                <a:lnTo>
                  <a:pt x="106341" y="41181"/>
                </a:lnTo>
                <a:lnTo>
                  <a:pt x="70646" y="70627"/>
                </a:lnTo>
                <a:lnTo>
                  <a:pt x="41194" y="106319"/>
                </a:lnTo>
                <a:lnTo>
                  <a:pt x="18955" y="147286"/>
                </a:lnTo>
                <a:lnTo>
                  <a:pt x="4900" y="192560"/>
                </a:lnTo>
                <a:lnTo>
                  <a:pt x="0" y="241173"/>
                </a:lnTo>
                <a:lnTo>
                  <a:pt x="0" y="1205992"/>
                </a:lnTo>
                <a:lnTo>
                  <a:pt x="4900" y="1254604"/>
                </a:lnTo>
                <a:lnTo>
                  <a:pt x="18955" y="1299878"/>
                </a:lnTo>
                <a:lnTo>
                  <a:pt x="41194" y="1340845"/>
                </a:lnTo>
                <a:lnTo>
                  <a:pt x="70646" y="1376537"/>
                </a:lnTo>
                <a:lnTo>
                  <a:pt x="106341" y="1405983"/>
                </a:lnTo>
                <a:lnTo>
                  <a:pt x="147307" y="1428216"/>
                </a:lnTo>
                <a:lnTo>
                  <a:pt x="192575" y="1442266"/>
                </a:lnTo>
                <a:lnTo>
                  <a:pt x="241172" y="1447165"/>
                </a:lnTo>
                <a:lnTo>
                  <a:pt x="5304282" y="1447165"/>
                </a:lnTo>
                <a:lnTo>
                  <a:pt x="5352894" y="1442266"/>
                </a:lnTo>
                <a:lnTo>
                  <a:pt x="5398168" y="1428216"/>
                </a:lnTo>
                <a:lnTo>
                  <a:pt x="5439135" y="1405983"/>
                </a:lnTo>
                <a:lnTo>
                  <a:pt x="5474827" y="1376537"/>
                </a:lnTo>
                <a:lnTo>
                  <a:pt x="5504273" y="1340845"/>
                </a:lnTo>
                <a:lnTo>
                  <a:pt x="5526506" y="1299878"/>
                </a:lnTo>
                <a:lnTo>
                  <a:pt x="5540556" y="1254604"/>
                </a:lnTo>
                <a:lnTo>
                  <a:pt x="5545455" y="1205992"/>
                </a:lnTo>
                <a:lnTo>
                  <a:pt x="5545455" y="241173"/>
                </a:lnTo>
                <a:lnTo>
                  <a:pt x="5540556" y="192560"/>
                </a:lnTo>
                <a:lnTo>
                  <a:pt x="5526506" y="147286"/>
                </a:lnTo>
                <a:lnTo>
                  <a:pt x="5504273" y="106319"/>
                </a:lnTo>
                <a:lnTo>
                  <a:pt x="5474827" y="70627"/>
                </a:lnTo>
                <a:lnTo>
                  <a:pt x="5439135" y="41181"/>
                </a:lnTo>
                <a:lnTo>
                  <a:pt x="5398168" y="18948"/>
                </a:lnTo>
                <a:lnTo>
                  <a:pt x="5352894" y="4898"/>
                </a:lnTo>
                <a:lnTo>
                  <a:pt x="5304282" y="0"/>
                </a:lnTo>
                <a:lnTo>
                  <a:pt x="24117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7720" y="6260591"/>
            <a:ext cx="1686305" cy="1658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81176" y="982980"/>
          <a:ext cx="6047739" cy="5086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0"/>
                <a:gridCol w="1463039"/>
              </a:tblGrid>
              <a:tr h="347345">
                <a:tc gridSpan="2">
                  <a:txBody>
                    <a:bodyPr/>
                    <a:lstStyle/>
                    <a:p>
                      <a:pPr marL="236220" algn="ctr">
                        <a:lnSpc>
                          <a:spcPts val="1420"/>
                        </a:lnSpc>
                      </a:pPr>
                      <a:r>
                        <a:rPr sz="1200" b="1" spc="-155" dirty="0">
                          <a:latin typeface="Arial"/>
                          <a:cs typeface="Arial"/>
                        </a:rPr>
                        <a:t>SYSTEMIC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75" dirty="0">
                          <a:latin typeface="Arial"/>
                          <a:cs typeface="Arial"/>
                        </a:rPr>
                        <a:t>DISEASES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39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269240" indent="-228600">
                        <a:lnSpc>
                          <a:spcPct val="1024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diabetes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mellitus</a:t>
                      </a:r>
                      <a:r>
                        <a:rPr sz="12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hypertension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eye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vision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319405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provided,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diabetic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hypertensive 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retinopathy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450215" indent="-228600">
                        <a:lnSpc>
                          <a:spcPct val="102499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patho-physiology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diabetic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hypertensive 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retinopathy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716280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principles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two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above 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mentioned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conditions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326390" indent="-228600">
                        <a:lnSpc>
                          <a:spcPct val="102099"/>
                        </a:lnSpc>
                        <a:spcBef>
                          <a:spcPts val="5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provided,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justify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ocular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due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vitamin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deficiency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184150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abnormal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thyroid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hormone</a:t>
                      </a:r>
                      <a:r>
                        <a:rPr sz="12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levels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eye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vision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130175" indent="-228600">
                        <a:lnSpc>
                          <a:spcPct val="102099"/>
                        </a:lnSpc>
                        <a:spcBef>
                          <a:spcPts val="55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Diagnosis,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due 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abnormal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thyroid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hormone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levels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(e.g.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Grave’s disease,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Ophthalmopathy)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Lectures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2">
                  <a:txBody>
                    <a:bodyPr/>
                    <a:lstStyle/>
                    <a:p>
                      <a:pPr marL="5080" algn="ctr">
                        <a:lnSpc>
                          <a:spcPts val="1405"/>
                        </a:lnSpc>
                      </a:pPr>
                      <a:r>
                        <a:rPr sz="1200" b="1" spc="-155" dirty="0">
                          <a:latin typeface="Arial"/>
                          <a:cs typeface="Arial"/>
                        </a:rPr>
                        <a:t>BLINDNESS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52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8320" marR="309880" indent="-228600">
                        <a:lnSpc>
                          <a:spcPct val="102499"/>
                        </a:lnSpc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six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most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blindness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worldwide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according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WHO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criteria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8320" marR="631825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etiology,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preventive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measures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blindness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367789" y="6462395"/>
            <a:ext cx="2905760" cy="947419"/>
          </a:xfrm>
          <a:custGeom>
            <a:avLst/>
            <a:gdLst/>
            <a:ahLst/>
            <a:cxnLst/>
            <a:rect l="l" t="t" r="r" b="b"/>
            <a:pathLst>
              <a:path w="2905760" h="947420">
                <a:moveTo>
                  <a:pt x="0" y="947419"/>
                </a:moveTo>
                <a:lnTo>
                  <a:pt x="2905760" y="947419"/>
                </a:lnTo>
                <a:lnTo>
                  <a:pt x="2905760" y="0"/>
                </a:lnTo>
                <a:lnTo>
                  <a:pt x="0" y="0"/>
                </a:lnTo>
                <a:lnTo>
                  <a:pt x="0" y="947419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0433" y="6508368"/>
            <a:ext cx="2760980" cy="215265"/>
          </a:xfrm>
          <a:custGeom>
            <a:avLst/>
            <a:gdLst/>
            <a:ahLst/>
            <a:cxnLst/>
            <a:rect l="l" t="t" r="r" b="b"/>
            <a:pathLst>
              <a:path w="2760979" h="215265">
                <a:moveTo>
                  <a:pt x="0" y="214883"/>
                </a:moveTo>
                <a:lnTo>
                  <a:pt x="2760599" y="214883"/>
                </a:lnTo>
                <a:lnTo>
                  <a:pt x="2760599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433" y="6723253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0433" y="6936613"/>
            <a:ext cx="2760980" cy="215265"/>
          </a:xfrm>
          <a:custGeom>
            <a:avLst/>
            <a:gdLst/>
            <a:ahLst/>
            <a:cxnLst/>
            <a:rect l="l" t="t" r="r" b="b"/>
            <a:pathLst>
              <a:path w="2760979" h="215265">
                <a:moveTo>
                  <a:pt x="0" y="214883"/>
                </a:moveTo>
                <a:lnTo>
                  <a:pt x="2760599" y="214883"/>
                </a:lnTo>
                <a:lnTo>
                  <a:pt x="2760599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0433" y="7151496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59"/>
                </a:moveTo>
                <a:lnTo>
                  <a:pt x="2760599" y="213359"/>
                </a:lnTo>
                <a:lnTo>
                  <a:pt x="2760599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78025" y="6456045"/>
            <a:ext cx="2684145" cy="8839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17200"/>
              </a:lnSpc>
              <a:spcBef>
                <a:spcPts val="105"/>
              </a:spcBef>
            </a:pPr>
            <a:r>
              <a:rPr sz="1200" b="1" spc="-70" dirty="0">
                <a:latin typeface="Arial"/>
                <a:cs typeface="Arial"/>
              </a:rPr>
              <a:t>Apart </a:t>
            </a:r>
            <a:r>
              <a:rPr sz="1200" b="1" spc="-65" dirty="0">
                <a:latin typeface="Arial"/>
                <a:cs typeface="Arial"/>
              </a:rPr>
              <a:t>from </a:t>
            </a:r>
            <a:r>
              <a:rPr sz="1200" b="1" spc="-70" dirty="0">
                <a:latin typeface="Arial"/>
                <a:cs typeface="Arial"/>
              </a:rPr>
              <a:t>attending </a:t>
            </a:r>
            <a:r>
              <a:rPr sz="1200" b="1" spc="-75" dirty="0">
                <a:latin typeface="Arial"/>
                <a:cs typeface="Arial"/>
              </a:rPr>
              <a:t>daily </a:t>
            </a:r>
            <a:r>
              <a:rPr sz="1200" b="1" spc="-100" dirty="0">
                <a:latin typeface="Arial"/>
                <a:cs typeface="Arial"/>
              </a:rPr>
              <a:t>scheduled  </a:t>
            </a:r>
            <a:r>
              <a:rPr sz="1200" b="1" spc="-120" dirty="0">
                <a:latin typeface="Arial"/>
                <a:cs typeface="Arial"/>
              </a:rPr>
              <a:t>sessions, </a:t>
            </a:r>
            <a:r>
              <a:rPr sz="1200" b="1" spc="-90" dirty="0">
                <a:latin typeface="Arial"/>
                <a:cs typeface="Arial"/>
              </a:rPr>
              <a:t>students </a:t>
            </a:r>
            <a:r>
              <a:rPr sz="1200" b="1" spc="-55" dirty="0">
                <a:latin typeface="Arial"/>
                <a:cs typeface="Arial"/>
              </a:rPr>
              <a:t>too </a:t>
            </a:r>
            <a:r>
              <a:rPr sz="1200" b="1" spc="-105" dirty="0">
                <a:latin typeface="Arial"/>
                <a:cs typeface="Arial"/>
              </a:rPr>
              <a:t>should </a:t>
            </a:r>
            <a:r>
              <a:rPr sz="1200" b="1" spc="-110" dirty="0">
                <a:latin typeface="Arial"/>
                <a:cs typeface="Arial"/>
              </a:rPr>
              <a:t>engage </a:t>
            </a:r>
            <a:r>
              <a:rPr sz="1200" b="1" spc="-65" dirty="0">
                <a:latin typeface="Arial"/>
                <a:cs typeface="Arial"/>
              </a:rPr>
              <a:t>in  </a:t>
            </a:r>
            <a:r>
              <a:rPr sz="1200" b="1" spc="-80" dirty="0">
                <a:latin typeface="Arial"/>
                <a:cs typeface="Arial"/>
              </a:rPr>
              <a:t>self-study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95" dirty="0">
                <a:latin typeface="Arial"/>
                <a:cs typeface="Arial"/>
              </a:rPr>
              <a:t>ensure </a:t>
            </a:r>
            <a:r>
              <a:rPr sz="1200" b="1" spc="-40" dirty="0">
                <a:latin typeface="Arial"/>
                <a:cs typeface="Arial"/>
              </a:rPr>
              <a:t>that </a:t>
            </a:r>
            <a:r>
              <a:rPr sz="1200" b="1" spc="-55" dirty="0">
                <a:latin typeface="Arial"/>
                <a:cs typeface="Arial"/>
              </a:rPr>
              <a:t>all </a:t>
            </a:r>
            <a:r>
              <a:rPr sz="1200" b="1" spc="-45" dirty="0">
                <a:latin typeface="Arial"/>
                <a:cs typeface="Arial"/>
              </a:rPr>
              <a:t>the </a:t>
            </a:r>
            <a:r>
              <a:rPr sz="1200" b="1" spc="-90" dirty="0">
                <a:latin typeface="Arial"/>
                <a:cs typeface="Arial"/>
              </a:rPr>
              <a:t>objectives  </a:t>
            </a:r>
            <a:r>
              <a:rPr sz="1200" b="1" spc="-65" dirty="0">
                <a:latin typeface="Arial"/>
                <a:cs typeface="Arial"/>
              </a:rPr>
              <a:t>are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covered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15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114" y="426211"/>
            <a:ext cx="6259830" cy="57721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50"/>
              </a:spcBef>
              <a:tabLst>
                <a:tab pos="2922905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52" baseline="2525" dirty="0">
                <a:latin typeface="Arial"/>
                <a:cs typeface="Arial"/>
              </a:rPr>
              <a:t>4</a:t>
            </a:r>
            <a:r>
              <a:rPr sz="1050" b="1" i="1" spc="-52" baseline="35714" dirty="0">
                <a:latin typeface="Arial"/>
                <a:cs typeface="Arial"/>
              </a:rPr>
              <a:t>th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195" baseline="2525" smtClean="0">
                <a:latin typeface="Arial"/>
                <a:cs typeface="Arial"/>
              </a:rPr>
              <a:t>OPHTHALMOLOGY</a:t>
            </a:r>
            <a:r>
              <a:rPr sz="1650" b="1" i="1" spc="-225" baseline="2525" smtClean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43510" algn="ctr">
              <a:lnSpc>
                <a:spcPct val="100000"/>
              </a:lnSpc>
              <a:spcBef>
                <a:spcPts val="5"/>
              </a:spcBef>
            </a:pPr>
            <a:r>
              <a:rPr sz="1200" b="1" spc="-90" dirty="0">
                <a:latin typeface="Arial"/>
                <a:cs typeface="Arial"/>
              </a:rPr>
              <a:t>Objectives </a:t>
            </a:r>
            <a:r>
              <a:rPr sz="1200" b="1" spc="-55" dirty="0">
                <a:latin typeface="Arial"/>
                <a:cs typeface="Arial"/>
              </a:rPr>
              <a:t>for </a:t>
            </a:r>
            <a:r>
              <a:rPr sz="1200" b="1" spc="-125" dirty="0">
                <a:latin typeface="Arial"/>
                <a:cs typeface="Arial"/>
              </a:rPr>
              <a:t>Task </a:t>
            </a:r>
            <a:r>
              <a:rPr sz="1200" b="1" spc="-65" dirty="0">
                <a:latin typeface="Arial"/>
                <a:cs typeface="Arial"/>
              </a:rPr>
              <a:t>Oriented </a:t>
            </a:r>
            <a:r>
              <a:rPr sz="1200" b="1" spc="-105" dirty="0">
                <a:latin typeface="Arial"/>
                <a:cs typeface="Arial"/>
              </a:rPr>
              <a:t>Learning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(TOL)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40104" y="1136650"/>
            <a:ext cx="3296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latin typeface="Arial"/>
                <a:cs typeface="Arial"/>
              </a:rPr>
              <a:t>By </a:t>
            </a:r>
            <a:r>
              <a:rPr sz="1200" spc="-15" dirty="0">
                <a:latin typeface="Arial"/>
                <a:cs typeface="Arial"/>
              </a:rPr>
              <a:t>the </a:t>
            </a:r>
            <a:r>
              <a:rPr sz="1200" spc="-50" dirty="0">
                <a:latin typeface="Arial"/>
                <a:cs typeface="Arial"/>
              </a:rPr>
              <a:t>end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80" dirty="0">
                <a:latin typeface="Arial"/>
                <a:cs typeface="Arial"/>
              </a:rPr>
              <a:t>session </a:t>
            </a:r>
            <a:r>
              <a:rPr sz="1200" spc="-45" dirty="0">
                <a:latin typeface="Arial"/>
                <a:cs typeface="Arial"/>
              </a:rPr>
              <a:t>students </a:t>
            </a:r>
            <a:r>
              <a:rPr sz="1200" spc="-50" dirty="0">
                <a:latin typeface="Arial"/>
                <a:cs typeface="Arial"/>
              </a:rPr>
              <a:t>should </a:t>
            </a:r>
            <a:r>
              <a:rPr sz="1200" spc="-55" dirty="0">
                <a:latin typeface="Arial"/>
                <a:cs typeface="Arial"/>
              </a:rPr>
              <a:t>be able</a:t>
            </a:r>
            <a:r>
              <a:rPr sz="1200" spc="-2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to: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5080" y="1382522"/>
          <a:ext cx="6048375" cy="4854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8375"/>
              </a:tblGrid>
              <a:tr h="37338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8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1: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LIDS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</a:tr>
              <a:tr h="285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following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investigations: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3270" lvl="1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ourier New"/>
                        <a:buChar char="o"/>
                        <a:tabLst>
                          <a:tab pos="763905" algn="l"/>
                        </a:tabLst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Blepharitis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327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763905" algn="l"/>
                        </a:tabLst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Stye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327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76390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Chalazion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3270" lvl="1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o"/>
                        <a:tabLst>
                          <a:tab pos="763905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Trichiasis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3270" lvl="1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ourier New"/>
                        <a:buChar char="o"/>
                        <a:tabLst>
                          <a:tab pos="763905" algn="l"/>
                        </a:tabLst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Entropion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327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Courier New"/>
                        <a:buChar char="o"/>
                        <a:tabLst>
                          <a:tab pos="763905" algn="l"/>
                        </a:tabLst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Ectropion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3270" lvl="1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ourier New"/>
                        <a:buChar char="o"/>
                        <a:tabLst>
                          <a:tab pos="763905" algn="l"/>
                        </a:tabLst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Ptosis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marR="610870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above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mentioned  conditions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marR="519430" indent="-228600">
                        <a:lnSpc>
                          <a:spcPct val="101699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Develop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Basal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cell,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squamous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cell,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Sebaceous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carcinoma and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Melanoma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Nevus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Papilloma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18415" algn="ctr">
                        <a:lnSpc>
                          <a:spcPts val="1405"/>
                        </a:lnSpc>
                      </a:pPr>
                      <a:r>
                        <a:rPr sz="1200" b="1" spc="-145" dirty="0">
                          <a:latin typeface="Arial"/>
                          <a:cs typeface="Arial"/>
                        </a:rPr>
                        <a:t>LACRIMAL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60" dirty="0">
                          <a:latin typeface="Arial"/>
                          <a:cs typeface="Arial"/>
                        </a:rPr>
                        <a:t>APPARATUS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</a:tr>
              <a:tr h="1151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4670" marR="297180" indent="-228600">
                        <a:lnSpc>
                          <a:spcPct val="102499"/>
                        </a:lnSpc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Epiphora, Acute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Chronic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Dacryocystitis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features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investigations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marR="390525" indent="-228600">
                        <a:lnSpc>
                          <a:spcPct val="101699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 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Epiphora,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Actute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Chronic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dacryocystitis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75080" y="6662292"/>
          <a:ext cx="6048375" cy="2103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8375"/>
              </a:tblGrid>
              <a:tr h="371475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8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14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1: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17780" algn="ctr">
                        <a:lnSpc>
                          <a:spcPts val="1405"/>
                        </a:lnSpc>
                      </a:pPr>
                      <a:r>
                        <a:rPr sz="1200" b="1" spc="-125" dirty="0">
                          <a:latin typeface="Arial"/>
                          <a:cs typeface="Arial"/>
                        </a:rPr>
                        <a:t>VITREO-RETINA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</a:tr>
              <a:tr h="1151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4670" marR="172085" indent="-228600">
                        <a:lnSpc>
                          <a:spcPct val="101699"/>
                        </a:lnSpc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sign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symptoms along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relevant investigation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retinal 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vascular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central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retinal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vein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occlusion 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(CRVO)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 Central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retinal  artery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occlusion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(CRVA)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differential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diagnosis,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CRVO/CRVA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5080" y="995146"/>
          <a:ext cx="6048375" cy="202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8375"/>
              </a:tblGrid>
              <a:tr h="37338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8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114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2: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243840" algn="ctr">
                        <a:lnSpc>
                          <a:spcPts val="1415"/>
                        </a:lnSpc>
                      </a:pPr>
                      <a:r>
                        <a:rPr sz="1200" b="1" spc="-110" dirty="0">
                          <a:latin typeface="Arial"/>
                          <a:cs typeface="Arial"/>
                        </a:rPr>
                        <a:t>SQUINT AND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AMBLYOPIA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Squint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Amblyopia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relationship between squint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amblyopia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these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two</a:t>
                      </a:r>
                      <a:r>
                        <a:rPr sz="12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conditions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75080" y="3373247"/>
          <a:ext cx="6048375" cy="1901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8375"/>
              </a:tblGrid>
              <a:tr h="372745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i="1" spc="-8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6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2444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160" dirty="0">
                          <a:latin typeface="Arial"/>
                          <a:cs typeface="Arial"/>
                        </a:rPr>
                        <a:t>DIABETES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MELLITUS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B"/>
                    </a:solidFill>
                  </a:tcPr>
                </a:tc>
              </a:tr>
              <a:tr h="1169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diabetes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mellitus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eye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vision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provided,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diabetic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retinopathy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patho-physiology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diabetic</a:t>
                      </a:r>
                      <a:r>
                        <a:rPr sz="12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retinopathy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670" indent="-228600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534670" algn="l"/>
                          <a:tab pos="53530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above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mentioned condition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956818"/>
            <a:ext cx="146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5956" y="1326133"/>
            <a:ext cx="1891664" cy="184785"/>
          </a:xfrm>
          <a:custGeom>
            <a:avLst/>
            <a:gdLst/>
            <a:ahLst/>
            <a:cxnLst/>
            <a:rect l="l" t="t" r="r" b="b"/>
            <a:pathLst>
              <a:path w="1891664" h="184784">
                <a:moveTo>
                  <a:pt x="0" y="184403"/>
                </a:moveTo>
                <a:lnTo>
                  <a:pt x="1891538" y="184403"/>
                </a:lnTo>
                <a:lnTo>
                  <a:pt x="1891538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91385" y="1302766"/>
            <a:ext cx="560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04" dirty="0">
                <a:latin typeface="Arial"/>
                <a:cs typeface="Arial"/>
              </a:rPr>
              <a:t>SUBJECT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3667" y="1326133"/>
            <a:ext cx="4298315" cy="184785"/>
          </a:xfrm>
          <a:custGeom>
            <a:avLst/>
            <a:gdLst/>
            <a:ahLst/>
            <a:cxnLst/>
            <a:rect l="l" t="t" r="r" b="b"/>
            <a:pathLst>
              <a:path w="4298315" h="184784">
                <a:moveTo>
                  <a:pt x="0" y="184403"/>
                </a:moveTo>
                <a:lnTo>
                  <a:pt x="4298314" y="184403"/>
                </a:lnTo>
                <a:lnTo>
                  <a:pt x="4298314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86680" y="1302766"/>
            <a:ext cx="768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00" dirty="0"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9860" y="132003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9860" y="132003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5956" y="1323086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7570" y="132003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3667" y="1323086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1981" y="132003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21981" y="132003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48714" y="1881885"/>
            <a:ext cx="6457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30" dirty="0">
                <a:latin typeface="Arial"/>
                <a:cs typeface="Arial"/>
              </a:rPr>
              <a:t>A</a:t>
            </a:r>
            <a:r>
              <a:rPr sz="1100" b="1" spc="-80" dirty="0">
                <a:latin typeface="Arial"/>
                <a:cs typeface="Arial"/>
              </a:rPr>
              <a:t>N</a:t>
            </a:r>
            <a:r>
              <a:rPr sz="1100" b="1" spc="-140" dirty="0">
                <a:latin typeface="Arial"/>
                <a:cs typeface="Arial"/>
              </a:rPr>
              <a:t>A</a:t>
            </a:r>
            <a:r>
              <a:rPr sz="1100" b="1" spc="-114" dirty="0">
                <a:latin typeface="Arial"/>
                <a:cs typeface="Arial"/>
              </a:rPr>
              <a:t>TO</a:t>
            </a:r>
            <a:r>
              <a:rPr sz="1100" b="1" spc="25" dirty="0">
                <a:latin typeface="Arial"/>
                <a:cs typeface="Arial"/>
              </a:rPr>
              <a:t>M</a:t>
            </a:r>
            <a:r>
              <a:rPr sz="1100" b="1" spc="-165" dirty="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6498" y="1493265"/>
            <a:ext cx="2741295" cy="87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indent="-208279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221615" algn="l"/>
              </a:tabLst>
            </a:pPr>
            <a:r>
              <a:rPr sz="11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GROSS</a:t>
            </a:r>
            <a:r>
              <a:rPr sz="11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ANATOMY</a:t>
            </a:r>
            <a:endParaRPr sz="1100">
              <a:latin typeface="Arial"/>
              <a:cs typeface="Arial"/>
            </a:endParaRPr>
          </a:p>
          <a:p>
            <a:pPr marL="467995" lvl="1" indent="-22669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8630" algn="l"/>
              </a:tabLst>
            </a:pPr>
            <a:r>
              <a:rPr sz="1100" spc="-95" dirty="0">
                <a:latin typeface="Arial"/>
                <a:cs typeface="Arial"/>
              </a:rPr>
              <a:t>K.L. </a:t>
            </a:r>
            <a:r>
              <a:rPr sz="1100" spc="-25" dirty="0">
                <a:latin typeface="Arial"/>
                <a:cs typeface="Arial"/>
              </a:rPr>
              <a:t>Moore, </a:t>
            </a:r>
            <a:r>
              <a:rPr sz="1100" spc="-45" dirty="0">
                <a:latin typeface="Arial"/>
                <a:cs typeface="Arial"/>
              </a:rPr>
              <a:t>Clinically </a:t>
            </a:r>
            <a:r>
              <a:rPr sz="1100" spc="-35" dirty="0">
                <a:latin typeface="Arial"/>
                <a:cs typeface="Arial"/>
              </a:rPr>
              <a:t>Oriented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Anatomy</a:t>
            </a:r>
            <a:endParaRPr sz="1100">
              <a:latin typeface="Arial"/>
              <a:cs typeface="Arial"/>
            </a:endParaRPr>
          </a:p>
          <a:p>
            <a:pPr marL="224154" indent="-211454">
              <a:lnSpc>
                <a:spcPct val="100000"/>
              </a:lnSpc>
              <a:spcBef>
                <a:spcPts val="25"/>
              </a:spcBef>
              <a:buAutoNum type="alphaUcPeriod"/>
              <a:tabLst>
                <a:tab pos="224790" algn="l"/>
              </a:tabLst>
            </a:pPr>
            <a:r>
              <a:rPr sz="11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EMBRYOLOGY</a:t>
            </a:r>
            <a:endParaRPr sz="1100">
              <a:latin typeface="Arial"/>
              <a:cs typeface="Arial"/>
            </a:endParaRPr>
          </a:p>
          <a:p>
            <a:pPr marL="467995" lvl="1" indent="-226695">
              <a:lnSpc>
                <a:spcPct val="100000"/>
              </a:lnSpc>
              <a:buAutoNum type="arabicPeriod"/>
              <a:tabLst>
                <a:tab pos="468630" algn="l"/>
              </a:tabLst>
            </a:pPr>
            <a:r>
              <a:rPr sz="1100" spc="-40" dirty="0">
                <a:latin typeface="Arial"/>
                <a:cs typeface="Arial"/>
              </a:rPr>
              <a:t>Keith </a:t>
            </a:r>
            <a:r>
              <a:rPr sz="1100" spc="-90" dirty="0">
                <a:latin typeface="Arial"/>
                <a:cs typeface="Arial"/>
              </a:rPr>
              <a:t>L. </a:t>
            </a:r>
            <a:r>
              <a:rPr sz="1100" spc="-25" dirty="0">
                <a:latin typeface="Arial"/>
                <a:cs typeface="Arial"/>
              </a:rPr>
              <a:t>Moore.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Developing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Human</a:t>
            </a:r>
            <a:endParaRPr sz="1100">
              <a:latin typeface="Arial"/>
              <a:cs typeface="Arial"/>
            </a:endParaRPr>
          </a:p>
          <a:p>
            <a:pPr marL="467995" lvl="1" indent="-22669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68630" algn="l"/>
              </a:tabLst>
            </a:pPr>
            <a:r>
              <a:rPr sz="1100" spc="-75" dirty="0">
                <a:latin typeface="Arial"/>
                <a:cs typeface="Arial"/>
              </a:rPr>
              <a:t>Langman’s </a:t>
            </a:r>
            <a:r>
              <a:rPr sz="1100" spc="-40" dirty="0">
                <a:latin typeface="Arial"/>
                <a:cs typeface="Arial"/>
              </a:rPr>
              <a:t>Medical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Embryology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5956" y="1513586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3667" y="1513586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5956" y="2885185"/>
            <a:ext cx="1891664" cy="343535"/>
          </a:xfrm>
          <a:custGeom>
            <a:avLst/>
            <a:gdLst/>
            <a:ahLst/>
            <a:cxnLst/>
            <a:rect l="l" t="t" r="r" b="b"/>
            <a:pathLst>
              <a:path w="1891664" h="343535">
                <a:moveTo>
                  <a:pt x="0" y="343281"/>
                </a:moveTo>
                <a:lnTo>
                  <a:pt x="1891538" y="343281"/>
                </a:lnTo>
                <a:lnTo>
                  <a:pt x="1891538" y="0"/>
                </a:lnTo>
                <a:lnTo>
                  <a:pt x="0" y="0"/>
                </a:lnTo>
                <a:lnTo>
                  <a:pt x="0" y="3432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956" y="2376170"/>
            <a:ext cx="1891664" cy="85725"/>
          </a:xfrm>
          <a:custGeom>
            <a:avLst/>
            <a:gdLst/>
            <a:ahLst/>
            <a:cxnLst/>
            <a:rect l="l" t="t" r="r" b="b"/>
            <a:pathLst>
              <a:path w="1891664" h="85725">
                <a:moveTo>
                  <a:pt x="0" y="85344"/>
                </a:moveTo>
                <a:lnTo>
                  <a:pt x="1891538" y="85344"/>
                </a:lnTo>
                <a:lnTo>
                  <a:pt x="1891538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5956" y="2461514"/>
            <a:ext cx="1891664" cy="127000"/>
          </a:xfrm>
          <a:custGeom>
            <a:avLst/>
            <a:gdLst/>
            <a:ahLst/>
            <a:cxnLst/>
            <a:rect l="l" t="t" r="r" b="b"/>
            <a:pathLst>
              <a:path w="1891664" h="127000">
                <a:moveTo>
                  <a:pt x="0" y="126492"/>
                </a:moveTo>
                <a:lnTo>
                  <a:pt x="1891538" y="126492"/>
                </a:lnTo>
                <a:lnTo>
                  <a:pt x="1891538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5956" y="2588005"/>
            <a:ext cx="1891664" cy="127000"/>
          </a:xfrm>
          <a:custGeom>
            <a:avLst/>
            <a:gdLst/>
            <a:ahLst/>
            <a:cxnLst/>
            <a:rect l="l" t="t" r="r" b="b"/>
            <a:pathLst>
              <a:path w="1891664" h="127000">
                <a:moveTo>
                  <a:pt x="0" y="126492"/>
                </a:moveTo>
                <a:lnTo>
                  <a:pt x="1891538" y="126492"/>
                </a:lnTo>
                <a:lnTo>
                  <a:pt x="1891538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5956" y="2714498"/>
            <a:ext cx="1891664" cy="170815"/>
          </a:xfrm>
          <a:custGeom>
            <a:avLst/>
            <a:gdLst/>
            <a:ahLst/>
            <a:cxnLst/>
            <a:rect l="l" t="t" r="r" b="b"/>
            <a:pathLst>
              <a:path w="1891664" h="170814">
                <a:moveTo>
                  <a:pt x="0" y="170688"/>
                </a:moveTo>
                <a:lnTo>
                  <a:pt x="1891538" y="170688"/>
                </a:lnTo>
                <a:lnTo>
                  <a:pt x="1891538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61617" y="2694177"/>
            <a:ext cx="1416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latin typeface="Arial"/>
                <a:cs typeface="Arial"/>
              </a:rPr>
              <a:t>COMMUNITY</a:t>
            </a:r>
            <a:r>
              <a:rPr sz="1100" b="1" spc="-114" dirty="0">
                <a:latin typeface="Arial"/>
                <a:cs typeface="Arial"/>
              </a:rPr>
              <a:t> </a:t>
            </a:r>
            <a:r>
              <a:rPr sz="1100" b="1" spc="-100" dirty="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23667" y="3055873"/>
            <a:ext cx="4298315" cy="172720"/>
          </a:xfrm>
          <a:custGeom>
            <a:avLst/>
            <a:gdLst/>
            <a:ahLst/>
            <a:cxnLst/>
            <a:rect l="l" t="t" r="r" b="b"/>
            <a:pathLst>
              <a:path w="4298315" h="172719">
                <a:moveTo>
                  <a:pt x="0" y="172593"/>
                </a:moveTo>
                <a:lnTo>
                  <a:pt x="4298314" y="172593"/>
                </a:lnTo>
                <a:lnTo>
                  <a:pt x="4298314" y="0"/>
                </a:lnTo>
                <a:lnTo>
                  <a:pt x="0" y="0"/>
                </a:lnTo>
                <a:lnTo>
                  <a:pt x="0" y="17259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23667" y="2376170"/>
            <a:ext cx="4298315" cy="167640"/>
          </a:xfrm>
          <a:custGeom>
            <a:avLst/>
            <a:gdLst/>
            <a:ahLst/>
            <a:cxnLst/>
            <a:rect l="l" t="t" r="r" b="b"/>
            <a:pathLst>
              <a:path w="4298315" h="167639">
                <a:moveTo>
                  <a:pt x="0" y="167640"/>
                </a:moveTo>
                <a:lnTo>
                  <a:pt x="4298314" y="167640"/>
                </a:lnTo>
                <a:lnTo>
                  <a:pt x="4298314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06395" y="2351277"/>
            <a:ext cx="7505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45" dirty="0">
                <a:latin typeface="Arial"/>
                <a:cs typeface="Arial"/>
              </a:rPr>
              <a:t>TEXT</a:t>
            </a:r>
            <a:r>
              <a:rPr sz="1100" b="1" spc="-125" dirty="0">
                <a:latin typeface="Arial"/>
                <a:cs typeface="Arial"/>
              </a:rPr>
              <a:t> </a:t>
            </a:r>
            <a:r>
              <a:rPr sz="1100" b="1" spc="-165" dirty="0">
                <a:latin typeface="Arial"/>
                <a:cs typeface="Arial"/>
              </a:rPr>
              <a:t>BOOKS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23667" y="2520188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32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3667" y="2543810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23667" y="2714498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23667" y="2885185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8"/>
                </a:moveTo>
                <a:lnTo>
                  <a:pt x="4298314" y="170688"/>
                </a:lnTo>
                <a:lnTo>
                  <a:pt x="4298314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05098" y="2523489"/>
            <a:ext cx="3359150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029" algn="l"/>
              </a:tabLst>
            </a:pPr>
            <a:r>
              <a:rPr sz="1100" spc="-45" dirty="0">
                <a:latin typeface="Arial"/>
                <a:cs typeface="Arial"/>
              </a:rPr>
              <a:t>Community </a:t>
            </a:r>
            <a:r>
              <a:rPr sz="1100" spc="-35" dirty="0">
                <a:latin typeface="Arial"/>
                <a:cs typeface="Arial"/>
              </a:rPr>
              <a:t>Medicine </a:t>
            </a:r>
            <a:r>
              <a:rPr sz="1100" spc="-60" dirty="0">
                <a:latin typeface="Arial"/>
                <a:cs typeface="Arial"/>
              </a:rPr>
              <a:t>by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Parikh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40029" algn="l"/>
              </a:tabLst>
            </a:pPr>
            <a:r>
              <a:rPr sz="1100" spc="-45" dirty="0">
                <a:latin typeface="Arial"/>
                <a:cs typeface="Arial"/>
              </a:rPr>
              <a:t>Community </a:t>
            </a:r>
            <a:r>
              <a:rPr sz="1100" spc="-35" dirty="0">
                <a:latin typeface="Arial"/>
                <a:cs typeface="Arial"/>
              </a:rPr>
              <a:t>Medicine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25" dirty="0">
                <a:latin typeface="Arial"/>
                <a:cs typeface="Arial"/>
              </a:rPr>
              <a:t>M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Ilyas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40029" algn="l"/>
              </a:tabLst>
            </a:pPr>
            <a:r>
              <a:rPr sz="1100" spc="-90" dirty="0">
                <a:latin typeface="Arial"/>
                <a:cs typeface="Arial"/>
              </a:rPr>
              <a:t>Basic </a:t>
            </a:r>
            <a:r>
              <a:rPr sz="1100" i="1" spc="-65" dirty="0">
                <a:latin typeface="Trebuchet MS"/>
                <a:cs typeface="Trebuchet MS"/>
              </a:rPr>
              <a:t>Statistics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Health </a:t>
            </a:r>
            <a:r>
              <a:rPr sz="1100" spc="-90" dirty="0">
                <a:latin typeface="Arial"/>
                <a:cs typeface="Arial"/>
              </a:rPr>
              <a:t>Sciences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110" dirty="0">
                <a:latin typeface="Arial"/>
                <a:cs typeface="Arial"/>
              </a:rPr>
              <a:t>Jan </a:t>
            </a:r>
            <a:r>
              <a:rPr sz="1100" spc="-60" dirty="0">
                <a:latin typeface="Arial"/>
                <a:cs typeface="Arial"/>
              </a:rPr>
              <a:t>W</a:t>
            </a:r>
            <a:r>
              <a:rPr sz="1100" spc="-95" dirty="0">
                <a:latin typeface="Arial"/>
                <a:cs typeface="Arial"/>
              </a:rPr>
              <a:t> Kuzma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25956" y="2373122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3667" y="2373122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23667" y="3378580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5956" y="3231514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23667" y="3231514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23667" y="3902836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5216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23667" y="3754247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5956" y="4752466"/>
            <a:ext cx="1891664" cy="702945"/>
          </a:xfrm>
          <a:custGeom>
            <a:avLst/>
            <a:gdLst/>
            <a:ahLst/>
            <a:cxnLst/>
            <a:rect l="l" t="t" r="r" b="b"/>
            <a:pathLst>
              <a:path w="1891664" h="702945">
                <a:moveTo>
                  <a:pt x="0" y="702818"/>
                </a:moveTo>
                <a:lnTo>
                  <a:pt x="1891538" y="702818"/>
                </a:lnTo>
                <a:lnTo>
                  <a:pt x="1891538" y="0"/>
                </a:lnTo>
                <a:lnTo>
                  <a:pt x="0" y="0"/>
                </a:lnTo>
                <a:lnTo>
                  <a:pt x="0" y="70281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5956" y="4155059"/>
            <a:ext cx="1891664" cy="128270"/>
          </a:xfrm>
          <a:custGeom>
            <a:avLst/>
            <a:gdLst/>
            <a:ahLst/>
            <a:cxnLst/>
            <a:rect l="l" t="t" r="r" b="b"/>
            <a:pathLst>
              <a:path w="1891664" h="128270">
                <a:moveTo>
                  <a:pt x="0" y="128015"/>
                </a:moveTo>
                <a:lnTo>
                  <a:pt x="1891538" y="128015"/>
                </a:lnTo>
                <a:lnTo>
                  <a:pt x="1891538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5956" y="4283075"/>
            <a:ext cx="1891664" cy="127000"/>
          </a:xfrm>
          <a:custGeom>
            <a:avLst/>
            <a:gdLst/>
            <a:ahLst/>
            <a:cxnLst/>
            <a:rect l="l" t="t" r="r" b="b"/>
            <a:pathLst>
              <a:path w="1891664" h="127000">
                <a:moveTo>
                  <a:pt x="0" y="126491"/>
                </a:moveTo>
                <a:lnTo>
                  <a:pt x="1891538" y="126491"/>
                </a:lnTo>
                <a:lnTo>
                  <a:pt x="1891538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5956" y="4409566"/>
            <a:ext cx="1891664" cy="172720"/>
          </a:xfrm>
          <a:custGeom>
            <a:avLst/>
            <a:gdLst/>
            <a:ahLst/>
            <a:cxnLst/>
            <a:rect l="l" t="t" r="r" b="b"/>
            <a:pathLst>
              <a:path w="1891664" h="172720">
                <a:moveTo>
                  <a:pt x="0" y="172212"/>
                </a:moveTo>
                <a:lnTo>
                  <a:pt x="1891538" y="172212"/>
                </a:lnTo>
                <a:lnTo>
                  <a:pt x="1891538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5956" y="4581778"/>
            <a:ext cx="1891664" cy="170815"/>
          </a:xfrm>
          <a:custGeom>
            <a:avLst/>
            <a:gdLst/>
            <a:ahLst/>
            <a:cxnLst/>
            <a:rect l="l" t="t" r="r" b="b"/>
            <a:pathLst>
              <a:path w="1891664" h="170814">
                <a:moveTo>
                  <a:pt x="0" y="170687"/>
                </a:moveTo>
                <a:lnTo>
                  <a:pt x="1891538" y="170687"/>
                </a:lnTo>
                <a:lnTo>
                  <a:pt x="1891538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00124" y="4561458"/>
            <a:ext cx="17373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20" dirty="0">
                <a:latin typeface="Arial"/>
                <a:cs typeface="Arial"/>
              </a:rPr>
              <a:t>PATHOLOGY/MICROBIOLOGY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923667" y="4664075"/>
            <a:ext cx="4298315" cy="173990"/>
          </a:xfrm>
          <a:custGeom>
            <a:avLst/>
            <a:gdLst/>
            <a:ahLst/>
            <a:cxnLst/>
            <a:rect l="l" t="t" r="r" b="b"/>
            <a:pathLst>
              <a:path w="4298315" h="173989">
                <a:moveTo>
                  <a:pt x="0" y="173736"/>
                </a:moveTo>
                <a:lnTo>
                  <a:pt x="4298314" y="173736"/>
                </a:lnTo>
                <a:lnTo>
                  <a:pt x="4298314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23667" y="4155059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3"/>
                </a:moveTo>
                <a:lnTo>
                  <a:pt x="4298314" y="169163"/>
                </a:lnTo>
                <a:lnTo>
                  <a:pt x="4298314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421638" y="3209671"/>
            <a:ext cx="5096510" cy="111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9080">
              <a:lnSpc>
                <a:spcPct val="100000"/>
              </a:lnSpc>
              <a:spcBef>
                <a:spcPts val="100"/>
              </a:spcBef>
            </a:pPr>
            <a:r>
              <a:rPr sz="1100" b="1" spc="-145" dirty="0">
                <a:latin typeface="Arial"/>
                <a:cs typeface="Arial"/>
              </a:rPr>
              <a:t>TEXT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50" dirty="0">
                <a:latin typeface="Arial"/>
                <a:cs typeface="Arial"/>
              </a:rPr>
              <a:t>BOOK</a:t>
            </a:r>
            <a:endParaRPr sz="1100">
              <a:latin typeface="Arial"/>
              <a:cs typeface="Arial"/>
            </a:endParaRPr>
          </a:p>
          <a:p>
            <a:pPr marL="1795780">
              <a:lnSpc>
                <a:spcPct val="100000"/>
              </a:lnSpc>
              <a:spcBef>
                <a:spcPts val="40"/>
              </a:spcBef>
            </a:pPr>
            <a:r>
              <a:rPr sz="1100" spc="-75" dirty="0">
                <a:latin typeface="Arial"/>
                <a:cs typeface="Arial"/>
              </a:rPr>
              <a:t>Vaughan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55" dirty="0">
                <a:latin typeface="Arial"/>
                <a:cs typeface="Arial"/>
              </a:rPr>
              <a:t>Asbury's </a:t>
            </a:r>
            <a:r>
              <a:rPr sz="1100" spc="-60" dirty="0">
                <a:latin typeface="Arial"/>
                <a:cs typeface="Arial"/>
              </a:rPr>
              <a:t>General </a:t>
            </a:r>
            <a:r>
              <a:rPr sz="1100" spc="-40" dirty="0">
                <a:latin typeface="Arial"/>
                <a:cs typeface="Arial"/>
              </a:rPr>
              <a:t>Ophthalmology, </a:t>
            </a:r>
            <a:r>
              <a:rPr sz="1100" spc="-25" dirty="0">
                <a:latin typeface="Arial"/>
                <a:cs typeface="Arial"/>
              </a:rPr>
              <a:t>18th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40"/>
              </a:lnSpc>
              <a:spcBef>
                <a:spcPts val="285"/>
              </a:spcBef>
            </a:pPr>
            <a:r>
              <a:rPr sz="1100" b="1" spc="-140" dirty="0">
                <a:latin typeface="Arial"/>
                <a:cs typeface="Arial"/>
              </a:rPr>
              <a:t>OPHTHALMOLOGY</a:t>
            </a:r>
            <a:endParaRPr sz="1100">
              <a:latin typeface="Arial"/>
              <a:cs typeface="Arial"/>
            </a:endParaRPr>
          </a:p>
          <a:p>
            <a:pPr marL="1497330">
              <a:lnSpc>
                <a:spcPts val="1240"/>
              </a:lnSpc>
            </a:pPr>
            <a:r>
              <a:rPr sz="1100" b="1" spc="-130" dirty="0">
                <a:latin typeface="Arial"/>
                <a:cs typeface="Arial"/>
              </a:rPr>
              <a:t>WEBSITE:</a:t>
            </a:r>
            <a:endParaRPr sz="1100">
              <a:latin typeface="Arial"/>
              <a:cs typeface="Arial"/>
            </a:endParaRPr>
          </a:p>
          <a:p>
            <a:pPr marR="295275" algn="ctr">
              <a:lnSpc>
                <a:spcPct val="100000"/>
              </a:lnSpc>
            </a:pPr>
            <a:r>
              <a:rPr sz="11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https://timroot.com/</a:t>
            </a:r>
            <a:endParaRPr sz="1100">
              <a:latin typeface="Arial"/>
              <a:cs typeface="Arial"/>
            </a:endParaRPr>
          </a:p>
          <a:p>
            <a:pPr marL="1497330">
              <a:lnSpc>
                <a:spcPct val="100000"/>
              </a:lnSpc>
              <a:spcBef>
                <a:spcPts val="495"/>
              </a:spcBef>
            </a:pPr>
            <a:r>
              <a:rPr sz="1100" b="1" spc="-145" dirty="0">
                <a:latin typeface="Arial"/>
                <a:cs typeface="Arial"/>
              </a:rPr>
              <a:t>TEXT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165" dirty="0">
                <a:latin typeface="Arial"/>
                <a:cs typeface="Arial"/>
              </a:rPr>
              <a:t>BOOKS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23667" y="4300601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328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23667" y="4324222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3"/>
                </a:moveTo>
                <a:lnTo>
                  <a:pt x="4298314" y="169163"/>
                </a:lnTo>
                <a:lnTo>
                  <a:pt x="4298314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23667" y="4493386"/>
            <a:ext cx="4298315" cy="170815"/>
          </a:xfrm>
          <a:custGeom>
            <a:avLst/>
            <a:gdLst/>
            <a:ahLst/>
            <a:cxnLst/>
            <a:rect l="l" t="t" r="r" b="b"/>
            <a:pathLst>
              <a:path w="4298315" h="170814">
                <a:moveTo>
                  <a:pt x="0" y="170687"/>
                </a:moveTo>
                <a:lnTo>
                  <a:pt x="4298314" y="170687"/>
                </a:lnTo>
                <a:lnTo>
                  <a:pt x="4298314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134995" y="4300854"/>
            <a:ext cx="3691254" cy="366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0029" algn="l"/>
              </a:tabLst>
            </a:pPr>
            <a:r>
              <a:rPr sz="1100" spc="-70" dirty="0">
                <a:latin typeface="Arial"/>
                <a:cs typeface="Arial"/>
              </a:rPr>
              <a:t>Robbins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50" dirty="0">
                <a:latin typeface="Arial"/>
                <a:cs typeface="Arial"/>
              </a:rPr>
              <a:t>Cotran, Pathologic </a:t>
            </a:r>
            <a:r>
              <a:rPr sz="1100" spc="-95" dirty="0">
                <a:latin typeface="Arial"/>
                <a:cs typeface="Arial"/>
              </a:rPr>
              <a:t>Basis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Disease, </a:t>
            </a:r>
            <a:r>
              <a:rPr sz="1100" spc="-10" dirty="0">
                <a:latin typeface="Arial"/>
                <a:cs typeface="Arial"/>
              </a:rPr>
              <a:t>9th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edition.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240029" algn="l"/>
              </a:tabLst>
            </a:pPr>
            <a:r>
              <a:rPr sz="1100" spc="-75" dirty="0">
                <a:latin typeface="Arial"/>
                <a:cs typeface="Arial"/>
              </a:rPr>
              <a:t>Rapid </a:t>
            </a:r>
            <a:r>
              <a:rPr sz="1100" spc="-70" dirty="0">
                <a:latin typeface="Arial"/>
                <a:cs typeface="Arial"/>
              </a:rPr>
              <a:t>Review </a:t>
            </a:r>
            <a:r>
              <a:rPr sz="1100" spc="-55" dirty="0">
                <a:latin typeface="Arial"/>
                <a:cs typeface="Arial"/>
              </a:rPr>
              <a:t>Pathology, </a:t>
            </a:r>
            <a:r>
              <a:rPr sz="1100" spc="-10" dirty="0">
                <a:latin typeface="Arial"/>
                <a:cs typeface="Arial"/>
              </a:rPr>
              <a:t>4th </a:t>
            </a:r>
            <a:r>
              <a:rPr sz="1100" spc="-15" dirty="0">
                <a:latin typeface="Arial"/>
                <a:cs typeface="Arial"/>
              </a:rPr>
              <a:t>edition </a:t>
            </a:r>
            <a:r>
              <a:rPr sz="1100" spc="-60" dirty="0">
                <a:latin typeface="Arial"/>
                <a:cs typeface="Arial"/>
              </a:rPr>
              <a:t>by </a:t>
            </a:r>
            <a:r>
              <a:rPr sz="1100" spc="-60" dirty="0">
                <a:latin typeface="Arial"/>
                <a:cs typeface="Arial"/>
                <a:hlinkClick r:id="rId3"/>
              </a:rPr>
              <a:t>Edward </a:t>
            </a:r>
            <a:r>
              <a:rPr sz="1100" spc="-100" dirty="0">
                <a:latin typeface="Arial"/>
                <a:cs typeface="Arial"/>
                <a:hlinkClick r:id="rId3"/>
              </a:rPr>
              <a:t>F. </a:t>
            </a:r>
            <a:r>
              <a:rPr sz="1100" spc="-55" dirty="0">
                <a:latin typeface="Arial"/>
                <a:cs typeface="Arial"/>
                <a:hlinkClick r:id="rId3"/>
              </a:rPr>
              <a:t>Goljan</a:t>
            </a:r>
            <a:r>
              <a:rPr sz="1100" spc="-70" dirty="0">
                <a:latin typeface="Arial"/>
                <a:cs typeface="Arial"/>
                <a:hlinkClick r:id="rId3"/>
              </a:rPr>
              <a:t> </a:t>
            </a:r>
            <a:r>
              <a:rPr sz="1100" spc="-50" dirty="0">
                <a:latin typeface="Arial"/>
                <a:cs typeface="Arial"/>
                <a:hlinkClick r:id="rId3"/>
              </a:rPr>
              <a:t>MD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25956" y="4152010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23667" y="4152010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23667" y="5351653"/>
            <a:ext cx="4298315" cy="104139"/>
          </a:xfrm>
          <a:custGeom>
            <a:avLst/>
            <a:gdLst/>
            <a:ahLst/>
            <a:cxnLst/>
            <a:rect l="l" t="t" r="r" b="b"/>
            <a:pathLst>
              <a:path w="4298315" h="104139">
                <a:moveTo>
                  <a:pt x="0" y="103632"/>
                </a:moveTo>
                <a:lnTo>
                  <a:pt x="4298314" y="103632"/>
                </a:lnTo>
                <a:lnTo>
                  <a:pt x="4298314" y="0"/>
                </a:lnTo>
                <a:lnTo>
                  <a:pt x="0" y="0"/>
                </a:lnTo>
                <a:lnTo>
                  <a:pt x="0" y="1036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23667" y="4843907"/>
            <a:ext cx="4298315" cy="169545"/>
          </a:xfrm>
          <a:custGeom>
            <a:avLst/>
            <a:gdLst/>
            <a:ahLst/>
            <a:cxnLst/>
            <a:rect l="l" t="t" r="r" b="b"/>
            <a:pathLst>
              <a:path w="4298315" h="169545">
                <a:moveTo>
                  <a:pt x="0" y="169163"/>
                </a:moveTo>
                <a:lnTo>
                  <a:pt x="4298314" y="169163"/>
                </a:lnTo>
                <a:lnTo>
                  <a:pt x="4298314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23667" y="4989448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23667" y="5013071"/>
            <a:ext cx="4298315" cy="167640"/>
          </a:xfrm>
          <a:custGeom>
            <a:avLst/>
            <a:gdLst/>
            <a:ahLst/>
            <a:cxnLst/>
            <a:rect l="l" t="t" r="r" b="b"/>
            <a:pathLst>
              <a:path w="4298315" h="167639">
                <a:moveTo>
                  <a:pt x="0" y="167639"/>
                </a:moveTo>
                <a:lnTo>
                  <a:pt x="4298314" y="167639"/>
                </a:lnTo>
                <a:lnTo>
                  <a:pt x="429831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23667" y="5180660"/>
            <a:ext cx="4298315" cy="171450"/>
          </a:xfrm>
          <a:custGeom>
            <a:avLst/>
            <a:gdLst/>
            <a:ahLst/>
            <a:cxnLst/>
            <a:rect l="l" t="t" r="r" b="b"/>
            <a:pathLst>
              <a:path w="4298315" h="171450">
                <a:moveTo>
                  <a:pt x="0" y="170992"/>
                </a:moveTo>
                <a:lnTo>
                  <a:pt x="4298314" y="170992"/>
                </a:lnTo>
                <a:lnTo>
                  <a:pt x="4298314" y="0"/>
                </a:lnTo>
                <a:lnTo>
                  <a:pt x="0" y="0"/>
                </a:lnTo>
                <a:lnTo>
                  <a:pt x="0" y="17099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23667" y="4840859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584705" y="5924169"/>
            <a:ext cx="7734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45" dirty="0">
                <a:latin typeface="Arial"/>
                <a:cs typeface="Arial"/>
              </a:rPr>
              <a:t>PHYSIOLOGY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06395" y="4820538"/>
            <a:ext cx="3569970" cy="80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45" dirty="0">
                <a:latin typeface="Arial"/>
                <a:cs typeface="Arial"/>
              </a:rPr>
              <a:t>WEBSITES:</a:t>
            </a:r>
            <a:endParaRPr sz="1100">
              <a:latin typeface="Arial"/>
              <a:cs typeface="Arial"/>
            </a:endParaRPr>
          </a:p>
          <a:p>
            <a:pPr marL="539750" indent="-228600">
              <a:lnSpc>
                <a:spcPts val="1315"/>
              </a:lnSpc>
              <a:spcBef>
                <a:spcPts val="45"/>
              </a:spcBef>
              <a:buAutoNum type="arabicPeriod"/>
              <a:tabLst>
                <a:tab pos="540385" algn="l"/>
              </a:tabLst>
            </a:pPr>
            <a:r>
              <a:rPr sz="1650" spc="-30" baseline="2525" dirty="0">
                <a:latin typeface="Arial"/>
                <a:cs typeface="Arial"/>
                <a:hlinkClick r:id="rId4"/>
              </a:rPr>
              <a:t>http://library.med.utah.edu/WebPath/webpath.html</a:t>
            </a:r>
            <a:endParaRPr sz="1650" baseline="2525">
              <a:latin typeface="Arial"/>
              <a:cs typeface="Arial"/>
            </a:endParaRPr>
          </a:p>
          <a:p>
            <a:pPr marL="539750" indent="-228600">
              <a:lnSpc>
                <a:spcPts val="1315"/>
              </a:lnSpc>
              <a:buAutoNum type="arabicPeriod"/>
              <a:tabLst>
                <a:tab pos="540385" algn="l"/>
              </a:tabLst>
            </a:pPr>
            <a:r>
              <a:rPr sz="1100" spc="-10" dirty="0">
                <a:latin typeface="Arial"/>
                <a:cs typeface="Arial"/>
                <a:hlinkClick r:id="rId5"/>
              </a:rPr>
              <a:t>http://www.pathologyatlas.ro/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100" b="1" spc="-70" dirty="0">
                <a:latin typeface="Arial"/>
                <a:cs typeface="Arial"/>
              </a:rPr>
              <a:t>A.</a:t>
            </a:r>
            <a:r>
              <a:rPr sz="1100" b="1" spc="60" dirty="0">
                <a:latin typeface="Arial"/>
                <a:cs typeface="Arial"/>
              </a:rPr>
              <a:t> </a:t>
            </a:r>
            <a:r>
              <a:rPr sz="11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TEXTBOOKS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05098" y="5608701"/>
            <a:ext cx="3192780" cy="876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0029" algn="l"/>
              </a:tabLst>
            </a:pPr>
            <a:r>
              <a:rPr sz="1100" spc="-50" dirty="0">
                <a:latin typeface="Arial"/>
                <a:cs typeface="Arial"/>
              </a:rPr>
              <a:t>Textbook Of </a:t>
            </a:r>
            <a:r>
              <a:rPr sz="1100" spc="-35" dirty="0">
                <a:latin typeface="Arial"/>
                <a:cs typeface="Arial"/>
              </a:rPr>
              <a:t>Medical </a:t>
            </a:r>
            <a:r>
              <a:rPr sz="1100" spc="-65" dirty="0">
                <a:latin typeface="Arial"/>
                <a:cs typeface="Arial"/>
              </a:rPr>
              <a:t>Physiology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45" dirty="0">
                <a:latin typeface="Arial"/>
                <a:cs typeface="Arial"/>
              </a:rPr>
              <a:t>Guyton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Hall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240029" algn="l"/>
              </a:tabLst>
            </a:pPr>
            <a:r>
              <a:rPr sz="1100" spc="-80" dirty="0">
                <a:latin typeface="Arial"/>
                <a:cs typeface="Arial"/>
              </a:rPr>
              <a:t>Ganong </a:t>
            </a:r>
            <a:r>
              <a:rPr sz="1100" spc="30" dirty="0">
                <a:latin typeface="Arial"/>
                <a:cs typeface="Arial"/>
              </a:rPr>
              <a:t>‘ </a:t>
            </a:r>
            <a:r>
              <a:rPr sz="1100" spc="-229" dirty="0">
                <a:latin typeface="Arial"/>
                <a:cs typeface="Arial"/>
              </a:rPr>
              <a:t>S </a:t>
            </a:r>
            <a:r>
              <a:rPr sz="1100" spc="-70" dirty="0">
                <a:latin typeface="Arial"/>
                <a:cs typeface="Arial"/>
              </a:rPr>
              <a:t>Review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Medical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Physiology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40029" algn="l"/>
              </a:tabLst>
            </a:pPr>
            <a:r>
              <a:rPr sz="1100" spc="-65" dirty="0">
                <a:latin typeface="Arial"/>
                <a:cs typeface="Arial"/>
              </a:rPr>
              <a:t>Human </a:t>
            </a:r>
            <a:r>
              <a:rPr sz="1100" spc="-60" dirty="0">
                <a:latin typeface="Arial"/>
                <a:cs typeface="Arial"/>
              </a:rPr>
              <a:t>Physiology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60" dirty="0">
                <a:latin typeface="Arial"/>
                <a:cs typeface="Arial"/>
              </a:rPr>
              <a:t>Lauralee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Sherwood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40029" algn="l"/>
              </a:tabLst>
            </a:pPr>
            <a:r>
              <a:rPr sz="1100" spc="-60" dirty="0">
                <a:latin typeface="Arial"/>
                <a:cs typeface="Arial"/>
              </a:rPr>
              <a:t>Berne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90" dirty="0">
                <a:latin typeface="Arial"/>
                <a:cs typeface="Arial"/>
              </a:rPr>
              <a:t>Levy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Physiology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40029" algn="l"/>
              </a:tabLst>
            </a:pPr>
            <a:r>
              <a:rPr sz="1100" spc="-70" dirty="0">
                <a:latin typeface="Arial"/>
                <a:cs typeface="Arial"/>
              </a:rPr>
              <a:t>Best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55" dirty="0">
                <a:latin typeface="Arial"/>
                <a:cs typeface="Arial"/>
              </a:rPr>
              <a:t>Taylor Physiological </a:t>
            </a:r>
            <a:r>
              <a:rPr sz="1100" spc="-90" dirty="0">
                <a:latin typeface="Arial"/>
                <a:cs typeface="Arial"/>
              </a:rPr>
              <a:t>Basis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Medical </a:t>
            </a:r>
            <a:r>
              <a:rPr sz="1100" spc="-55" dirty="0">
                <a:latin typeface="Arial"/>
                <a:cs typeface="Arial"/>
              </a:rPr>
              <a:t>Practice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25956" y="5458333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23667" y="5458333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22908" y="1326133"/>
            <a:ext cx="0" cy="5272405"/>
          </a:xfrm>
          <a:custGeom>
            <a:avLst/>
            <a:gdLst/>
            <a:ahLst/>
            <a:cxnLst/>
            <a:rect l="l" t="t" r="r" b="b"/>
            <a:pathLst>
              <a:path h="5272405">
                <a:moveTo>
                  <a:pt x="0" y="0"/>
                </a:moveTo>
                <a:lnTo>
                  <a:pt x="0" y="527215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19860" y="659828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19860" y="659828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25956" y="6601333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4">
                <a:moveTo>
                  <a:pt x="0" y="0"/>
                </a:moveTo>
                <a:lnTo>
                  <a:pt x="189153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20619" y="1326133"/>
            <a:ext cx="0" cy="5272405"/>
          </a:xfrm>
          <a:custGeom>
            <a:avLst/>
            <a:gdLst/>
            <a:ahLst/>
            <a:cxnLst/>
            <a:rect l="l" t="t" r="r" b="b"/>
            <a:pathLst>
              <a:path h="5272405">
                <a:moveTo>
                  <a:pt x="0" y="0"/>
                </a:moveTo>
                <a:lnTo>
                  <a:pt x="0" y="527215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17570" y="659828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23667" y="6601333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31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25029" y="1326133"/>
            <a:ext cx="0" cy="5272405"/>
          </a:xfrm>
          <a:custGeom>
            <a:avLst/>
            <a:gdLst/>
            <a:ahLst/>
            <a:cxnLst/>
            <a:rect l="l" t="t" r="r" b="b"/>
            <a:pathLst>
              <a:path h="5272405">
                <a:moveTo>
                  <a:pt x="0" y="0"/>
                </a:moveTo>
                <a:lnTo>
                  <a:pt x="0" y="527215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21981" y="659828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21981" y="659828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18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19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33373"/>
            <a:ext cx="2332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ADDITIONAL </a:t>
            </a:r>
            <a:r>
              <a:rPr sz="12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233169"/>
          <a:ext cx="6202679" cy="324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53467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Hands-on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Activities/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sessions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hands-on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link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Eye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enhance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Museum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Models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available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museum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rich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resource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quick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educational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4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acquisition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simulated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environment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involving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178435">
                        <a:lnSpc>
                          <a:spcPts val="202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experiential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ensure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safety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help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build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Videos/Podcasts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Videos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podcasts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familiarize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student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32384">
                        <a:lnSpc>
                          <a:spcPct val="1527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protocol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watch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listen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wherever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are,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task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1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Internet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Resources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easily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accessible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internet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added</a:t>
                      </a:r>
                      <a:r>
                        <a:rPr sz="11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time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flexibility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enrich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update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application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345" y="1135126"/>
            <a:ext cx="40119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 </a:t>
            </a:r>
            <a:r>
              <a:rPr sz="16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OPHTHALMOLOGY</a:t>
            </a:r>
            <a:r>
              <a:rPr sz="1600" b="1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909826"/>
          <a:ext cx="6225540" cy="3789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4969510"/>
                <a:gridCol w="615950"/>
              </a:tblGrid>
              <a:tr h="44005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S.No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85" dirty="0">
                          <a:latin typeface="Arial"/>
                          <a:cs typeface="Arial"/>
                        </a:rPr>
                        <a:t>CONTENTS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Page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No.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71120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Overview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71120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4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Guide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Methodologies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71120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9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1: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70" dirty="0">
                          <a:latin typeface="Arial"/>
                          <a:cs typeface="Arial"/>
                        </a:rPr>
                        <a:t>OPTHALMOLOGY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61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Introduction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3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5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35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Learning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Strategies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5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2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Task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Learning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5.1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70">
                          <a:latin typeface="Arial"/>
                          <a:cs typeface="Arial"/>
                        </a:rPr>
                        <a:t>Regulations</a:t>
                      </a:r>
                      <a:r>
                        <a:rPr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85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Regulations </a:t>
                      </a:r>
                      <a:r>
                        <a:rPr sz="140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9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65" baseline="0" dirty="0" smtClean="0">
                          <a:latin typeface="Arial"/>
                          <a:cs typeface="Arial"/>
                        </a:rPr>
                        <a:t> UHS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Schedule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Appendix: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Appendix: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4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20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825500"/>
            <a:ext cx="6238240" cy="233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0" dirty="0">
                <a:latin typeface="Arial"/>
                <a:cs typeface="Arial"/>
              </a:rPr>
              <a:t>ASSESSMENT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METHODS: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70" dirty="0">
                <a:latin typeface="Arial"/>
                <a:cs typeface="Arial"/>
              </a:rPr>
              <a:t>Theory</a:t>
            </a:r>
            <a:r>
              <a:rPr sz="1100" spc="-7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388620" marR="5080" indent="-228600">
              <a:lnSpc>
                <a:spcPct val="117300"/>
              </a:lnSpc>
              <a:buFont typeface="Courier New"/>
              <a:buChar char="o"/>
              <a:tabLst>
                <a:tab pos="388620" algn="l"/>
                <a:tab pos="389255" algn="l"/>
              </a:tabLst>
            </a:pPr>
            <a:r>
              <a:rPr sz="1100" b="1" spc="-105" dirty="0">
                <a:latin typeface="Arial"/>
                <a:cs typeface="Arial"/>
              </a:rPr>
              <a:t>Best Choice </a:t>
            </a:r>
            <a:r>
              <a:rPr sz="1100" b="1" spc="-90" dirty="0">
                <a:latin typeface="Arial"/>
                <a:cs typeface="Arial"/>
              </a:rPr>
              <a:t>Questions </a:t>
            </a:r>
            <a:r>
              <a:rPr sz="1100" b="1" spc="-125" dirty="0">
                <a:latin typeface="Arial"/>
                <a:cs typeface="Arial"/>
              </a:rPr>
              <a:t>(BCQs)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40" dirty="0">
                <a:latin typeface="Arial"/>
                <a:cs typeface="Arial"/>
              </a:rPr>
              <a:t>known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10" dirty="0">
                <a:latin typeface="Arial"/>
                <a:cs typeface="Arial"/>
              </a:rPr>
              <a:t>(Multiple </a:t>
            </a:r>
            <a:r>
              <a:rPr sz="1100" spc="-75" dirty="0">
                <a:latin typeface="Arial"/>
                <a:cs typeface="Arial"/>
              </a:rPr>
              <a:t>Choice </a:t>
            </a:r>
            <a:r>
              <a:rPr sz="1100" spc="-55" dirty="0">
                <a:latin typeface="Arial"/>
                <a:cs typeface="Arial"/>
              </a:rPr>
              <a:t>Questions)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70" dirty="0">
                <a:latin typeface="Arial"/>
                <a:cs typeface="Arial"/>
              </a:rPr>
              <a:t>used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10" dirty="0">
                <a:latin typeface="Arial"/>
                <a:cs typeface="Arial"/>
              </a:rPr>
              <a:t>asses  </a:t>
            </a:r>
            <a:r>
              <a:rPr sz="1100" spc="-40" dirty="0">
                <a:latin typeface="Arial"/>
                <a:cs typeface="Arial"/>
              </a:rPr>
              <a:t>objectives </a:t>
            </a:r>
            <a:r>
              <a:rPr sz="1100" spc="-50" dirty="0">
                <a:latin typeface="Arial"/>
                <a:cs typeface="Arial"/>
              </a:rPr>
              <a:t>covered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urier New"/>
              <a:buChar char="o"/>
            </a:pPr>
            <a:endParaRPr sz="105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155" dirty="0">
                <a:latin typeface="Arial"/>
                <a:cs typeface="Arial"/>
              </a:rPr>
              <a:t>BCQ </a:t>
            </a:r>
            <a:r>
              <a:rPr sz="1100" spc="-85" dirty="0">
                <a:latin typeface="Arial"/>
                <a:cs typeface="Arial"/>
              </a:rPr>
              <a:t>has a </a:t>
            </a:r>
            <a:r>
              <a:rPr sz="1100" spc="-30" dirty="0">
                <a:latin typeface="Arial"/>
                <a:cs typeface="Arial"/>
              </a:rPr>
              <a:t>statement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scenario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30" dirty="0">
                <a:latin typeface="Arial"/>
                <a:cs typeface="Arial"/>
              </a:rPr>
              <a:t>options </a:t>
            </a:r>
            <a:r>
              <a:rPr sz="1100" spc="-35" dirty="0">
                <a:latin typeface="Arial"/>
                <a:cs typeface="Arial"/>
              </a:rPr>
              <a:t>(likely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answer).</a:t>
            </a:r>
            <a:endParaRPr sz="1100">
              <a:latin typeface="Arial"/>
              <a:cs typeface="Arial"/>
            </a:endParaRPr>
          </a:p>
          <a:p>
            <a:pPr marL="469265" marR="192405" lvl="1" indent="-227965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45" dirty="0">
                <a:latin typeface="Arial"/>
                <a:cs typeface="Arial"/>
              </a:rPr>
              <a:t>reading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statement/scenario </a:t>
            </a:r>
            <a:r>
              <a:rPr sz="1100" spc="-50" dirty="0">
                <a:latin typeface="Arial"/>
                <a:cs typeface="Arial"/>
              </a:rPr>
              <a:t>select </a:t>
            </a:r>
            <a:r>
              <a:rPr sz="1100" spc="-114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30" dirty="0">
                <a:latin typeface="Arial"/>
                <a:cs typeface="Arial"/>
              </a:rPr>
              <a:t>appropriate </a:t>
            </a:r>
            <a:r>
              <a:rPr sz="1100" spc="-65" dirty="0">
                <a:latin typeface="Arial"/>
                <a:cs typeface="Arial"/>
              </a:rPr>
              <a:t>response  </a:t>
            </a:r>
            <a:r>
              <a:rPr sz="1100" spc="-15" dirty="0">
                <a:latin typeface="Arial"/>
                <a:cs typeface="Arial"/>
              </a:rPr>
              <a:t>from the </a:t>
            </a:r>
            <a:r>
              <a:rPr sz="1100" spc="-55" dirty="0">
                <a:latin typeface="Arial"/>
                <a:cs typeface="Arial"/>
              </a:rPr>
              <a:t>given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b="1" spc="-85" dirty="0">
                <a:latin typeface="Arial"/>
                <a:cs typeface="Arial"/>
              </a:rPr>
              <a:t>Correct </a:t>
            </a:r>
            <a:r>
              <a:rPr sz="1100" b="1" spc="-80" dirty="0">
                <a:latin typeface="Arial"/>
                <a:cs typeface="Arial"/>
              </a:rPr>
              <a:t>answer </a:t>
            </a:r>
            <a:r>
              <a:rPr sz="1100" b="1" spc="-85" dirty="0">
                <a:latin typeface="Arial"/>
                <a:cs typeface="Arial"/>
              </a:rPr>
              <a:t>carries </a:t>
            </a:r>
            <a:r>
              <a:rPr sz="1100" b="1" spc="-80" dirty="0">
                <a:latin typeface="Arial"/>
                <a:cs typeface="Arial"/>
              </a:rPr>
              <a:t>one </a:t>
            </a:r>
            <a:r>
              <a:rPr sz="1100" b="1" spc="-60" dirty="0">
                <a:latin typeface="Arial"/>
                <a:cs typeface="Arial"/>
              </a:rPr>
              <a:t>mark,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incorrect </a:t>
            </a:r>
            <a:r>
              <a:rPr sz="1100" b="1" spc="-65" dirty="0">
                <a:latin typeface="Arial"/>
                <a:cs typeface="Arial"/>
              </a:rPr>
              <a:t>‘zero </a:t>
            </a:r>
            <a:r>
              <a:rPr sz="1100" b="1" spc="-55" dirty="0">
                <a:latin typeface="Arial"/>
                <a:cs typeface="Arial"/>
              </a:rPr>
              <a:t>mark’. </a:t>
            </a:r>
            <a:r>
              <a:rPr sz="1100" b="1" spc="-75" dirty="0">
                <a:latin typeface="Arial"/>
                <a:cs typeface="Arial"/>
              </a:rPr>
              <a:t>There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80" dirty="0">
                <a:latin typeface="Arial"/>
                <a:cs typeface="Arial"/>
              </a:rPr>
              <a:t>no </a:t>
            </a:r>
            <a:r>
              <a:rPr sz="1100" b="1" spc="-70" dirty="0">
                <a:latin typeface="Arial"/>
                <a:cs typeface="Arial"/>
              </a:rPr>
              <a:t>negative</a:t>
            </a:r>
            <a:r>
              <a:rPr sz="1100" b="1" spc="7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responses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specified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computer-based/OMR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sheet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designed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for</a:t>
            </a:r>
            <a:r>
              <a:rPr sz="1100" spc="-70">
                <a:latin typeface="Arial"/>
                <a:cs typeface="Arial"/>
              </a:rPr>
              <a:t> </a:t>
            </a:r>
            <a:r>
              <a:rPr lang="en-US" sz="1100" spc="-100" dirty="0" smtClean="0">
                <a:latin typeface="Arial"/>
                <a:cs typeface="Arial"/>
              </a:rPr>
              <a:t>AVMC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8704" y="3277336"/>
            <a:ext cx="1071880" cy="4343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b="1" spc="-95" dirty="0">
                <a:latin typeface="Arial"/>
                <a:cs typeface="Arial"/>
              </a:rPr>
              <a:t>EMQs:</a:t>
            </a:r>
            <a:endParaRPr sz="1100">
              <a:latin typeface="Arial"/>
              <a:cs typeface="Arial"/>
            </a:endParaRPr>
          </a:p>
          <a:p>
            <a:pPr marL="321945" lvl="1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21945" algn="l"/>
                <a:tab pos="322580" algn="l"/>
              </a:tabLst>
            </a:pP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95" dirty="0">
                <a:latin typeface="Arial"/>
                <a:cs typeface="Arial"/>
              </a:rPr>
              <a:t>EMQ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6626" y="3624808"/>
            <a:ext cx="5266690" cy="7937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spc="-65" dirty="0">
                <a:latin typeface="Arial"/>
                <a:cs typeface="Arial"/>
              </a:rPr>
              <a:t>An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5-15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45" dirty="0">
                <a:latin typeface="Arial"/>
                <a:cs typeface="Arial"/>
              </a:rPr>
              <a:t> nerve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supply,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functions,</a:t>
            </a:r>
            <a:r>
              <a:rPr sz="1100" spc="-60" dirty="0">
                <a:latin typeface="Arial"/>
                <a:cs typeface="Arial"/>
              </a:rPr>
              <a:t> diagnosis,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investigations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etc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85" dirty="0">
                <a:latin typeface="Arial"/>
                <a:cs typeface="Arial"/>
              </a:rPr>
              <a:t>Lead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–Statement/Question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Two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four </a:t>
            </a:r>
            <a:r>
              <a:rPr sz="1100" spc="-85" dirty="0">
                <a:latin typeface="Arial"/>
                <a:cs typeface="Arial"/>
              </a:rPr>
              <a:t>Stems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Scenarios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2953" y="4400525"/>
            <a:ext cx="5890895" cy="132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27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65" dirty="0">
                <a:latin typeface="Arial"/>
                <a:cs typeface="Arial"/>
              </a:rPr>
              <a:t>For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stem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scenario,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should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choose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appropriate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  option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list.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single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once,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once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45" dirty="0">
                <a:latin typeface="Arial"/>
                <a:cs typeface="Arial"/>
              </a:rPr>
              <a:t>Correct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carries one </a:t>
            </a:r>
            <a:r>
              <a:rPr sz="1100" spc="-40" dirty="0">
                <a:latin typeface="Arial"/>
                <a:cs typeface="Arial"/>
              </a:rPr>
              <a:t>mark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incorrect </a:t>
            </a:r>
            <a:r>
              <a:rPr sz="1100" spc="-35" dirty="0">
                <a:latin typeface="Arial"/>
                <a:cs typeface="Arial"/>
              </a:rPr>
              <a:t>‘zero </a:t>
            </a:r>
            <a:r>
              <a:rPr sz="1100" spc="-30" dirty="0">
                <a:latin typeface="Arial"/>
                <a:cs typeface="Arial"/>
              </a:rPr>
              <a:t>mark’. </a:t>
            </a:r>
            <a:r>
              <a:rPr sz="1100" spc="-65" dirty="0">
                <a:latin typeface="Arial"/>
                <a:cs typeface="Arial"/>
              </a:rPr>
              <a:t>There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b="1" spc="-90" dirty="0">
                <a:latin typeface="Arial"/>
                <a:cs typeface="Arial"/>
              </a:rPr>
              <a:t>NO </a:t>
            </a:r>
            <a:r>
              <a:rPr sz="1100" spc="-45" dirty="0">
                <a:latin typeface="Arial"/>
                <a:cs typeface="Arial"/>
              </a:rPr>
              <a:t>negative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40" dirty="0">
                <a:latin typeface="Arial"/>
                <a:cs typeface="Arial"/>
              </a:rPr>
              <a:t>Student mark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65" dirty="0">
                <a:latin typeface="Arial"/>
                <a:cs typeface="Arial"/>
              </a:rPr>
              <a:t>responses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specified computer-based </a:t>
            </a:r>
            <a:r>
              <a:rPr sz="1100" spc="-50" dirty="0">
                <a:latin typeface="Arial"/>
                <a:cs typeface="Arial"/>
              </a:rPr>
              <a:t>sheet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EMQs.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0104" y="6132957"/>
            <a:ext cx="6142355" cy="313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30" dirty="0">
                <a:latin typeface="Arial"/>
                <a:cs typeface="Arial"/>
              </a:rPr>
              <a:t>OSPE/OSCE: </a:t>
            </a:r>
            <a:r>
              <a:rPr sz="1100" b="1" spc="-65" dirty="0">
                <a:latin typeface="Arial"/>
                <a:cs typeface="Arial"/>
              </a:rPr>
              <a:t>Objective </a:t>
            </a:r>
            <a:r>
              <a:rPr sz="1100" b="1" spc="-70" dirty="0">
                <a:latin typeface="Arial"/>
                <a:cs typeface="Arial"/>
              </a:rPr>
              <a:t>Structured </a:t>
            </a:r>
            <a:r>
              <a:rPr sz="1100" b="1" spc="-65" dirty="0">
                <a:latin typeface="Arial"/>
                <a:cs typeface="Arial"/>
              </a:rPr>
              <a:t>Practical/Clinical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Examination: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583565" indent="-228600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have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complete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task.</a:t>
            </a:r>
            <a:endParaRPr sz="1100">
              <a:latin typeface="Arial"/>
              <a:cs typeface="Arial"/>
            </a:endParaRPr>
          </a:p>
          <a:p>
            <a:pPr marL="583565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12-25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83565" marR="85725" indent="-228600">
              <a:lnSpc>
                <a:spcPct val="101800"/>
              </a:lnSpc>
              <a:spcBef>
                <a:spcPts val="6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105" dirty="0">
                <a:latin typeface="Arial"/>
                <a:cs typeface="Arial"/>
              </a:rPr>
              <a:t>Each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variety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65" dirty="0">
                <a:latin typeface="Arial"/>
                <a:cs typeface="Arial"/>
              </a:rPr>
              <a:t>tasks, </a:t>
            </a:r>
            <a:r>
              <a:rPr sz="1100" spc="-50" dirty="0">
                <a:latin typeface="Arial"/>
                <a:cs typeface="Arial"/>
              </a:rPr>
              <a:t>these </a:t>
            </a:r>
            <a:r>
              <a:rPr sz="1100" spc="-65" dirty="0">
                <a:latin typeface="Arial"/>
                <a:cs typeface="Arial"/>
              </a:rPr>
              <a:t>tasks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35" dirty="0">
                <a:latin typeface="Arial"/>
                <a:cs typeface="Arial"/>
              </a:rPr>
              <a:t>include </a:t>
            </a:r>
            <a:r>
              <a:rPr sz="1100" spc="-25" dirty="0">
                <a:latin typeface="Arial"/>
                <a:cs typeface="Arial"/>
              </a:rPr>
              <a:t>history </a:t>
            </a:r>
            <a:r>
              <a:rPr sz="1100" spc="-35" dirty="0">
                <a:latin typeface="Arial"/>
                <a:cs typeface="Arial"/>
              </a:rPr>
              <a:t>taking, </a:t>
            </a:r>
            <a:r>
              <a:rPr sz="1100" spc="-55" dirty="0">
                <a:latin typeface="Arial"/>
                <a:cs typeface="Arial"/>
              </a:rPr>
              <a:t>physical 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skills and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knowledge</a:t>
            </a:r>
            <a:endParaRPr sz="1100">
              <a:latin typeface="Arial"/>
              <a:cs typeface="Arial"/>
            </a:endParaRPr>
          </a:p>
          <a:p>
            <a:pPr marL="583565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Stations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observed, unobserved,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rest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5835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65" dirty="0">
                <a:latin typeface="Arial"/>
                <a:cs typeface="Arial"/>
              </a:rPr>
              <a:t>Observed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Stations: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350">
              <a:latin typeface="Times New Roman"/>
              <a:cs typeface="Times New Roman"/>
            </a:endParaRPr>
          </a:p>
          <a:p>
            <a:pPr marL="926465" lvl="1" indent="-228600">
              <a:lnSpc>
                <a:spcPct val="100000"/>
              </a:lnSpc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100" spc="-75" dirty="0">
                <a:latin typeface="Arial"/>
                <a:cs typeface="Arial"/>
              </a:rPr>
              <a:t>They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55" dirty="0">
                <a:latin typeface="Arial"/>
                <a:cs typeface="Arial"/>
              </a:rPr>
              <a:t> by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external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examiners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structured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viva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tasks.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Courier New"/>
              <a:buChar char="o"/>
            </a:pPr>
            <a:endParaRPr sz="1000">
              <a:latin typeface="Times New Roman"/>
              <a:cs typeface="Times New Roman"/>
            </a:endParaRPr>
          </a:p>
          <a:p>
            <a:pPr marL="583565" indent="-228600">
              <a:lnSpc>
                <a:spcPct val="100000"/>
              </a:lnSpc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55" dirty="0">
                <a:latin typeface="Arial"/>
                <a:cs typeface="Arial"/>
              </a:rPr>
              <a:t>Unobserved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Stattions:</a:t>
            </a:r>
            <a:endParaRPr sz="1100">
              <a:latin typeface="Arial"/>
              <a:cs typeface="Arial"/>
            </a:endParaRPr>
          </a:p>
          <a:p>
            <a:pPr marL="926465" marR="5080" lvl="1" indent="-228600">
              <a:lnSpc>
                <a:spcPts val="1989"/>
              </a:lnSpc>
              <a:spcBef>
                <a:spcPts val="170"/>
              </a:spcBef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static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which there </a:t>
            </a:r>
            <a:r>
              <a:rPr sz="1100" spc="-70" dirty="0">
                <a:latin typeface="Arial"/>
                <a:cs typeface="Arial"/>
              </a:rPr>
              <a:t>may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70" dirty="0">
                <a:latin typeface="Arial"/>
                <a:cs typeface="Arial"/>
              </a:rPr>
              <a:t>X-ray, </a:t>
            </a:r>
            <a:r>
              <a:rPr sz="1100" spc="-110" dirty="0">
                <a:latin typeface="Arial"/>
                <a:cs typeface="Arial"/>
              </a:rPr>
              <a:t>Labs </a:t>
            </a:r>
            <a:r>
              <a:rPr sz="1100" spc="-35" dirty="0">
                <a:latin typeface="Arial"/>
                <a:cs typeface="Arial"/>
              </a:rPr>
              <a:t>reports, </a:t>
            </a:r>
            <a:r>
              <a:rPr sz="1100" spc="-45" dirty="0">
                <a:latin typeface="Arial"/>
                <a:cs typeface="Arial"/>
              </a:rPr>
              <a:t>pictures, clinical  </a:t>
            </a:r>
            <a:r>
              <a:rPr sz="1100" spc="-70" dirty="0">
                <a:latin typeface="Arial"/>
                <a:cs typeface="Arial"/>
              </a:rPr>
              <a:t>scenarios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related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questions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answer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provided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answer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copy.</a:t>
            </a:r>
            <a:endParaRPr sz="1100">
              <a:latin typeface="Arial"/>
              <a:cs typeface="Arial"/>
            </a:endParaRPr>
          </a:p>
          <a:p>
            <a:pPr marL="583565" indent="-228600">
              <a:lnSpc>
                <a:spcPct val="100000"/>
              </a:lnSpc>
              <a:spcBef>
                <a:spcPts val="555"/>
              </a:spcBef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1100" spc="-80" dirty="0">
                <a:latin typeface="Arial"/>
                <a:cs typeface="Arial"/>
              </a:rPr>
              <a:t>Rest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8304" y="6032500"/>
            <a:ext cx="4899660" cy="2268220"/>
          </a:xfrm>
          <a:custGeom>
            <a:avLst/>
            <a:gdLst/>
            <a:ahLst/>
            <a:cxnLst/>
            <a:rect l="l" t="t" r="r" b="b"/>
            <a:pathLst>
              <a:path w="4899659" h="2268220">
                <a:moveTo>
                  <a:pt x="2449830" y="608964"/>
                </a:moveTo>
                <a:lnTo>
                  <a:pt x="3293745" y="0"/>
                </a:lnTo>
                <a:lnTo>
                  <a:pt x="3210560" y="558800"/>
                </a:lnTo>
                <a:lnTo>
                  <a:pt x="4168775" y="467995"/>
                </a:lnTo>
                <a:lnTo>
                  <a:pt x="3788409" y="767714"/>
                </a:lnTo>
                <a:lnTo>
                  <a:pt x="4785359" y="854075"/>
                </a:lnTo>
                <a:lnTo>
                  <a:pt x="3993515" y="1099820"/>
                </a:lnTo>
                <a:lnTo>
                  <a:pt x="4899660" y="1395095"/>
                </a:lnTo>
                <a:lnTo>
                  <a:pt x="3818890" y="1358900"/>
                </a:lnTo>
                <a:lnTo>
                  <a:pt x="4115434" y="1899920"/>
                </a:lnTo>
                <a:lnTo>
                  <a:pt x="3180080" y="1517650"/>
                </a:lnTo>
                <a:lnTo>
                  <a:pt x="3004820" y="2072639"/>
                </a:lnTo>
                <a:lnTo>
                  <a:pt x="2388870" y="1567814"/>
                </a:lnTo>
                <a:lnTo>
                  <a:pt x="1924049" y="2268220"/>
                </a:lnTo>
                <a:lnTo>
                  <a:pt x="1749424" y="1640839"/>
                </a:lnTo>
                <a:lnTo>
                  <a:pt x="1079500" y="1849755"/>
                </a:lnTo>
                <a:lnTo>
                  <a:pt x="1285239" y="1463039"/>
                </a:lnTo>
                <a:lnTo>
                  <a:pt x="30480" y="1531620"/>
                </a:lnTo>
                <a:lnTo>
                  <a:pt x="843914" y="1236345"/>
                </a:lnTo>
                <a:lnTo>
                  <a:pt x="0" y="904239"/>
                </a:lnTo>
                <a:lnTo>
                  <a:pt x="1049020" y="799464"/>
                </a:lnTo>
                <a:lnTo>
                  <a:pt x="83819" y="240664"/>
                </a:lnTo>
                <a:lnTo>
                  <a:pt x="1658620" y="663575"/>
                </a:lnTo>
                <a:lnTo>
                  <a:pt x="1894205" y="240664"/>
                </a:lnTo>
                <a:lnTo>
                  <a:pt x="2449830" y="6089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4329" y="6948805"/>
            <a:ext cx="2371724" cy="590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0114" y="426211"/>
            <a:ext cx="6259830" cy="6038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0"/>
              </a:spcBef>
              <a:tabLst>
                <a:tab pos="2935605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52" baseline="2525" dirty="0">
                <a:latin typeface="Arial"/>
                <a:cs typeface="Arial"/>
              </a:rPr>
              <a:t>4</a:t>
            </a:r>
            <a:r>
              <a:rPr sz="1050" b="1" i="1" spc="-52" baseline="35714" dirty="0">
                <a:latin typeface="Arial"/>
                <a:cs typeface="Arial"/>
              </a:rPr>
              <a:t>th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195" baseline="2525" smtClean="0">
                <a:latin typeface="Arial"/>
                <a:cs typeface="Arial"/>
              </a:rPr>
              <a:t>OPHTHALMOLOGY</a:t>
            </a:r>
            <a:r>
              <a:rPr sz="1650" b="1" i="1" spc="-225" baseline="2525" smtClean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 marL="946785" marR="103505" indent="-228600">
              <a:lnSpc>
                <a:spcPct val="117300"/>
              </a:lnSpc>
              <a:spcBef>
                <a:spcPts val="85"/>
              </a:spcBef>
              <a:tabLst>
                <a:tab pos="946785" algn="l"/>
              </a:tabLst>
            </a:pPr>
            <a:r>
              <a:rPr sz="1100" dirty="0">
                <a:latin typeface="Courier New"/>
                <a:cs typeface="Courier New"/>
              </a:rPr>
              <a:t>o	</a:t>
            </a:r>
            <a:r>
              <a:rPr sz="1100" spc="-30" dirty="0">
                <a:latin typeface="Arial"/>
                <a:cs typeface="Arial"/>
              </a:rPr>
              <a:t>I </a:t>
            </a:r>
            <a:r>
              <a:rPr sz="1100" spc="60" dirty="0">
                <a:latin typeface="Arial"/>
                <a:cs typeface="Arial"/>
              </a:rPr>
              <a:t>t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20" dirty="0">
                <a:latin typeface="Arial"/>
                <a:cs typeface="Arial"/>
              </a:rPr>
              <a:t>there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no </a:t>
            </a:r>
            <a:r>
              <a:rPr sz="1100" spc="-50" dirty="0">
                <a:latin typeface="Arial"/>
                <a:cs typeface="Arial"/>
              </a:rPr>
              <a:t>task </a:t>
            </a:r>
            <a:r>
              <a:rPr sz="1100" spc="-55" dirty="0">
                <a:latin typeface="Arial"/>
                <a:cs typeface="Arial"/>
              </a:rPr>
              <a:t>given and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75" dirty="0">
                <a:latin typeface="Arial"/>
                <a:cs typeface="Arial"/>
              </a:rPr>
              <a:t>can </a:t>
            </a:r>
            <a:r>
              <a:rPr sz="1100" spc="-55" dirty="0">
                <a:latin typeface="Arial"/>
                <a:cs typeface="Arial"/>
              </a:rPr>
              <a:t>organize  </a:t>
            </a:r>
            <a:r>
              <a:rPr sz="1100" spc="-20" dirty="0">
                <a:latin typeface="Arial"/>
                <a:cs typeface="Arial"/>
              </a:rPr>
              <a:t>his/her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thoughts.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21</a:t>
            </a:fld>
            <a:endParaRPr spc="-55" dirty="0"/>
          </a:p>
        </p:txBody>
      </p:sp>
      <p:sp>
        <p:nvSpPr>
          <p:cNvPr id="5" name="object 5"/>
          <p:cNvSpPr txBox="1"/>
          <p:nvPr/>
        </p:nvSpPr>
        <p:spPr>
          <a:xfrm>
            <a:off x="1084884" y="1282953"/>
            <a:ext cx="6055995" cy="2113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110" dirty="0" smtClean="0">
                <a:latin typeface="Arial"/>
                <a:cs typeface="Arial"/>
              </a:rPr>
              <a:t>AVMC</a:t>
            </a:r>
            <a:r>
              <a:rPr sz="1100" b="1" spc="-110" smtClean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Internal </a:t>
            </a:r>
            <a:r>
              <a:rPr sz="1100" b="1" spc="-80" dirty="0">
                <a:latin typeface="Arial"/>
                <a:cs typeface="Arial"/>
              </a:rPr>
              <a:t>Evaluation</a:t>
            </a:r>
            <a:r>
              <a:rPr sz="1100" b="1" spc="-200" dirty="0">
                <a:latin typeface="Arial"/>
                <a:cs typeface="Arial"/>
              </a:rPr>
              <a:t> </a:t>
            </a:r>
            <a:r>
              <a:rPr sz="1100" b="1" spc="-95" dirty="0">
                <a:latin typeface="Arial"/>
                <a:cs typeface="Arial"/>
              </a:rPr>
              <a:t>Policy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324485" indent="-227965">
              <a:lnSpc>
                <a:spcPct val="100000"/>
              </a:lnSpc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determine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achievement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324485" marR="46355" indent="-227965">
              <a:lnSpc>
                <a:spcPct val="152700"/>
              </a:lnSpc>
              <a:spcBef>
                <a:spcPts val="50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b="1" spc="-55" dirty="0">
                <a:latin typeface="Arial"/>
                <a:cs typeface="Arial"/>
              </a:rPr>
              <a:t>Module </a:t>
            </a:r>
            <a:r>
              <a:rPr sz="1100" b="1" spc="-80" dirty="0">
                <a:latin typeface="Arial"/>
                <a:cs typeface="Arial"/>
              </a:rPr>
              <a:t>Examination: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35" dirty="0">
                <a:latin typeface="Arial"/>
                <a:cs typeface="Arial"/>
              </a:rPr>
              <a:t>module.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method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examination 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5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includes </a:t>
            </a:r>
            <a:r>
              <a:rPr sz="1100" spc="-145" dirty="0">
                <a:latin typeface="Arial"/>
                <a:cs typeface="Arial"/>
              </a:rPr>
              <a:t>BCQs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0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</a:t>
            </a:r>
            <a:r>
              <a:rPr sz="1100" spc="-50" dirty="0">
                <a:latin typeface="Arial"/>
                <a:cs typeface="Arial"/>
              </a:rPr>
              <a:t>Practical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Examination).</a:t>
            </a:r>
            <a:endParaRPr sz="1100">
              <a:latin typeface="Arial"/>
              <a:cs typeface="Arial"/>
            </a:endParaRPr>
          </a:p>
          <a:p>
            <a:pPr marL="324485" marR="5080" indent="-227965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b="1" spc="-85" dirty="0">
                <a:latin typeface="Arial"/>
                <a:cs typeface="Arial"/>
              </a:rPr>
              <a:t>Graded </a:t>
            </a:r>
            <a:r>
              <a:rPr sz="1100" b="1" spc="-114" dirty="0">
                <a:latin typeface="Arial"/>
                <a:cs typeface="Arial"/>
              </a:rPr>
              <a:t>Assessment </a:t>
            </a:r>
            <a:r>
              <a:rPr sz="1100" b="1" spc="-55" dirty="0">
                <a:latin typeface="Arial"/>
                <a:cs typeface="Arial"/>
              </a:rPr>
              <a:t>of </a:t>
            </a:r>
            <a:r>
              <a:rPr sz="1100" b="1" spc="-85" dirty="0">
                <a:latin typeface="Arial"/>
                <a:cs typeface="Arial"/>
              </a:rPr>
              <a:t>students by </a:t>
            </a:r>
            <a:r>
              <a:rPr sz="1100" b="1" spc="-65" dirty="0">
                <a:latin typeface="Arial"/>
                <a:cs typeface="Arial"/>
              </a:rPr>
              <a:t>Individual </a:t>
            </a:r>
            <a:r>
              <a:rPr sz="1100" b="1" spc="-55" dirty="0">
                <a:latin typeface="Arial"/>
                <a:cs typeface="Arial"/>
              </a:rPr>
              <a:t>Department</a:t>
            </a:r>
            <a:r>
              <a:rPr sz="1100" spc="-55" dirty="0">
                <a:latin typeface="Arial"/>
                <a:cs typeface="Arial"/>
              </a:rPr>
              <a:t>: </a:t>
            </a:r>
            <a:r>
              <a:rPr sz="1100" spc="-60" dirty="0">
                <a:latin typeface="Arial"/>
                <a:cs typeface="Arial"/>
              </a:rPr>
              <a:t>Quiz, </a:t>
            </a:r>
            <a:r>
              <a:rPr sz="1100" spc="-45" dirty="0">
                <a:latin typeface="Arial"/>
                <a:cs typeface="Arial"/>
              </a:rPr>
              <a:t>viva, </a:t>
            </a:r>
            <a:r>
              <a:rPr sz="1100" spc="-35" dirty="0">
                <a:latin typeface="Arial"/>
                <a:cs typeface="Arial"/>
              </a:rPr>
              <a:t>practical, </a:t>
            </a:r>
            <a:r>
              <a:rPr sz="1100" spc="-50" dirty="0">
                <a:latin typeface="Arial"/>
                <a:cs typeface="Arial"/>
              </a:rPr>
              <a:t>assignment, small 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30" dirty="0">
                <a:latin typeface="Arial"/>
                <a:cs typeface="Arial"/>
              </a:rPr>
              <a:t>activities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35" dirty="0">
                <a:latin typeface="Arial"/>
                <a:cs typeface="Arial"/>
              </a:rPr>
              <a:t>CBL, </a:t>
            </a:r>
            <a:r>
              <a:rPr sz="1100" spc="-114" dirty="0">
                <a:latin typeface="Arial"/>
                <a:cs typeface="Arial"/>
              </a:rPr>
              <a:t>TBL, TOL, </a:t>
            </a:r>
            <a:r>
              <a:rPr sz="1100" spc="-25" dirty="0">
                <a:latin typeface="Arial"/>
                <a:cs typeface="Arial"/>
              </a:rPr>
              <a:t>online </a:t>
            </a:r>
            <a:r>
              <a:rPr sz="1100" spc="-70" dirty="0">
                <a:latin typeface="Arial"/>
                <a:cs typeface="Arial"/>
              </a:rPr>
              <a:t>assessment, </a:t>
            </a:r>
            <a:r>
              <a:rPr sz="1100" spc="-30" dirty="0">
                <a:latin typeface="Arial"/>
                <a:cs typeface="Arial"/>
              </a:rPr>
              <a:t>ward activities,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log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book.</a:t>
            </a:r>
            <a:endParaRPr sz="1100">
              <a:latin typeface="Arial"/>
              <a:cs typeface="Arial"/>
            </a:endParaRPr>
          </a:p>
          <a:p>
            <a:pPr marL="32448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45" dirty="0">
                <a:latin typeface="Arial"/>
                <a:cs typeface="Arial"/>
              </a:rPr>
              <a:t>Marks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modular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graded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assessment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constitute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20%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weightage.</a:t>
            </a:r>
            <a:endParaRPr sz="1100">
              <a:latin typeface="Arial"/>
              <a:cs typeface="Arial"/>
            </a:endParaRPr>
          </a:p>
          <a:p>
            <a:pPr marL="324485" indent="-227965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>
                <a:latin typeface="Arial"/>
                <a:cs typeface="Arial"/>
              </a:rPr>
              <a:t>per </a:t>
            </a:r>
            <a:r>
              <a:rPr lang="en-US" sz="1100" spc="-125" dirty="0" smtClean="0">
                <a:latin typeface="Arial"/>
                <a:cs typeface="Arial"/>
              </a:rPr>
              <a:t>UHS</a:t>
            </a:r>
            <a:r>
              <a:rPr sz="1100" spc="-125" smtClean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policy, </a:t>
            </a:r>
            <a:r>
              <a:rPr sz="1100" spc="-20" dirty="0">
                <a:latin typeface="Arial"/>
                <a:cs typeface="Arial"/>
              </a:rPr>
              <a:t>this </a:t>
            </a:r>
            <a:r>
              <a:rPr sz="1100" spc="-105" dirty="0">
                <a:latin typeface="Arial"/>
                <a:cs typeface="Arial"/>
              </a:rPr>
              <a:t>20%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added </a:t>
            </a:r>
            <a:r>
              <a:rPr sz="1100" spc="-45">
                <a:latin typeface="Arial"/>
                <a:cs typeface="Arial"/>
              </a:rPr>
              <a:t>by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10" smtClean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Semester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9860" y="3684143"/>
          <a:ext cx="6188074" cy="1113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1673860"/>
                <a:gridCol w="1715134"/>
                <a:gridCol w="1816100"/>
              </a:tblGrid>
              <a:tr h="287655">
                <a:tc grid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90" dirty="0">
                          <a:latin typeface="Arial"/>
                          <a:cs typeface="Arial"/>
                        </a:rPr>
                        <a:t>Example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120" dirty="0">
                          <a:latin typeface="Arial"/>
                          <a:cs typeface="Arial"/>
                        </a:rPr>
                        <a:t>JSMU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Marks allocated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97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240665" indent="-226060">
                        <a:lnSpc>
                          <a:spcPct val="102000"/>
                        </a:lnSpc>
                        <a:spcBef>
                          <a:spcPts val="56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 Examination 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Marks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15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0029" marR="231140" indent="635" algn="ctr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000" b="1" spc="-95" dirty="0">
                          <a:latin typeface="Arial"/>
                          <a:cs typeface="Arial"/>
                        </a:rPr>
                        <a:t>(Task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Assignments +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Modular 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Eaam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(Theory)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95" dirty="0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84884" y="4942814"/>
            <a:ext cx="5997575" cy="8064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75" dirty="0">
                <a:latin typeface="Arial"/>
                <a:cs typeface="Arial"/>
              </a:rPr>
              <a:t>Formative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25" dirty="0">
                <a:latin typeface="Arial"/>
                <a:cs typeface="Arial"/>
              </a:rPr>
              <a:t>department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25" dirty="0">
                <a:latin typeface="Arial"/>
                <a:cs typeface="Arial"/>
              </a:rPr>
              <a:t>hold </a:t>
            </a:r>
            <a:r>
              <a:rPr sz="1100" spc="-50" dirty="0">
                <a:latin typeface="Arial"/>
                <a:cs typeface="Arial"/>
              </a:rPr>
              <a:t>quiz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5" dirty="0">
                <a:latin typeface="Arial"/>
                <a:cs typeface="Arial"/>
              </a:rPr>
              <a:t>short </a:t>
            </a:r>
            <a:r>
              <a:rPr sz="1100" spc="-60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5" dirty="0">
                <a:latin typeface="Arial"/>
                <a:cs typeface="Arial"/>
              </a:rPr>
              <a:t>their 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marks </a:t>
            </a:r>
            <a:r>
              <a:rPr sz="1100" spc="-30" dirty="0">
                <a:latin typeface="Arial"/>
                <a:cs typeface="Arial"/>
              </a:rPr>
              <a:t>obtained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included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4119" y="6843750"/>
            <a:ext cx="2188845" cy="612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6900"/>
              </a:lnSpc>
              <a:spcBef>
                <a:spcPts val="90"/>
              </a:spcBef>
            </a:pPr>
            <a:r>
              <a:rPr sz="1100" b="1" spc="-35" dirty="0">
                <a:latin typeface="Arial"/>
                <a:cs typeface="Arial"/>
              </a:rPr>
              <a:t>More </a:t>
            </a:r>
            <a:r>
              <a:rPr sz="1100" b="1" spc="-60" dirty="0">
                <a:latin typeface="Arial"/>
                <a:cs typeface="Arial"/>
              </a:rPr>
              <a:t>than </a:t>
            </a:r>
            <a:r>
              <a:rPr sz="1100" b="1" spc="-100" dirty="0">
                <a:latin typeface="Arial"/>
                <a:cs typeface="Arial"/>
              </a:rPr>
              <a:t>75% </a:t>
            </a:r>
            <a:r>
              <a:rPr sz="1100" b="1" spc="-70" dirty="0">
                <a:latin typeface="Arial"/>
                <a:cs typeface="Arial"/>
              </a:rPr>
              <a:t>attendance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75" dirty="0">
                <a:latin typeface="Arial"/>
                <a:cs typeface="Arial"/>
              </a:rPr>
              <a:t>needed 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5" dirty="0">
                <a:latin typeface="Arial"/>
                <a:cs typeface="Arial"/>
              </a:rPr>
              <a:t>sit </a:t>
            </a:r>
            <a:r>
              <a:rPr sz="1100" b="1" spc="-55" dirty="0">
                <a:latin typeface="Arial"/>
                <a:cs typeface="Arial"/>
              </a:rPr>
              <a:t>for </a:t>
            </a:r>
            <a:r>
              <a:rPr sz="1100" b="1" spc="-45" dirty="0">
                <a:latin typeface="Arial"/>
                <a:cs typeface="Arial"/>
              </a:rPr>
              <a:t>the </a:t>
            </a:r>
            <a:r>
              <a:rPr sz="1100" b="1" spc="-70" dirty="0">
                <a:latin typeface="Arial"/>
                <a:cs typeface="Arial"/>
              </a:rPr>
              <a:t>modular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85" dirty="0">
                <a:latin typeface="Arial"/>
                <a:cs typeface="Arial"/>
              </a:rPr>
              <a:t>semester  </a:t>
            </a:r>
            <a:r>
              <a:rPr sz="1100" b="1" spc="-75" dirty="0">
                <a:latin typeface="Arial"/>
                <a:cs typeface="Arial"/>
              </a:rPr>
              <a:t>examinations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114" y="426211"/>
            <a:ext cx="6259830" cy="6134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0"/>
              </a:spcBef>
              <a:tabLst>
                <a:tab pos="2935605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52" baseline="2525" dirty="0">
                <a:latin typeface="Arial"/>
                <a:cs typeface="Arial"/>
              </a:rPr>
              <a:t>4</a:t>
            </a:r>
            <a:r>
              <a:rPr sz="1050" b="1" i="1" spc="-52" baseline="35714" dirty="0">
                <a:latin typeface="Arial"/>
                <a:cs typeface="Arial"/>
              </a:rPr>
              <a:t>th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195" baseline="2525" smtClean="0">
                <a:latin typeface="Arial"/>
                <a:cs typeface="Arial"/>
              </a:rPr>
              <a:t>OPHTHALMOLOGY</a:t>
            </a:r>
            <a:r>
              <a:rPr sz="1650" b="1" i="1" spc="-225" baseline="2525" smtClean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</a:pPr>
            <a:r>
              <a:rPr sz="1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MODULAR </a:t>
            </a:r>
            <a:r>
              <a:rPr sz="1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1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100" b="1" u="heavy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REGULATIONS</a:t>
            </a:r>
            <a:r>
              <a:rPr sz="1100" b="1" u="heavy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lang="en-US" sz="1100" b="1" u="heavy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AVMC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249476" y="1077823"/>
            <a:ext cx="5969000" cy="37052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report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30 </a:t>
            </a:r>
            <a:r>
              <a:rPr sz="1100" spc="-35" dirty="0">
                <a:latin typeface="Arial"/>
                <a:cs typeface="Arial"/>
              </a:rPr>
              <a:t>minutes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before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b="1" spc="-114" dirty="0">
                <a:latin typeface="Arial"/>
                <a:cs typeface="Arial"/>
              </a:rPr>
              <a:t>Exam </a:t>
            </a:r>
            <a:r>
              <a:rPr sz="1100" b="1" spc="-40" dirty="0">
                <a:latin typeface="Arial"/>
                <a:cs typeface="Arial"/>
              </a:rPr>
              <a:t>will </a:t>
            </a:r>
            <a:r>
              <a:rPr sz="1100" b="1" spc="-90" dirty="0">
                <a:latin typeface="Arial"/>
                <a:cs typeface="Arial"/>
              </a:rPr>
              <a:t>begin sharp </a:t>
            </a:r>
            <a:r>
              <a:rPr sz="1100" b="1" spc="-30" dirty="0">
                <a:latin typeface="Arial"/>
                <a:cs typeface="Arial"/>
              </a:rPr>
              <a:t>at </a:t>
            </a:r>
            <a:r>
              <a:rPr sz="1100" b="1" spc="-50" dirty="0">
                <a:latin typeface="Arial"/>
                <a:cs typeface="Arial"/>
              </a:rPr>
              <a:t>the </a:t>
            </a:r>
            <a:r>
              <a:rPr sz="1100" b="1" spc="-85" dirty="0">
                <a:latin typeface="Arial"/>
                <a:cs typeface="Arial"/>
              </a:rPr>
              <a:t>given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0665" marR="250190" indent="-227965">
              <a:lnSpc>
                <a:spcPct val="150900"/>
              </a:lnSpc>
              <a:spcBef>
                <a:spcPts val="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enter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30" dirty="0">
                <a:latin typeface="Arial"/>
                <a:cs typeface="Arial"/>
              </a:rPr>
              <a:t>hall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60" dirty="0">
                <a:latin typeface="Arial"/>
                <a:cs typeface="Arial"/>
              </a:rPr>
              <a:t>15 </a:t>
            </a:r>
            <a:r>
              <a:rPr sz="1100" spc="-40" dirty="0">
                <a:latin typeface="Arial"/>
                <a:cs typeface="Arial"/>
              </a:rPr>
              <a:t>minutes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scheduled 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according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roll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numbers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mentioned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seats.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strictly 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allowed in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100">
              <a:latin typeface="Arial"/>
              <a:cs typeface="Arial"/>
            </a:endParaRPr>
          </a:p>
          <a:p>
            <a:pPr marL="240665" marR="81915" indent="-227965">
              <a:lnSpc>
                <a:spcPct val="151100"/>
              </a:lnSpc>
              <a:spcBef>
                <a:spcPts val="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60" dirty="0">
                <a:latin typeface="Arial"/>
                <a:cs typeface="Arial"/>
              </a:rPr>
              <a:t> 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found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cell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phone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(silent,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switched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on)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he/she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 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continue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240665" marR="5080" indent="-227965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sit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dirty="0">
                <a:latin typeface="Arial"/>
                <a:cs typeface="Arial"/>
              </a:rPr>
              <a:t>without </a:t>
            </a:r>
            <a:r>
              <a:rPr sz="1100" spc="-35" dirty="0">
                <a:latin typeface="Arial"/>
                <a:cs typeface="Arial"/>
              </a:rPr>
              <a:t>University </a:t>
            </a:r>
            <a:r>
              <a:rPr sz="1100" spc="-25" dirty="0">
                <a:latin typeface="Arial"/>
                <a:cs typeface="Arial"/>
              </a:rPr>
              <a:t>Admit </a:t>
            </a:r>
            <a:r>
              <a:rPr sz="1100" spc="-75" dirty="0">
                <a:latin typeface="Arial"/>
                <a:cs typeface="Arial"/>
              </a:rPr>
              <a:t>Card</a:t>
            </a:r>
            <a:r>
              <a:rPr sz="1100" spc="-75">
                <a:latin typeface="Arial"/>
                <a:cs typeface="Arial"/>
              </a:rPr>
              <a:t>, </a:t>
            </a:r>
            <a:r>
              <a:rPr lang="en-US" sz="1100" spc="-110" dirty="0" smtClean="0">
                <a:latin typeface="Arial"/>
                <a:cs typeface="Arial"/>
              </a:rPr>
              <a:t>AVMC </a:t>
            </a:r>
            <a:r>
              <a:rPr sz="1100" spc="-65" smtClean="0">
                <a:latin typeface="Arial"/>
                <a:cs typeface="Arial"/>
              </a:rPr>
              <a:t>College </a:t>
            </a:r>
            <a:r>
              <a:rPr sz="1100" spc="-75" dirty="0">
                <a:latin typeface="Arial"/>
                <a:cs typeface="Arial"/>
              </a:rPr>
              <a:t>ID </a:t>
            </a:r>
            <a:r>
              <a:rPr sz="1100" spc="-80" dirty="0">
                <a:latin typeface="Arial"/>
                <a:cs typeface="Arial"/>
              </a:rPr>
              <a:t>Card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90" dirty="0">
                <a:latin typeface="Arial"/>
                <a:cs typeface="Arial"/>
              </a:rPr>
              <a:t>Lab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Coat</a:t>
            </a:r>
            <a:endParaRPr sz="1100">
              <a:latin typeface="Arial"/>
              <a:cs typeface="Arial"/>
            </a:endParaRPr>
          </a:p>
          <a:p>
            <a:pPr marL="240665" marR="247015" indent="-227965">
              <a:lnSpc>
                <a:spcPct val="151800"/>
              </a:lnSpc>
              <a:spcBef>
                <a:spcPts val="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Student must </a:t>
            </a:r>
            <a:r>
              <a:rPr sz="1100" spc="-30" dirty="0">
                <a:latin typeface="Arial"/>
                <a:cs typeface="Arial"/>
              </a:rPr>
              <a:t>bring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 </a:t>
            </a:r>
            <a:r>
              <a:rPr sz="1100" spc="-30" dirty="0">
                <a:latin typeface="Arial"/>
                <a:cs typeface="Arial"/>
              </a:rPr>
              <a:t>stationary </a:t>
            </a:r>
            <a:r>
              <a:rPr sz="1100" spc="-35" dirty="0">
                <a:latin typeface="Arial"/>
                <a:cs typeface="Arial"/>
              </a:rPr>
              <a:t>items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exam: </a:t>
            </a:r>
            <a:r>
              <a:rPr sz="1100" spc="-75" dirty="0">
                <a:latin typeface="Arial"/>
                <a:cs typeface="Arial"/>
              </a:rPr>
              <a:t>Pen, </a:t>
            </a:r>
            <a:r>
              <a:rPr sz="1100" spc="-60" dirty="0">
                <a:latin typeface="Arial"/>
                <a:cs typeface="Arial"/>
              </a:rPr>
              <a:t>Pencil, </a:t>
            </a:r>
            <a:r>
              <a:rPr sz="1100" spc="-70" dirty="0">
                <a:latin typeface="Arial"/>
                <a:cs typeface="Arial"/>
              </a:rPr>
              <a:t>Eraser,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60" dirty="0">
                <a:latin typeface="Arial"/>
                <a:cs typeface="Arial"/>
              </a:rPr>
              <a:t>Sharpener.</a:t>
            </a:r>
            <a:endParaRPr sz="1100">
              <a:latin typeface="Arial"/>
              <a:cs typeface="Arial"/>
            </a:endParaRPr>
          </a:p>
          <a:p>
            <a:pPr marL="240665" marR="288290" indent="-227965">
              <a:lnSpc>
                <a:spcPct val="151800"/>
              </a:lnSpc>
              <a:spcBef>
                <a:spcPts val="7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Indiscipline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hall/venue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acceptable.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95" dirty="0">
                <a:latin typeface="Arial"/>
                <a:cs typeface="Arial"/>
              </a:rPr>
              <a:t>possess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dirty="0">
                <a:latin typeface="Arial"/>
                <a:cs typeface="Arial"/>
              </a:rPr>
              <a:t>written  </a:t>
            </a:r>
            <a:r>
              <a:rPr sz="1100" spc="-25" dirty="0">
                <a:latin typeface="Arial"/>
                <a:cs typeface="Arial"/>
              </a:rPr>
              <a:t>material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communicate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fellow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810260"/>
            <a:ext cx="6061710" cy="4323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latin typeface="Arial"/>
                <a:cs typeface="Arial"/>
              </a:rPr>
              <a:t>Examination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90" dirty="0">
                <a:latin typeface="Arial"/>
                <a:cs typeface="Arial"/>
              </a:rPr>
              <a:t>Protocols: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469265" marR="5080" indent="-227965">
              <a:lnSpc>
                <a:spcPct val="116799"/>
              </a:lnSpc>
              <a:spcBef>
                <a:spcPts val="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55" dirty="0">
                <a:latin typeface="Arial"/>
                <a:cs typeface="Arial"/>
              </a:rPr>
              <a:t>semester,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50" dirty="0">
                <a:latin typeface="Arial"/>
                <a:cs typeface="Arial"/>
              </a:rPr>
              <a:t>paper </a:t>
            </a:r>
            <a:r>
              <a:rPr sz="1100" spc="-45" dirty="0">
                <a:latin typeface="Arial"/>
                <a:cs typeface="Arial"/>
              </a:rPr>
              <a:t>comprising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EMQs. </a:t>
            </a:r>
            <a:r>
              <a:rPr sz="1100" spc="-65" dirty="0">
                <a:latin typeface="Arial"/>
                <a:cs typeface="Arial"/>
              </a:rPr>
              <a:t>For  </a:t>
            </a:r>
            <a:r>
              <a:rPr sz="1100" spc="-55" dirty="0">
                <a:latin typeface="Arial"/>
                <a:cs typeface="Arial"/>
              </a:rPr>
              <a:t>example semester 8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0" dirty="0">
                <a:latin typeface="Arial"/>
                <a:cs typeface="Arial"/>
              </a:rPr>
              <a:t>separate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45" dirty="0">
                <a:latin typeface="Arial"/>
                <a:cs typeface="Arial"/>
              </a:rPr>
              <a:t>paper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b="1" spc="-155" dirty="0">
                <a:latin typeface="Arial"/>
                <a:cs typeface="Arial"/>
              </a:rPr>
              <a:t>EYE</a:t>
            </a:r>
            <a:r>
              <a:rPr sz="1100" spc="-155" dirty="0">
                <a:latin typeface="Arial"/>
                <a:cs typeface="Arial"/>
              </a:rPr>
              <a:t>, </a:t>
            </a:r>
            <a:r>
              <a:rPr sz="1100" spc="-45" dirty="0">
                <a:latin typeface="Arial"/>
                <a:cs typeface="Arial"/>
              </a:rPr>
              <a:t>Dermatology, </a:t>
            </a:r>
            <a:r>
              <a:rPr sz="1100" spc="-55" dirty="0">
                <a:latin typeface="Arial"/>
                <a:cs typeface="Arial"/>
              </a:rPr>
              <a:t>Plastic </a:t>
            </a:r>
            <a:r>
              <a:rPr sz="1100" spc="-65" dirty="0">
                <a:latin typeface="Arial"/>
                <a:cs typeface="Arial"/>
              </a:rPr>
              <a:t>Surgery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0" dirty="0">
                <a:latin typeface="Arial"/>
                <a:cs typeface="Arial"/>
              </a:rPr>
              <a:t>Burns,  Neuro-Sciences-II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50" dirty="0">
                <a:latin typeface="Arial"/>
                <a:cs typeface="Arial"/>
              </a:rPr>
              <a:t>Psychiatry, </a:t>
            </a:r>
            <a:r>
              <a:rPr sz="1100" spc="-60" dirty="0">
                <a:latin typeface="Arial"/>
                <a:cs typeface="Arial"/>
              </a:rPr>
              <a:t>Genetics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Rehabilitation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  <a:p>
            <a:pPr marL="446405" marR="153035" indent="-227965">
              <a:lnSpc>
                <a:spcPct val="117300"/>
              </a:lnSpc>
              <a:spcBef>
                <a:spcPts val="60"/>
              </a:spcBef>
              <a:buFont typeface="Symbol"/>
              <a:buChar char=""/>
              <a:tabLst>
                <a:tab pos="446405" algn="l"/>
                <a:tab pos="447040" algn="l"/>
              </a:tabLst>
            </a:pPr>
            <a:r>
              <a:rPr sz="1100" spc="-60" dirty="0">
                <a:latin typeface="Arial"/>
                <a:cs typeface="Arial"/>
              </a:rPr>
              <a:t>There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one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5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</a:t>
            </a:r>
            <a:r>
              <a:rPr sz="1100" spc="-50" dirty="0">
                <a:latin typeface="Arial"/>
                <a:cs typeface="Arial"/>
              </a:rPr>
              <a:t>Practical </a:t>
            </a:r>
            <a:r>
              <a:rPr sz="1100" spc="-75" dirty="0">
                <a:latin typeface="Arial"/>
                <a:cs typeface="Arial"/>
              </a:rPr>
              <a:t>Examination)/OSCE </a:t>
            </a:r>
            <a:r>
              <a:rPr sz="1100" spc="-40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 </a:t>
            </a:r>
            <a:r>
              <a:rPr sz="1100" spc="-50" dirty="0">
                <a:latin typeface="Arial"/>
                <a:cs typeface="Arial"/>
              </a:rPr>
              <a:t>Clinical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Examinations)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cover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three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65" dirty="0">
                <a:latin typeface="Arial"/>
                <a:cs typeface="Arial"/>
              </a:rPr>
              <a:t> seven.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241300" algn="l"/>
              </a:tabLst>
            </a:pPr>
            <a:r>
              <a:rPr sz="1100" b="1" spc="-80" dirty="0">
                <a:latin typeface="Arial"/>
                <a:cs typeface="Arial"/>
              </a:rPr>
              <a:t>Theory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Theory </a:t>
            </a:r>
            <a:r>
              <a:rPr sz="1100" spc="-45" dirty="0">
                <a:latin typeface="Arial"/>
                <a:cs typeface="Arial"/>
              </a:rPr>
              <a:t>paper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80 </a:t>
            </a:r>
            <a:r>
              <a:rPr sz="1100" spc="-45" dirty="0">
                <a:latin typeface="Arial"/>
                <a:cs typeface="Arial"/>
              </a:rPr>
              <a:t>one best </a:t>
            </a:r>
            <a:r>
              <a:rPr sz="1100" spc="-30" dirty="0">
                <a:latin typeface="Arial"/>
                <a:cs typeface="Arial"/>
              </a:rPr>
              <a:t>type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20 </a:t>
            </a:r>
            <a:r>
              <a:rPr sz="1100" spc="-90" dirty="0">
                <a:latin typeface="Arial"/>
                <a:cs typeface="Arial"/>
              </a:rPr>
              <a:t>EMQs.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Time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duration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theory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paper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120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minutes.</a:t>
            </a:r>
            <a:endParaRPr sz="1100">
              <a:latin typeface="Arial"/>
              <a:cs typeface="Arial"/>
            </a:endParaRPr>
          </a:p>
          <a:p>
            <a:pPr marL="469265" marR="151130" lvl="1" indent="-227965">
              <a:lnSpc>
                <a:spcPct val="1175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45" dirty="0">
                <a:latin typeface="Arial"/>
                <a:cs typeface="Arial"/>
              </a:rPr>
              <a:t>mark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70" dirty="0">
                <a:latin typeface="Arial"/>
                <a:cs typeface="Arial"/>
              </a:rPr>
              <a:t>responses </a:t>
            </a:r>
            <a:r>
              <a:rPr sz="1100" spc="-30">
                <a:latin typeface="Arial"/>
                <a:cs typeface="Arial"/>
              </a:rPr>
              <a:t>on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-45" smtClean="0">
                <a:latin typeface="Arial"/>
                <a:cs typeface="Arial"/>
              </a:rPr>
              <a:t>specified </a:t>
            </a:r>
            <a:r>
              <a:rPr sz="1100" spc="-60" dirty="0">
                <a:latin typeface="Arial"/>
                <a:cs typeface="Arial"/>
              </a:rPr>
              <a:t>response sheets </a:t>
            </a:r>
            <a:r>
              <a:rPr sz="1100" spc="-100" dirty="0">
                <a:latin typeface="Arial"/>
                <a:cs typeface="Arial"/>
              </a:rPr>
              <a:t>assessed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30" dirty="0">
                <a:latin typeface="Arial"/>
                <a:cs typeface="Arial"/>
              </a:rPr>
              <a:t>computer  software.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80%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contribution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theory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Semester.</a:t>
            </a:r>
            <a:endParaRPr sz="1100">
              <a:latin typeface="Arial"/>
              <a:cs typeface="Arial"/>
            </a:endParaRPr>
          </a:p>
          <a:p>
            <a:pPr marL="446405" lvl="1" indent="-227965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446405" algn="l"/>
                <a:tab pos="447040" algn="l"/>
              </a:tabLst>
            </a:pPr>
            <a:r>
              <a:rPr sz="1100" spc="-60" dirty="0">
                <a:latin typeface="Arial"/>
                <a:cs typeface="Arial"/>
              </a:rPr>
              <a:t>There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no </a:t>
            </a:r>
            <a:r>
              <a:rPr sz="1100" spc="-45" dirty="0">
                <a:latin typeface="Arial"/>
                <a:cs typeface="Arial"/>
              </a:rPr>
              <a:t>negative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b="1" spc="-135" dirty="0">
                <a:latin typeface="Arial"/>
                <a:cs typeface="Arial"/>
              </a:rPr>
              <a:t>OSPE/OSCE: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900">
              <a:latin typeface="Times New Roman"/>
              <a:cs typeface="Times New Roman"/>
            </a:endParaRPr>
          </a:p>
          <a:p>
            <a:pPr marL="464820" lvl="1" indent="-22352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may</a:t>
            </a:r>
            <a:r>
              <a:rPr sz="1100" spc="-50" dirty="0">
                <a:latin typeface="Arial"/>
                <a:cs typeface="Arial"/>
              </a:rPr>
              <a:t> comprise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between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12-</a:t>
            </a:r>
            <a:r>
              <a:rPr sz="1100" spc="-60" dirty="0">
                <a:latin typeface="Arial"/>
                <a:cs typeface="Arial"/>
              </a:rPr>
              <a:t> 25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10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marks.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303530" indent="-22732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4165" algn="l"/>
              </a:tabLst>
            </a:pPr>
            <a:r>
              <a:rPr lang="en-US" sz="1100" b="1" spc="-135" dirty="0" smtClean="0">
                <a:latin typeface="Arial"/>
                <a:cs typeface="Arial"/>
              </a:rPr>
              <a:t>UHS </a:t>
            </a:r>
            <a:r>
              <a:rPr sz="1100" b="1" spc="-90" smtClean="0">
                <a:latin typeface="Arial"/>
                <a:cs typeface="Arial"/>
              </a:rPr>
              <a:t>Grading</a:t>
            </a:r>
            <a:r>
              <a:rPr sz="1100" b="1" spc="-145" smtClean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528955" lvl="1" indent="-224154">
              <a:lnSpc>
                <a:spcPct val="100000"/>
              </a:lnSpc>
              <a:buFont typeface="Symbol"/>
              <a:buChar char=""/>
              <a:tabLst>
                <a:tab pos="528955" algn="l"/>
                <a:tab pos="529590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5181600"/>
          <a:ext cx="6082665" cy="305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5"/>
                <a:gridCol w="2027555"/>
                <a:gridCol w="2027555"/>
              </a:tblGrid>
              <a:tr h="530225">
                <a:tc>
                  <a:txBody>
                    <a:bodyPr/>
                    <a:lstStyle/>
                    <a:p>
                      <a:pPr marL="462915" marR="425450" indent="-24765">
                        <a:lnSpc>
                          <a:spcPct val="101699"/>
                        </a:lnSpc>
                        <a:spcBef>
                          <a:spcPts val="530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Marks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obtained in 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Numerical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Alphabetical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80-100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spc="-110" dirty="0">
                          <a:latin typeface="Arial"/>
                          <a:cs typeface="Arial"/>
                        </a:rPr>
                        <a:t>A+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75-79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70-74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A-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67-69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B+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63-66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60-62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B-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56-59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C+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50-55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&lt;50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Un-grade-able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313433" y="8442197"/>
            <a:ext cx="4516120" cy="52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obtaining </a:t>
            </a:r>
            <a:r>
              <a:rPr sz="1100" spc="-140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5" dirty="0">
                <a:latin typeface="Arial"/>
                <a:cs typeface="Arial"/>
              </a:rPr>
              <a:t>2.00 </a:t>
            </a:r>
            <a:r>
              <a:rPr sz="1100" spc="-80" dirty="0">
                <a:latin typeface="Arial"/>
                <a:cs typeface="Arial"/>
              </a:rPr>
              <a:t>(50%)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declared </a:t>
            </a:r>
            <a:r>
              <a:rPr sz="1100" spc="-50" dirty="0">
                <a:latin typeface="Arial"/>
                <a:cs typeface="Arial"/>
              </a:rPr>
              <a:t>un-graded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(fail).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236220" indent="-223520">
              <a:lnSpc>
                <a:spcPct val="100000"/>
              </a:lnSpc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Cumulative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transcript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issued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clearance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696316"/>
            <a:ext cx="6329045" cy="53689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01625" indent="-225425">
              <a:lnSpc>
                <a:spcPct val="100000"/>
              </a:lnSpc>
              <a:spcBef>
                <a:spcPts val="855"/>
              </a:spcBef>
              <a:buAutoNum type="arabicPeriod" startAt="4"/>
              <a:tabLst>
                <a:tab pos="302260" algn="l"/>
              </a:tabLst>
            </a:pPr>
            <a:r>
              <a:rPr sz="1100" b="1" spc="-75">
                <a:latin typeface="Arial"/>
                <a:cs typeface="Arial"/>
              </a:rPr>
              <a:t>Retake </a:t>
            </a:r>
            <a:r>
              <a:rPr sz="1100" b="1" spc="-80" smtClean="0">
                <a:latin typeface="Arial"/>
                <a:cs typeface="Arial"/>
              </a:rPr>
              <a:t>Examination</a:t>
            </a:r>
            <a:endParaRPr sz="1200">
              <a:latin typeface="Times New Roman"/>
              <a:cs typeface="Times New Roman"/>
            </a:endParaRPr>
          </a:p>
          <a:p>
            <a:pPr marL="560705" marR="5080" lvl="1" indent="-228600">
              <a:lnSpc>
                <a:spcPct val="152700"/>
              </a:lnSpc>
              <a:spcBef>
                <a:spcPts val="5"/>
              </a:spcBef>
              <a:buFont typeface="Symbol"/>
              <a:buChar char=""/>
              <a:tabLst>
                <a:tab pos="560705" algn="l"/>
                <a:tab pos="561340" algn="l"/>
              </a:tabLst>
            </a:pPr>
            <a:r>
              <a:rPr sz="1100" spc="-70" dirty="0">
                <a:latin typeface="Arial"/>
                <a:cs typeface="Arial"/>
              </a:rPr>
              <a:t>Retake </a:t>
            </a:r>
            <a:r>
              <a:rPr sz="1100" spc="-45" dirty="0">
                <a:latin typeface="Arial"/>
                <a:cs typeface="Arial"/>
              </a:rPr>
              <a:t>examinations are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40" dirty="0">
                <a:latin typeface="Arial"/>
                <a:cs typeface="Arial"/>
              </a:rPr>
              <a:t>those students </a:t>
            </a:r>
            <a:r>
              <a:rPr sz="1100" spc="-30" dirty="0">
                <a:latin typeface="Arial"/>
                <a:cs typeface="Arial"/>
              </a:rPr>
              <a:t>who </a:t>
            </a:r>
            <a:r>
              <a:rPr sz="1100" spc="-15" dirty="0">
                <a:latin typeface="Arial"/>
                <a:cs typeface="Arial"/>
              </a:rPr>
              <a:t>fail in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those </a:t>
            </a:r>
            <a:r>
              <a:rPr sz="1100" spc="-30" dirty="0">
                <a:latin typeface="Arial"/>
                <a:cs typeface="Arial"/>
              </a:rPr>
              <a:t>who </a:t>
            </a:r>
            <a:r>
              <a:rPr sz="1100" spc="-65" dirty="0">
                <a:latin typeface="Arial"/>
                <a:cs typeface="Arial"/>
              </a:rPr>
              <a:t>have  </a:t>
            </a:r>
            <a:r>
              <a:rPr sz="1100" spc="-75" dirty="0">
                <a:latin typeface="Arial"/>
                <a:cs typeface="Arial"/>
              </a:rPr>
              <a:t>passed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0" dirty="0">
                <a:latin typeface="Arial"/>
                <a:cs typeface="Arial"/>
              </a:rPr>
              <a:t>3.0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45" dirty="0">
                <a:latin typeface="Arial"/>
                <a:cs typeface="Arial"/>
              </a:rPr>
              <a:t>reappear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35" dirty="0">
                <a:latin typeface="Arial"/>
                <a:cs typeface="Arial"/>
              </a:rPr>
              <a:t>retake examination 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improve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grades.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819"/>
              </a:spcBef>
              <a:buFont typeface="Symbol"/>
              <a:buChar char=""/>
              <a:tabLst>
                <a:tab pos="560705" algn="l"/>
                <a:tab pos="561340" algn="l"/>
              </a:tabLst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format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retake examination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exactly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same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"/>
            </a:pPr>
            <a:endParaRPr sz="16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buSzPct val="77272"/>
              <a:buFont typeface="Symbol"/>
              <a:buChar char=""/>
              <a:tabLst>
                <a:tab pos="560705" algn="l"/>
                <a:tab pos="561340" algn="l"/>
              </a:tabLst>
            </a:pPr>
            <a:r>
              <a:rPr sz="1100" spc="-70" dirty="0">
                <a:latin typeface="Arial"/>
                <a:cs typeface="Arial"/>
              </a:rPr>
              <a:t>Retake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conducted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3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weeks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after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declaration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"/>
            </a:pPr>
            <a:endParaRPr sz="11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"/>
            </a:pPr>
            <a:endParaRPr sz="1500">
              <a:latin typeface="Times New Roman"/>
              <a:cs typeface="Times New Roman"/>
            </a:endParaRPr>
          </a:p>
          <a:p>
            <a:pPr marL="238125" indent="-22542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38760" algn="l"/>
              </a:tabLst>
            </a:pPr>
            <a:r>
              <a:rPr sz="1100" b="1" spc="-75" dirty="0">
                <a:latin typeface="Arial"/>
                <a:cs typeface="Arial"/>
              </a:rPr>
              <a:t>Promotion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0" dirty="0">
                <a:latin typeface="Arial"/>
                <a:cs typeface="Arial"/>
              </a:rPr>
              <a:t>next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spc="-125" dirty="0">
                <a:latin typeface="Arial"/>
                <a:cs typeface="Arial"/>
              </a:rPr>
              <a:t>class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who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pass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from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first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second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25" dirty="0">
                <a:latin typeface="Arial"/>
                <a:cs typeface="Arial"/>
              </a:rPr>
              <a:t>who </a:t>
            </a:r>
            <a:r>
              <a:rPr sz="1100" spc="-15" dirty="0">
                <a:latin typeface="Arial"/>
                <a:cs typeface="Arial"/>
              </a:rPr>
              <a:t>fail the </a:t>
            </a:r>
            <a:r>
              <a:rPr sz="1100" spc="-130" dirty="0">
                <a:latin typeface="Arial"/>
                <a:cs typeface="Arial"/>
              </a:rPr>
              <a:t>MBBS </a:t>
            </a:r>
            <a:r>
              <a:rPr sz="1100" spc="-5" dirty="0">
                <a:latin typeface="Arial"/>
                <a:cs typeface="Arial"/>
              </a:rPr>
              <a:t>first </a:t>
            </a:r>
            <a:r>
              <a:rPr sz="1100" spc="-50" dirty="0">
                <a:latin typeface="Arial"/>
                <a:cs typeface="Arial"/>
              </a:rPr>
              <a:t>year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0" dirty="0">
                <a:latin typeface="Arial"/>
                <a:cs typeface="Arial"/>
              </a:rPr>
              <a:t>retake examination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29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second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469265" marR="160655" lvl="1" indent="-227965">
              <a:lnSpc>
                <a:spcPct val="101800"/>
              </a:lnSpc>
              <a:spcBef>
                <a:spcPts val="124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b="1" spc="-110" dirty="0">
                <a:latin typeface="Arial"/>
                <a:cs typeface="Arial"/>
              </a:rPr>
              <a:t>second </a:t>
            </a:r>
            <a:r>
              <a:rPr sz="1100" b="1" spc="-70" dirty="0">
                <a:latin typeface="Arial"/>
                <a:cs typeface="Arial"/>
              </a:rPr>
              <a:t>year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50" dirty="0">
                <a:latin typeface="Arial"/>
                <a:cs typeface="Arial"/>
              </a:rPr>
              <a:t>third </a:t>
            </a:r>
            <a:r>
              <a:rPr sz="1100" b="1" spc="-65" dirty="0">
                <a:latin typeface="Arial"/>
                <a:cs typeface="Arial"/>
              </a:rPr>
              <a:t>year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0" dirty="0">
                <a:latin typeface="Arial"/>
                <a:cs typeface="Arial"/>
              </a:rPr>
              <a:t>onward </a:t>
            </a:r>
            <a:r>
              <a:rPr sz="1100" b="1" spc="-80" dirty="0">
                <a:latin typeface="Arial"/>
                <a:cs typeface="Arial"/>
              </a:rPr>
              <a:t>only </a:t>
            </a:r>
            <a:r>
              <a:rPr sz="1100" spc="15" dirty="0">
                <a:latin typeface="Arial"/>
                <a:cs typeface="Arial"/>
              </a:rPr>
              <a:t>if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85" dirty="0">
                <a:latin typeface="Arial"/>
                <a:cs typeface="Arial"/>
              </a:rPr>
              <a:t>passed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50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422909" lvl="1" indent="-227965">
              <a:lnSpc>
                <a:spcPct val="1018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5" dirty="0">
                <a:latin typeface="Arial"/>
                <a:cs typeface="Arial"/>
              </a:rPr>
              <a:t>Clearance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45" dirty="0">
                <a:latin typeface="Arial"/>
                <a:cs typeface="Arial"/>
              </a:rPr>
              <a:t>components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semester </a:t>
            </a:r>
            <a:r>
              <a:rPr sz="1100" spc="-55" dirty="0">
                <a:latin typeface="Arial"/>
                <a:cs typeface="Arial"/>
              </a:rPr>
              <a:t>one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four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mandatory </a:t>
            </a:r>
            <a:r>
              <a:rPr sz="1100" dirty="0">
                <a:latin typeface="Arial"/>
                <a:cs typeface="Arial"/>
              </a:rPr>
              <a:t>for  </a:t>
            </a:r>
            <a:r>
              <a:rPr sz="1100" spc="-15" dirty="0">
                <a:latin typeface="Arial"/>
                <a:cs typeface="Arial"/>
              </a:rPr>
              <a:t>promotion from </a:t>
            </a:r>
            <a:r>
              <a:rPr sz="1100" spc="-65" dirty="0">
                <a:latin typeface="Arial"/>
                <a:cs typeface="Arial"/>
              </a:rPr>
              <a:t>second </a:t>
            </a:r>
            <a:r>
              <a:rPr sz="1100" spc="-55" dirty="0">
                <a:latin typeface="Arial"/>
                <a:cs typeface="Arial"/>
              </a:rPr>
              <a:t>year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 </a:t>
            </a:r>
            <a:r>
              <a:rPr sz="1100" spc="-90" dirty="0">
                <a:latin typeface="Arial"/>
                <a:cs typeface="Arial"/>
              </a:rPr>
              <a:t>(as </a:t>
            </a:r>
            <a:r>
              <a:rPr sz="1100" spc="-30" dirty="0">
                <a:latin typeface="Arial"/>
                <a:cs typeface="Arial"/>
              </a:rPr>
              <a:t>per </a:t>
            </a:r>
            <a:r>
              <a:rPr sz="1100" spc="-120" dirty="0">
                <a:latin typeface="Arial"/>
                <a:cs typeface="Arial"/>
              </a:rPr>
              <a:t>PMDC </a:t>
            </a:r>
            <a:r>
              <a:rPr sz="1100" spc="-40" dirty="0">
                <a:latin typeface="Arial"/>
                <a:cs typeface="Arial"/>
              </a:rPr>
              <a:t>rules).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432434" lvl="1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 dirty="0">
                <a:latin typeface="Arial"/>
                <a:cs typeface="Arial"/>
              </a:rPr>
              <a:t>per </a:t>
            </a:r>
            <a:r>
              <a:rPr sz="1100" spc="-120" dirty="0">
                <a:latin typeface="Arial"/>
                <a:cs typeface="Arial"/>
              </a:rPr>
              <a:t>PMDC </a:t>
            </a:r>
            <a:r>
              <a:rPr sz="1100" spc="-40" dirty="0">
                <a:latin typeface="Arial"/>
                <a:cs typeface="Arial"/>
              </a:rPr>
              <a:t>rules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failing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clear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0" dirty="0">
                <a:latin typeface="Arial"/>
                <a:cs typeface="Arial"/>
              </a:rPr>
              <a:t>its </a:t>
            </a:r>
            <a:r>
              <a:rPr sz="1100" spc="-40" dirty="0">
                <a:latin typeface="Arial"/>
                <a:cs typeface="Arial"/>
              </a:rPr>
              <a:t>component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65" dirty="0">
                <a:latin typeface="Arial"/>
                <a:cs typeface="Arial"/>
              </a:rPr>
              <a:t>(1+3)  </a:t>
            </a:r>
            <a:r>
              <a:rPr sz="1100" spc="-25" dirty="0">
                <a:latin typeface="Arial"/>
                <a:cs typeface="Arial"/>
              </a:rPr>
              <a:t>attempts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b="1" spc="-110" dirty="0">
                <a:latin typeface="Arial"/>
                <a:cs typeface="Arial"/>
              </a:rPr>
              <a:t>NOT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allowed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out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further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medical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education.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113030" lvl="1" indent="-227965">
              <a:lnSpc>
                <a:spcPct val="1018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5" dirty="0">
                <a:latin typeface="Arial"/>
                <a:cs typeface="Arial"/>
              </a:rPr>
              <a:t>Clearance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45" dirty="0">
                <a:latin typeface="Arial"/>
                <a:cs typeface="Arial"/>
              </a:rPr>
              <a:t>components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semester/s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mandatory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promotion </a:t>
            </a:r>
            <a:r>
              <a:rPr sz="1100" spc="-10" dirty="0">
                <a:latin typeface="Arial"/>
                <a:cs typeface="Arial"/>
              </a:rPr>
              <a:t>from  </a:t>
            </a:r>
            <a:r>
              <a:rPr sz="1100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onward.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8892" y="764540"/>
            <a:ext cx="5639435" cy="1538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5" dirty="0">
                <a:latin typeface="Trebuchet MS"/>
                <a:cs typeface="Trebuchet MS"/>
              </a:rPr>
              <a:t>Module </a:t>
            </a:r>
            <a:r>
              <a:rPr sz="1200" i="1" spc="-60" dirty="0">
                <a:latin typeface="Trebuchet MS"/>
                <a:cs typeface="Trebuchet MS"/>
              </a:rPr>
              <a:t>name:</a:t>
            </a:r>
            <a:r>
              <a:rPr sz="1200" i="1" spc="-140" dirty="0">
                <a:latin typeface="Trebuchet MS"/>
                <a:cs typeface="Trebuchet MS"/>
              </a:rPr>
              <a:t> </a:t>
            </a:r>
            <a:r>
              <a:rPr sz="1200" b="1" spc="-90" dirty="0">
                <a:latin typeface="Arial"/>
                <a:cs typeface="Arial"/>
              </a:rPr>
              <a:t>Ophthalmology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906905" algn="l"/>
                <a:tab pos="3068320" algn="l"/>
              </a:tabLst>
            </a:pPr>
            <a:r>
              <a:rPr sz="1200" i="1" spc="-85" smtClean="0">
                <a:latin typeface="Trebuchet MS"/>
                <a:cs typeface="Trebuchet MS"/>
              </a:rPr>
              <a:t>Year</a:t>
            </a:r>
            <a:r>
              <a:rPr sz="1200" i="1" spc="-85" dirty="0">
                <a:latin typeface="Trebuchet MS"/>
                <a:cs typeface="Trebuchet MS"/>
              </a:rPr>
              <a:t>:</a:t>
            </a:r>
            <a:r>
              <a:rPr sz="1200" i="1" spc="-70" dirty="0">
                <a:latin typeface="Trebuchet MS"/>
                <a:cs typeface="Trebuchet MS"/>
              </a:rPr>
              <a:t> </a:t>
            </a:r>
            <a:r>
              <a:rPr sz="1200" b="1" i="1" spc="-110" dirty="0">
                <a:latin typeface="Arial"/>
                <a:cs typeface="Arial"/>
              </a:rPr>
              <a:t>Four</a:t>
            </a:r>
            <a:r>
              <a:rPr sz="1200" b="1" i="1" spc="-110">
                <a:latin typeface="Arial"/>
                <a:cs typeface="Arial"/>
              </a:rPr>
              <a:t>	</a:t>
            </a:r>
            <a:r>
              <a:rPr lang="en-US" sz="1200" b="1" i="1" spc="-110" dirty="0" smtClean="0">
                <a:latin typeface="Arial"/>
                <a:cs typeface="Arial"/>
              </a:rPr>
              <a:t>                                                                                     </a:t>
            </a:r>
            <a:r>
              <a:rPr sz="1200" i="1" spc="-65" smtClean="0">
                <a:latin typeface="Trebuchet MS"/>
                <a:cs typeface="Trebuchet MS"/>
              </a:rPr>
              <a:t>Duration</a:t>
            </a:r>
            <a:r>
              <a:rPr sz="1200" i="1" spc="-65" dirty="0">
                <a:latin typeface="Trebuchet MS"/>
                <a:cs typeface="Trebuchet MS"/>
              </a:rPr>
              <a:t>: </a:t>
            </a:r>
            <a:r>
              <a:rPr sz="1200" i="1" spc="-25" dirty="0">
                <a:latin typeface="Trebuchet MS"/>
                <a:cs typeface="Trebuchet MS"/>
              </a:rPr>
              <a:t>3 </a:t>
            </a:r>
            <a:r>
              <a:rPr sz="1200" b="1" i="1" spc="-100">
                <a:latin typeface="Arial"/>
                <a:cs typeface="Arial"/>
              </a:rPr>
              <a:t>weeks 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7500"/>
              </a:lnSpc>
              <a:spcBef>
                <a:spcPts val="975"/>
              </a:spcBef>
            </a:pPr>
            <a:r>
              <a:rPr sz="1200" i="1" spc="-80" dirty="0">
                <a:latin typeface="Trebuchet MS"/>
                <a:cs typeface="Trebuchet MS"/>
              </a:rPr>
              <a:t>Timetable </a:t>
            </a:r>
            <a:r>
              <a:rPr sz="1200" i="1" spc="-65" dirty="0">
                <a:latin typeface="Trebuchet MS"/>
                <a:cs typeface="Trebuchet MS"/>
              </a:rPr>
              <a:t>hours: </a:t>
            </a:r>
            <a:r>
              <a:rPr sz="1200" b="1" spc="-100" dirty="0">
                <a:latin typeface="Arial"/>
                <a:cs typeface="Arial"/>
              </a:rPr>
              <a:t>Lectures, </a:t>
            </a:r>
            <a:r>
              <a:rPr sz="1200" b="1" spc="-125" dirty="0">
                <a:latin typeface="Arial"/>
                <a:cs typeface="Arial"/>
              </a:rPr>
              <a:t>Case-Based </a:t>
            </a:r>
            <a:r>
              <a:rPr sz="1200" b="1" spc="-130" dirty="0">
                <a:latin typeface="Arial"/>
                <a:cs typeface="Arial"/>
              </a:rPr>
              <a:t>Discussion </a:t>
            </a:r>
            <a:r>
              <a:rPr sz="1200" b="1" spc="-110" dirty="0">
                <a:latin typeface="Arial"/>
                <a:cs typeface="Arial"/>
              </a:rPr>
              <a:t>(CBD), </a:t>
            </a:r>
            <a:r>
              <a:rPr sz="1200" b="1" spc="-95" dirty="0">
                <a:latin typeface="Arial"/>
                <a:cs typeface="Arial"/>
              </a:rPr>
              <a:t>Clinical </a:t>
            </a:r>
            <a:r>
              <a:rPr sz="1200" b="1" spc="-80" dirty="0">
                <a:latin typeface="Arial"/>
                <a:cs typeface="Arial"/>
              </a:rPr>
              <a:t>Rotations, </a:t>
            </a:r>
            <a:r>
              <a:rPr sz="1200" b="1" spc="-125" dirty="0">
                <a:latin typeface="Arial"/>
                <a:cs typeface="Arial"/>
              </a:rPr>
              <a:t>Task </a:t>
            </a:r>
            <a:r>
              <a:rPr sz="1200" b="1" spc="-60" dirty="0">
                <a:latin typeface="Arial"/>
                <a:cs typeface="Arial"/>
              </a:rPr>
              <a:t>Oriented  </a:t>
            </a:r>
            <a:r>
              <a:rPr sz="1200" b="1" spc="-90" dirty="0">
                <a:latin typeface="Arial"/>
                <a:cs typeface="Arial"/>
              </a:rPr>
              <a:t>Learning, </a:t>
            </a:r>
            <a:r>
              <a:rPr sz="1200" b="1" spc="-120" dirty="0">
                <a:latin typeface="Arial"/>
                <a:cs typeface="Arial"/>
              </a:rPr>
              <a:t>Task </a:t>
            </a:r>
            <a:r>
              <a:rPr sz="1200" b="1" spc="-70" dirty="0">
                <a:latin typeface="Arial"/>
                <a:cs typeface="Arial"/>
              </a:rPr>
              <a:t>Presentation, </a:t>
            </a:r>
            <a:r>
              <a:rPr sz="1200" b="1" spc="-80" dirty="0">
                <a:latin typeface="Arial"/>
                <a:cs typeface="Arial"/>
              </a:rPr>
              <a:t>Demonstrations, </a:t>
            </a:r>
            <a:r>
              <a:rPr sz="1200" b="1" spc="-95" dirty="0">
                <a:latin typeface="Arial"/>
                <a:cs typeface="Arial"/>
              </a:rPr>
              <a:t>Skills,</a:t>
            </a:r>
            <a:r>
              <a:rPr sz="1200" b="1" spc="-130" dirty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Self-Study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742439">
              <a:lnSpc>
                <a:spcPct val="100000"/>
              </a:lnSpc>
            </a:pPr>
            <a:r>
              <a:rPr sz="1300" b="1" spc="-135" dirty="0">
                <a:latin typeface="Arial"/>
                <a:cs typeface="Arial"/>
              </a:rPr>
              <a:t>MODULE </a:t>
            </a:r>
            <a:r>
              <a:rPr sz="1300" b="1" spc="-160" dirty="0">
                <a:latin typeface="Arial"/>
                <a:cs typeface="Arial"/>
              </a:rPr>
              <a:t>INTEGRATED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25" dirty="0">
                <a:latin typeface="Arial"/>
                <a:cs typeface="Arial"/>
              </a:rPr>
              <a:t>COMMITTEE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7250" y="3162427"/>
            <a:ext cx="4125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Arial"/>
                <a:cs typeface="Arial"/>
              </a:rPr>
              <a:t>DEPARTMENTS’ </a:t>
            </a:r>
            <a:r>
              <a:rPr sz="1200" b="1" spc="-25" dirty="0">
                <a:latin typeface="Arial"/>
                <a:cs typeface="Arial"/>
              </a:rPr>
              <a:t>&amp; </a:t>
            </a:r>
            <a:r>
              <a:rPr sz="1200" b="1" spc="-195" dirty="0">
                <a:latin typeface="Arial"/>
                <a:cs typeface="Arial"/>
              </a:rPr>
              <a:t>RESOURCE </a:t>
            </a:r>
            <a:r>
              <a:rPr sz="1200" b="1" spc="-165" dirty="0">
                <a:latin typeface="Arial"/>
                <a:cs typeface="Arial"/>
              </a:rPr>
              <a:t>PERSONS’ </a:t>
            </a:r>
            <a:r>
              <a:rPr sz="1200" b="1" spc="-130" dirty="0">
                <a:latin typeface="Arial"/>
                <a:cs typeface="Arial"/>
              </a:rPr>
              <a:t>FACILITATING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5288" y="2315210"/>
          <a:ext cx="5947410" cy="74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675"/>
                <a:gridCol w="3086735"/>
              </a:tblGrid>
              <a:tr h="34861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i="1" spc="-125" dirty="0">
                          <a:latin typeface="Arial"/>
                          <a:cs typeface="Arial"/>
                        </a:rPr>
                        <a:t>MODULE</a:t>
                      </a:r>
                      <a:r>
                        <a:rPr sz="12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35" dirty="0">
                          <a:latin typeface="Arial"/>
                          <a:cs typeface="Arial"/>
                        </a:rPr>
                        <a:t>COORDINATOR: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70280" marR="866775" indent="-91440">
                        <a:lnSpc>
                          <a:spcPct val="101699"/>
                        </a:lnSpc>
                      </a:pPr>
                      <a:r>
                        <a:rPr lang="en-US" sz="1200" spc="-50" dirty="0" err="1" smtClean="0">
                          <a:latin typeface="Arial"/>
                          <a:cs typeface="Arial"/>
                        </a:rPr>
                        <a:t>Prof.Dr.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Ayub</a:t>
                      </a:r>
                      <a:r>
                        <a:rPr lang="en-US" sz="1200" spc="-50" baseline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50" baseline="0" smtClean="0">
                          <a:latin typeface="Arial"/>
                          <a:cs typeface="Arial"/>
                        </a:rPr>
                        <a:t> Khan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200" b="1" i="1" spc="-145" dirty="0">
                          <a:latin typeface="Arial"/>
                          <a:cs typeface="Arial"/>
                        </a:rPr>
                        <a:t>CO-COORDINATORS: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0280" marR="866775" indent="-91440">
                        <a:lnSpc>
                          <a:spcPct val="101699"/>
                        </a:lnSpc>
                      </a:pPr>
                      <a:r>
                        <a:rPr lang="en-US" sz="1200" spc="-50" dirty="0" err="1" smtClean="0">
                          <a:latin typeface="Arial"/>
                          <a:cs typeface="Arial"/>
                        </a:rPr>
                        <a:t>Dr.Rizwan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Akbar</a:t>
                      </a:r>
                      <a:r>
                        <a:rPr lang="en-US" sz="1200" spc="-60" dirty="0" smtClean="0">
                          <a:latin typeface="Arial"/>
                          <a:cs typeface="Arial"/>
                        </a:rPr>
                        <a:t>    </a:t>
                      </a:r>
                    </a:p>
                    <a:p>
                      <a:pPr marL="970280" marR="866775" indent="-91440">
                        <a:lnSpc>
                          <a:spcPct val="101699"/>
                        </a:lnSpc>
                      </a:pP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Dr. </a:t>
                      </a:r>
                      <a:r>
                        <a:rPr lang="en-US" sz="1200" spc="-40" dirty="0" err="1" smtClean="0">
                          <a:latin typeface="Arial"/>
                          <a:cs typeface="Arial"/>
                        </a:rPr>
                        <a:t>Zulifqar</a:t>
                      </a:r>
                      <a:r>
                        <a:rPr lang="en-US" sz="12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40" dirty="0" err="1" smtClean="0">
                          <a:latin typeface="Arial"/>
                          <a:cs typeface="Arial"/>
                        </a:rPr>
                        <a:t>Saleem</a:t>
                      </a:r>
                      <a:r>
                        <a:rPr lang="en-US" sz="1200" spc="-40" dirty="0" smtClean="0">
                          <a:latin typeface="Arial"/>
                          <a:cs typeface="Arial"/>
                        </a:rPr>
                        <a:t>.</a:t>
                      </a:r>
                      <a:endParaRPr lang="en-US" sz="1200" dirty="0" smtClean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90600" y="3429001"/>
          <a:ext cx="5969000" cy="5499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2984500"/>
              </a:tblGrid>
              <a:tr h="387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90575">
                        <a:lnSpc>
                          <a:spcPct val="10000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ANCILLARY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DEPARTMENTS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467733">
                <a:tc>
                  <a:txBody>
                    <a:bodyPr/>
                    <a:lstStyle/>
                    <a:p>
                      <a:pPr marL="5080" algn="ctr">
                        <a:lnSpc>
                          <a:spcPts val="1285"/>
                        </a:lnSpc>
                      </a:pPr>
                      <a:endParaRPr lang="en-US" sz="1200" b="1" i="1" spc="-110" dirty="0" smtClean="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ts val="1285"/>
                        </a:lnSpc>
                      </a:pPr>
                      <a:r>
                        <a:rPr sz="1200" b="1" i="1" spc="-110" smtClean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08025" marR="696595" indent="-635" algn="ctr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1200" spc="-65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r>
                        <a:rPr sz="1200" spc="-60" smtClean="0">
                          <a:latin typeface="Arial"/>
                          <a:cs typeface="Arial"/>
                        </a:rPr>
                        <a:t>  </a:t>
                      </a:r>
                      <a:endParaRPr lang="en-US" sz="1200" spc="-60" dirty="0" smtClean="0">
                        <a:latin typeface="Arial"/>
                        <a:cs typeface="Arial"/>
                      </a:endParaRPr>
                    </a:p>
                    <a:p>
                      <a:pPr marL="708025" marR="696595" indent="-635" algn="ctr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1200" spc="-6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60" baseline="0" dirty="0" smtClean="0">
                          <a:latin typeface="Arial"/>
                          <a:cs typeface="Arial"/>
                        </a:rPr>
                        <a:t> Sonia </a:t>
                      </a:r>
                      <a:r>
                        <a:rPr lang="en-US" sz="1200" spc="-60" baseline="0" dirty="0" err="1" smtClean="0">
                          <a:latin typeface="Arial"/>
                          <a:cs typeface="Arial"/>
                        </a:rPr>
                        <a:t>Bashir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1445">
                        <a:lnSpc>
                          <a:spcPts val="1415"/>
                        </a:lnSpc>
                      </a:pPr>
                      <a:endParaRPr lang="en-US" sz="1200" b="1" spc="-145" dirty="0" smtClean="0">
                        <a:latin typeface="Arial"/>
                        <a:cs typeface="Arial"/>
                      </a:endParaRPr>
                    </a:p>
                    <a:p>
                      <a:pPr marL="1401445">
                        <a:lnSpc>
                          <a:spcPts val="1415"/>
                        </a:lnSpc>
                      </a:pPr>
                      <a:r>
                        <a:rPr sz="1200" b="1" spc="-145" smtClean="0"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200" b="1" spc="-145" dirty="0" smtClean="0">
                          <a:latin typeface="Arial"/>
                          <a:cs typeface="Arial"/>
                        </a:rPr>
                        <a:t>ye</a:t>
                      </a:r>
                      <a:endParaRPr sz="1200" smtClean="0">
                        <a:latin typeface="Arial"/>
                        <a:cs typeface="Arial"/>
                      </a:endParaRPr>
                    </a:p>
                    <a:p>
                      <a:pPr marL="970280" marR="866775" indent="-91440">
                        <a:lnSpc>
                          <a:spcPct val="101699"/>
                        </a:lnSpc>
                      </a:pPr>
                      <a:r>
                        <a:rPr sz="1200" spc="-6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60" baseline="0" dirty="0" smtClean="0">
                          <a:latin typeface="Arial"/>
                          <a:cs typeface="Arial"/>
                        </a:rPr>
                        <a:t> Dr, </a:t>
                      </a:r>
                      <a:r>
                        <a:rPr lang="en-US" sz="1200" spc="-60" baseline="0" dirty="0" err="1" smtClean="0">
                          <a:latin typeface="Arial"/>
                          <a:cs typeface="Arial"/>
                        </a:rPr>
                        <a:t>khalid</a:t>
                      </a:r>
                      <a:r>
                        <a:rPr lang="en-US" sz="1200" spc="-6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sz="1200" spc="-35" baseline="0" dirty="0" smtClean="0">
                        <a:latin typeface="Arial"/>
                        <a:cs typeface="Arial"/>
                      </a:endParaRPr>
                    </a:p>
                    <a:p>
                      <a:pPr marL="970280" marR="866775" indent="-91440">
                        <a:lnSpc>
                          <a:spcPct val="101699"/>
                        </a:lnSpc>
                      </a:pPr>
                      <a:r>
                        <a:rPr sz="1200" spc="-5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Tariq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Pervaiz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56335">
                        <a:lnSpc>
                          <a:spcPts val="1405"/>
                        </a:lnSpc>
                      </a:pPr>
                      <a:r>
                        <a:rPr sz="1200" b="1" i="1" spc="-155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48005">
                        <a:lnSpc>
                          <a:spcPts val="1405"/>
                        </a:lnSpc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200" spc="-6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0" baseline="0" dirty="0" err="1" smtClean="0">
                          <a:latin typeface="Arial"/>
                          <a:cs typeface="Arial"/>
                        </a:rPr>
                        <a:t>tariq</a:t>
                      </a:r>
                      <a:r>
                        <a:rPr lang="en-US" sz="1200" spc="-6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0" baseline="0" dirty="0" err="1" smtClean="0">
                          <a:latin typeface="Arial"/>
                          <a:cs typeface="Arial"/>
                        </a:rPr>
                        <a:t>mahmood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3655" algn="ctr">
                        <a:lnSpc>
                          <a:spcPct val="100000"/>
                        </a:lnSpc>
                      </a:pPr>
                      <a:r>
                        <a:rPr sz="1200" b="1" i="1" spc="-195" dirty="0">
                          <a:latin typeface="Arial"/>
                          <a:cs typeface="Arial"/>
                        </a:rPr>
                        <a:t>RESEARCH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i="1" spc="-20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200" b="1" i="1" spc="-145" dirty="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12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CENTER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200" spc="-45" dirty="0" smtClean="0">
                          <a:latin typeface="Arial"/>
                          <a:cs typeface="Arial"/>
                        </a:rPr>
                        <a:t>Prof.</a:t>
                      </a:r>
                      <a:r>
                        <a:rPr lang="en-US" sz="1200" spc="-4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4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200" spc="-45" baseline="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lang="en-US" sz="1200" spc="-45" baseline="0" dirty="0" err="1" smtClean="0">
                          <a:latin typeface="Arial"/>
                          <a:cs typeface="Arial"/>
                        </a:rPr>
                        <a:t>Akhtar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86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110" dirty="0" smtClean="0">
                          <a:latin typeface="Arial"/>
                          <a:cs typeface="Arial"/>
                        </a:rPr>
                        <a:t>Binyamin</a:t>
                      </a:r>
                      <a:r>
                        <a:rPr lang="en-US" sz="1200" spc="-110" baseline="0" dirty="0" smtClean="0">
                          <a:latin typeface="Arial"/>
                          <a:cs typeface="Arial"/>
                        </a:rPr>
                        <a:t> Ahmed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spc="-170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12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SURGERY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200" spc="-50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200" spc="-40" dirty="0" err="1" smtClean="0">
                          <a:latin typeface="Arial"/>
                          <a:cs typeface="Arial"/>
                        </a:rPr>
                        <a:t>Zulifqar</a:t>
                      </a:r>
                      <a:r>
                        <a:rPr lang="en-US" sz="12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40" dirty="0" err="1" smtClean="0">
                          <a:latin typeface="Arial"/>
                          <a:cs typeface="Arial"/>
                        </a:rPr>
                        <a:t>Saleem</a:t>
                      </a:r>
                      <a:r>
                        <a:rPr lang="en-US" sz="1200" spc="-40" dirty="0" smtClean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4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75" dirty="0" err="1" smtClean="0">
                          <a:latin typeface="Arial"/>
                          <a:cs typeface="Arial"/>
                        </a:rPr>
                        <a:t>Robenna</a:t>
                      </a:r>
                      <a:r>
                        <a:rPr lang="en-US" sz="12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75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64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81687">
                <a:tc gridSpan="2"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i="1" spc="-110" dirty="0">
                          <a:latin typeface="Arial"/>
                          <a:cs typeface="Arial"/>
                        </a:rPr>
                        <a:t>LNH&amp;MC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0" marR="953769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6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60" dirty="0" err="1" smtClean="0">
                          <a:latin typeface="Arial"/>
                          <a:cs typeface="Arial"/>
                        </a:rPr>
                        <a:t>r.Dr</a:t>
                      </a:r>
                      <a:r>
                        <a:rPr lang="en-US" sz="1200" spc="-60" dirty="0" smtClean="0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200" spc="-60" dirty="0" err="1" smtClean="0">
                          <a:latin typeface="Arial"/>
                          <a:cs typeface="Arial"/>
                        </a:rPr>
                        <a:t>Gulfreen</a:t>
                      </a:r>
                      <a:r>
                        <a:rPr lang="en-US" sz="1200" spc="-6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sz="1200" spc="-65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Dean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Principal, </a:t>
                      </a:r>
                      <a:r>
                        <a:rPr sz="1200" spc="-30">
                          <a:latin typeface="Arial"/>
                          <a:cs typeface="Arial"/>
                        </a:rPr>
                        <a:t>Director</a:t>
                      </a:r>
                      <a:r>
                        <a:rPr sz="1200" spc="-16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190" baseline="0" dirty="0" smtClean="0">
                          <a:latin typeface="Arial"/>
                          <a:cs typeface="Arial"/>
                        </a:rPr>
                        <a:t> AVMC                  </a:t>
                      </a:r>
                      <a:r>
                        <a:rPr sz="1200" spc="-9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200" spc="-45" dirty="0" err="1" smtClean="0">
                          <a:latin typeface="Arial"/>
                          <a:cs typeface="Arial"/>
                        </a:rPr>
                        <a:t>Brg</a:t>
                      </a:r>
                      <a:r>
                        <a:rPr lang="en-US" sz="1200" spc="-45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-4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90" dirty="0" err="1" smtClean="0">
                          <a:latin typeface="Arial"/>
                          <a:cs typeface="Arial"/>
                        </a:rPr>
                        <a:t>Gul</a:t>
                      </a:r>
                      <a:r>
                        <a:rPr lang="en-US" sz="1200" spc="-90" dirty="0" smtClean="0">
                          <a:latin typeface="Arial"/>
                          <a:cs typeface="Arial"/>
                        </a:rPr>
                        <a:t>-e-</a:t>
                      </a:r>
                      <a:r>
                        <a:rPr lang="en-US" sz="1200" spc="-9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sz="1200" spc="-5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>
                          <a:latin typeface="Arial"/>
                          <a:cs typeface="Arial"/>
                        </a:rPr>
                        <a:t>Controller </a:t>
                      </a:r>
                      <a:r>
                        <a:rPr lang="en-US" sz="1200" spc="-85" dirty="0" smtClean="0">
                          <a:latin typeface="Arial"/>
                          <a:cs typeface="Arial"/>
                        </a:rPr>
                        <a:t>AVMC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749300"/>
            <a:ext cx="161353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05" dirty="0">
                <a:latin typeface="Arial"/>
                <a:cs typeface="Arial"/>
              </a:rPr>
              <a:t>WHAT </a:t>
            </a:r>
            <a:r>
              <a:rPr sz="1100" b="1" spc="-110" dirty="0">
                <a:latin typeface="Arial"/>
                <a:cs typeface="Arial"/>
              </a:rPr>
              <a:t>IS </a:t>
            </a:r>
            <a:r>
              <a:rPr sz="1100" b="1" spc="-130" dirty="0">
                <a:latin typeface="Arial"/>
                <a:cs typeface="Arial"/>
              </a:rPr>
              <a:t>A </a:t>
            </a:r>
            <a:r>
              <a:rPr sz="1100" b="1" spc="-140" dirty="0">
                <a:latin typeface="Arial"/>
                <a:cs typeface="Arial"/>
              </a:rPr>
              <a:t>STUDY</a:t>
            </a:r>
            <a:r>
              <a:rPr sz="1100" b="1" spc="-135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GUIDE?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1415541"/>
            <a:ext cx="7867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an </a:t>
            </a:r>
            <a:r>
              <a:rPr sz="1100" spc="-40" dirty="0">
                <a:latin typeface="Arial"/>
                <a:cs typeface="Arial"/>
              </a:rPr>
              <a:t>aid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433" y="1509114"/>
            <a:ext cx="577278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900"/>
              </a:lnSpc>
              <a:spcBef>
                <a:spcPts val="10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15" dirty="0">
                <a:latin typeface="Arial"/>
                <a:cs typeface="Arial"/>
              </a:rPr>
              <a:t>Inform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how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program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semester-wise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  </a:t>
            </a:r>
            <a:r>
              <a:rPr sz="1100" spc="-50" dirty="0">
                <a:latin typeface="Arial"/>
                <a:cs typeface="Arial"/>
              </a:rPr>
              <a:t>organized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2010511"/>
            <a:ext cx="5999480" cy="72263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265" indent="-228600">
              <a:lnSpc>
                <a:spcPct val="100000"/>
              </a:lnSpc>
              <a:spcBef>
                <a:spcPts val="86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Help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manage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studies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throughout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Guide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regulations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40" dirty="0">
                <a:latin typeface="Arial"/>
                <a:cs typeface="Arial"/>
              </a:rPr>
              <a:t>THE STUDY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GUIDE:</a:t>
            </a:r>
            <a:endParaRPr sz="1100">
              <a:latin typeface="Arial"/>
              <a:cs typeface="Arial"/>
            </a:endParaRPr>
          </a:p>
          <a:p>
            <a:pPr marL="469265" marR="1165860" indent="-228600">
              <a:lnSpc>
                <a:spcPct val="152700"/>
              </a:lnSpc>
              <a:spcBef>
                <a:spcPts val="5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Communicates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organization </a:t>
            </a:r>
            <a:r>
              <a:rPr sz="1100" spc="-55" dirty="0">
                <a:latin typeface="Arial"/>
                <a:cs typeface="Arial"/>
              </a:rPr>
              <a:t>and management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  </a:t>
            </a: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contact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right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person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case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any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difficulty.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Defines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achieved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469265" marR="6350" indent="-228600" algn="just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Identifies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teachings,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skills, 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5" dirty="0">
                <a:latin typeface="Arial"/>
                <a:cs typeface="Arial"/>
              </a:rPr>
              <a:t>tutorial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case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implemented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achieve </a:t>
            </a:r>
            <a:r>
              <a:rPr sz="1100" spc="-2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Provides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resources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60" dirty="0">
                <a:latin typeface="Arial"/>
                <a:cs typeface="Arial"/>
              </a:rPr>
              <a:t>books, </a:t>
            </a:r>
            <a:r>
              <a:rPr sz="1100" spc="-35" dirty="0">
                <a:latin typeface="Arial"/>
                <a:cs typeface="Arial"/>
              </a:rPr>
              <a:t>computer </a:t>
            </a:r>
            <a:r>
              <a:rPr sz="1100" spc="-65" dirty="0">
                <a:latin typeface="Arial"/>
                <a:cs typeface="Arial"/>
              </a:rPr>
              <a:t>assisted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0" dirty="0">
                <a:latin typeface="Arial"/>
                <a:cs typeface="Arial"/>
              </a:rPr>
              <a:t>programs,  </a:t>
            </a:r>
            <a:r>
              <a:rPr sz="1100" spc="-35" dirty="0">
                <a:latin typeface="Arial"/>
                <a:cs typeface="Arial"/>
              </a:rPr>
              <a:t>web-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links,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consult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order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maximize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469265" marR="88900" indent="-228600">
              <a:lnSpc>
                <a:spcPct val="152000"/>
              </a:lnSpc>
              <a:spcBef>
                <a:spcPts val="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5" dirty="0">
                <a:latin typeface="Arial"/>
                <a:cs typeface="Arial"/>
              </a:rPr>
              <a:t>Highlights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continuous </a:t>
            </a:r>
            <a:r>
              <a:rPr sz="1100" spc="-55" dirty="0">
                <a:latin typeface="Arial"/>
                <a:cs typeface="Arial"/>
              </a:rPr>
              <a:t>and 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0" dirty="0">
                <a:latin typeface="Arial"/>
                <a:cs typeface="Arial"/>
              </a:rPr>
              <a:t>student’s overall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 marL="469265" marR="50165" indent="-228600">
              <a:lnSpc>
                <a:spcPct val="153600"/>
              </a:lnSpc>
              <a:spcBef>
                <a:spcPts val="5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Includes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held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determine </a:t>
            </a:r>
            <a:r>
              <a:rPr sz="1100" spc="-50" dirty="0">
                <a:latin typeface="Arial"/>
                <a:cs typeface="Arial"/>
              </a:rPr>
              <a:t>every </a:t>
            </a:r>
            <a:r>
              <a:rPr sz="1100" spc="-35" dirty="0">
                <a:latin typeface="Arial"/>
                <a:cs typeface="Arial"/>
              </a:rPr>
              <a:t>student’s  </a:t>
            </a:r>
            <a:r>
              <a:rPr sz="1100" spc="-45" dirty="0">
                <a:latin typeface="Arial"/>
                <a:cs typeface="Arial"/>
              </a:rPr>
              <a:t>achievement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0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pertaining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 policy,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regulations.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20" dirty="0">
                <a:latin typeface="Arial"/>
                <a:cs typeface="Arial"/>
              </a:rPr>
              <a:t>CURRICULUM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35" dirty="0">
                <a:latin typeface="Arial"/>
                <a:cs typeface="Arial"/>
              </a:rPr>
              <a:t>FRAMEWORK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i="1" spc="-60" dirty="0">
                <a:latin typeface="Trebuchet MS"/>
                <a:cs typeface="Trebuchet MS"/>
              </a:rPr>
              <a:t>integrated</a:t>
            </a:r>
            <a:r>
              <a:rPr sz="1100" i="1" spc="-80" dirty="0">
                <a:latin typeface="Trebuchet MS"/>
                <a:cs typeface="Trebuchet MS"/>
              </a:rPr>
              <a:t> </a:t>
            </a:r>
            <a:r>
              <a:rPr sz="1100" i="1" spc="-70" dirty="0">
                <a:latin typeface="Trebuchet MS"/>
                <a:cs typeface="Trebuchet MS"/>
              </a:rPr>
              <a:t>curriculum</a:t>
            </a:r>
            <a:r>
              <a:rPr sz="1100" i="1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Arial"/>
                <a:cs typeface="Arial"/>
              </a:rPr>
              <a:t>similar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previous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6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semesters</a:t>
            </a:r>
            <a:r>
              <a:rPr sz="1100" b="1" spc="-55" dirty="0">
                <a:latin typeface="Arial"/>
                <a:cs typeface="Arial"/>
              </a:rPr>
              <a:t>.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7</a:t>
            </a:r>
            <a:r>
              <a:rPr sz="1050" spc="-30" baseline="31746" dirty="0">
                <a:latin typeface="Arial"/>
                <a:cs typeface="Arial"/>
              </a:rPr>
              <a:t>th</a:t>
            </a:r>
            <a:endParaRPr sz="1050" baseline="31746">
              <a:latin typeface="Arial"/>
              <a:cs typeface="Arial"/>
            </a:endParaRPr>
          </a:p>
          <a:p>
            <a:pPr marL="12700" marR="54610">
              <a:lnSpc>
                <a:spcPct val="117300"/>
              </a:lnSpc>
            </a:pP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60" dirty="0">
                <a:latin typeface="Arial"/>
                <a:cs typeface="Arial"/>
              </a:rPr>
              <a:t>49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35" dirty="0">
                <a:latin typeface="Arial"/>
                <a:cs typeface="Arial"/>
              </a:rPr>
              <a:t>B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5" dirty="0">
                <a:latin typeface="Arial"/>
                <a:cs typeface="Arial"/>
              </a:rPr>
              <a:t>experience </a:t>
            </a:r>
            <a:r>
              <a:rPr sz="1100" spc="-145" dirty="0">
                <a:latin typeface="Arial"/>
                <a:cs typeface="Arial"/>
              </a:rPr>
              <a:t>ENT </a:t>
            </a:r>
            <a:r>
              <a:rPr sz="1100" spc="-55" dirty="0">
                <a:latin typeface="Arial"/>
                <a:cs typeface="Arial"/>
              </a:rPr>
              <a:t>and 48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Group </a:t>
            </a:r>
            <a:r>
              <a:rPr sz="1100" spc="-210" dirty="0">
                <a:latin typeface="Arial"/>
                <a:cs typeface="Arial"/>
              </a:rPr>
              <a:t>C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120" dirty="0">
                <a:latin typeface="Arial"/>
                <a:cs typeface="Arial"/>
              </a:rPr>
              <a:t>D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spc="-90" dirty="0">
                <a:latin typeface="Arial"/>
                <a:cs typeface="Arial"/>
              </a:rPr>
              <a:t>Eye.  </a:t>
            </a:r>
            <a:r>
              <a:rPr sz="1100" spc="-40" dirty="0">
                <a:latin typeface="Arial"/>
                <a:cs typeface="Arial"/>
              </a:rPr>
              <a:t>Similarly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8</a:t>
            </a:r>
            <a:r>
              <a:rPr sz="1050" spc="-22" baseline="31746" dirty="0">
                <a:latin typeface="Arial"/>
                <a:cs typeface="Arial"/>
              </a:rPr>
              <a:t>th</a:t>
            </a:r>
            <a:r>
              <a:rPr sz="1050" spc="82" baseline="31746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Semester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groups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reciprocate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i.e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later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48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spc="-145" dirty="0">
                <a:latin typeface="Arial"/>
                <a:cs typeface="Arial"/>
              </a:rPr>
              <a:t>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49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experience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Eye.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212725">
              <a:lnSpc>
                <a:spcPct val="117300"/>
              </a:lnSpc>
            </a:pPr>
            <a:r>
              <a:rPr sz="1100" b="1" spc="-135" dirty="0">
                <a:latin typeface="Arial"/>
                <a:cs typeface="Arial"/>
              </a:rPr>
              <a:t>INTEGRATED </a:t>
            </a:r>
            <a:r>
              <a:rPr sz="1100" b="1" spc="-125" dirty="0">
                <a:latin typeface="Arial"/>
                <a:cs typeface="Arial"/>
              </a:rPr>
              <a:t>CURRICULUM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65" dirty="0">
                <a:latin typeface="Arial"/>
                <a:cs typeface="Arial"/>
              </a:rPr>
              <a:t>system-based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75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25" dirty="0">
                <a:latin typeface="Arial"/>
                <a:cs typeface="Arial"/>
              </a:rPr>
              <a:t>Eye/ENT, </a:t>
            </a:r>
            <a:r>
              <a:rPr sz="1100" spc="20" dirty="0">
                <a:latin typeface="Arial"/>
                <a:cs typeface="Arial"/>
              </a:rPr>
              <a:t>Orthopedics </a:t>
            </a:r>
            <a:r>
              <a:rPr sz="1100" spc="-5" dirty="0">
                <a:latin typeface="Arial"/>
                <a:cs typeface="Arial"/>
              </a:rPr>
              <a:t>and  </a:t>
            </a:r>
            <a:r>
              <a:rPr sz="1100" spc="-45" dirty="0">
                <a:latin typeface="Arial"/>
                <a:cs typeface="Arial"/>
              </a:rPr>
              <a:t>Reproductive </a:t>
            </a:r>
            <a:r>
              <a:rPr sz="1100" spc="-65" dirty="0">
                <a:latin typeface="Arial"/>
                <a:cs typeface="Arial"/>
              </a:rPr>
              <a:t>System-II </a:t>
            </a:r>
            <a:r>
              <a:rPr sz="1100" spc="-45" dirty="0">
                <a:latin typeface="Arial"/>
                <a:cs typeface="Arial"/>
              </a:rPr>
              <a:t>which links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70" dirty="0">
                <a:latin typeface="Arial"/>
                <a:cs typeface="Arial"/>
              </a:rPr>
              <a:t>science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problems.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  </a:t>
            </a:r>
            <a:r>
              <a:rPr sz="1100" spc="-70" dirty="0">
                <a:latin typeface="Arial"/>
                <a:cs typeface="Arial"/>
              </a:rPr>
              <a:t>means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subjects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presented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meaningful </a:t>
            </a:r>
            <a:r>
              <a:rPr sz="1100" spc="-30" dirty="0">
                <a:latin typeface="Arial"/>
                <a:cs typeface="Arial"/>
              </a:rPr>
              <a:t>whole.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45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able to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better  </a:t>
            </a:r>
            <a:r>
              <a:rPr sz="1100" spc="-40" dirty="0">
                <a:latin typeface="Arial"/>
                <a:cs typeface="Arial"/>
              </a:rPr>
              <a:t>understanding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basic</a:t>
            </a:r>
            <a:r>
              <a:rPr sz="1100" spc="-75" dirty="0">
                <a:latin typeface="Arial"/>
                <a:cs typeface="Arial"/>
              </a:rPr>
              <a:t> sciences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when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repeatedly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learn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relation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examples.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9055">
              <a:lnSpc>
                <a:spcPct val="116799"/>
              </a:lnSpc>
              <a:spcBef>
                <a:spcPts val="5"/>
              </a:spcBef>
            </a:pPr>
            <a:r>
              <a:rPr sz="1100" b="1" spc="-145" dirty="0">
                <a:latin typeface="Arial"/>
                <a:cs typeface="Arial"/>
              </a:rPr>
              <a:t>LEARNING </a:t>
            </a:r>
            <a:r>
              <a:rPr sz="1100" b="1" spc="-165" dirty="0">
                <a:latin typeface="Arial"/>
                <a:cs typeface="Arial"/>
              </a:rPr>
              <a:t>EXPERIENCES</a:t>
            </a:r>
            <a:r>
              <a:rPr sz="1100" spc="-165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Case </a:t>
            </a:r>
            <a:r>
              <a:rPr sz="1100" spc="-75" dirty="0">
                <a:latin typeface="Arial"/>
                <a:cs typeface="Arial"/>
              </a:rPr>
              <a:t>based </a:t>
            </a:r>
            <a:r>
              <a:rPr sz="1100" spc="-25" dirty="0">
                <a:latin typeface="Arial"/>
                <a:cs typeface="Arial"/>
              </a:rPr>
              <a:t>integrated </a:t>
            </a:r>
            <a:r>
              <a:rPr sz="1100" spc="-65" dirty="0">
                <a:latin typeface="Arial"/>
                <a:cs typeface="Arial"/>
              </a:rPr>
              <a:t>discussions, </a:t>
            </a:r>
            <a:r>
              <a:rPr sz="1100" spc="-100" dirty="0">
                <a:latin typeface="Arial"/>
                <a:cs typeface="Arial"/>
              </a:rPr>
              <a:t>Task </a:t>
            </a:r>
            <a:r>
              <a:rPr sz="1100" spc="-20" dirty="0">
                <a:latin typeface="Arial"/>
                <a:cs typeface="Arial"/>
              </a:rPr>
              <a:t>oriented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0" dirty="0">
                <a:latin typeface="Arial"/>
                <a:cs typeface="Arial"/>
              </a:rPr>
              <a:t>by task  </a:t>
            </a:r>
            <a:r>
              <a:rPr sz="1100" spc="-30" dirty="0">
                <a:latin typeface="Arial"/>
                <a:cs typeface="Arial"/>
              </a:rPr>
              <a:t>presentation,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35" dirty="0">
                <a:latin typeface="Arial"/>
                <a:cs typeface="Arial"/>
              </a:rPr>
              <a:t>acquisition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40" dirty="0">
                <a:latin typeface="Arial"/>
                <a:cs typeface="Arial"/>
              </a:rPr>
              <a:t>lab, </a:t>
            </a:r>
            <a:r>
              <a:rPr sz="1100" spc="-45" dirty="0">
                <a:latin typeface="Arial"/>
                <a:cs typeface="Arial"/>
              </a:rPr>
              <a:t>computer-based </a:t>
            </a:r>
            <a:r>
              <a:rPr sz="1100" spc="-60" dirty="0">
                <a:latin typeface="Arial"/>
                <a:cs typeface="Arial"/>
              </a:rPr>
              <a:t>assignments,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experiences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clinics,  wards.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592" y="952359"/>
            <a:ext cx="5776892" cy="4271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0876" y="5543169"/>
            <a:ext cx="6174740" cy="31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latin typeface="Arial"/>
                <a:cs typeface="Arial"/>
              </a:rPr>
              <a:t>LEARNING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are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better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464820" indent="-22352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 </a:t>
            </a:r>
            <a:r>
              <a:rPr sz="1100" spc="-70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05" dirty="0">
                <a:latin typeface="Arial"/>
                <a:cs typeface="Arial"/>
              </a:rPr>
              <a:t>Case- </a:t>
            </a:r>
            <a:r>
              <a:rPr sz="1100" spc="-95" dirty="0">
                <a:latin typeface="Arial"/>
                <a:cs typeface="Arial"/>
              </a:rPr>
              <a:t>Based </a:t>
            </a:r>
            <a:r>
              <a:rPr sz="1100" spc="-65" dirty="0">
                <a:latin typeface="Arial"/>
                <a:cs typeface="Arial"/>
              </a:rPr>
              <a:t>Discussion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(CBD)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Experiences</a:t>
            </a:r>
            <a:endParaRPr sz="11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-50" dirty="0">
                <a:latin typeface="Arial"/>
                <a:cs typeface="Arial"/>
              </a:rPr>
              <a:t>Clinical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Rotations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5" dirty="0">
                <a:latin typeface="Arial"/>
                <a:cs typeface="Arial"/>
              </a:rPr>
              <a:t>Skills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Task-Oriented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Learning</a:t>
            </a:r>
            <a:endParaRPr sz="110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40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-100" dirty="0">
                <a:latin typeface="Arial"/>
                <a:cs typeface="Arial"/>
              </a:rPr>
              <a:t>Task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Presentation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700"/>
              </a:lnSpc>
              <a:spcBef>
                <a:spcPts val="960"/>
              </a:spcBef>
            </a:pPr>
            <a:r>
              <a:rPr sz="1100" b="1" spc="-125" dirty="0">
                <a:latin typeface="Arial"/>
                <a:cs typeface="Arial"/>
              </a:rPr>
              <a:t>INTERACTIVE </a:t>
            </a:r>
            <a:r>
              <a:rPr sz="1100" b="1" spc="-170" dirty="0">
                <a:latin typeface="Arial"/>
                <a:cs typeface="Arial"/>
              </a:rPr>
              <a:t>LECTURES: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40" dirty="0">
                <a:latin typeface="Arial"/>
                <a:cs typeface="Arial"/>
              </a:rPr>
              <a:t>group, </a:t>
            </a:r>
            <a:r>
              <a:rPr sz="1100" spc="-20" dirty="0">
                <a:latin typeface="Arial"/>
                <a:cs typeface="Arial"/>
              </a:rPr>
              <a:t>the lecturer </a:t>
            </a:r>
            <a:r>
              <a:rPr sz="1100" spc="-35" dirty="0">
                <a:latin typeface="Arial"/>
                <a:cs typeface="Arial"/>
              </a:rPr>
              <a:t>introduces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topic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clinical conditions </a:t>
            </a:r>
            <a:r>
              <a:rPr sz="1100" spc="-65" dirty="0">
                <a:latin typeface="Arial"/>
                <a:cs typeface="Arial"/>
              </a:rPr>
              <a:t>and  </a:t>
            </a:r>
            <a:r>
              <a:rPr sz="1100" spc="-55" dirty="0">
                <a:latin typeface="Arial"/>
                <a:cs typeface="Arial"/>
              </a:rPr>
              <a:t>explains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underlying </a:t>
            </a:r>
            <a:r>
              <a:rPr sz="1100" spc="-50" dirty="0">
                <a:latin typeface="Arial"/>
                <a:cs typeface="Arial"/>
              </a:rPr>
              <a:t>phenomena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40" dirty="0">
                <a:latin typeface="Arial"/>
                <a:cs typeface="Arial"/>
              </a:rPr>
              <a:t>questions, </a:t>
            </a:r>
            <a:r>
              <a:rPr sz="1100" spc="-35" dirty="0">
                <a:latin typeface="Arial"/>
                <a:cs typeface="Arial"/>
              </a:rPr>
              <a:t>pictures, </a:t>
            </a:r>
            <a:r>
              <a:rPr sz="1100" spc="-55" dirty="0">
                <a:latin typeface="Arial"/>
                <a:cs typeface="Arial"/>
              </a:rPr>
              <a:t>videos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patients’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interviews,  </a:t>
            </a:r>
            <a:r>
              <a:rPr sz="1100" spc="-65" dirty="0">
                <a:latin typeface="Arial"/>
                <a:cs typeface="Arial"/>
              </a:rPr>
              <a:t>exercises, </a:t>
            </a:r>
            <a:r>
              <a:rPr sz="1100" spc="-35" dirty="0">
                <a:latin typeface="Arial"/>
                <a:cs typeface="Arial"/>
              </a:rPr>
              <a:t>etc. </a:t>
            </a:r>
            <a:r>
              <a:rPr sz="1100" spc="-55" dirty="0">
                <a:latin typeface="Arial"/>
                <a:cs typeface="Arial"/>
              </a:rPr>
              <a:t>Students are </a:t>
            </a:r>
            <a:r>
              <a:rPr sz="1100" spc="-35" dirty="0">
                <a:latin typeface="Arial"/>
                <a:cs typeface="Arial"/>
              </a:rPr>
              <a:t>actively involved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learning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5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114" y="426211"/>
            <a:ext cx="6343015" cy="117729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0"/>
              </a:spcBef>
              <a:tabLst>
                <a:tab pos="2935605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52" baseline="2525" dirty="0">
                <a:latin typeface="Arial"/>
                <a:cs typeface="Arial"/>
              </a:rPr>
              <a:t>4</a:t>
            </a:r>
            <a:r>
              <a:rPr sz="1050" b="1" i="1" spc="-52" baseline="35714" dirty="0">
                <a:latin typeface="Arial"/>
                <a:cs typeface="Arial"/>
              </a:rPr>
              <a:t>th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195" baseline="2525" smtClean="0">
                <a:latin typeface="Arial"/>
                <a:cs typeface="Arial"/>
              </a:rPr>
              <a:t>OPHTHALMOLOGY</a:t>
            </a:r>
            <a:r>
              <a:rPr sz="1650" b="1" i="1" spc="-225" baseline="2525" smtClean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325"/>
              </a:spcBef>
            </a:pPr>
            <a:r>
              <a:rPr sz="1100" b="1" spc="-145" dirty="0">
                <a:latin typeface="Arial"/>
                <a:cs typeface="Arial"/>
              </a:rPr>
              <a:t>SMALL </a:t>
            </a:r>
            <a:r>
              <a:rPr sz="1100" b="1" spc="-140" dirty="0">
                <a:latin typeface="Arial"/>
                <a:cs typeface="Arial"/>
              </a:rPr>
              <a:t>GROUP </a:t>
            </a:r>
            <a:r>
              <a:rPr sz="1100" b="1" spc="-145" dirty="0">
                <a:latin typeface="Arial"/>
                <a:cs typeface="Arial"/>
              </a:rPr>
              <a:t>SESSION: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0" dirty="0">
                <a:latin typeface="Arial"/>
                <a:cs typeface="Arial"/>
              </a:rPr>
              <a:t>concepts, </a:t>
            </a:r>
            <a:r>
              <a:rPr sz="1100" spc="-45" dirty="0">
                <a:latin typeface="Arial"/>
                <a:cs typeface="Arial"/>
              </a:rPr>
              <a:t>acquire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desired</a:t>
            </a:r>
            <a:endParaRPr sz="1100">
              <a:latin typeface="Arial"/>
              <a:cs typeface="Arial"/>
            </a:endParaRPr>
          </a:p>
          <a:p>
            <a:pPr marL="113030" marR="5080" algn="just">
              <a:lnSpc>
                <a:spcPct val="152700"/>
              </a:lnSpc>
            </a:pPr>
            <a:r>
              <a:rPr sz="1100" spc="-20" dirty="0">
                <a:latin typeface="Arial"/>
                <a:cs typeface="Arial"/>
              </a:rPr>
              <a:t>attitudes. </a:t>
            </a:r>
            <a:r>
              <a:rPr sz="1100" spc="-95" dirty="0">
                <a:latin typeface="Arial"/>
                <a:cs typeface="Arial"/>
              </a:rPr>
              <a:t>Sessions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specific </a:t>
            </a:r>
            <a:r>
              <a:rPr sz="1100" spc="-70" dirty="0">
                <a:latin typeface="Arial"/>
                <a:cs typeface="Arial"/>
              </a:rPr>
              <a:t>exercises 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patient </a:t>
            </a:r>
            <a:r>
              <a:rPr sz="1100" spc="-80" dirty="0">
                <a:latin typeface="Arial"/>
                <a:cs typeface="Arial"/>
              </a:rPr>
              <a:t>case, </a:t>
            </a:r>
            <a:r>
              <a:rPr sz="1100" spc="-30" dirty="0">
                <a:latin typeface="Arial"/>
                <a:cs typeface="Arial"/>
              </a:rPr>
              <a:t>interviews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35" dirty="0">
                <a:latin typeface="Arial"/>
                <a:cs typeface="Arial"/>
              </a:rPr>
              <a:t>topics.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exchange </a:t>
            </a:r>
            <a:r>
              <a:rPr sz="1100" spc="-40" dirty="0">
                <a:latin typeface="Arial"/>
                <a:cs typeface="Arial"/>
              </a:rPr>
              <a:t>opinions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apply 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15" dirty="0">
                <a:latin typeface="Arial"/>
                <a:cs typeface="Arial"/>
              </a:rPr>
              <a:t>tutorials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self  study.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facilitator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role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ask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probing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questions,</a:t>
            </a:r>
            <a:r>
              <a:rPr sz="1100" spc="-55" dirty="0">
                <a:latin typeface="Arial"/>
                <a:cs typeface="Arial"/>
              </a:rPr>
              <a:t> summarize,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rephrase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clarify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concepts.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20876" y="1919071"/>
            <a:ext cx="624014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2700"/>
              </a:lnSpc>
              <a:spcBef>
                <a:spcPts val="100"/>
              </a:spcBef>
            </a:pPr>
            <a:r>
              <a:rPr sz="1100" b="1" spc="-160" dirty="0">
                <a:latin typeface="Arial"/>
                <a:cs typeface="Arial"/>
              </a:rPr>
              <a:t>CASE-BASED </a:t>
            </a:r>
            <a:r>
              <a:rPr sz="1100" b="1" spc="-130" dirty="0">
                <a:latin typeface="Arial"/>
                <a:cs typeface="Arial"/>
              </a:rPr>
              <a:t>DISUCSSION </a:t>
            </a:r>
            <a:r>
              <a:rPr sz="1100" b="1" spc="-95" dirty="0">
                <a:latin typeface="Arial"/>
                <a:cs typeface="Arial"/>
              </a:rPr>
              <a:t>(CBD)</a:t>
            </a:r>
            <a:r>
              <a:rPr sz="1100" spc="-95" dirty="0">
                <a:latin typeface="Arial"/>
                <a:cs typeface="Arial"/>
              </a:rPr>
              <a:t>: A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0" dirty="0">
                <a:latin typeface="Arial"/>
                <a:cs typeface="Arial"/>
              </a:rPr>
              <a:t>format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focused </a:t>
            </a:r>
            <a:r>
              <a:rPr sz="1100" spc="-35" dirty="0">
                <a:latin typeface="Arial"/>
                <a:cs typeface="Arial"/>
              </a:rPr>
              <a:t>around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5" dirty="0">
                <a:latin typeface="Arial"/>
                <a:cs typeface="Arial"/>
              </a:rPr>
              <a:t>series 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14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scenario.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75" dirty="0">
                <a:latin typeface="Arial"/>
                <a:cs typeface="Arial"/>
              </a:rPr>
              <a:t>discuss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questions </a:t>
            </a:r>
            <a:r>
              <a:rPr sz="1100" spc="-45" dirty="0">
                <a:latin typeface="Arial"/>
                <a:cs typeface="Arial"/>
              </a:rPr>
              <a:t>applying </a:t>
            </a:r>
            <a:r>
              <a:rPr sz="1100" spc="-30" dirty="0">
                <a:latin typeface="Arial"/>
                <a:cs typeface="Arial"/>
              </a:rPr>
              <a:t>relevant 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40" dirty="0">
                <a:latin typeface="Arial"/>
                <a:cs typeface="Arial"/>
              </a:rPr>
              <a:t>previously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80" dirty="0">
                <a:latin typeface="Arial"/>
                <a:cs typeface="Arial"/>
              </a:rPr>
              <a:t>sciences </a:t>
            </a:r>
            <a:r>
              <a:rPr sz="1100" spc="-35" dirty="0">
                <a:latin typeface="Arial"/>
                <a:cs typeface="Arial"/>
              </a:rPr>
              <a:t>during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construct </a:t>
            </a:r>
            <a:r>
              <a:rPr sz="1100" spc="-40" dirty="0">
                <a:latin typeface="Arial"/>
                <a:cs typeface="Arial"/>
              </a:rPr>
              <a:t>new  </a:t>
            </a:r>
            <a:r>
              <a:rPr sz="1100" spc="-45" dirty="0">
                <a:latin typeface="Arial"/>
                <a:cs typeface="Arial"/>
              </a:rPr>
              <a:t>knowledge.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60" dirty="0">
                <a:latin typeface="Arial"/>
                <a:cs typeface="Arial"/>
              </a:rPr>
              <a:t>CBD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provided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concern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department.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3370300"/>
            <a:ext cx="6240780" cy="2330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3200"/>
              </a:lnSpc>
              <a:spcBef>
                <a:spcPts val="90"/>
              </a:spcBef>
            </a:pPr>
            <a:r>
              <a:rPr sz="1100" b="1" spc="-135" dirty="0">
                <a:latin typeface="Arial"/>
                <a:cs typeface="Arial"/>
              </a:rPr>
              <a:t>CLINICAL </a:t>
            </a:r>
            <a:r>
              <a:rPr sz="1100" b="1" spc="-130" dirty="0">
                <a:latin typeface="Arial"/>
                <a:cs typeface="Arial"/>
              </a:rPr>
              <a:t>LEARNING </a:t>
            </a:r>
            <a:r>
              <a:rPr sz="1100" b="1" spc="-155" dirty="0">
                <a:latin typeface="Arial"/>
                <a:cs typeface="Arial"/>
              </a:rPr>
              <a:t>EXPERIENCES: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observe </a:t>
            </a:r>
            <a:r>
              <a:rPr sz="1100" spc="-30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spc="-55" dirty="0">
                <a:latin typeface="Arial"/>
                <a:cs typeface="Arial"/>
              </a:rPr>
              <a:t>and symptoms 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45" dirty="0">
                <a:latin typeface="Arial"/>
                <a:cs typeface="Arial"/>
              </a:rPr>
              <a:t>wards, </a:t>
            </a:r>
            <a:r>
              <a:rPr sz="1100" spc="-40" dirty="0">
                <a:latin typeface="Arial"/>
                <a:cs typeface="Arial"/>
              </a:rPr>
              <a:t>clinics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35" dirty="0">
                <a:latin typeface="Arial"/>
                <a:cs typeface="Arial"/>
              </a:rPr>
              <a:t>centers. </a:t>
            </a:r>
            <a:r>
              <a:rPr sz="1100" spc="-70" dirty="0">
                <a:latin typeface="Arial"/>
                <a:cs typeface="Arial"/>
              </a:rPr>
              <a:t>This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module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prepare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future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practice.</a:t>
            </a:r>
            <a:endParaRPr sz="1100">
              <a:latin typeface="Arial"/>
              <a:cs typeface="Arial"/>
            </a:endParaRPr>
          </a:p>
          <a:p>
            <a:pPr marL="469265" marR="8890" indent="-228600" algn="just">
              <a:lnSpc>
                <a:spcPct val="152600"/>
              </a:lnSpc>
              <a:spcBef>
                <a:spcPts val="5"/>
              </a:spcBef>
            </a:pPr>
            <a:r>
              <a:rPr sz="1100" dirty="0">
                <a:latin typeface="Courier New"/>
                <a:cs typeface="Courier New"/>
              </a:rPr>
              <a:t>o </a:t>
            </a:r>
            <a:r>
              <a:rPr sz="1100" b="1" spc="-135" dirty="0">
                <a:latin typeface="Arial"/>
                <a:cs typeface="Arial"/>
              </a:rPr>
              <a:t>CLINICAL </a:t>
            </a:r>
            <a:r>
              <a:rPr sz="1100" b="1" spc="-114" dirty="0">
                <a:latin typeface="Arial"/>
                <a:cs typeface="Arial"/>
              </a:rPr>
              <a:t>ROTATIONS: </a:t>
            </a: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small groups,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" dirty="0">
                <a:latin typeface="Arial"/>
                <a:cs typeface="Arial"/>
              </a:rPr>
              <a:t>rotate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different </a:t>
            </a:r>
            <a:r>
              <a:rPr sz="1100" spc="-45" dirty="0">
                <a:latin typeface="Arial"/>
                <a:cs typeface="Arial"/>
              </a:rPr>
              <a:t>wards </a:t>
            </a:r>
            <a:r>
              <a:rPr sz="1100" spc="-25" dirty="0">
                <a:latin typeface="Arial"/>
                <a:cs typeface="Arial"/>
              </a:rPr>
              <a:t>like </a:t>
            </a:r>
            <a:r>
              <a:rPr sz="1100" spc="-30" dirty="0">
                <a:latin typeface="Arial"/>
                <a:cs typeface="Arial"/>
              </a:rPr>
              <a:t>Medicine, </a:t>
            </a:r>
            <a:r>
              <a:rPr sz="1100" spc="-45" dirty="0">
                <a:latin typeface="Arial"/>
                <a:cs typeface="Arial"/>
              </a:rPr>
              <a:t>Pediatrics,  </a:t>
            </a:r>
            <a:r>
              <a:rPr sz="1100" spc="-60" dirty="0">
                <a:latin typeface="Arial"/>
                <a:cs typeface="Arial"/>
              </a:rPr>
              <a:t>Surgery, </a:t>
            </a:r>
            <a:r>
              <a:rPr sz="1100" spc="-90" dirty="0">
                <a:latin typeface="Arial"/>
                <a:cs typeface="Arial"/>
              </a:rPr>
              <a:t>Obs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5" dirty="0">
                <a:latin typeface="Arial"/>
                <a:cs typeface="Arial"/>
              </a:rPr>
              <a:t>Gyne, </a:t>
            </a:r>
            <a:r>
              <a:rPr sz="1100" spc="-110" dirty="0">
                <a:latin typeface="Arial"/>
                <a:cs typeface="Arial"/>
              </a:rPr>
              <a:t>ENT, </a:t>
            </a:r>
            <a:r>
              <a:rPr sz="1100" spc="-90" dirty="0">
                <a:latin typeface="Arial"/>
                <a:cs typeface="Arial"/>
              </a:rPr>
              <a:t>Eye, </a:t>
            </a:r>
            <a:r>
              <a:rPr sz="1100" spc="-55" dirty="0">
                <a:latin typeface="Arial"/>
                <a:cs typeface="Arial"/>
              </a:rPr>
              <a:t>Family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40" dirty="0">
                <a:latin typeface="Arial"/>
                <a:cs typeface="Arial"/>
              </a:rPr>
              <a:t>clinics,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40" dirty="0">
                <a:latin typeface="Arial"/>
                <a:cs typeface="Arial"/>
              </a:rPr>
              <a:t>centers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40" dirty="0">
                <a:latin typeface="Arial"/>
                <a:cs typeface="Arial"/>
              </a:rPr>
              <a:t>Community </a:t>
            </a:r>
            <a:r>
              <a:rPr sz="1100" spc="-30" dirty="0">
                <a:latin typeface="Arial"/>
                <a:cs typeface="Arial"/>
              </a:rPr>
              <a:t>Medicine  </a:t>
            </a:r>
            <a:r>
              <a:rPr sz="1100" spc="-50" dirty="0">
                <a:latin typeface="Arial"/>
                <a:cs typeface="Arial"/>
              </a:rPr>
              <a:t>experiences. </a:t>
            </a:r>
            <a:r>
              <a:rPr sz="1100" spc="-55" dirty="0">
                <a:latin typeface="Arial"/>
                <a:cs typeface="Arial"/>
              </a:rPr>
              <a:t>Here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25" dirty="0">
                <a:latin typeface="Arial"/>
                <a:cs typeface="Arial"/>
              </a:rPr>
              <a:t>patients, </a:t>
            </a:r>
            <a:r>
              <a:rPr sz="1100" spc="-30" dirty="0">
                <a:latin typeface="Arial"/>
                <a:cs typeface="Arial"/>
              </a:rPr>
              <a:t>take histories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perform </a:t>
            </a:r>
            <a:r>
              <a:rPr sz="1100" spc="-50" dirty="0">
                <a:latin typeface="Arial"/>
                <a:cs typeface="Arial"/>
              </a:rPr>
              <a:t>supervised </a:t>
            </a:r>
            <a:r>
              <a:rPr sz="1100" spc="-30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examinations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outpatient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inpatient </a:t>
            </a:r>
            <a:r>
              <a:rPr sz="1100" spc="-35" dirty="0">
                <a:latin typeface="Arial"/>
                <a:cs typeface="Arial"/>
              </a:rPr>
              <a:t>settings. </a:t>
            </a:r>
            <a:r>
              <a:rPr sz="1100" spc="-70" dirty="0">
                <a:latin typeface="Arial"/>
                <a:cs typeface="Arial"/>
              </a:rPr>
              <a:t>They </a:t>
            </a:r>
            <a:r>
              <a:rPr sz="1100" spc="-55" dirty="0">
                <a:latin typeface="Arial"/>
                <a:cs typeface="Arial"/>
              </a:rPr>
              <a:t>also </a:t>
            </a:r>
            <a:r>
              <a:rPr sz="1100" spc="-35" dirty="0">
                <a:latin typeface="Arial"/>
                <a:cs typeface="Arial"/>
              </a:rPr>
              <a:t>get </a:t>
            </a:r>
            <a:r>
              <a:rPr sz="1100" spc="-60" dirty="0">
                <a:latin typeface="Arial"/>
                <a:cs typeface="Arial"/>
              </a:rPr>
              <a:t>an </a:t>
            </a:r>
            <a:r>
              <a:rPr sz="1100" spc="-5" dirty="0">
                <a:latin typeface="Arial"/>
                <a:cs typeface="Arial"/>
              </a:rPr>
              <a:t>opportunity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40" dirty="0">
                <a:latin typeface="Arial"/>
                <a:cs typeface="Arial"/>
              </a:rPr>
              <a:t>medical  personnel </a:t>
            </a:r>
            <a:r>
              <a:rPr sz="1100" spc="-25" dirty="0">
                <a:latin typeface="Arial"/>
                <a:cs typeface="Arial"/>
              </a:rPr>
              <a:t>working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team. </a:t>
            </a:r>
            <a:r>
              <a:rPr sz="1100" spc="-85" dirty="0">
                <a:latin typeface="Arial"/>
                <a:cs typeface="Arial"/>
              </a:rPr>
              <a:t>These </a:t>
            </a:r>
            <a:r>
              <a:rPr sz="1100" spc="-15" dirty="0">
                <a:latin typeface="Arial"/>
                <a:cs typeface="Arial"/>
              </a:rPr>
              <a:t>rotations </a:t>
            </a:r>
            <a:r>
              <a:rPr sz="1100" spc="-30" dirty="0">
                <a:latin typeface="Arial"/>
                <a:cs typeface="Arial"/>
              </a:rPr>
              <a:t>help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20" dirty="0">
                <a:latin typeface="Arial"/>
                <a:cs typeface="Arial"/>
              </a:rPr>
              <a:t>relate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40" dirty="0">
                <a:latin typeface="Arial"/>
                <a:cs typeface="Arial"/>
              </a:rPr>
              <a:t>medical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knowledge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diverse </a:t>
            </a:r>
            <a:r>
              <a:rPr sz="1100" spc="-30" dirty="0">
                <a:latin typeface="Arial"/>
                <a:cs typeface="Arial"/>
              </a:rPr>
              <a:t>clinical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areas.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4870" y="6270116"/>
            <a:ext cx="51269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7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are 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practiced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applicable</a:t>
            </a:r>
            <a:r>
              <a:rPr sz="1100" spc="1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6182334"/>
            <a:ext cx="983615" cy="5378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b="1" spc="-175" dirty="0">
                <a:latin typeface="Arial"/>
                <a:cs typeface="Arial"/>
              </a:rPr>
              <a:t>SKILLS</a:t>
            </a:r>
            <a:r>
              <a:rPr sz="1100" b="1" spc="-140" dirty="0">
                <a:latin typeface="Arial"/>
                <a:cs typeface="Arial"/>
              </a:rPr>
              <a:t> SESSION: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-50" dirty="0">
                <a:latin typeface="Arial"/>
                <a:cs typeface="Arial"/>
              </a:rPr>
              <a:t>skills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laboratory.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876" y="7076541"/>
            <a:ext cx="6242050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2500"/>
              </a:lnSpc>
              <a:spcBef>
                <a:spcPts val="105"/>
              </a:spcBef>
            </a:pPr>
            <a:r>
              <a:rPr sz="1100" b="1" spc="-155" dirty="0">
                <a:latin typeface="Arial"/>
                <a:cs typeface="Arial"/>
              </a:rPr>
              <a:t>SELF-DIRECTED </a:t>
            </a:r>
            <a:r>
              <a:rPr sz="1100" b="1" spc="-130" dirty="0">
                <a:latin typeface="Arial"/>
                <a:cs typeface="Arial"/>
              </a:rPr>
              <a:t>STUDY: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5" dirty="0">
                <a:latin typeface="Arial"/>
                <a:cs typeface="Arial"/>
              </a:rPr>
              <a:t>assume </a:t>
            </a:r>
            <a:r>
              <a:rPr sz="1100" spc="-35" dirty="0">
                <a:latin typeface="Arial"/>
                <a:cs typeface="Arial"/>
              </a:rPr>
              <a:t>responsibilities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45" dirty="0">
                <a:latin typeface="Arial"/>
                <a:cs typeface="Arial"/>
              </a:rPr>
              <a:t>study,  </a:t>
            </a:r>
            <a:r>
              <a:rPr sz="1100" spc="-55" dirty="0">
                <a:latin typeface="Arial"/>
                <a:cs typeface="Arial"/>
              </a:rPr>
              <a:t>sharing </a:t>
            </a:r>
            <a:r>
              <a:rPr sz="1100" spc="-110" dirty="0">
                <a:latin typeface="Arial"/>
                <a:cs typeface="Arial"/>
              </a:rPr>
              <a:t>and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discussing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peers, </a:t>
            </a:r>
            <a:r>
              <a:rPr sz="1100" spc="-65" dirty="0">
                <a:latin typeface="Arial"/>
                <a:cs typeface="Arial"/>
              </a:rPr>
              <a:t>seeking </a:t>
            </a:r>
            <a:r>
              <a:rPr sz="1100" spc="-15" dirty="0">
                <a:latin typeface="Arial"/>
                <a:cs typeface="Arial"/>
              </a:rPr>
              <a:t>information from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80" dirty="0">
                <a:latin typeface="Arial"/>
                <a:cs typeface="Arial"/>
              </a:rPr>
              <a:t>Resource </a:t>
            </a:r>
            <a:r>
              <a:rPr sz="1100" spc="-50" dirty="0">
                <a:latin typeface="Arial"/>
                <a:cs typeface="Arial"/>
              </a:rPr>
              <a:t>Center, teachers </a:t>
            </a:r>
            <a:r>
              <a:rPr sz="1100" spc="-65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resource </a:t>
            </a:r>
            <a:r>
              <a:rPr sz="1100" spc="-60" dirty="0">
                <a:latin typeface="Arial"/>
                <a:cs typeface="Arial"/>
              </a:rPr>
              <a:t>persons </a:t>
            </a:r>
            <a:r>
              <a:rPr sz="1100" spc="-35" dirty="0">
                <a:latin typeface="Arial"/>
                <a:cs typeface="Arial"/>
              </a:rPr>
              <a:t>within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outside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college.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20" dirty="0">
                <a:latin typeface="Arial"/>
                <a:cs typeface="Arial"/>
              </a:rPr>
              <a:t>utilize 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college  scheduled </a:t>
            </a:r>
            <a:r>
              <a:rPr sz="1100" spc="-45" dirty="0">
                <a:latin typeface="Arial"/>
                <a:cs typeface="Arial"/>
              </a:rPr>
              <a:t>hours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self-study.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8016" y="543916"/>
            <a:ext cx="2242185" cy="55626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870"/>
              </a:spcBef>
            </a:pPr>
            <a:r>
              <a:rPr sz="1100" b="1" spc="-165" dirty="0">
                <a:latin typeface="Arial"/>
                <a:cs typeface="Arial"/>
              </a:rPr>
              <a:t>TASK </a:t>
            </a:r>
            <a:r>
              <a:rPr sz="1100" b="1" spc="-130" dirty="0">
                <a:latin typeface="Arial"/>
                <a:cs typeface="Arial"/>
              </a:rPr>
              <a:t>ORIENTED</a:t>
            </a:r>
            <a:r>
              <a:rPr sz="1100" b="1" spc="-105" dirty="0">
                <a:latin typeface="Arial"/>
                <a:cs typeface="Arial"/>
              </a:rPr>
              <a:t> </a:t>
            </a:r>
            <a:r>
              <a:rPr sz="1100" b="1" spc="-125" dirty="0">
                <a:latin typeface="Arial"/>
                <a:cs typeface="Arial"/>
              </a:rPr>
              <a:t>LEARNING: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b="1" spc="-50" dirty="0">
                <a:latin typeface="Arial"/>
                <a:cs typeface="Arial"/>
              </a:rPr>
              <a:t>What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114" dirty="0">
                <a:latin typeface="Arial"/>
                <a:cs typeface="Arial"/>
              </a:rPr>
              <a:t>Task </a:t>
            </a:r>
            <a:r>
              <a:rPr sz="1100" b="1" spc="-60" dirty="0">
                <a:latin typeface="Arial"/>
                <a:cs typeface="Arial"/>
              </a:rPr>
              <a:t>Oriented </a:t>
            </a:r>
            <a:r>
              <a:rPr sz="1100" b="1" spc="-95" dirty="0">
                <a:latin typeface="Arial"/>
                <a:cs typeface="Arial"/>
              </a:rPr>
              <a:t>Learning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(TOL)?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8016" y="1350619"/>
            <a:ext cx="6306185" cy="240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2400"/>
              </a:lnSpc>
              <a:spcBef>
                <a:spcPts val="100"/>
              </a:spcBef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35" dirty="0">
                <a:latin typeface="Arial"/>
                <a:cs typeface="Arial"/>
              </a:rPr>
              <a:t>module, </a:t>
            </a:r>
            <a:r>
              <a:rPr sz="1100" spc="-40" dirty="0">
                <a:latin typeface="Arial"/>
                <a:cs typeface="Arial"/>
              </a:rPr>
              <a:t>objectives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achieved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60" dirty="0">
                <a:latin typeface="Arial"/>
                <a:cs typeface="Arial"/>
              </a:rPr>
              <a:t>using </a:t>
            </a:r>
            <a:r>
              <a:rPr sz="1100" spc="-10" dirty="0">
                <a:latin typeface="Arial"/>
                <a:cs typeface="Arial"/>
              </a:rPr>
              <a:t>multiple </a:t>
            </a:r>
            <a:r>
              <a:rPr sz="1100" spc="-25" dirty="0">
                <a:latin typeface="Arial"/>
                <a:cs typeface="Arial"/>
              </a:rPr>
              <a:t>instructional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15" dirty="0">
                <a:latin typeface="Arial"/>
                <a:cs typeface="Arial"/>
              </a:rPr>
              <a:t>other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40" dirty="0">
                <a:latin typeface="Arial"/>
                <a:cs typeface="Arial"/>
              </a:rPr>
              <a:t>lectures </a:t>
            </a:r>
            <a:r>
              <a:rPr sz="1100" spc="-30" dirty="0">
                <a:latin typeface="Arial"/>
                <a:cs typeface="Arial"/>
              </a:rPr>
              <a:t>only.  </a:t>
            </a:r>
            <a:r>
              <a:rPr sz="1100" b="1" spc="-114" dirty="0">
                <a:latin typeface="Arial"/>
                <a:cs typeface="Arial"/>
              </a:rPr>
              <a:t>Task </a:t>
            </a:r>
            <a:r>
              <a:rPr sz="1100" b="1" spc="-55" dirty="0">
                <a:latin typeface="Arial"/>
                <a:cs typeface="Arial"/>
              </a:rPr>
              <a:t>oriented </a:t>
            </a:r>
            <a:r>
              <a:rPr sz="1100" b="1" spc="-75" dirty="0">
                <a:latin typeface="Arial"/>
                <a:cs typeface="Arial"/>
              </a:rPr>
              <a:t>learning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being </a:t>
            </a:r>
            <a:r>
              <a:rPr sz="1100" spc="-25" dirty="0">
                <a:latin typeface="Arial"/>
                <a:cs typeface="Arial"/>
              </a:rPr>
              <a:t>introduced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enhance </a:t>
            </a:r>
            <a:r>
              <a:rPr sz="1100" spc="-30" dirty="0">
                <a:latin typeface="Arial"/>
                <a:cs typeface="Arial"/>
              </a:rPr>
              <a:t>students’ </a:t>
            </a:r>
            <a:r>
              <a:rPr sz="1100" spc="-35" dirty="0">
                <a:latin typeface="Arial"/>
                <a:cs typeface="Arial"/>
              </a:rPr>
              <a:t>learning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get insight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content  </a:t>
            </a:r>
            <a:r>
              <a:rPr sz="1100" spc="-70" dirty="0">
                <a:latin typeface="Arial"/>
                <a:cs typeface="Arial"/>
              </a:rPr>
              <a:t>necessary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move </a:t>
            </a:r>
            <a:r>
              <a:rPr sz="1100" spc="-20" dirty="0">
                <a:latin typeface="Arial"/>
                <a:cs typeface="Arial"/>
              </a:rPr>
              <a:t>forward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practical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course </a:t>
            </a:r>
            <a:r>
              <a:rPr sz="1100" spc="-35" dirty="0">
                <a:latin typeface="Arial"/>
                <a:cs typeface="Arial"/>
              </a:rPr>
              <a:t>materials.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engaged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self  </a:t>
            </a:r>
            <a:r>
              <a:rPr sz="1100" spc="-25" dirty="0">
                <a:latin typeface="Arial"/>
                <a:cs typeface="Arial"/>
              </a:rPr>
              <a:t>directed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well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40" dirty="0">
                <a:latin typeface="Arial"/>
                <a:cs typeface="Arial"/>
              </a:rPr>
              <a:t>peers’ </a:t>
            </a:r>
            <a:r>
              <a:rPr sz="1100" spc="-25" dirty="0">
                <a:latin typeface="Arial"/>
                <a:cs typeface="Arial"/>
              </a:rPr>
              <a:t>collaboration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faculty </a:t>
            </a:r>
            <a:r>
              <a:rPr sz="1100" spc="-30" dirty="0">
                <a:latin typeface="Arial"/>
                <a:cs typeface="Arial"/>
              </a:rPr>
              <a:t>led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instructions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spc="-185" dirty="0">
                <a:latin typeface="Arial"/>
                <a:cs typeface="Arial"/>
              </a:rPr>
              <a:t>PROCESS </a:t>
            </a:r>
            <a:r>
              <a:rPr sz="1100" b="1" spc="-55" dirty="0">
                <a:latin typeface="Arial"/>
                <a:cs typeface="Arial"/>
              </a:rPr>
              <a:t>of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150" dirty="0">
                <a:latin typeface="Arial"/>
                <a:cs typeface="Arial"/>
              </a:rPr>
              <a:t>TOL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80"/>
              </a:spcBef>
            </a:pPr>
            <a:r>
              <a:rPr sz="1100" spc="-55" dirty="0">
                <a:latin typeface="Arial"/>
                <a:cs typeface="Arial"/>
              </a:rPr>
              <a:t>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strategy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comprises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two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stages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1100" b="1" spc="-100" dirty="0">
                <a:latin typeface="Arial"/>
                <a:cs typeface="Arial"/>
              </a:rPr>
              <a:t>Stage </a:t>
            </a:r>
            <a:r>
              <a:rPr sz="1100" b="1" spc="-40" dirty="0">
                <a:latin typeface="Arial"/>
                <a:cs typeface="Arial"/>
              </a:rPr>
              <a:t>1</a:t>
            </a:r>
            <a:r>
              <a:rPr sz="1100" spc="-40" dirty="0">
                <a:latin typeface="Arial"/>
                <a:cs typeface="Arial"/>
              </a:rPr>
              <a:t>. </a:t>
            </a:r>
            <a:r>
              <a:rPr sz="1100" spc="-75" dirty="0">
                <a:latin typeface="Arial"/>
                <a:cs typeface="Arial"/>
              </a:rPr>
              <a:t>Pre-class </a:t>
            </a:r>
            <a:r>
              <a:rPr sz="1100" spc="-35" dirty="0">
                <a:latin typeface="Arial"/>
                <a:cs typeface="Arial"/>
              </a:rPr>
              <a:t>learning </a:t>
            </a:r>
            <a:r>
              <a:rPr sz="1100" spc="-20" dirty="0">
                <a:latin typeface="Arial"/>
                <a:cs typeface="Arial"/>
              </a:rPr>
              <a:t>in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groups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80"/>
              </a:spcBef>
            </a:pPr>
            <a:r>
              <a:rPr sz="1100" b="1" spc="-100" dirty="0">
                <a:latin typeface="Arial"/>
                <a:cs typeface="Arial"/>
              </a:rPr>
              <a:t>Stage </a:t>
            </a:r>
            <a:r>
              <a:rPr sz="1100" b="1" spc="-30" dirty="0">
                <a:latin typeface="Arial"/>
                <a:cs typeface="Arial"/>
              </a:rPr>
              <a:t>2. </a:t>
            </a:r>
            <a:r>
              <a:rPr sz="1100" spc="-65" dirty="0">
                <a:latin typeface="Arial"/>
                <a:cs typeface="Arial"/>
              </a:rPr>
              <a:t>In-class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0" dirty="0">
                <a:latin typeface="Arial"/>
                <a:cs typeface="Arial"/>
              </a:rPr>
              <a:t>focused </a:t>
            </a:r>
            <a:r>
              <a:rPr sz="1100" spc="-40" dirty="0">
                <a:latin typeface="Arial"/>
                <a:cs typeface="Arial"/>
              </a:rPr>
              <a:t>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84224" y="4100144"/>
          <a:ext cx="6474459" cy="242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/>
                <a:gridCol w="3237864"/>
              </a:tblGrid>
              <a:tr h="1212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39215" marR="1329690" indent="-3175" algn="ctr">
                        <a:lnSpc>
                          <a:spcPct val="1018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Stage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1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-Cl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60170" marR="1350010" indent="-2540" algn="ctr">
                        <a:lnSpc>
                          <a:spcPct val="101800"/>
                        </a:lnSpc>
                        <a:spcBef>
                          <a:spcPts val="735"/>
                        </a:spcBef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Stage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2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(In-Class)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2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81430" marR="280670" indent="-993775">
                        <a:lnSpc>
                          <a:spcPct val="1018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Individual/group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preparation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3450" marR="211454" indent="-715010">
                        <a:lnSpc>
                          <a:spcPct val="101800"/>
                        </a:lnSpc>
                        <a:spcBef>
                          <a:spcPts val="90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Group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facilitator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followed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Q/A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session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98016" y="6705066"/>
            <a:ext cx="6306820" cy="158178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b="1" spc="-150" dirty="0">
                <a:latin typeface="Arial"/>
                <a:cs typeface="Arial"/>
              </a:rPr>
              <a:t>TOL </a:t>
            </a:r>
            <a:r>
              <a:rPr sz="1100" b="1" spc="-110" dirty="0">
                <a:latin typeface="Arial"/>
                <a:cs typeface="Arial"/>
              </a:rPr>
              <a:t>process </a:t>
            </a:r>
            <a:r>
              <a:rPr sz="1100" b="1" spc="-90" dirty="0">
                <a:latin typeface="Arial"/>
                <a:cs typeface="Arial"/>
              </a:rPr>
              <a:t>stage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1</a:t>
            </a:r>
            <a:r>
              <a:rPr sz="1100" spc="-4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52600"/>
              </a:lnSpc>
              <a:spcBef>
                <a:spcPts val="85"/>
              </a:spcBef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divided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6 groups </a:t>
            </a:r>
            <a:r>
              <a:rPr sz="1100" spc="-45" dirty="0">
                <a:latin typeface="Arial"/>
                <a:cs typeface="Arial"/>
              </a:rPr>
              <a:t>(8-9 </a:t>
            </a:r>
            <a:r>
              <a:rPr sz="1100" spc="-50" dirty="0">
                <a:latin typeface="Arial"/>
                <a:cs typeface="Arial"/>
              </a:rPr>
              <a:t>members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40" dirty="0">
                <a:latin typeface="Arial"/>
                <a:cs typeface="Arial"/>
              </a:rPr>
              <a:t>group- </a:t>
            </a:r>
            <a:r>
              <a:rPr sz="1100" b="1" spc="-114" dirty="0">
                <a:latin typeface="Arial"/>
                <a:cs typeface="Arial"/>
              </a:rPr>
              <a:t>See </a:t>
            </a:r>
            <a:r>
              <a:rPr sz="1100" b="1" spc="-85" dirty="0">
                <a:latin typeface="Arial"/>
                <a:cs typeface="Arial"/>
              </a:rPr>
              <a:t>Appendix: </a:t>
            </a:r>
            <a:r>
              <a:rPr sz="1100" b="1" spc="-65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). </a:t>
            </a:r>
            <a:r>
              <a:rPr sz="1100" spc="-105" dirty="0">
                <a:latin typeface="Arial"/>
                <a:cs typeface="Arial"/>
              </a:rPr>
              <a:t>Each </a:t>
            </a:r>
            <a:r>
              <a:rPr sz="1100" spc="-50" dirty="0">
                <a:latin typeface="Arial"/>
                <a:cs typeface="Arial"/>
              </a:rPr>
              <a:t>week, </a:t>
            </a:r>
            <a:r>
              <a:rPr sz="1100" spc="-35" dirty="0">
                <a:latin typeface="Arial"/>
                <a:cs typeface="Arial"/>
              </a:rPr>
              <a:t>students’ 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given task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few </a:t>
            </a:r>
            <a:r>
              <a:rPr sz="1100" spc="-40" dirty="0">
                <a:latin typeface="Arial"/>
                <a:cs typeface="Arial"/>
              </a:rPr>
              <a:t>objectives. </a:t>
            </a:r>
            <a:r>
              <a:rPr sz="1100" spc="-90" dirty="0">
                <a:latin typeface="Arial"/>
                <a:cs typeface="Arial"/>
              </a:rPr>
              <a:t>These </a:t>
            </a:r>
            <a:r>
              <a:rPr sz="1100" spc="-40" dirty="0">
                <a:latin typeface="Arial"/>
                <a:cs typeface="Arial"/>
              </a:rPr>
              <a:t>objectives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0" dirty="0">
                <a:latin typeface="Arial"/>
                <a:cs typeface="Arial"/>
              </a:rPr>
              <a:t>defined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40" dirty="0">
                <a:latin typeface="Arial"/>
                <a:cs typeface="Arial"/>
              </a:rPr>
              <a:t>study </a:t>
            </a:r>
            <a:r>
              <a:rPr sz="1100" spc="-45" dirty="0">
                <a:latin typeface="Arial"/>
                <a:cs typeface="Arial"/>
              </a:rPr>
              <a:t>guide. </a:t>
            </a:r>
            <a:r>
              <a:rPr sz="1100" spc="-55" dirty="0">
                <a:latin typeface="Arial"/>
                <a:cs typeface="Arial"/>
              </a:rPr>
              <a:t>Students 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30" dirty="0">
                <a:latin typeface="Arial"/>
                <a:cs typeface="Arial"/>
              </a:rPr>
              <a:t>defined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spc="-45" dirty="0">
                <a:latin typeface="Arial"/>
                <a:cs typeface="Arial"/>
              </a:rPr>
              <a:t>slots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50" dirty="0">
                <a:latin typeface="Arial"/>
                <a:cs typeface="Arial"/>
              </a:rPr>
              <a:t>achieving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objectives. </a:t>
            </a:r>
            <a:r>
              <a:rPr sz="1100" spc="-75" dirty="0">
                <a:latin typeface="Arial"/>
                <a:cs typeface="Arial"/>
              </a:rPr>
              <a:t>They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required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0" dirty="0">
                <a:latin typeface="Arial"/>
                <a:cs typeface="Arial"/>
              </a:rPr>
              <a:t>study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recommended  </a:t>
            </a:r>
            <a:r>
              <a:rPr sz="1100" spc="-25" dirty="0">
                <a:latin typeface="Arial"/>
                <a:cs typeface="Arial"/>
              </a:rPr>
              <a:t>authentic </a:t>
            </a:r>
            <a:r>
              <a:rPr sz="1100" spc="-35" dirty="0">
                <a:latin typeface="Arial"/>
                <a:cs typeface="Arial"/>
              </a:rPr>
              <a:t>website </a:t>
            </a:r>
            <a:r>
              <a:rPr sz="1100" i="1" spc="-65" dirty="0">
                <a:latin typeface="Trebuchet MS"/>
                <a:cs typeface="Trebuchet MS"/>
              </a:rPr>
              <a:t>(patient </a:t>
            </a:r>
            <a:r>
              <a:rPr sz="1100" i="1" spc="-55" dirty="0">
                <a:latin typeface="Trebuchet MS"/>
                <a:cs typeface="Trebuchet MS"/>
              </a:rPr>
              <a:t>education websites are </a:t>
            </a:r>
            <a:r>
              <a:rPr sz="1100" i="1" spc="-75" dirty="0">
                <a:latin typeface="Trebuchet MS"/>
                <a:cs typeface="Trebuchet MS"/>
              </a:rPr>
              <a:t>strictly </a:t>
            </a:r>
            <a:r>
              <a:rPr sz="1100" i="1" spc="-40" dirty="0">
                <a:latin typeface="Trebuchet MS"/>
                <a:cs typeface="Trebuchet MS"/>
              </a:rPr>
              <a:t>NOT ADVISED!!!)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work in </a:t>
            </a:r>
            <a:r>
              <a:rPr sz="1100" spc="-55" dirty="0">
                <a:latin typeface="Arial"/>
                <a:cs typeface="Arial"/>
              </a:rPr>
              <a:t>groups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develop  </a:t>
            </a:r>
            <a:r>
              <a:rPr sz="1100" spc="-35" dirty="0">
                <a:latin typeface="Arial"/>
                <a:cs typeface="Arial"/>
              </a:rPr>
              <a:t>presentations </a:t>
            </a:r>
            <a:r>
              <a:rPr sz="1100" spc="-30" dirty="0">
                <a:latin typeface="Arial"/>
                <a:cs typeface="Arial"/>
              </a:rPr>
              <a:t>during </a:t>
            </a:r>
            <a:r>
              <a:rPr sz="1100" spc="-15" dirty="0">
                <a:latin typeface="Arial"/>
                <a:cs typeface="Arial"/>
              </a:rPr>
              <a:t>allotted </a:t>
            </a:r>
            <a:r>
              <a:rPr sz="1100" spc="-40" dirty="0">
                <a:latin typeface="Arial"/>
                <a:cs typeface="Arial"/>
              </a:rPr>
              <a:t>study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hours.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3654" y="426211"/>
            <a:ext cx="3336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35" dirty="0">
                <a:latin typeface="Arial"/>
                <a:cs typeface="Arial"/>
              </a:rPr>
              <a:t>4</a:t>
            </a:r>
            <a:r>
              <a:rPr sz="1050" b="1" i="1" spc="-52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sz="1100" b="1" i="1" spc="-130" smtClean="0">
                <a:latin typeface="Arial"/>
                <a:cs typeface="Arial"/>
              </a:rPr>
              <a:t>OPHTHALMOLOGY</a:t>
            </a:r>
            <a:r>
              <a:rPr sz="1100" b="1" i="1" spc="-150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0114" y="466725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4371" y="4153280"/>
            <a:ext cx="1426083" cy="1570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8354" y="4183740"/>
            <a:ext cx="1564365" cy="162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9988" y="6275832"/>
            <a:ext cx="3400805" cy="2553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8016" y="808075"/>
            <a:ext cx="6307455" cy="29108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00" b="1" spc="-150" dirty="0">
                <a:latin typeface="Arial"/>
                <a:cs typeface="Arial"/>
              </a:rPr>
              <a:t>TOL </a:t>
            </a:r>
            <a:r>
              <a:rPr sz="1100" b="1" spc="-110" dirty="0">
                <a:latin typeface="Arial"/>
                <a:cs typeface="Arial"/>
              </a:rPr>
              <a:t>process </a:t>
            </a:r>
            <a:r>
              <a:rPr sz="1100" b="1" spc="-90" dirty="0">
                <a:latin typeface="Arial"/>
                <a:cs typeface="Arial"/>
              </a:rPr>
              <a:t>stage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2</a:t>
            </a:r>
            <a:r>
              <a:rPr sz="1100" spc="-4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 marR="5715">
              <a:lnSpc>
                <a:spcPct val="151800"/>
              </a:lnSpc>
              <a:spcBef>
                <a:spcPts val="95"/>
              </a:spcBef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groups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then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required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present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80" dirty="0">
                <a:latin typeface="Arial"/>
                <a:cs typeface="Arial"/>
              </a:rPr>
              <a:t>PPT/Prezi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80" dirty="0">
                <a:latin typeface="Arial"/>
                <a:cs typeface="Arial"/>
              </a:rPr>
              <a:t>class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show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40" dirty="0">
                <a:latin typeface="Arial"/>
                <a:cs typeface="Arial"/>
              </a:rPr>
              <a:t>understanding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subject  </a:t>
            </a:r>
            <a:r>
              <a:rPr sz="1100" spc="-10" dirty="0">
                <a:latin typeface="Arial"/>
                <a:cs typeface="Arial"/>
              </a:rPr>
              <a:t>matter.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80" dirty="0">
                <a:latin typeface="Arial"/>
                <a:cs typeface="Arial"/>
              </a:rPr>
              <a:t>Time </a:t>
            </a:r>
            <a:r>
              <a:rPr sz="1100" b="1" spc="-50" dirty="0">
                <a:latin typeface="Arial"/>
                <a:cs typeface="Arial"/>
              </a:rPr>
              <a:t>for </a:t>
            </a:r>
            <a:r>
              <a:rPr sz="1100" b="1" spc="-90" dirty="0">
                <a:latin typeface="Arial"/>
                <a:cs typeface="Arial"/>
              </a:rPr>
              <a:t>group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presentation</a:t>
            </a:r>
            <a:r>
              <a:rPr sz="1100" spc="-6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spc="-105" dirty="0">
                <a:latin typeface="Arial"/>
                <a:cs typeface="Arial"/>
              </a:rPr>
              <a:t>Each </a:t>
            </a:r>
            <a:r>
              <a:rPr sz="1100" spc="-30" dirty="0">
                <a:latin typeface="Arial"/>
                <a:cs typeface="Arial"/>
              </a:rPr>
              <a:t>presentation </a:t>
            </a:r>
            <a:r>
              <a:rPr sz="1100" spc="-45" dirty="0">
                <a:latin typeface="Arial"/>
                <a:cs typeface="Arial"/>
              </a:rPr>
              <a:t>should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exceed </a:t>
            </a:r>
            <a:r>
              <a:rPr sz="1100" spc="-55" dirty="0">
                <a:latin typeface="Arial"/>
                <a:cs typeface="Arial"/>
              </a:rPr>
              <a:t>10 </a:t>
            </a:r>
            <a:r>
              <a:rPr sz="1100" spc="-35" dirty="0">
                <a:latin typeface="Arial"/>
                <a:cs typeface="Arial"/>
              </a:rPr>
              <a:t>minutes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25" dirty="0">
                <a:latin typeface="Arial"/>
                <a:cs typeface="Arial"/>
              </a:rPr>
              <a:t>five </a:t>
            </a:r>
            <a:r>
              <a:rPr sz="1100" spc="-35" dirty="0">
                <a:latin typeface="Arial"/>
                <a:cs typeface="Arial"/>
              </a:rPr>
              <a:t>minutes </a:t>
            </a:r>
            <a:r>
              <a:rPr sz="1100" spc="-60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52300"/>
              </a:lnSpc>
              <a:spcBef>
                <a:spcPts val="95"/>
              </a:spcBef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group presentations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collaborative </a:t>
            </a:r>
            <a:r>
              <a:rPr sz="1100" spc="-20" dirty="0">
                <a:latin typeface="Arial"/>
                <a:cs typeface="Arial"/>
              </a:rPr>
              <a:t>work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graded </a:t>
            </a:r>
            <a:r>
              <a:rPr sz="1100" spc="-30" dirty="0">
                <a:latin typeface="Arial"/>
                <a:cs typeface="Arial"/>
              </a:rPr>
              <a:t>on defined </a:t>
            </a:r>
            <a:r>
              <a:rPr sz="1100" spc="-20" dirty="0">
                <a:latin typeface="Arial"/>
                <a:cs typeface="Arial"/>
              </a:rPr>
              <a:t>criteria. </a:t>
            </a:r>
            <a:r>
              <a:rPr sz="1100" spc="-90" dirty="0">
                <a:latin typeface="Arial"/>
                <a:cs typeface="Arial"/>
              </a:rPr>
              <a:t>(</a:t>
            </a:r>
            <a:r>
              <a:rPr sz="1100" b="1" spc="-90" dirty="0">
                <a:latin typeface="Arial"/>
                <a:cs typeface="Arial"/>
              </a:rPr>
              <a:t>See </a:t>
            </a:r>
            <a:r>
              <a:rPr sz="1100" b="1" spc="-85" dirty="0">
                <a:latin typeface="Arial"/>
                <a:cs typeface="Arial"/>
              </a:rPr>
              <a:t>Appendix: </a:t>
            </a:r>
            <a:r>
              <a:rPr sz="1100" b="1" spc="-80" dirty="0">
                <a:latin typeface="Arial"/>
                <a:cs typeface="Arial"/>
              </a:rPr>
              <a:t>B</a:t>
            </a:r>
            <a:r>
              <a:rPr sz="1100" spc="-80" dirty="0">
                <a:latin typeface="Arial"/>
                <a:cs typeface="Arial"/>
              </a:rPr>
              <a:t>). </a:t>
            </a:r>
            <a:r>
              <a:rPr sz="1100" spc="-110" dirty="0">
                <a:latin typeface="Arial"/>
                <a:cs typeface="Arial"/>
              </a:rPr>
              <a:t>Each 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demonstrate </a:t>
            </a:r>
            <a:r>
              <a:rPr sz="1100" spc="-40" dirty="0">
                <a:latin typeface="Arial"/>
                <a:cs typeface="Arial"/>
              </a:rPr>
              <a:t>active </a:t>
            </a:r>
            <a:r>
              <a:rPr sz="1100" spc="-20" dirty="0">
                <a:latin typeface="Arial"/>
                <a:cs typeface="Arial"/>
              </a:rPr>
              <a:t>participation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effective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spc="-35" dirty="0">
                <a:latin typeface="Arial"/>
                <a:cs typeface="Arial"/>
              </a:rPr>
              <a:t>during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30" dirty="0">
                <a:latin typeface="Arial"/>
                <a:cs typeface="Arial"/>
              </a:rPr>
              <a:t>activities. </a:t>
            </a: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5" dirty="0">
                <a:latin typeface="Arial"/>
                <a:cs typeface="Arial"/>
              </a:rPr>
              <a:t>is  </a:t>
            </a:r>
            <a:r>
              <a:rPr sz="1100" spc="-35" dirty="0">
                <a:latin typeface="Arial"/>
                <a:cs typeface="Arial"/>
              </a:rPr>
              <a:t>mandatory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participate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activity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as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scores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contribute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b="1" spc="-55" dirty="0">
                <a:latin typeface="Arial"/>
                <a:cs typeface="Arial"/>
              </a:rPr>
              <a:t>internal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evaluation</a:t>
            </a:r>
            <a:r>
              <a:rPr sz="1100" spc="-6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6100" y="4933950"/>
            <a:ext cx="1762125" cy="0"/>
          </a:xfrm>
          <a:custGeom>
            <a:avLst/>
            <a:gdLst/>
            <a:ahLst/>
            <a:cxnLst/>
            <a:rect l="l" t="t" r="r" b="b"/>
            <a:pathLst>
              <a:path w="1762125">
                <a:moveTo>
                  <a:pt x="0" y="0"/>
                </a:moveTo>
                <a:lnTo>
                  <a:pt x="1762125" y="0"/>
                </a:lnTo>
              </a:path>
            </a:pathLst>
          </a:custGeom>
          <a:ln w="38100">
            <a:solidFill>
              <a:srgbClr val="76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5725" y="4933950"/>
            <a:ext cx="114300" cy="1238250"/>
          </a:xfrm>
          <a:custGeom>
            <a:avLst/>
            <a:gdLst/>
            <a:ahLst/>
            <a:cxnLst/>
            <a:rect l="l" t="t" r="r" b="b"/>
            <a:pathLst>
              <a:path w="114300" h="1238250">
                <a:moveTo>
                  <a:pt x="38100" y="1123950"/>
                </a:moveTo>
                <a:lnTo>
                  <a:pt x="0" y="1123950"/>
                </a:lnTo>
                <a:lnTo>
                  <a:pt x="57150" y="1238250"/>
                </a:lnTo>
                <a:lnTo>
                  <a:pt x="104775" y="1143000"/>
                </a:lnTo>
                <a:lnTo>
                  <a:pt x="38100" y="1143000"/>
                </a:lnTo>
                <a:lnTo>
                  <a:pt x="38100" y="1123950"/>
                </a:lnTo>
                <a:close/>
              </a:path>
              <a:path w="114300" h="1238250">
                <a:moveTo>
                  <a:pt x="762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76200" y="1143000"/>
                </a:lnTo>
                <a:lnTo>
                  <a:pt x="76200" y="0"/>
                </a:lnTo>
                <a:close/>
              </a:path>
              <a:path w="114300" h="1238250">
                <a:moveTo>
                  <a:pt x="114300" y="1123950"/>
                </a:moveTo>
                <a:lnTo>
                  <a:pt x="76200" y="1123950"/>
                </a:lnTo>
                <a:lnTo>
                  <a:pt x="76200" y="1143000"/>
                </a:lnTo>
                <a:lnTo>
                  <a:pt x="104775" y="1143000"/>
                </a:lnTo>
                <a:lnTo>
                  <a:pt x="114300" y="1123950"/>
                </a:lnTo>
                <a:close/>
              </a:path>
            </a:pathLst>
          </a:custGeom>
          <a:solidFill>
            <a:srgbClr val="76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8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114" y="426211"/>
            <a:ext cx="6259830" cy="62453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19050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50"/>
              </a:spcBef>
              <a:tabLst>
                <a:tab pos="2922905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52" baseline="2525" dirty="0">
                <a:latin typeface="Arial"/>
                <a:cs typeface="Arial"/>
              </a:rPr>
              <a:t>4</a:t>
            </a:r>
            <a:r>
              <a:rPr sz="1050" b="1" i="1" spc="-52" baseline="35714" dirty="0">
                <a:latin typeface="Arial"/>
                <a:cs typeface="Arial"/>
              </a:rPr>
              <a:t>th </a:t>
            </a:r>
            <a:r>
              <a:rPr sz="1650" b="1" i="1" spc="-254" baseline="2525" dirty="0">
                <a:latin typeface="Arial"/>
                <a:cs typeface="Arial"/>
              </a:rPr>
              <a:t>YEAR </a:t>
            </a:r>
            <a:r>
              <a:rPr sz="1650" b="1" i="1" spc="-172" baseline="2525" dirty="0">
                <a:latin typeface="Arial"/>
                <a:cs typeface="Arial"/>
              </a:rPr>
              <a:t>MBBS</a:t>
            </a:r>
            <a:r>
              <a:rPr sz="1650" b="1" i="1" spc="-172" baseline="2525">
                <a:latin typeface="Arial"/>
                <a:cs typeface="Arial"/>
              </a:rPr>
              <a:t>, </a:t>
            </a:r>
            <a:r>
              <a:rPr sz="1650" b="1" i="1" spc="-195" baseline="2525" smtClean="0">
                <a:latin typeface="Arial"/>
                <a:cs typeface="Arial"/>
              </a:rPr>
              <a:t>OPHTHALMOLOGY</a:t>
            </a:r>
            <a:r>
              <a:rPr sz="1650" b="1" i="1" spc="-225" baseline="2525" smtClean="0">
                <a:latin typeface="Arial"/>
                <a:cs typeface="Arial"/>
              </a:rPr>
              <a:t> </a:t>
            </a:r>
            <a:r>
              <a:rPr sz="1650" b="1" i="1" spc="-172" baseline="2525" dirty="0">
                <a:latin typeface="Arial"/>
                <a:cs typeface="Arial"/>
              </a:rPr>
              <a:t>MODULE</a:t>
            </a:r>
            <a:endParaRPr sz="1650" baseline="252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44145" algn="ctr">
              <a:lnSpc>
                <a:spcPct val="100000"/>
              </a:lnSpc>
            </a:pPr>
            <a:r>
              <a:rPr sz="12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SEMESTER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 </a:t>
            </a: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 </a:t>
            </a:r>
            <a:r>
              <a:rPr sz="12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OPHTHALMOLOGY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104" y="1482597"/>
            <a:ext cx="6365875" cy="280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70485" marR="5080" algn="just">
              <a:lnSpc>
                <a:spcPct val="152300"/>
              </a:lnSpc>
            </a:pPr>
            <a:r>
              <a:rPr sz="1100" spc="-50" dirty="0">
                <a:latin typeface="Arial"/>
                <a:cs typeface="Arial"/>
              </a:rPr>
              <a:t>Examination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65" dirty="0">
                <a:latin typeface="Arial"/>
                <a:cs typeface="Arial"/>
              </a:rPr>
              <a:t>eye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adnexa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60" dirty="0">
                <a:latin typeface="Arial"/>
                <a:cs typeface="Arial"/>
              </a:rPr>
              <a:t>an </a:t>
            </a:r>
            <a:r>
              <a:rPr sz="1100" spc="-10" dirty="0">
                <a:latin typeface="Arial"/>
                <a:cs typeface="Arial"/>
              </a:rPr>
              <a:t>important </a:t>
            </a:r>
            <a:r>
              <a:rPr sz="1100" spc="-15" dirty="0">
                <a:latin typeface="Arial"/>
                <a:cs typeface="Arial"/>
              </a:rPr>
              <a:t>part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general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patient.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5" dirty="0">
                <a:latin typeface="Arial"/>
                <a:cs typeface="Arial"/>
              </a:rPr>
              <a:t>eye </a:t>
            </a:r>
            <a:r>
              <a:rPr sz="1100" spc="-60" dirty="0">
                <a:latin typeface="Arial"/>
                <a:cs typeface="Arial"/>
              </a:rPr>
              <a:t>may  </a:t>
            </a:r>
            <a:r>
              <a:rPr sz="1100" spc="-40" dirty="0">
                <a:latin typeface="Arial"/>
                <a:cs typeface="Arial"/>
              </a:rPr>
              <a:t>reveal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wide variety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systemic </a:t>
            </a:r>
            <a:r>
              <a:rPr sz="1100" spc="-80" dirty="0">
                <a:latin typeface="Arial"/>
                <a:cs typeface="Arial"/>
              </a:rPr>
              <a:t>diseases </a:t>
            </a:r>
            <a:r>
              <a:rPr sz="1100" spc="-45" dirty="0">
                <a:latin typeface="Arial"/>
                <a:cs typeface="Arial"/>
              </a:rPr>
              <a:t>common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population. </a:t>
            </a: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40" dirty="0">
                <a:latin typeface="Arial"/>
                <a:cs typeface="Arial"/>
              </a:rPr>
              <a:t>understanding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effects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eye  </a:t>
            </a:r>
            <a:r>
              <a:rPr sz="1100" spc="-70" dirty="0">
                <a:latin typeface="Arial"/>
                <a:cs typeface="Arial"/>
              </a:rPr>
              <a:t>disease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critical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holistic </a:t>
            </a:r>
            <a:r>
              <a:rPr sz="1100" spc="-15" dirty="0">
                <a:latin typeface="Arial"/>
                <a:cs typeface="Arial"/>
              </a:rPr>
              <a:t>patient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care.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70485" marR="5080" algn="just">
              <a:lnSpc>
                <a:spcPct val="102000"/>
              </a:lnSpc>
            </a:pPr>
            <a:r>
              <a:rPr sz="1100" spc="-25" dirty="0">
                <a:latin typeface="Arial"/>
                <a:cs typeface="Arial"/>
              </a:rPr>
              <a:t>Moreover </a:t>
            </a:r>
            <a:r>
              <a:rPr sz="1100" spc="-20" dirty="0">
                <a:latin typeface="Arial"/>
                <a:cs typeface="Arial"/>
              </a:rPr>
              <a:t>at </a:t>
            </a:r>
            <a:r>
              <a:rPr sz="1100" spc="-45" dirty="0">
                <a:latin typeface="Arial"/>
                <a:cs typeface="Arial"/>
              </a:rPr>
              <a:t>least </a:t>
            </a:r>
            <a:r>
              <a:rPr sz="1100" spc="-85" dirty="0">
                <a:latin typeface="Arial"/>
                <a:cs typeface="Arial"/>
              </a:rPr>
              <a:t>2.5%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0" dirty="0">
                <a:latin typeface="Arial"/>
                <a:cs typeface="Arial"/>
              </a:rPr>
              <a:t>Pakistan’s </a:t>
            </a:r>
            <a:r>
              <a:rPr sz="1100" spc="-25" dirty="0">
                <a:latin typeface="Arial"/>
                <a:cs typeface="Arial"/>
              </a:rPr>
              <a:t>population </a:t>
            </a:r>
            <a:r>
              <a:rPr sz="1100" spc="-45" dirty="0">
                <a:latin typeface="Arial"/>
                <a:cs typeface="Arial"/>
              </a:rPr>
              <a:t>suffers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50" dirty="0">
                <a:latin typeface="Arial"/>
                <a:cs typeface="Arial"/>
              </a:rPr>
              <a:t>blindness </a:t>
            </a:r>
            <a:r>
              <a:rPr sz="1100" dirty="0">
                <a:latin typeface="Arial"/>
                <a:cs typeface="Arial"/>
              </a:rPr>
              <a:t>out of </a:t>
            </a:r>
            <a:r>
              <a:rPr sz="1100" spc="-35" dirty="0">
                <a:latin typeface="Arial"/>
                <a:cs typeface="Arial"/>
              </a:rPr>
              <a:t>which </a:t>
            </a:r>
            <a:r>
              <a:rPr sz="1100" spc="-100" dirty="0">
                <a:latin typeface="Arial"/>
                <a:cs typeface="Arial"/>
              </a:rPr>
              <a:t>80% </a:t>
            </a:r>
            <a:r>
              <a:rPr sz="1100" spc="-95" dirty="0">
                <a:latin typeface="Arial"/>
                <a:cs typeface="Arial"/>
              </a:rPr>
              <a:t>cases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20" dirty="0">
                <a:latin typeface="Arial"/>
                <a:cs typeface="Arial"/>
              </a:rPr>
              <a:t>treated 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60" dirty="0">
                <a:latin typeface="Arial"/>
                <a:cs typeface="Arial"/>
              </a:rPr>
              <a:t>awareness. </a:t>
            </a:r>
            <a:r>
              <a:rPr sz="1100" spc="-15" dirty="0">
                <a:latin typeface="Arial"/>
                <a:cs typeface="Arial"/>
              </a:rPr>
              <a:t>Major </a:t>
            </a:r>
            <a:r>
              <a:rPr sz="1100" spc="-90" dirty="0">
                <a:latin typeface="Arial"/>
                <a:cs typeface="Arial"/>
              </a:rPr>
              <a:t>causes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blindness </a:t>
            </a:r>
            <a:r>
              <a:rPr sz="1100" spc="-35" dirty="0">
                <a:latin typeface="Arial"/>
                <a:cs typeface="Arial"/>
              </a:rPr>
              <a:t>include </a:t>
            </a:r>
            <a:r>
              <a:rPr sz="1100" spc="-50" dirty="0">
                <a:latin typeface="Arial"/>
                <a:cs typeface="Arial"/>
              </a:rPr>
              <a:t>Cataract, </a:t>
            </a:r>
            <a:r>
              <a:rPr sz="1100" spc="-40" dirty="0">
                <a:latin typeface="Arial"/>
                <a:cs typeface="Arial"/>
              </a:rPr>
              <a:t>corneal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disease </a:t>
            </a:r>
            <a:r>
              <a:rPr sz="1100" spc="-55" dirty="0">
                <a:latin typeface="Arial"/>
                <a:cs typeface="Arial"/>
              </a:rPr>
              <a:t>and glaucoma </a:t>
            </a:r>
            <a:r>
              <a:rPr sz="1050" spc="-52" baseline="31746" dirty="0">
                <a:latin typeface="Arial"/>
                <a:cs typeface="Arial"/>
              </a:rPr>
              <a:t>1</a:t>
            </a:r>
            <a:r>
              <a:rPr sz="1100" spc="-3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70485" marR="5715" algn="just">
              <a:lnSpc>
                <a:spcPct val="152700"/>
              </a:lnSpc>
            </a:pP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address </a:t>
            </a:r>
            <a:r>
              <a:rPr sz="1100" spc="-45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ophthalmological complaints </a:t>
            </a:r>
            <a:r>
              <a:rPr sz="1100" spc="-40" dirty="0">
                <a:latin typeface="Arial"/>
                <a:cs typeface="Arial"/>
              </a:rPr>
              <a:t>you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35" dirty="0">
                <a:latin typeface="Arial"/>
                <a:cs typeface="Arial"/>
              </a:rPr>
              <a:t>encounter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primary </a:t>
            </a:r>
            <a:r>
              <a:rPr sz="1100" spc="-60" dirty="0">
                <a:latin typeface="Arial"/>
                <a:cs typeface="Arial"/>
              </a:rPr>
              <a:t>care </a:t>
            </a:r>
            <a:r>
              <a:rPr sz="1100" spc="-45" dirty="0">
                <a:latin typeface="Arial"/>
                <a:cs typeface="Arial"/>
              </a:rPr>
              <a:t>settings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also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number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ophthalmological </a:t>
            </a:r>
            <a:r>
              <a:rPr sz="1100" spc="-30" dirty="0">
                <a:latin typeface="Arial"/>
                <a:cs typeface="Arial"/>
              </a:rPr>
              <a:t>conditions </a:t>
            </a:r>
            <a:r>
              <a:rPr sz="1100" spc="-55" dirty="0">
                <a:latin typeface="Arial"/>
                <a:cs typeface="Arial"/>
              </a:rPr>
              <a:t>whose </a:t>
            </a:r>
            <a:r>
              <a:rPr sz="1100" spc="-40" dirty="0">
                <a:latin typeface="Arial"/>
                <a:cs typeface="Arial"/>
              </a:rPr>
              <a:t>early </a:t>
            </a:r>
            <a:r>
              <a:rPr sz="1100" spc="-30" dirty="0">
                <a:latin typeface="Arial"/>
                <a:cs typeface="Arial"/>
              </a:rPr>
              <a:t>recognition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cure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50" dirty="0">
                <a:latin typeface="Arial"/>
                <a:cs typeface="Arial"/>
              </a:rPr>
              <a:t>lead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prevention </a:t>
            </a:r>
            <a:r>
              <a:rPr sz="1100" spc="-15" dirty="0">
                <a:latin typeface="Arial"/>
                <a:cs typeface="Arial"/>
              </a:rPr>
              <a:t>in  </a:t>
            </a:r>
            <a:r>
              <a:rPr sz="1100" spc="-25" dirty="0">
                <a:latin typeface="Arial"/>
                <a:cs typeface="Arial"/>
              </a:rPr>
              <a:t>disability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blindness.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349233"/>
            <a:ext cx="7366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latin typeface="Arial"/>
                <a:cs typeface="Arial"/>
              </a:rPr>
              <a:t>1.</a:t>
            </a:r>
            <a:endParaRPr sz="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8704" y="8343138"/>
            <a:ext cx="6114415" cy="271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0"/>
              </a:spcBef>
            </a:pPr>
            <a:r>
              <a:rPr sz="800" spc="-40" dirty="0">
                <a:latin typeface="Arial"/>
                <a:cs typeface="Arial"/>
              </a:rPr>
              <a:t>Dineen, </a:t>
            </a:r>
            <a:r>
              <a:rPr sz="800" spc="-55" dirty="0">
                <a:latin typeface="Arial"/>
                <a:cs typeface="Arial"/>
              </a:rPr>
              <a:t>B., </a:t>
            </a:r>
            <a:r>
              <a:rPr sz="800" spc="-40" dirty="0">
                <a:latin typeface="Arial"/>
                <a:cs typeface="Arial"/>
              </a:rPr>
              <a:t>Bourne, </a:t>
            </a:r>
            <a:r>
              <a:rPr sz="800" spc="-75" dirty="0">
                <a:latin typeface="Arial"/>
                <a:cs typeface="Arial"/>
              </a:rPr>
              <a:t>R.R., </a:t>
            </a:r>
            <a:r>
              <a:rPr sz="800" spc="-50" dirty="0">
                <a:latin typeface="Arial"/>
                <a:cs typeface="Arial"/>
              </a:rPr>
              <a:t>Jadoon, </a:t>
            </a:r>
            <a:r>
              <a:rPr sz="800" spc="-55" dirty="0">
                <a:latin typeface="Arial"/>
                <a:cs typeface="Arial"/>
              </a:rPr>
              <a:t>Z., </a:t>
            </a:r>
            <a:r>
              <a:rPr sz="800" spc="-65" dirty="0">
                <a:latin typeface="Arial"/>
                <a:cs typeface="Arial"/>
              </a:rPr>
              <a:t>Shah, </a:t>
            </a:r>
            <a:r>
              <a:rPr sz="800" spc="-75" dirty="0">
                <a:latin typeface="Arial"/>
                <a:cs typeface="Arial"/>
              </a:rPr>
              <a:t>S.P., </a:t>
            </a:r>
            <a:r>
              <a:rPr sz="800" spc="-55" dirty="0">
                <a:latin typeface="Arial"/>
                <a:cs typeface="Arial"/>
              </a:rPr>
              <a:t>Khan, </a:t>
            </a:r>
            <a:r>
              <a:rPr sz="800" spc="-30" dirty="0">
                <a:latin typeface="Arial"/>
                <a:cs typeface="Arial"/>
              </a:rPr>
              <a:t>M.A., </a:t>
            </a:r>
            <a:r>
              <a:rPr sz="800" spc="-40" dirty="0">
                <a:latin typeface="Arial"/>
                <a:cs typeface="Arial"/>
              </a:rPr>
              <a:t>Foster, A., </a:t>
            </a:r>
            <a:r>
              <a:rPr sz="800" spc="-25" dirty="0">
                <a:latin typeface="Arial"/>
                <a:cs typeface="Arial"/>
              </a:rPr>
              <a:t>Gilbert, </a:t>
            </a:r>
            <a:r>
              <a:rPr sz="800" spc="-85" dirty="0">
                <a:latin typeface="Arial"/>
                <a:cs typeface="Arial"/>
              </a:rPr>
              <a:t>C.E. </a:t>
            </a:r>
            <a:r>
              <a:rPr sz="800" spc="-40" dirty="0">
                <a:latin typeface="Arial"/>
                <a:cs typeface="Arial"/>
              </a:rPr>
              <a:t>and </a:t>
            </a:r>
            <a:r>
              <a:rPr sz="800" spc="-50" dirty="0">
                <a:latin typeface="Arial"/>
                <a:cs typeface="Arial"/>
              </a:rPr>
              <a:t>Khan, </a:t>
            </a:r>
            <a:r>
              <a:rPr sz="800" spc="-35" dirty="0">
                <a:latin typeface="Arial"/>
                <a:cs typeface="Arial"/>
              </a:rPr>
              <a:t>M.D., </a:t>
            </a:r>
            <a:r>
              <a:rPr sz="800" spc="-40" dirty="0">
                <a:latin typeface="Arial"/>
                <a:cs typeface="Arial"/>
              </a:rPr>
              <a:t>2007. </a:t>
            </a:r>
            <a:r>
              <a:rPr sz="800" spc="-80" dirty="0">
                <a:latin typeface="Arial"/>
                <a:cs typeface="Arial"/>
              </a:rPr>
              <a:t>Causes </a:t>
            </a:r>
            <a:r>
              <a:rPr sz="800" spc="-5" dirty="0">
                <a:latin typeface="Arial"/>
                <a:cs typeface="Arial"/>
              </a:rPr>
              <a:t>of </a:t>
            </a:r>
            <a:r>
              <a:rPr sz="800" spc="-35" dirty="0">
                <a:latin typeface="Arial"/>
                <a:cs typeface="Arial"/>
              </a:rPr>
              <a:t>blindness </a:t>
            </a:r>
            <a:r>
              <a:rPr sz="800" spc="-40" dirty="0">
                <a:latin typeface="Arial"/>
                <a:cs typeface="Arial"/>
              </a:rPr>
              <a:t>and </a:t>
            </a:r>
            <a:r>
              <a:rPr sz="800" spc="-35" dirty="0">
                <a:latin typeface="Arial"/>
                <a:cs typeface="Arial"/>
              </a:rPr>
              <a:t>visual </a:t>
            </a:r>
            <a:r>
              <a:rPr sz="800" spc="-20" dirty="0">
                <a:latin typeface="Arial"/>
                <a:cs typeface="Arial"/>
              </a:rPr>
              <a:t>impairment  </a:t>
            </a:r>
            <a:r>
              <a:rPr sz="800" spc="-15" dirty="0">
                <a:latin typeface="Arial"/>
                <a:cs typeface="Arial"/>
              </a:rPr>
              <a:t>in </a:t>
            </a:r>
            <a:r>
              <a:rPr sz="800" spc="-45" dirty="0">
                <a:latin typeface="Arial"/>
                <a:cs typeface="Arial"/>
              </a:rPr>
              <a:t>Pakistan. </a:t>
            </a:r>
            <a:r>
              <a:rPr sz="800" spc="-60" dirty="0">
                <a:latin typeface="Arial"/>
                <a:cs typeface="Arial"/>
              </a:rPr>
              <a:t>The </a:t>
            </a:r>
            <a:r>
              <a:rPr sz="800" spc="-45" dirty="0">
                <a:latin typeface="Arial"/>
                <a:cs typeface="Arial"/>
              </a:rPr>
              <a:t>Pakistan </a:t>
            </a:r>
            <a:r>
              <a:rPr sz="800" spc="-25" dirty="0">
                <a:latin typeface="Arial"/>
                <a:cs typeface="Arial"/>
              </a:rPr>
              <a:t>National </a:t>
            </a:r>
            <a:r>
              <a:rPr sz="800" spc="-45" dirty="0">
                <a:latin typeface="Arial"/>
                <a:cs typeface="Arial"/>
              </a:rPr>
              <a:t>Blindness </a:t>
            </a:r>
            <a:r>
              <a:rPr sz="800" spc="-40" dirty="0">
                <a:latin typeface="Arial"/>
                <a:cs typeface="Arial"/>
              </a:rPr>
              <a:t>and </a:t>
            </a:r>
            <a:r>
              <a:rPr sz="800" spc="-45" dirty="0">
                <a:latin typeface="Arial"/>
                <a:cs typeface="Arial"/>
              </a:rPr>
              <a:t>Visual </a:t>
            </a:r>
            <a:r>
              <a:rPr sz="800" spc="-20" dirty="0">
                <a:latin typeface="Arial"/>
                <a:cs typeface="Arial"/>
              </a:rPr>
              <a:t>impairment </a:t>
            </a:r>
            <a:r>
              <a:rPr sz="800" spc="-50" dirty="0">
                <a:latin typeface="Arial"/>
                <a:cs typeface="Arial"/>
              </a:rPr>
              <a:t>Survey. </a:t>
            </a:r>
            <a:r>
              <a:rPr sz="800" spc="-25" dirty="0">
                <a:latin typeface="Arial"/>
                <a:cs typeface="Arial"/>
              </a:rPr>
              <a:t>British </a:t>
            </a:r>
            <a:r>
              <a:rPr sz="800" spc="-45" dirty="0">
                <a:latin typeface="Arial"/>
                <a:cs typeface="Arial"/>
              </a:rPr>
              <a:t>Journal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-114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Ophthalmology.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9172" y="4649723"/>
            <a:ext cx="3278886" cy="314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9</a:t>
            </a:fld>
            <a:endParaRPr spc="-5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4184</Words>
  <Application>Microsoft Office PowerPoint</Application>
  <PresentationFormat>Custom</PresentationFormat>
  <Paragraphs>688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STUDY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cp:lastModifiedBy>Muzzammil</cp:lastModifiedBy>
  <cp:revision>4</cp:revision>
  <dcterms:created xsi:type="dcterms:W3CDTF">2019-06-10T13:47:29Z</dcterms:created>
  <dcterms:modified xsi:type="dcterms:W3CDTF">2019-06-13T13:24:20Z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2019-06-10T00:00:00Z</vt:filetime>
  </property>
</Properties>
</file>