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800" y="318134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134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454900" y="332104"/>
            <a:ext cx="0" cy="9394825"/>
          </a:xfrm>
          <a:custGeom>
            <a:avLst/>
            <a:gdLst/>
            <a:ahLst/>
            <a:cxnLst/>
            <a:rect l="l" t="t" r="r" b="b"/>
            <a:pathLst>
              <a:path h="9394825">
                <a:moveTo>
                  <a:pt x="0" y="0"/>
                </a:moveTo>
                <a:lnTo>
                  <a:pt x="0" y="9394825"/>
                </a:lnTo>
              </a:path>
            </a:pathLst>
          </a:custGeom>
          <a:ln w="28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" y="9740900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F61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F61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F61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59789" y="643890"/>
            <a:ext cx="6204585" cy="0"/>
          </a:xfrm>
          <a:custGeom>
            <a:avLst/>
            <a:gdLst/>
            <a:ahLst/>
            <a:cxnLst/>
            <a:rect l="l" t="t" r="r" b="b"/>
            <a:pathLst>
              <a:path w="6204584">
                <a:moveTo>
                  <a:pt x="0" y="0"/>
                </a:moveTo>
                <a:lnTo>
                  <a:pt x="62045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545" y="751281"/>
            <a:ext cx="6401308" cy="542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F61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6492" y="9266631"/>
            <a:ext cx="33464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60" dirty="0"/>
              <a:t>2</a:t>
            </a:r>
            <a:r>
              <a:rPr spc="-70" dirty="0"/>
              <a:t>0</a:t>
            </a:r>
            <a:r>
              <a:rPr spc="-60" dirty="0"/>
              <a:t>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85382" y="9275774"/>
            <a:ext cx="58102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fld id="{81D60167-4931-47E6-BA6A-407CBD079E47}" type="slidenum">
              <a:rPr spc="-55" dirty="0"/>
              <a:pPr marL="12700">
                <a:lnSpc>
                  <a:spcPts val="1150"/>
                </a:lnSpc>
              </a:pPr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fo.entuk.org/services/undergraduate-curriculum" TargetMode="External"/><Relationship Id="rId2" Type="http://schemas.openxmlformats.org/officeDocument/2006/relationships/hyperlink" Target="http://www.amazon.com/s/ref=dp_byline_sr_book_1?ie=UTF8&amp;amp;field-author=Edward+F.+Goljan+MD&amp;amp;search-alias=books&amp;amp;text=Edward+F.+Goljan+MD&amp;amp;sort=relevancerank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researchgate.net/publication/287718949_Statistical_" TargetMode="External"/><Relationship Id="rId4" Type="http://schemas.openxmlformats.org/officeDocument/2006/relationships/hyperlink" Target="http://www.omicsonline.org/open-access/teaching-ent-in-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918839" y="1402333"/>
            <a:ext cx="3168015" cy="64960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R="1270" algn="r">
              <a:lnSpc>
                <a:spcPts val="2530"/>
              </a:lnSpc>
            </a:pPr>
            <a:r>
              <a:rPr sz="2200" b="1" spc="-265" dirty="0">
                <a:solidFill>
                  <a:srgbClr val="E26C09"/>
                </a:solidFill>
                <a:latin typeface="Arial"/>
                <a:cs typeface="Arial"/>
              </a:rPr>
              <a:t>EAR, </a:t>
            </a:r>
            <a:r>
              <a:rPr sz="2200" b="1" spc="-300" dirty="0">
                <a:solidFill>
                  <a:srgbClr val="E26C09"/>
                </a:solidFill>
                <a:latin typeface="Arial"/>
                <a:cs typeface="Arial"/>
              </a:rPr>
              <a:t>NOSE  </a:t>
            </a:r>
            <a:r>
              <a:rPr sz="2200" b="1" spc="-45" dirty="0">
                <a:solidFill>
                  <a:srgbClr val="E26C09"/>
                </a:solidFill>
                <a:latin typeface="Arial"/>
                <a:cs typeface="Arial"/>
              </a:rPr>
              <a:t>&amp;</a:t>
            </a:r>
            <a:r>
              <a:rPr sz="2200" b="1" spc="-160" dirty="0">
                <a:solidFill>
                  <a:srgbClr val="E26C09"/>
                </a:solidFill>
                <a:latin typeface="Arial"/>
                <a:cs typeface="Arial"/>
              </a:rPr>
              <a:t> </a:t>
            </a:r>
            <a:r>
              <a:rPr sz="2200" b="1" spc="-265" dirty="0">
                <a:solidFill>
                  <a:srgbClr val="E26C09"/>
                </a:solidFill>
                <a:latin typeface="Arial"/>
                <a:cs typeface="Arial"/>
              </a:rPr>
              <a:t>THROAT</a:t>
            </a:r>
            <a:endParaRPr sz="2200">
              <a:latin typeface="Arial"/>
              <a:cs typeface="Arial"/>
            </a:endParaRPr>
          </a:p>
          <a:p>
            <a:pPr marR="635" algn="r">
              <a:lnSpc>
                <a:spcPts val="2535"/>
              </a:lnSpc>
              <a:spcBef>
                <a:spcPts val="45"/>
              </a:spcBef>
            </a:pPr>
            <a:r>
              <a:rPr sz="2200" b="1" spc="-125" dirty="0">
                <a:solidFill>
                  <a:srgbClr val="E26C09"/>
                </a:solidFill>
                <a:latin typeface="Arial"/>
                <a:cs typeface="Arial"/>
              </a:rPr>
              <a:t>MO</a:t>
            </a:r>
            <a:r>
              <a:rPr sz="2200" b="1" spc="-100" dirty="0">
                <a:solidFill>
                  <a:srgbClr val="E26C09"/>
                </a:solidFill>
                <a:latin typeface="Arial"/>
                <a:cs typeface="Arial"/>
              </a:rPr>
              <a:t>D</a:t>
            </a:r>
            <a:r>
              <a:rPr sz="2200" b="1" spc="-310" dirty="0">
                <a:solidFill>
                  <a:srgbClr val="E26C09"/>
                </a:solidFill>
                <a:latin typeface="Arial"/>
                <a:cs typeface="Arial"/>
              </a:rPr>
              <a:t>U</a:t>
            </a:r>
            <a:r>
              <a:rPr sz="2200" b="1" spc="-280" dirty="0">
                <a:solidFill>
                  <a:srgbClr val="E26C09"/>
                </a:solidFill>
                <a:latin typeface="Arial"/>
                <a:cs typeface="Arial"/>
              </a:rPr>
              <a:t>L</a:t>
            </a:r>
            <a:r>
              <a:rPr sz="2200" b="1" spc="-400" dirty="0">
                <a:solidFill>
                  <a:srgbClr val="E26C09"/>
                </a:solidFill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18839" y="2231389"/>
            <a:ext cx="3168015" cy="359073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45465">
              <a:lnSpc>
                <a:spcPts val="2760"/>
              </a:lnSpc>
            </a:pPr>
            <a:r>
              <a:rPr sz="2400" b="1" spc="-280" dirty="0">
                <a:solidFill>
                  <a:srgbClr val="006FC0"/>
                </a:solidFill>
                <a:latin typeface="Arial"/>
                <a:cs typeface="Arial"/>
              </a:rPr>
              <a:t>FOURTH  </a:t>
            </a:r>
            <a:r>
              <a:rPr sz="2400" b="1" spc="-365">
                <a:solidFill>
                  <a:srgbClr val="006FC0"/>
                </a:solidFill>
                <a:latin typeface="Arial"/>
                <a:cs typeface="Arial"/>
              </a:rPr>
              <a:t>YEAR</a:t>
            </a:r>
            <a:r>
              <a:rPr sz="2400" b="1" spc="-41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295" smtClean="0">
                <a:solidFill>
                  <a:srgbClr val="006FC0"/>
                </a:solidFill>
                <a:latin typeface="Arial"/>
                <a:cs typeface="Arial"/>
              </a:rPr>
              <a:t>MBBS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18839" y="751281"/>
            <a:ext cx="3168015" cy="54292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1143000">
              <a:lnSpc>
                <a:spcPts val="3225"/>
              </a:lnSpc>
            </a:pPr>
            <a:r>
              <a:rPr spc="-350" dirty="0"/>
              <a:t>STUDY</a:t>
            </a:r>
            <a:r>
              <a:rPr spc="-215" dirty="0"/>
              <a:t> </a:t>
            </a:r>
            <a:r>
              <a:rPr spc="-285" dirty="0"/>
              <a:t>GUIDE</a:t>
            </a:r>
          </a:p>
        </p:txBody>
      </p:sp>
      <p:sp>
        <p:nvSpPr>
          <p:cNvPr id="13" name="object 13"/>
          <p:cNvSpPr/>
          <p:nvPr/>
        </p:nvSpPr>
        <p:spPr>
          <a:xfrm>
            <a:off x="495300" y="981075"/>
            <a:ext cx="3000375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300" y="3272154"/>
            <a:ext cx="3225669" cy="1924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2594" y="2714625"/>
            <a:ext cx="333375" cy="342900"/>
          </a:xfrm>
          <a:custGeom>
            <a:avLst/>
            <a:gdLst/>
            <a:ahLst/>
            <a:cxnLst/>
            <a:rect l="l" t="t" r="r" b="b"/>
            <a:pathLst>
              <a:path w="333375" h="342900">
                <a:moveTo>
                  <a:pt x="0" y="342900"/>
                </a:moveTo>
                <a:lnTo>
                  <a:pt x="333375" y="342900"/>
                </a:lnTo>
                <a:lnTo>
                  <a:pt x="33337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2594" y="2714625"/>
            <a:ext cx="333375" cy="342900"/>
          </a:xfrm>
          <a:custGeom>
            <a:avLst/>
            <a:gdLst/>
            <a:ahLst/>
            <a:cxnLst/>
            <a:rect l="l" t="t" r="r" b="b"/>
            <a:pathLst>
              <a:path w="333375" h="342900">
                <a:moveTo>
                  <a:pt x="0" y="342900"/>
                </a:moveTo>
                <a:lnTo>
                  <a:pt x="333375" y="342900"/>
                </a:lnTo>
                <a:lnTo>
                  <a:pt x="33337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48200" y="4627245"/>
            <a:ext cx="2346175" cy="2752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" y="5465445"/>
            <a:ext cx="3844636" cy="22590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18" descr="download.png"/>
          <p:cNvPicPr>
            <a:picLocks noChangeAspect="1"/>
          </p:cNvPicPr>
          <p:nvPr/>
        </p:nvPicPr>
        <p:blipFill>
          <a:blip r:embed="rId6"/>
          <a:srcRect t="32222" b="32222"/>
          <a:stretch>
            <a:fillRect/>
          </a:stretch>
        </p:blipFill>
        <p:spPr>
          <a:xfrm>
            <a:off x="609600" y="8305800"/>
            <a:ext cx="2514600" cy="1295400"/>
          </a:xfrm>
          <a:prstGeom prst="rect">
            <a:avLst/>
          </a:prstGeom>
        </p:spPr>
      </p:pic>
      <p:pic>
        <p:nvPicPr>
          <p:cNvPr id="20" name="Picture 19" descr="logo_hospita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8229600"/>
            <a:ext cx="1238250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838200"/>
          <a:ext cx="6263639" cy="8346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25"/>
                <a:gridCol w="3714115"/>
                <a:gridCol w="1085214"/>
                <a:gridCol w="1200785"/>
              </a:tblGrid>
              <a:tr h="151955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260985" indent="-228600">
                        <a:lnSpc>
                          <a:spcPct val="1022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presentations, examination findings,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Serous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Chronic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586740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media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mastoiditis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Middle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70510" marR="260350" algn="ctr">
                        <a:lnSpc>
                          <a:spcPct val="101800"/>
                        </a:lnSpc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59715" marR="222250" indent="7620" algn="ctr">
                        <a:lnSpc>
                          <a:spcPct val="101699"/>
                        </a:lnSpc>
                      </a:pPr>
                      <a:r>
                        <a:rPr sz="1200" i="1" spc="-5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spc="-5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e-</a:t>
                      </a:r>
                      <a:r>
                        <a:rPr sz="1200" i="1" spc="-5" dirty="0">
                          <a:latin typeface="Trebuchet MS"/>
                          <a:cs typeface="Trebuchet MS"/>
                        </a:rPr>
                        <a:t>bas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ed  </a:t>
                      </a:r>
                      <a:r>
                        <a:rPr sz="1200" i="1" spc="-50" dirty="0">
                          <a:latin typeface="Trebuchet MS"/>
                          <a:cs typeface="Trebuchet MS"/>
                        </a:rPr>
                        <a:t>discussions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1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deafness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causes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deafness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Interpret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findings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deafness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deafness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mutism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child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436245" indent="-228600">
                        <a:lnSpc>
                          <a:spcPct val="1026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options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43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755015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Vestibular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neuritis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438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75501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paroxysmal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positional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vertigo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43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755015" algn="l"/>
                        </a:tabLst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Meniere’s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Disease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43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75501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Migraine-associated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vertigo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18986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Tinnitus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Acoustic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Neuroma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Inner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1285" marR="112395" indent="1270" algn="ctr">
                        <a:lnSpc>
                          <a:spcPct val="1016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60" dirty="0">
                          <a:latin typeface="Trebuchet MS"/>
                          <a:cs typeface="Trebuchet MS"/>
                        </a:rPr>
                        <a:t>sessions/  </a:t>
                      </a: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Case-based  </a:t>
                      </a:r>
                      <a:r>
                        <a:rPr sz="1200" i="1" spc="-50" dirty="0">
                          <a:latin typeface="Trebuchet MS"/>
                          <a:cs typeface="Trebuchet MS"/>
                        </a:rPr>
                        <a:t>discussions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315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35814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pinna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trauma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traumatic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rupture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tympanic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membrane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280670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investigations,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externa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482600" indent="-228600" algn="just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presentations, examination  findings,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58775" marR="260350" indent="-88900">
                        <a:lnSpc>
                          <a:spcPct val="101699"/>
                        </a:lnSpc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11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28257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investigations,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ts val="1405"/>
                        </a:lnSpc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Myringitis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bullosa,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Perichondritis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578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64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Fungal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infections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482600" indent="-228600" algn="just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presentations, examination  findings,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79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6413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presentations, examination findings,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necrotising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482600" indent="-228600" algn="just">
                        <a:lnSpc>
                          <a:spcPct val="1020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presentations, examination  findings,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benign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middle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Middle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9715" marR="222250" indent="-27305" algn="ctr">
                        <a:lnSpc>
                          <a:spcPct val="1016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  </a:t>
                      </a:r>
                      <a:r>
                        <a:rPr sz="1200" i="1" spc="-5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spc="-5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e-</a:t>
                      </a:r>
                      <a:r>
                        <a:rPr sz="1200" i="1" spc="-5" dirty="0">
                          <a:latin typeface="Trebuchet MS"/>
                          <a:cs typeface="Trebuchet MS"/>
                        </a:rPr>
                        <a:t>bas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ed  </a:t>
                      </a:r>
                      <a:r>
                        <a:rPr sz="1200" i="1" spc="-50" dirty="0">
                          <a:latin typeface="Trebuchet MS"/>
                          <a:cs typeface="Trebuchet MS"/>
                        </a:rPr>
                        <a:t>discussions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1154" y="793496"/>
            <a:ext cx="39973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HEAD 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4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NECK, </a:t>
            </a:r>
            <a:r>
              <a:rPr sz="1400" b="1" u="sng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OROPHARYNX, </a:t>
            </a:r>
            <a:r>
              <a:rPr sz="1400" b="1" u="sng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LARYNX,</a:t>
            </a:r>
            <a:r>
              <a:rPr sz="1400" b="1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OESOPHAGUS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90600" y="1143000"/>
          <a:ext cx="5944870" cy="8024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0"/>
                <a:gridCol w="1087120"/>
                <a:gridCol w="1143000"/>
              </a:tblGrid>
              <a:tr h="729305">
                <a:tc>
                  <a:txBody>
                    <a:bodyPr/>
                    <a:lstStyle/>
                    <a:p>
                      <a:pPr marL="7620" algn="ctr">
                        <a:lnSpc>
                          <a:spcPts val="1405"/>
                        </a:lnSpc>
                      </a:pPr>
                      <a:r>
                        <a:rPr sz="1200" b="1" spc="-195" dirty="0">
                          <a:latin typeface="Arial"/>
                          <a:cs typeface="Arial"/>
                        </a:rPr>
                        <a:t>OBJECTVES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165" dirty="0">
                          <a:latin typeface="Arial"/>
                          <a:cs typeface="Arial"/>
                        </a:rPr>
                        <a:t>SUBJECTS/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spc="-155" dirty="0">
                          <a:latin typeface="Arial"/>
                          <a:cs typeface="Arial"/>
                        </a:rPr>
                        <a:t>TOPICS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405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TEACHING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94310" marR="179705" indent="-4445" algn="ctr">
                        <a:lnSpc>
                          <a:spcPct val="101699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LEARNING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STRA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01734">
                <a:tc>
                  <a:txBody>
                    <a:bodyPr/>
                    <a:lstStyle/>
                    <a:p>
                      <a:pPr marL="299720" marR="31305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salivation,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phonation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speech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common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oropharynx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935" marR="102235" indent="126364">
                        <a:lnSpc>
                          <a:spcPct val="101699"/>
                        </a:lnSpc>
                        <a:spcBef>
                          <a:spcPts val="710"/>
                        </a:spcBef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</a:t>
                      </a:r>
                      <a:r>
                        <a:rPr sz="1200" i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6414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pathogenersis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involving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438150">
                        <a:lnSpc>
                          <a:spcPct val="101699"/>
                        </a:lnSpc>
                        <a:spcBef>
                          <a:spcPts val="1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neck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salivary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glands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0404">
                <a:tc>
                  <a:txBody>
                    <a:bodyPr/>
                    <a:lstStyle/>
                    <a:p>
                      <a:pPr marL="299720" marR="220979" indent="-228600">
                        <a:lnSpc>
                          <a:spcPct val="1018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salivary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glands,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larynx,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pharynx,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neck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oesophagus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(oral,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pharyngeal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oesophageal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parts)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associated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5292">
                <a:tc>
                  <a:txBody>
                    <a:bodyPr/>
                    <a:lstStyle/>
                    <a:p>
                      <a:pPr marL="299720" marR="40322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common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oropharyngeal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pathologies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Advise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prescriptions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Acute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tonsillitis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Peritonsillar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abscess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Pharyngitis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8384">
                <a:tc>
                  <a:txBody>
                    <a:bodyPr/>
                    <a:lstStyle/>
                    <a:p>
                      <a:pPr marL="299720" marR="10096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factors,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Basal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Cell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Squamous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CellCarcinoma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Papilloma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Osteoma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9464">
                <a:tc>
                  <a:txBody>
                    <a:bodyPr/>
                    <a:lstStyle/>
                    <a:p>
                      <a:pPr marL="299720" marR="51562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cleft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palate,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hare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lip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229235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embryological defects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</a:t>
                      </a:r>
                      <a:r>
                        <a:rPr sz="12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cleft lip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palate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200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options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cleft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lip</a:t>
                      </a:r>
                      <a:r>
                        <a:rPr sz="12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palate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Plastic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Surgery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1470" marR="230504" indent="-90170">
                        <a:lnSpc>
                          <a:spcPct val="101699"/>
                        </a:lnSpc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</a:t>
                      </a:r>
                      <a:r>
                        <a:rPr sz="1200" i="1" spc="5" dirty="0"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1930">
                <a:tc>
                  <a:txBody>
                    <a:bodyPr/>
                    <a:lstStyle/>
                    <a:p>
                      <a:pPr marL="299720" marR="9144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neck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mass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20447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salivary gland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conditions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(neoplastic,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non-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neoplastic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parotitis)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clinical  presentations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Head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Neck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8073">
                <a:tc>
                  <a:txBody>
                    <a:bodyPr/>
                    <a:lstStyle/>
                    <a:p>
                      <a:pPr marL="299720" marR="438150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ulcers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history,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577850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ulcers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(Aphthus,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Thrush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Leukoplakia)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298450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history,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28320" lvl="1" indent="-1828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8955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Tonsillitis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15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Oropharynx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14935" marR="102235" indent="126364">
                        <a:lnSpc>
                          <a:spcPct val="1016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</a:t>
                      </a:r>
                      <a:r>
                        <a:rPr sz="1200" i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6477000" y="9601200"/>
            <a:ext cx="581025" cy="165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12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90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838200"/>
          <a:ext cx="6206489" cy="8643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25"/>
                <a:gridCol w="3714115"/>
                <a:gridCol w="1086485"/>
                <a:gridCol w="1142364"/>
              </a:tblGrid>
              <a:tr h="107274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19430" indent="-172085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 startAt="2"/>
                        <a:tabLst>
                          <a:tab pos="520065" algn="l"/>
                        </a:tabLst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Peritonsillitis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19430" indent="-17208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 startAt="2"/>
                        <a:tabLst>
                          <a:tab pos="520065" algn="l"/>
                        </a:tabLst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Peritonsillar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abscess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70815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Tonsillitis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7081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Peritonsillitis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70815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35" dirty="0">
                          <a:latin typeface="Arial"/>
                          <a:cs typeface="Arial"/>
                        </a:rPr>
                        <a:t>Peritonsillar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abscess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394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marR="30861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investigations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ts val="1405"/>
                        </a:lnSpc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Vocal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Nodules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Vocal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paralysis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24701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layryngitis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follow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4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Vocal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nodules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Vocal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cord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paralysis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Laryngitis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603250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supraglottitis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laryngeal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tumors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6540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following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Papilloma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Laryrnx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Laryngeal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Laryngeal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Carcinoma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405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Larynx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7950" marR="87630" indent="-1905" algn="ctr">
                        <a:lnSpc>
                          <a:spcPct val="101800"/>
                        </a:lnSpc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learning/</a:t>
                      </a:r>
                      <a:r>
                        <a:rPr sz="1200" i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64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39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Thyroglossal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cyst/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sinus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39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Pre-auricular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cyst/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sinus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39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Branchial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Cyst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393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Branchial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Fistula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420"/>
                        </a:lnSpc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Head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Neck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7950" marR="87630" indent="-1905" algn="ctr">
                        <a:lnSpc>
                          <a:spcPct val="101699"/>
                        </a:lnSpc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learning/</a:t>
                      </a:r>
                      <a:r>
                        <a:rPr sz="1200" i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586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marR="13208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ulcers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basis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oral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malignant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ulcers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197485" indent="-228600">
                        <a:lnSpc>
                          <a:spcPct val="102099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Justify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following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develop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plan: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Tumors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tonsils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Sleep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aponea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syndrome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Ludwig’s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angina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1405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Oropharynx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7950" marR="87630" indent="-1905" algn="ctr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learning/</a:t>
                      </a:r>
                      <a:r>
                        <a:rPr sz="1200" i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855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marR="60579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Diphtheria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22352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Diphtheria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follow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Diphtheria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Larynx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405"/>
                        </a:lnSpc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</a:t>
                      </a:r>
                      <a:r>
                        <a:rPr sz="1200" i="1" spc="-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125730" marR="87630" indent="-18415">
                        <a:lnSpc>
                          <a:spcPct val="1016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learning/</a:t>
                      </a:r>
                      <a:r>
                        <a:rPr sz="1200" i="1" spc="-1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82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marR="441325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dysphagia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(oral,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Oesophagus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4645" marR="227329" indent="-90170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1066800"/>
          <a:ext cx="6206489" cy="6075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25"/>
                <a:gridCol w="3714115"/>
                <a:gridCol w="1086485"/>
                <a:gridCol w="1142364"/>
              </a:tblGrid>
              <a:tr h="582295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pharyngeal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esophageal)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741680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indications,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contraindications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complication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Oesophagoscopy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15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marR="42545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investigations,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8288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Traumatic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828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Vincents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Angina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8288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Agranulocytic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Tuberculous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828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Behcet’s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Disease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18288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Ulcerative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Oral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Cavity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245110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investigations,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pharyngeal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retro-pharyngeal 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abscesses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Oropharynx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8110" marR="98425" indent="126364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</a:t>
                      </a:r>
                      <a:r>
                        <a:rPr sz="1200" i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798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marR="30988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investigations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principles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ts val="1405"/>
                        </a:lnSpc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Glottic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stenosis/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Larynogocoele,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Laryngomalacia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32067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diagnosis,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Syphilis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Leprosy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30225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30860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Non-specific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laryngitis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Larynx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7950" marR="87630" indent="-1905" algn="ctr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learning/</a:t>
                      </a:r>
                      <a:r>
                        <a:rPr sz="1200" i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0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Classify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Oesophageal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carcinoma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716915" indent="-228600">
                        <a:lnSpc>
                          <a:spcPct val="1026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Oesophageal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carcinoma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symptoms,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signs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754380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follow-up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Oesophageal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carcinoma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200" spc="-85" dirty="0">
                          <a:latin typeface="Arial"/>
                          <a:cs typeface="Arial"/>
                        </a:rPr>
                        <a:t>Oesophagus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34645" marR="227329" indent="-90170">
                        <a:lnSpc>
                          <a:spcPct val="101699"/>
                        </a:lnSpc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37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01625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Demonstrate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tracheostomy technique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219710">
                        <a:lnSpc>
                          <a:spcPct val="101699"/>
                        </a:lnSpc>
                        <a:spcBef>
                          <a:spcPts val="1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simulator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(indications,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contraindications,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technique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post-procedure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care)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01625" marR="10350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301625" algn="l"/>
                          <a:tab pos="302260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Demonstrate suctioning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tracheostomy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tube</a:t>
                      </a:r>
                      <a:r>
                        <a:rPr sz="1200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simulator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405"/>
                        </a:lnSpc>
                      </a:pPr>
                      <a:r>
                        <a:rPr sz="1200" b="1" spc="-195" dirty="0">
                          <a:latin typeface="Arial"/>
                          <a:cs typeface="Arial"/>
                        </a:rPr>
                        <a:t>RSDC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5755" marR="189230" indent="-117475">
                        <a:lnSpc>
                          <a:spcPct val="1024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</a:t>
                      </a:r>
                      <a:r>
                        <a:rPr sz="1200" i="1" spc="-1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  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EAR,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0792" y="831850"/>
            <a:ext cx="1464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20444" y="1193546"/>
          <a:ext cx="5944870" cy="532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835"/>
                <a:gridCol w="4344035"/>
              </a:tblGrid>
              <a:tr h="191770">
                <a:tc>
                  <a:txBody>
                    <a:bodyPr/>
                    <a:lstStyle/>
                    <a:p>
                      <a:pPr marL="208279">
                        <a:lnSpc>
                          <a:spcPts val="1380"/>
                        </a:lnSpc>
                      </a:pPr>
                      <a:r>
                        <a:rPr sz="1200" b="1" i="1" spc="-204" dirty="0">
                          <a:latin typeface="Arial"/>
                          <a:cs typeface="Arial"/>
                        </a:rPr>
                        <a:t>SUBJECT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ts val="1380"/>
                        </a:lnSpc>
                      </a:pPr>
                      <a:r>
                        <a:rPr sz="1200" b="1" i="1" spc="-140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200" dirty="0">
                          <a:latin typeface="Arial"/>
                          <a:cs typeface="Arial"/>
                        </a:rPr>
                        <a:t>RESOURCES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01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63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5" dirty="0">
                          <a:latin typeface="Arial"/>
                          <a:cs typeface="Arial"/>
                        </a:rPr>
                        <a:t>K.L.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Moore,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Clinically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Anatomy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ts val="1215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Neuro Anatomy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Richard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Snell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1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b="1" spc="-100" dirty="0">
                          <a:latin typeface="Arial"/>
                          <a:cs typeface="Arial"/>
                        </a:rPr>
                        <a:t>COMMUNITYMEDICINE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Parikh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Community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Medicine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Muhammad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Iliyas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6415" indent="-226695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27050" algn="l"/>
                        </a:tabLst>
                      </a:pPr>
                      <a:r>
                        <a:rPr sz="1100" spc="-9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i="1" spc="-65" dirty="0">
                          <a:latin typeface="Trebuchet MS"/>
                          <a:cs typeface="Trebuchet MS"/>
                        </a:rPr>
                        <a:t>Statistics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Health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Sciences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Jan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Kuzma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</a:pPr>
                      <a:r>
                        <a:rPr sz="1200" b="1" spc="-155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6565" indent="-227329">
                        <a:lnSpc>
                          <a:spcPct val="100000"/>
                        </a:lnSpc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Robbins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Cotran, Pathologic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Disease,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9th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edition.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6565" indent="-227329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457200" algn="l"/>
                        </a:tabLst>
                      </a:pPr>
                      <a:r>
                        <a:rPr sz="1100" spc="-75" dirty="0">
                          <a:latin typeface="Arial"/>
                          <a:cs typeface="Arial"/>
                        </a:rPr>
                        <a:t>Rapid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Review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Pathology,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4th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edition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60" dirty="0">
                          <a:latin typeface="Arial"/>
                          <a:cs typeface="Arial"/>
                          <a:hlinkClick r:id="rId2"/>
                        </a:rPr>
                        <a:t>Edward </a:t>
                      </a:r>
                      <a:r>
                        <a:rPr sz="1100" spc="-100" dirty="0">
                          <a:latin typeface="Arial"/>
                          <a:cs typeface="Arial"/>
                          <a:hlinkClick r:id="rId2"/>
                        </a:rPr>
                        <a:t>F. </a:t>
                      </a:r>
                      <a:r>
                        <a:rPr sz="1100" spc="-55" dirty="0">
                          <a:latin typeface="Arial"/>
                          <a:cs typeface="Arial"/>
                          <a:hlinkClick r:id="rId2"/>
                        </a:rPr>
                        <a:t>Goljan</a:t>
                      </a:r>
                      <a:r>
                        <a:rPr sz="1100" spc="-95" dirty="0"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  <a:hlinkClick r:id="rId2"/>
                        </a:rPr>
                        <a:t>MD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55904">
                        <a:lnSpc>
                          <a:spcPct val="100000"/>
                        </a:lnSpc>
                      </a:pPr>
                      <a:r>
                        <a:rPr sz="1200" b="1" spc="-160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94665" indent="-227329">
                        <a:lnSpc>
                          <a:spcPct val="100000"/>
                        </a:lnSpc>
                        <a:buAutoNum type="arabicPeriod"/>
                        <a:tabLst>
                          <a:tab pos="49530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Lippincot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Illustrated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1650" indent="-234315">
                        <a:lnSpc>
                          <a:spcPts val="1215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501650" algn="l"/>
                          <a:tab pos="502284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Pharmacology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Katzung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98780"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155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ct val="10000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Textbook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Physiology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Guyton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Hall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1904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7834" indent="-2286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5847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Ear,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nose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Throat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Logan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Turner,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050" spc="-30" baseline="31746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050" spc="52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7834" indent="-228600">
                        <a:lnSpc>
                          <a:spcPct val="100000"/>
                        </a:lnSpc>
                        <a:buAutoNum type="arabicPeriod"/>
                        <a:tabLst>
                          <a:tab pos="45847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Lecture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notes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Ear, Nose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Throat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Notes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P.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D.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Bull,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050" spc="-30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050" spc="-15" baseline="3174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edition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7834" marR="453390" indent="-228600">
                        <a:lnSpc>
                          <a:spcPct val="100000"/>
                        </a:lnSpc>
                        <a:buAutoNum type="arabicPeriod"/>
                        <a:tabLst>
                          <a:tab pos="458470" algn="l"/>
                        </a:tabLst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Ear, Nose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Throat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P.L.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Dhingra,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050" spc="-15" baseline="31746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edition 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(optional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reading)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sz="1100" b="1" spc="-75" dirty="0">
                          <a:latin typeface="Arial"/>
                          <a:cs typeface="Arial"/>
                        </a:rPr>
                        <a:t>Reference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20" dirty="0">
                          <a:latin typeface="Arial"/>
                          <a:cs typeface="Arial"/>
                        </a:rPr>
                        <a:t>Books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7834" indent="-228600">
                        <a:lnSpc>
                          <a:spcPct val="100000"/>
                        </a:lnSpc>
                        <a:buAutoNum type="arabicPeriod"/>
                        <a:tabLst>
                          <a:tab pos="458470" algn="l"/>
                        </a:tabLst>
                      </a:pPr>
                      <a:r>
                        <a:rPr sz="1100" spc="-35" dirty="0">
                          <a:latin typeface="Arial"/>
                          <a:cs typeface="Arial"/>
                        </a:rPr>
                        <a:t>Current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medical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Maxine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A.</a:t>
                      </a:r>
                      <a:r>
                        <a:rPr sz="11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Papadakis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57834" indent="-228600">
                        <a:lnSpc>
                          <a:spcPct val="100000"/>
                        </a:lnSpc>
                        <a:buAutoNum type="arabicPeriod"/>
                        <a:tabLst>
                          <a:tab pos="458470" algn="l"/>
                        </a:tabLst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Scott-Brown’s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Otorhinolaryngology,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Head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Neck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Surgery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</a:pPr>
                      <a:r>
                        <a:rPr sz="1100" b="1" spc="-120" dirty="0">
                          <a:latin typeface="Arial"/>
                          <a:cs typeface="Arial"/>
                        </a:rPr>
                        <a:t>Links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references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228600">
                        <a:lnSpc>
                          <a:spcPct val="100000"/>
                        </a:lnSpc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20" dirty="0">
                          <a:latin typeface="Arial"/>
                          <a:cs typeface="Arial"/>
                          <a:hlinkClick r:id="rId3"/>
                        </a:rPr>
                        <a:t>http://sfo.entuk.org/services/undergraduate-curriculum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marR="440055" indent="-228600">
                        <a:lnSpc>
                          <a:spcPct val="100000"/>
                        </a:lnSpc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https://</a:t>
                      </a:r>
                      <a:r>
                        <a:rPr sz="1100" spc="-25" dirty="0">
                          <a:latin typeface="Arial"/>
                          <a:cs typeface="Arial"/>
                          <a:hlinkClick r:id="rId4"/>
                        </a:rPr>
                        <a:t>www.omicsonline.org/open-access/teaching-ent-in-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primary-care-2161-119X-1000228.php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marR="29845" indent="-228600" algn="just">
                        <a:lnSpc>
                          <a:spcPct val="100000"/>
                        </a:lnSpc>
                        <a:buAutoNum type="arabicPeriod"/>
                        <a:tabLst>
                          <a:tab pos="463550" algn="l"/>
                        </a:tabLst>
                      </a:pPr>
                      <a:r>
                        <a:rPr sz="1100" spc="-25" dirty="0">
                          <a:latin typeface="Arial"/>
                          <a:cs typeface="Arial"/>
                        </a:rPr>
                        <a:t>https://</a:t>
                      </a:r>
                      <a:r>
                        <a:rPr sz="1100" spc="-25" dirty="0">
                          <a:latin typeface="Arial"/>
                          <a:cs typeface="Arial"/>
                          <a:hlinkClick r:id="rId5"/>
                        </a:rPr>
                        <a:t>www.researchgate.net/publication/287718949_Statistical_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analysis_of_Ear_Nose_and_Throat_ENT_diseases_in_paediatric_p  opulation_at_PIMS_Islamabad_10_Years_experience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83360" y="6707505"/>
            <a:ext cx="22923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ADDITIONAL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20444" y="7105777"/>
          <a:ext cx="5944870" cy="2042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6535"/>
                <a:gridCol w="4458335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Museum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90"/>
                        </a:lnSpc>
                      </a:pPr>
                      <a:r>
                        <a:rPr sz="1100" spc="-40" dirty="0">
                          <a:latin typeface="Arial"/>
                          <a:cs typeface="Arial"/>
                        </a:rPr>
                        <a:t>Models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available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museum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rich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resource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quick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review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related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educational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activities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46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Skill</a:t>
                      </a:r>
                      <a:r>
                        <a:rPr sz="1100" b="1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2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Lab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sz="1100" spc="-65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acquisition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simulated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environment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lab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involving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 marR="332105">
                        <a:lnSpc>
                          <a:spcPct val="101800"/>
                        </a:lnSpc>
                      </a:pPr>
                      <a:r>
                        <a:rPr sz="1100" spc="-30" dirty="0">
                          <a:latin typeface="Arial"/>
                          <a:cs typeface="Arial"/>
                        </a:rPr>
                        <a:t>experiential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learning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ensure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safety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also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help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build 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confidence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approaching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patients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9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100" b="1" u="sng" spc="-8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Videos/Podcasts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147955" algn="just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Videos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podcasts(uploaded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edmodo)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familiarize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student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procedures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protocol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can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watch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listen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any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wherever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they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are,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part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oriented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learning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9430"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Internet</a:t>
                      </a:r>
                      <a:r>
                        <a:rPr sz="1100" b="1" u="sng" spc="-6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1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Resources</a:t>
                      </a:r>
                      <a:r>
                        <a:rPr sz="1100" b="1" u="sng" spc="-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29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Students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use 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easily  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accessible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internet 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resources 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(e.g.  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edmodo 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11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with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added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time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flexibility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enrich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update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knowledge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application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EAR,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876" y="639571"/>
            <a:ext cx="6238240" cy="2300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70" dirty="0">
                <a:latin typeface="Arial"/>
                <a:cs typeface="Arial"/>
              </a:rPr>
              <a:t>ASSESSMENT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25" dirty="0">
                <a:latin typeface="Arial"/>
                <a:cs typeface="Arial"/>
              </a:rPr>
              <a:t>METHODS: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b="1" spc="-70" dirty="0">
                <a:latin typeface="Arial"/>
                <a:cs typeface="Arial"/>
              </a:rPr>
              <a:t>Theory</a:t>
            </a:r>
            <a:r>
              <a:rPr sz="1100" spc="-7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388620" marR="5080" indent="-228600">
              <a:lnSpc>
                <a:spcPct val="117300"/>
              </a:lnSpc>
              <a:buFont typeface="Courier New"/>
              <a:buChar char="o"/>
              <a:tabLst>
                <a:tab pos="388620" algn="l"/>
                <a:tab pos="389255" algn="l"/>
              </a:tabLst>
            </a:pPr>
            <a:r>
              <a:rPr sz="1100" b="1" spc="-105" dirty="0">
                <a:latin typeface="Arial"/>
                <a:cs typeface="Arial"/>
              </a:rPr>
              <a:t>Best Choice </a:t>
            </a:r>
            <a:r>
              <a:rPr sz="1100" b="1" spc="-90" dirty="0">
                <a:latin typeface="Arial"/>
                <a:cs typeface="Arial"/>
              </a:rPr>
              <a:t>Questions </a:t>
            </a:r>
            <a:r>
              <a:rPr sz="1100" b="1" spc="-125" dirty="0">
                <a:latin typeface="Arial"/>
                <a:cs typeface="Arial"/>
              </a:rPr>
              <a:t>(BCQs) </a:t>
            </a:r>
            <a:r>
              <a:rPr sz="1100" spc="-65" dirty="0">
                <a:latin typeface="Arial"/>
                <a:cs typeface="Arial"/>
              </a:rPr>
              <a:t>also </a:t>
            </a:r>
            <a:r>
              <a:rPr sz="1100" spc="-40" dirty="0">
                <a:latin typeface="Arial"/>
                <a:cs typeface="Arial"/>
              </a:rPr>
              <a:t>known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10" dirty="0">
                <a:latin typeface="Arial"/>
                <a:cs typeface="Arial"/>
              </a:rPr>
              <a:t>(Multiple </a:t>
            </a:r>
            <a:r>
              <a:rPr sz="1100" spc="-75" dirty="0">
                <a:latin typeface="Arial"/>
                <a:cs typeface="Arial"/>
              </a:rPr>
              <a:t>Choice </a:t>
            </a:r>
            <a:r>
              <a:rPr sz="1100" spc="-55" dirty="0">
                <a:latin typeface="Arial"/>
                <a:cs typeface="Arial"/>
              </a:rPr>
              <a:t>Questions)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70" dirty="0">
                <a:latin typeface="Arial"/>
                <a:cs typeface="Arial"/>
              </a:rPr>
              <a:t>used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10" dirty="0">
                <a:latin typeface="Arial"/>
                <a:cs typeface="Arial"/>
              </a:rPr>
              <a:t>asses  </a:t>
            </a:r>
            <a:r>
              <a:rPr sz="1100" spc="-40" dirty="0">
                <a:latin typeface="Arial"/>
                <a:cs typeface="Arial"/>
              </a:rPr>
              <a:t>objectives </a:t>
            </a:r>
            <a:r>
              <a:rPr sz="1100" spc="-50" dirty="0">
                <a:latin typeface="Arial"/>
                <a:cs typeface="Arial"/>
              </a:rPr>
              <a:t>covered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Courier New"/>
              <a:buChar char="o"/>
            </a:pPr>
            <a:endParaRPr sz="105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155" dirty="0">
                <a:latin typeface="Arial"/>
                <a:cs typeface="Arial"/>
              </a:rPr>
              <a:t>BCQ </a:t>
            </a:r>
            <a:r>
              <a:rPr sz="1100" spc="-85" dirty="0">
                <a:latin typeface="Arial"/>
                <a:cs typeface="Arial"/>
              </a:rPr>
              <a:t>has a </a:t>
            </a:r>
            <a:r>
              <a:rPr sz="1100" spc="-30" dirty="0">
                <a:latin typeface="Arial"/>
                <a:cs typeface="Arial"/>
              </a:rPr>
              <a:t>statement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40" dirty="0">
                <a:latin typeface="Arial"/>
                <a:cs typeface="Arial"/>
              </a:rPr>
              <a:t>clinical </a:t>
            </a:r>
            <a:r>
              <a:rPr sz="1100" spc="-55" dirty="0">
                <a:latin typeface="Arial"/>
                <a:cs typeface="Arial"/>
              </a:rPr>
              <a:t>scenario </a:t>
            </a:r>
            <a:r>
              <a:rPr sz="1100" spc="-20" dirty="0">
                <a:latin typeface="Arial"/>
                <a:cs typeface="Arial"/>
              </a:rPr>
              <a:t>followed </a:t>
            </a:r>
            <a:r>
              <a:rPr sz="1100" spc="-55" dirty="0">
                <a:latin typeface="Arial"/>
                <a:cs typeface="Arial"/>
              </a:rPr>
              <a:t>by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30" dirty="0">
                <a:latin typeface="Arial"/>
                <a:cs typeface="Arial"/>
              </a:rPr>
              <a:t>options </a:t>
            </a:r>
            <a:r>
              <a:rPr sz="1100" spc="-35" dirty="0">
                <a:latin typeface="Arial"/>
                <a:cs typeface="Arial"/>
              </a:rPr>
              <a:t>(likely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answer).</a:t>
            </a:r>
            <a:endParaRPr sz="1100">
              <a:latin typeface="Arial"/>
              <a:cs typeface="Arial"/>
            </a:endParaRPr>
          </a:p>
          <a:p>
            <a:pPr marL="469265" marR="448309" lvl="1" indent="-227965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after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r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a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n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statement/scenario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-85" dirty="0">
                <a:latin typeface="Arial"/>
                <a:cs typeface="Arial"/>
              </a:rPr>
              <a:t> c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125" dirty="0">
                <a:latin typeface="Arial"/>
                <a:cs typeface="Arial"/>
              </a:rPr>
              <a:t>O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N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195" dirty="0">
                <a:latin typeface="Arial"/>
                <a:cs typeface="Arial"/>
              </a:rPr>
              <a:t>E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h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e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120" dirty="0">
                <a:latin typeface="Arial"/>
                <a:cs typeface="Arial"/>
              </a:rPr>
              <a:t>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60" dirty="0">
                <a:latin typeface="Arial"/>
                <a:cs typeface="Arial"/>
              </a:rPr>
              <a:t>t</a:t>
            </a:r>
            <a:r>
              <a:rPr sz="1100" spc="1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appropriate  </a:t>
            </a:r>
            <a:r>
              <a:rPr sz="1100" spc="-60" dirty="0">
                <a:latin typeface="Arial"/>
                <a:cs typeface="Arial"/>
              </a:rPr>
              <a:t>response </a:t>
            </a:r>
            <a:r>
              <a:rPr sz="1100" spc="-15" dirty="0">
                <a:latin typeface="Arial"/>
                <a:cs typeface="Arial"/>
              </a:rPr>
              <a:t>from the </a:t>
            </a:r>
            <a:r>
              <a:rPr sz="1100" spc="-55" dirty="0">
                <a:latin typeface="Arial"/>
                <a:cs typeface="Arial"/>
              </a:rPr>
              <a:t>given </a:t>
            </a:r>
            <a:r>
              <a:rPr sz="1100" spc="-15" dirty="0">
                <a:latin typeface="Arial"/>
                <a:cs typeface="Arial"/>
              </a:rPr>
              <a:t>list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options.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80" dirty="0">
                <a:latin typeface="Arial"/>
                <a:cs typeface="Arial"/>
              </a:rPr>
              <a:t>Correct answer </a:t>
            </a:r>
            <a:r>
              <a:rPr sz="1100" b="1" spc="-85" dirty="0">
                <a:latin typeface="Arial"/>
                <a:cs typeface="Arial"/>
              </a:rPr>
              <a:t>carries </a:t>
            </a:r>
            <a:r>
              <a:rPr sz="1100" b="1" spc="-80" dirty="0">
                <a:latin typeface="Arial"/>
                <a:cs typeface="Arial"/>
              </a:rPr>
              <a:t>one </a:t>
            </a:r>
            <a:r>
              <a:rPr sz="1100" b="1" spc="-60" dirty="0">
                <a:latin typeface="Arial"/>
                <a:cs typeface="Arial"/>
              </a:rPr>
              <a:t>mark,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5" dirty="0">
                <a:latin typeface="Arial"/>
                <a:cs typeface="Arial"/>
              </a:rPr>
              <a:t>incorrect </a:t>
            </a:r>
            <a:r>
              <a:rPr sz="1100" b="1" spc="-65" dirty="0">
                <a:latin typeface="Arial"/>
                <a:cs typeface="Arial"/>
              </a:rPr>
              <a:t>‘zero </a:t>
            </a:r>
            <a:r>
              <a:rPr sz="1100" b="1" spc="-55" dirty="0">
                <a:latin typeface="Arial"/>
                <a:cs typeface="Arial"/>
              </a:rPr>
              <a:t>mark’. </a:t>
            </a:r>
            <a:r>
              <a:rPr sz="1100" b="1" spc="-75" dirty="0">
                <a:latin typeface="Arial"/>
                <a:cs typeface="Arial"/>
              </a:rPr>
              <a:t>There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80" dirty="0">
                <a:latin typeface="Arial"/>
                <a:cs typeface="Arial"/>
              </a:rPr>
              <a:t>no </a:t>
            </a:r>
            <a:r>
              <a:rPr sz="1100" b="1" spc="-70" dirty="0">
                <a:latin typeface="Arial"/>
                <a:cs typeface="Arial"/>
              </a:rPr>
              <a:t>negative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469265" lvl="1" indent="-227965">
              <a:lnSpc>
                <a:spcPct val="100000"/>
              </a:lnSpc>
              <a:spcBef>
                <a:spcPts val="78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responses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specified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computer-based/OMR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sheet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designed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5">
                <a:latin typeface="Arial"/>
                <a:cs typeface="Arial"/>
              </a:rPr>
              <a:t> </a:t>
            </a:r>
            <a:r>
              <a:rPr lang="en-US" sz="1100" spc="-100" dirty="0" smtClean="0">
                <a:latin typeface="Arial"/>
                <a:cs typeface="Arial"/>
              </a:rPr>
              <a:t>AVMC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704" y="3091408"/>
            <a:ext cx="1071880" cy="4343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b="1" spc="-95" dirty="0">
                <a:latin typeface="Arial"/>
                <a:cs typeface="Arial"/>
              </a:rPr>
              <a:t>EMQs:</a:t>
            </a:r>
            <a:endParaRPr sz="1100">
              <a:latin typeface="Arial"/>
              <a:cs typeface="Arial"/>
            </a:endParaRPr>
          </a:p>
          <a:p>
            <a:pPr marL="32194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321945" algn="l"/>
                <a:tab pos="322580" algn="l"/>
              </a:tabLst>
            </a:pP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95" dirty="0">
                <a:latin typeface="Arial"/>
                <a:cs typeface="Arial"/>
              </a:rPr>
              <a:t>EMQ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6626" y="3438880"/>
            <a:ext cx="5266690" cy="7937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An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5-15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45" dirty="0">
                <a:latin typeface="Arial"/>
                <a:cs typeface="Arial"/>
              </a:rPr>
              <a:t> nerve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supply,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functions,</a:t>
            </a:r>
            <a:r>
              <a:rPr sz="1100" spc="-60" dirty="0">
                <a:latin typeface="Arial"/>
                <a:cs typeface="Arial"/>
              </a:rPr>
              <a:t> diagnosis,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investigations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etc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85" dirty="0">
                <a:latin typeface="Arial"/>
                <a:cs typeface="Arial"/>
              </a:rPr>
              <a:t>Lead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–Statement/Question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sz="1100" spc="-60" dirty="0">
                <a:latin typeface="Arial"/>
                <a:cs typeface="Arial"/>
              </a:rPr>
              <a:t>Two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85" dirty="0">
                <a:latin typeface="Arial"/>
                <a:cs typeface="Arial"/>
              </a:rPr>
              <a:t>Stems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55" dirty="0">
                <a:latin typeface="Arial"/>
                <a:cs typeface="Arial"/>
              </a:rPr>
              <a:t>Clinical</a:t>
            </a:r>
            <a:r>
              <a:rPr sz="1100" spc="-22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Scenarios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2953" y="4216120"/>
            <a:ext cx="5891530" cy="132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51800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65" dirty="0">
                <a:latin typeface="Arial"/>
                <a:cs typeface="Arial"/>
              </a:rPr>
              <a:t>For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each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stem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scenario,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45" dirty="0">
                <a:latin typeface="Arial"/>
                <a:cs typeface="Arial"/>
              </a:rPr>
              <a:t> should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choose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most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appropriate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from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  option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list.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single </a:t>
            </a:r>
            <a:r>
              <a:rPr sz="1100" spc="-10" dirty="0">
                <a:latin typeface="Arial"/>
                <a:cs typeface="Arial"/>
              </a:rPr>
              <a:t>option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used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once,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more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than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once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45" dirty="0">
                <a:latin typeface="Arial"/>
                <a:cs typeface="Arial"/>
              </a:rPr>
              <a:t>Correct </a:t>
            </a:r>
            <a:r>
              <a:rPr sz="1100" spc="-55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carries one </a:t>
            </a:r>
            <a:r>
              <a:rPr sz="1100" spc="-40" dirty="0">
                <a:latin typeface="Arial"/>
                <a:cs typeface="Arial"/>
              </a:rPr>
              <a:t>mark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25" dirty="0">
                <a:latin typeface="Arial"/>
                <a:cs typeface="Arial"/>
              </a:rPr>
              <a:t>incorrect </a:t>
            </a:r>
            <a:r>
              <a:rPr sz="1100" spc="-35" dirty="0">
                <a:latin typeface="Arial"/>
                <a:cs typeface="Arial"/>
              </a:rPr>
              <a:t>‘zero </a:t>
            </a:r>
            <a:r>
              <a:rPr sz="1100" spc="-30" dirty="0">
                <a:latin typeface="Arial"/>
                <a:cs typeface="Arial"/>
              </a:rPr>
              <a:t>mark’. </a:t>
            </a:r>
            <a:r>
              <a:rPr sz="1100" spc="-65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b="1" spc="-90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40" dirty="0">
                <a:latin typeface="Arial"/>
                <a:cs typeface="Arial"/>
              </a:rPr>
              <a:t>Student 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65" dirty="0">
                <a:latin typeface="Arial"/>
                <a:cs typeface="Arial"/>
              </a:rPr>
              <a:t>responses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specified computer-based </a:t>
            </a:r>
            <a:r>
              <a:rPr sz="1100" spc="-50" dirty="0">
                <a:latin typeface="Arial"/>
                <a:cs typeface="Arial"/>
              </a:rPr>
              <a:t>sheet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104" y="5947028"/>
            <a:ext cx="6142355" cy="3330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30" dirty="0">
                <a:latin typeface="Arial"/>
                <a:cs typeface="Arial"/>
              </a:rPr>
              <a:t>OSPE/OSCE: </a:t>
            </a:r>
            <a:r>
              <a:rPr sz="1100" b="1" spc="-65" dirty="0">
                <a:latin typeface="Arial"/>
                <a:cs typeface="Arial"/>
              </a:rPr>
              <a:t>Objective </a:t>
            </a:r>
            <a:r>
              <a:rPr sz="1100" b="1" spc="-70" dirty="0">
                <a:latin typeface="Arial"/>
                <a:cs typeface="Arial"/>
              </a:rPr>
              <a:t>Structured </a:t>
            </a:r>
            <a:r>
              <a:rPr sz="1100" b="1" spc="-65" dirty="0">
                <a:latin typeface="Arial"/>
                <a:cs typeface="Arial"/>
              </a:rPr>
              <a:t>Practical/Clinical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Examination: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583565" indent="-228600">
              <a:lnSpc>
                <a:spcPct val="100000"/>
              </a:lnSpc>
              <a:spcBef>
                <a:spcPts val="8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content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5" dirty="0">
                <a:latin typeface="Arial"/>
                <a:cs typeface="Arial"/>
              </a:rPr>
              <a:t> have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same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time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complete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task.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12-25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marR="86995" indent="-228600">
              <a:lnSpc>
                <a:spcPct val="101800"/>
              </a:lnSpc>
              <a:spcBef>
                <a:spcPts val="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105" dirty="0">
                <a:latin typeface="Arial"/>
                <a:cs typeface="Arial"/>
              </a:rPr>
              <a:t>Each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variety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65" dirty="0">
                <a:latin typeface="Arial"/>
                <a:cs typeface="Arial"/>
              </a:rPr>
              <a:t>tasks, </a:t>
            </a:r>
            <a:r>
              <a:rPr sz="1100" spc="-50" dirty="0">
                <a:latin typeface="Arial"/>
                <a:cs typeface="Arial"/>
              </a:rPr>
              <a:t>these </a:t>
            </a:r>
            <a:r>
              <a:rPr sz="1100" spc="-65" dirty="0">
                <a:latin typeface="Arial"/>
                <a:cs typeface="Arial"/>
              </a:rPr>
              <a:t>tasks </a:t>
            </a:r>
            <a:r>
              <a:rPr sz="1100" spc="-60" dirty="0">
                <a:latin typeface="Arial"/>
                <a:cs typeface="Arial"/>
              </a:rPr>
              <a:t>may </a:t>
            </a:r>
            <a:r>
              <a:rPr sz="1100" spc="-35" dirty="0">
                <a:latin typeface="Arial"/>
                <a:cs typeface="Arial"/>
              </a:rPr>
              <a:t>include </a:t>
            </a:r>
            <a:r>
              <a:rPr sz="1100" spc="-25" dirty="0">
                <a:latin typeface="Arial"/>
                <a:cs typeface="Arial"/>
              </a:rPr>
              <a:t>history </a:t>
            </a:r>
            <a:r>
              <a:rPr sz="1100" spc="-35" dirty="0">
                <a:latin typeface="Arial"/>
                <a:cs typeface="Arial"/>
              </a:rPr>
              <a:t>taking, </a:t>
            </a:r>
            <a:r>
              <a:rPr sz="1100" spc="-55" dirty="0">
                <a:latin typeface="Arial"/>
                <a:cs typeface="Arial"/>
              </a:rPr>
              <a:t>physical 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45" dirty="0">
                <a:latin typeface="Arial"/>
                <a:cs typeface="Arial"/>
              </a:rPr>
              <a:t>skills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application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skills and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knowledge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50" dirty="0">
                <a:latin typeface="Arial"/>
                <a:cs typeface="Arial"/>
              </a:rPr>
              <a:t>Stations </a:t>
            </a:r>
            <a:r>
              <a:rPr sz="1100" spc="-45" dirty="0">
                <a:latin typeface="Arial"/>
                <a:cs typeface="Arial"/>
              </a:rPr>
              <a:t>are </a:t>
            </a:r>
            <a:r>
              <a:rPr sz="1100" spc="-50" dirty="0">
                <a:latin typeface="Arial"/>
                <a:cs typeface="Arial"/>
              </a:rPr>
              <a:t>observed, unobserved, </a:t>
            </a:r>
            <a:r>
              <a:rPr sz="1100" spc="-25" dirty="0">
                <a:latin typeface="Arial"/>
                <a:cs typeface="Arial"/>
              </a:rPr>
              <a:t>interactive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rest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760"/>
              </a:spcBef>
              <a:buFont typeface="Symbol"/>
              <a:buChar char=""/>
              <a:tabLst>
                <a:tab pos="546100" algn="l"/>
              </a:tabLst>
            </a:pPr>
            <a:r>
              <a:rPr sz="1100" spc="-65" dirty="0">
                <a:latin typeface="Arial"/>
                <a:cs typeface="Arial"/>
              </a:rPr>
              <a:t>Observed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Interactive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Symbol"/>
              <a:buChar char=""/>
            </a:pPr>
            <a:endParaRPr sz="1350">
              <a:latin typeface="Times New Roman"/>
              <a:cs typeface="Times New Roman"/>
            </a:endParaRPr>
          </a:p>
          <a:p>
            <a:pPr marL="926465" lvl="1" indent="-228600">
              <a:lnSpc>
                <a:spcPct val="100000"/>
              </a:lnSpc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75" dirty="0">
                <a:latin typeface="Arial"/>
                <a:cs typeface="Arial"/>
              </a:rPr>
              <a:t>They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55" dirty="0">
                <a:latin typeface="Arial"/>
                <a:cs typeface="Arial"/>
              </a:rPr>
              <a:t> by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external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examiners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structured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viva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tasks.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ourier New"/>
              <a:buChar char="o"/>
            </a:pPr>
            <a:endParaRPr sz="1000">
              <a:latin typeface="Times New Roman"/>
              <a:cs typeface="Times New Roman"/>
            </a:endParaRPr>
          </a:p>
          <a:p>
            <a:pPr marL="583565" indent="-228600">
              <a:lnSpc>
                <a:spcPct val="100000"/>
              </a:lnSpc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55" dirty="0">
                <a:latin typeface="Arial"/>
                <a:cs typeface="Arial"/>
              </a:rPr>
              <a:t>Unobserved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Stations:</a:t>
            </a:r>
            <a:endParaRPr sz="1100">
              <a:latin typeface="Arial"/>
              <a:cs typeface="Arial"/>
            </a:endParaRPr>
          </a:p>
          <a:p>
            <a:pPr marL="926465" marR="5080" lvl="1" indent="-228600">
              <a:lnSpc>
                <a:spcPts val="1989"/>
              </a:lnSpc>
              <a:spcBef>
                <a:spcPts val="170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0" dirty="0">
                <a:latin typeface="Arial"/>
                <a:cs typeface="Arial"/>
              </a:rPr>
              <a:t>static </a:t>
            </a:r>
            <a:r>
              <a:rPr sz="1100" spc="-35" dirty="0">
                <a:latin typeface="Arial"/>
                <a:cs typeface="Arial"/>
              </a:rPr>
              <a:t>stations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which there </a:t>
            </a:r>
            <a:r>
              <a:rPr sz="1100" spc="-70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65" dirty="0">
                <a:latin typeface="Arial"/>
                <a:cs typeface="Arial"/>
              </a:rPr>
              <a:t>an </a:t>
            </a:r>
            <a:r>
              <a:rPr sz="1100" spc="-70" dirty="0">
                <a:latin typeface="Arial"/>
                <a:cs typeface="Arial"/>
              </a:rPr>
              <a:t>X-ray, </a:t>
            </a:r>
            <a:r>
              <a:rPr sz="1100" spc="-110" dirty="0">
                <a:latin typeface="Arial"/>
                <a:cs typeface="Arial"/>
              </a:rPr>
              <a:t>Labs </a:t>
            </a:r>
            <a:r>
              <a:rPr sz="1100" spc="-35" dirty="0">
                <a:latin typeface="Arial"/>
                <a:cs typeface="Arial"/>
              </a:rPr>
              <a:t>reports, </a:t>
            </a:r>
            <a:r>
              <a:rPr sz="1100" spc="-45" dirty="0">
                <a:latin typeface="Arial"/>
                <a:cs typeface="Arial"/>
              </a:rPr>
              <a:t>pictures, clinical  </a:t>
            </a:r>
            <a:r>
              <a:rPr sz="1100" spc="-70" dirty="0">
                <a:latin typeface="Arial"/>
                <a:cs typeface="Arial"/>
              </a:rPr>
              <a:t>scenarios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related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questions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answer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provided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answer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copy.</a:t>
            </a:r>
            <a:endParaRPr sz="1100">
              <a:latin typeface="Arial"/>
              <a:cs typeface="Arial"/>
            </a:endParaRPr>
          </a:p>
          <a:p>
            <a:pPr marL="583565" indent="-228600">
              <a:lnSpc>
                <a:spcPct val="100000"/>
              </a:lnSpc>
              <a:spcBef>
                <a:spcPts val="545"/>
              </a:spcBef>
              <a:buFont typeface="Symbol"/>
              <a:buChar char=""/>
              <a:tabLst>
                <a:tab pos="583565" algn="l"/>
                <a:tab pos="584200" algn="l"/>
              </a:tabLst>
            </a:pPr>
            <a:r>
              <a:rPr sz="1100" spc="-80" dirty="0">
                <a:latin typeface="Arial"/>
                <a:cs typeface="Arial"/>
              </a:rPr>
              <a:t>Rest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endParaRPr sz="1100">
              <a:latin typeface="Arial"/>
              <a:cs typeface="Arial"/>
            </a:endParaRPr>
          </a:p>
          <a:p>
            <a:pPr marL="926465" lvl="1" indent="-228600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100" spc="-30" dirty="0">
                <a:latin typeface="Arial"/>
                <a:cs typeface="Arial"/>
              </a:rPr>
              <a:t>I </a:t>
            </a:r>
            <a:r>
              <a:rPr sz="1100" spc="60" dirty="0">
                <a:latin typeface="Arial"/>
                <a:cs typeface="Arial"/>
              </a:rPr>
              <a:t>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station </a:t>
            </a:r>
            <a:r>
              <a:rPr sz="1100" spc="-30" dirty="0">
                <a:latin typeface="Arial"/>
                <a:cs typeface="Arial"/>
              </a:rPr>
              <a:t>where </a:t>
            </a:r>
            <a:r>
              <a:rPr sz="1100" spc="-20" dirty="0">
                <a:latin typeface="Arial"/>
                <a:cs typeface="Arial"/>
              </a:rPr>
              <a:t>there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no </a:t>
            </a:r>
            <a:r>
              <a:rPr sz="1100" spc="-50" dirty="0">
                <a:latin typeface="Arial"/>
                <a:cs typeface="Arial"/>
              </a:rPr>
              <a:t>task </a:t>
            </a:r>
            <a:r>
              <a:rPr sz="1100" spc="-55" dirty="0">
                <a:latin typeface="Arial"/>
                <a:cs typeface="Arial"/>
              </a:rPr>
              <a:t>given and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" dirty="0">
                <a:latin typeface="Arial"/>
                <a:cs typeface="Arial"/>
              </a:rPr>
              <a:t>time </a:t>
            </a:r>
            <a:r>
              <a:rPr sz="1100" spc="-30" dirty="0">
                <a:latin typeface="Arial"/>
                <a:cs typeface="Arial"/>
              </a:rPr>
              <a:t>student </a:t>
            </a:r>
            <a:r>
              <a:rPr sz="1100" spc="-75" dirty="0">
                <a:latin typeface="Arial"/>
                <a:cs typeface="Arial"/>
              </a:rPr>
              <a:t>can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organize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lang="en-US" sz="1000" b="1" i="1" spc="-155" dirty="0" smtClean="0">
                <a:latin typeface="Arial"/>
                <a:cs typeface="Arial"/>
              </a:rPr>
              <a:t>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8304" y="6032500"/>
            <a:ext cx="4899660" cy="2268220"/>
          </a:xfrm>
          <a:custGeom>
            <a:avLst/>
            <a:gdLst/>
            <a:ahLst/>
            <a:cxnLst/>
            <a:rect l="l" t="t" r="r" b="b"/>
            <a:pathLst>
              <a:path w="4899659" h="2268220">
                <a:moveTo>
                  <a:pt x="2449830" y="608964"/>
                </a:moveTo>
                <a:lnTo>
                  <a:pt x="3293745" y="0"/>
                </a:lnTo>
                <a:lnTo>
                  <a:pt x="3210560" y="558800"/>
                </a:lnTo>
                <a:lnTo>
                  <a:pt x="4168775" y="467995"/>
                </a:lnTo>
                <a:lnTo>
                  <a:pt x="3788409" y="767714"/>
                </a:lnTo>
                <a:lnTo>
                  <a:pt x="4785359" y="854075"/>
                </a:lnTo>
                <a:lnTo>
                  <a:pt x="3993515" y="1099820"/>
                </a:lnTo>
                <a:lnTo>
                  <a:pt x="4899660" y="1395095"/>
                </a:lnTo>
                <a:lnTo>
                  <a:pt x="3818890" y="1358900"/>
                </a:lnTo>
                <a:lnTo>
                  <a:pt x="4115434" y="1899920"/>
                </a:lnTo>
                <a:lnTo>
                  <a:pt x="3180080" y="1517650"/>
                </a:lnTo>
                <a:lnTo>
                  <a:pt x="3004820" y="2072639"/>
                </a:lnTo>
                <a:lnTo>
                  <a:pt x="2388870" y="1567814"/>
                </a:lnTo>
                <a:lnTo>
                  <a:pt x="1924049" y="2268220"/>
                </a:lnTo>
                <a:lnTo>
                  <a:pt x="1749424" y="1640839"/>
                </a:lnTo>
                <a:lnTo>
                  <a:pt x="1079500" y="1849755"/>
                </a:lnTo>
                <a:lnTo>
                  <a:pt x="1285239" y="1463039"/>
                </a:lnTo>
                <a:lnTo>
                  <a:pt x="30480" y="1531620"/>
                </a:lnTo>
                <a:lnTo>
                  <a:pt x="843914" y="1236345"/>
                </a:lnTo>
                <a:lnTo>
                  <a:pt x="0" y="904239"/>
                </a:lnTo>
                <a:lnTo>
                  <a:pt x="1049020" y="799464"/>
                </a:lnTo>
                <a:lnTo>
                  <a:pt x="83819" y="240664"/>
                </a:lnTo>
                <a:lnTo>
                  <a:pt x="1658620" y="663575"/>
                </a:lnTo>
                <a:lnTo>
                  <a:pt x="1894205" y="240664"/>
                </a:lnTo>
                <a:lnTo>
                  <a:pt x="2449830" y="60896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94329" y="6948805"/>
            <a:ext cx="2371724" cy="590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4884" y="639572"/>
            <a:ext cx="6055995" cy="25799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685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latin typeface="Arial"/>
                <a:cs typeface="Arial"/>
              </a:rPr>
              <a:t>his/her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thoughts.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lang="en-US" sz="1100" b="1" spc="-110" dirty="0" smtClean="0">
                <a:latin typeface="Arial"/>
                <a:cs typeface="Arial"/>
              </a:rPr>
              <a:t>AVMC </a:t>
            </a:r>
            <a:r>
              <a:rPr sz="1100" b="1" spc="-50" smtClean="0">
                <a:latin typeface="Arial"/>
                <a:cs typeface="Arial"/>
              </a:rPr>
              <a:t>Internal </a:t>
            </a:r>
            <a:r>
              <a:rPr sz="1100" b="1" spc="-80" dirty="0">
                <a:latin typeface="Arial"/>
                <a:cs typeface="Arial"/>
              </a:rPr>
              <a:t>Evaluation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95" dirty="0">
                <a:latin typeface="Arial"/>
                <a:cs typeface="Arial"/>
              </a:rPr>
              <a:t>Policy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324485" indent="-227965">
              <a:lnSpc>
                <a:spcPct val="100000"/>
              </a:lnSpc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assessed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determine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achievement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objectives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through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324485" marR="45720" indent="-227965">
              <a:lnSpc>
                <a:spcPct val="152700"/>
              </a:lnSpc>
              <a:spcBef>
                <a:spcPts val="5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55" dirty="0">
                <a:latin typeface="Arial"/>
                <a:cs typeface="Arial"/>
              </a:rPr>
              <a:t>Module </a:t>
            </a:r>
            <a:r>
              <a:rPr sz="1100" b="1" spc="-80" dirty="0">
                <a:latin typeface="Arial"/>
                <a:cs typeface="Arial"/>
              </a:rPr>
              <a:t>Examination: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scheduled </a:t>
            </a:r>
            <a:r>
              <a:rPr sz="1100" spc="-30" dirty="0">
                <a:latin typeface="Arial"/>
                <a:cs typeface="Arial"/>
              </a:rPr>
              <a:t>on completion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35" dirty="0">
                <a:latin typeface="Arial"/>
                <a:cs typeface="Arial"/>
              </a:rPr>
              <a:t>module.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method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examination  </a:t>
            </a:r>
            <a:r>
              <a:rPr sz="1100" spc="-55" dirty="0">
                <a:latin typeface="Arial"/>
                <a:cs typeface="Arial"/>
              </a:rPr>
              <a:t>comprises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5" dirty="0">
                <a:latin typeface="Arial"/>
                <a:cs typeface="Arial"/>
              </a:rPr>
              <a:t>which </a:t>
            </a:r>
            <a:r>
              <a:rPr sz="1100" spc="-45" dirty="0">
                <a:latin typeface="Arial"/>
                <a:cs typeface="Arial"/>
              </a:rPr>
              <a:t>includes </a:t>
            </a:r>
            <a:r>
              <a:rPr sz="1100" spc="-145" dirty="0">
                <a:latin typeface="Arial"/>
                <a:cs typeface="Arial"/>
              </a:rPr>
              <a:t>BCQs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Examination).</a:t>
            </a:r>
            <a:endParaRPr sz="1100">
              <a:latin typeface="Arial"/>
              <a:cs typeface="Arial"/>
            </a:endParaRPr>
          </a:p>
          <a:p>
            <a:pPr marL="324485" marR="5080" indent="-227965">
              <a:lnSpc>
                <a:spcPct val="152700"/>
              </a:lnSpc>
              <a:spcBef>
                <a:spcPts val="60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b="1" spc="-85" dirty="0">
                <a:latin typeface="Arial"/>
                <a:cs typeface="Arial"/>
              </a:rPr>
              <a:t>Graded </a:t>
            </a:r>
            <a:r>
              <a:rPr sz="1100" b="1" spc="-114" dirty="0">
                <a:latin typeface="Arial"/>
                <a:cs typeface="Arial"/>
              </a:rPr>
              <a:t>Assessment </a:t>
            </a:r>
            <a:r>
              <a:rPr sz="1100" b="1" spc="-55" dirty="0">
                <a:latin typeface="Arial"/>
                <a:cs typeface="Arial"/>
              </a:rPr>
              <a:t>of </a:t>
            </a:r>
            <a:r>
              <a:rPr sz="1100" b="1" spc="-85" dirty="0">
                <a:latin typeface="Arial"/>
                <a:cs typeface="Arial"/>
              </a:rPr>
              <a:t>students by </a:t>
            </a:r>
            <a:r>
              <a:rPr sz="1100" b="1" spc="-65" dirty="0">
                <a:latin typeface="Arial"/>
                <a:cs typeface="Arial"/>
              </a:rPr>
              <a:t>Individual </a:t>
            </a:r>
            <a:r>
              <a:rPr sz="1100" b="1" spc="-55" dirty="0">
                <a:latin typeface="Arial"/>
                <a:cs typeface="Arial"/>
              </a:rPr>
              <a:t>Department</a:t>
            </a:r>
            <a:r>
              <a:rPr sz="1100" spc="-55" dirty="0">
                <a:latin typeface="Arial"/>
                <a:cs typeface="Arial"/>
              </a:rPr>
              <a:t>: </a:t>
            </a:r>
            <a:r>
              <a:rPr sz="1100" spc="-60" dirty="0">
                <a:latin typeface="Arial"/>
                <a:cs typeface="Arial"/>
              </a:rPr>
              <a:t>Quiz, </a:t>
            </a:r>
            <a:r>
              <a:rPr sz="1100" spc="-45" dirty="0">
                <a:latin typeface="Arial"/>
                <a:cs typeface="Arial"/>
              </a:rPr>
              <a:t>viva, </a:t>
            </a:r>
            <a:r>
              <a:rPr sz="1100" spc="-35" dirty="0">
                <a:latin typeface="Arial"/>
                <a:cs typeface="Arial"/>
              </a:rPr>
              <a:t>practical, </a:t>
            </a:r>
            <a:r>
              <a:rPr sz="1100" spc="-50" dirty="0">
                <a:latin typeface="Arial"/>
                <a:cs typeface="Arial"/>
              </a:rPr>
              <a:t>assignment, small  </a:t>
            </a:r>
            <a:r>
              <a:rPr sz="1100" spc="-4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activities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5" dirty="0">
                <a:latin typeface="Arial"/>
                <a:cs typeface="Arial"/>
              </a:rPr>
              <a:t>CBL, </a:t>
            </a:r>
            <a:r>
              <a:rPr sz="1100" spc="-114" dirty="0">
                <a:latin typeface="Arial"/>
                <a:cs typeface="Arial"/>
              </a:rPr>
              <a:t>TBL, TOL, </a:t>
            </a:r>
            <a:r>
              <a:rPr sz="1100" spc="-25" dirty="0">
                <a:latin typeface="Arial"/>
                <a:cs typeface="Arial"/>
              </a:rPr>
              <a:t>online </a:t>
            </a:r>
            <a:r>
              <a:rPr sz="1100" spc="-70" dirty="0">
                <a:latin typeface="Arial"/>
                <a:cs typeface="Arial"/>
              </a:rPr>
              <a:t>assessment, </a:t>
            </a:r>
            <a:r>
              <a:rPr sz="1100" spc="-30" dirty="0">
                <a:latin typeface="Arial"/>
                <a:cs typeface="Arial"/>
              </a:rPr>
              <a:t>ward activities, </a:t>
            </a:r>
            <a:r>
              <a:rPr sz="1100" spc="-35" dirty="0">
                <a:latin typeface="Arial"/>
                <a:cs typeface="Arial"/>
              </a:rPr>
              <a:t>examination,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log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book.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4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45" dirty="0">
                <a:latin typeface="Arial"/>
                <a:cs typeface="Arial"/>
              </a:rPr>
              <a:t>Marks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modular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and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graded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assessment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constitute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20%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weightage.</a:t>
            </a:r>
            <a:endParaRPr sz="1100">
              <a:latin typeface="Arial"/>
              <a:cs typeface="Arial"/>
            </a:endParaRPr>
          </a:p>
          <a:p>
            <a:pPr marL="324485" indent="-227965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324485" algn="l"/>
                <a:tab pos="325120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>
                <a:latin typeface="Arial"/>
                <a:cs typeface="Arial"/>
              </a:rPr>
              <a:t>per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35" smtClean="0">
                <a:latin typeface="Arial"/>
                <a:cs typeface="Arial"/>
              </a:rPr>
              <a:t>policy</a:t>
            </a:r>
            <a:r>
              <a:rPr sz="1100" spc="-35" dirty="0">
                <a:latin typeface="Arial"/>
                <a:cs typeface="Arial"/>
              </a:rPr>
              <a:t>, </a:t>
            </a: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105" dirty="0">
                <a:latin typeface="Arial"/>
                <a:cs typeface="Arial"/>
              </a:rPr>
              <a:t>20%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added </a:t>
            </a:r>
            <a:r>
              <a:rPr sz="1100" spc="-45">
                <a:latin typeface="Arial"/>
                <a:cs typeface="Arial"/>
              </a:rPr>
              <a:t>by </a:t>
            </a:r>
            <a:r>
              <a:rPr lang="en-US" sz="1100" spc="-125" dirty="0" smtClean="0">
                <a:latin typeface="Arial"/>
                <a:cs typeface="Arial"/>
              </a:rPr>
              <a:t>UHS  </a:t>
            </a:r>
            <a:r>
              <a:rPr sz="1100" spc="10" smtClean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Semester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Examination.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16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9860" y="3489070"/>
          <a:ext cx="6188074" cy="1112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980"/>
                <a:gridCol w="1673860"/>
                <a:gridCol w="1715134"/>
                <a:gridCol w="1816100"/>
              </a:tblGrid>
              <a:tr h="287655">
                <a:tc gridSpan="4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sz="1000" b="1" spc="-90" dirty="0">
                          <a:latin typeface="Arial"/>
                          <a:cs typeface="Arial"/>
                        </a:rPr>
                        <a:t>Example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Number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000" b="1" spc="-120" dirty="0">
                          <a:latin typeface="Arial"/>
                          <a:cs typeface="Arial"/>
                        </a:rPr>
                        <a:t>JSMU 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Marks allocated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97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 marR="240665" indent="-226060">
                        <a:lnSpc>
                          <a:spcPct val="102000"/>
                        </a:lnSpc>
                        <a:spcBef>
                          <a:spcPts val="560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Semester Examination 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Theory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Marks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7505">
                        <a:lnSpc>
                          <a:spcPts val="1150"/>
                        </a:lnSpc>
                      </a:pPr>
                      <a:r>
                        <a:rPr sz="1000" b="1" spc="-45" dirty="0">
                          <a:latin typeface="Arial"/>
                          <a:cs typeface="Arial"/>
                        </a:rPr>
                        <a:t>Internal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Evaluation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40029" marR="231140" indent="635" algn="ctr">
                        <a:lnSpc>
                          <a:spcPct val="101499"/>
                        </a:lnSpc>
                        <a:spcBef>
                          <a:spcPts val="30"/>
                        </a:spcBef>
                      </a:pPr>
                      <a:r>
                        <a:rPr sz="1000" b="1" spc="-95" dirty="0">
                          <a:latin typeface="Arial"/>
                          <a:cs typeface="Arial"/>
                        </a:rPr>
                        <a:t>(Task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+ 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Assignments + 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Modular  </a:t>
                      </a:r>
                      <a:r>
                        <a:rPr sz="1000" b="1" spc="-105" dirty="0">
                          <a:latin typeface="Arial"/>
                          <a:cs typeface="Arial"/>
                        </a:rPr>
                        <a:t>Exam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(Theory)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80%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100" dirty="0">
                          <a:latin typeface="Arial"/>
                          <a:cs typeface="Arial"/>
                        </a:rPr>
                        <a:t>20%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000" spc="-95" dirty="0">
                          <a:latin typeface="Arial"/>
                          <a:cs typeface="Arial"/>
                        </a:rPr>
                        <a:t>100%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084884" y="4747742"/>
            <a:ext cx="5997575" cy="80645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100" b="1" spc="-75" dirty="0">
                <a:latin typeface="Arial"/>
                <a:cs typeface="Arial"/>
              </a:rPr>
              <a:t>Formative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14" dirty="0">
                <a:latin typeface="Arial"/>
                <a:cs typeface="Arial"/>
              </a:rPr>
              <a:t>Assessment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0900"/>
              </a:lnSpc>
              <a:spcBef>
                <a:spcPts val="8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-25" dirty="0">
                <a:latin typeface="Arial"/>
                <a:cs typeface="Arial"/>
              </a:rPr>
              <a:t>department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25" dirty="0">
                <a:latin typeface="Arial"/>
                <a:cs typeface="Arial"/>
              </a:rPr>
              <a:t>hold </a:t>
            </a:r>
            <a:r>
              <a:rPr sz="1100" spc="-50" dirty="0">
                <a:latin typeface="Arial"/>
                <a:cs typeface="Arial"/>
              </a:rPr>
              <a:t>quiz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5" dirty="0">
                <a:latin typeface="Arial"/>
                <a:cs typeface="Arial"/>
              </a:rPr>
              <a:t>short </a:t>
            </a:r>
            <a:r>
              <a:rPr sz="1100" spc="-60" dirty="0">
                <a:latin typeface="Arial"/>
                <a:cs typeface="Arial"/>
              </a:rPr>
              <a:t>answer </a:t>
            </a:r>
            <a:r>
              <a:rPr sz="1100" spc="-45" dirty="0">
                <a:latin typeface="Arial"/>
                <a:cs typeface="Arial"/>
              </a:rPr>
              <a:t>questions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help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105" dirty="0">
                <a:latin typeface="Arial"/>
                <a:cs typeface="Arial"/>
              </a:rPr>
              <a:t>assess </a:t>
            </a:r>
            <a:r>
              <a:rPr sz="1100" spc="-5" dirty="0">
                <a:latin typeface="Arial"/>
                <a:cs typeface="Arial"/>
              </a:rPr>
              <a:t>their  </a:t>
            </a:r>
            <a:r>
              <a:rPr sz="1100" spc="-25" dirty="0">
                <a:latin typeface="Arial"/>
                <a:cs typeface="Arial"/>
              </a:rPr>
              <a:t>own </a:t>
            </a:r>
            <a:r>
              <a:rPr sz="1100" spc="-40" dirty="0">
                <a:latin typeface="Arial"/>
                <a:cs typeface="Arial"/>
              </a:rPr>
              <a:t>learning. </a:t>
            </a: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marks </a:t>
            </a:r>
            <a:r>
              <a:rPr sz="1100" spc="-30" dirty="0">
                <a:latin typeface="Arial"/>
                <a:cs typeface="Arial"/>
              </a:rPr>
              <a:t>obtained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40" dirty="0">
                <a:latin typeface="Arial"/>
                <a:cs typeface="Arial"/>
              </a:rPr>
              <a:t>included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internal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evaluation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4119" y="6648678"/>
            <a:ext cx="2188845" cy="6121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16799"/>
              </a:lnSpc>
              <a:spcBef>
                <a:spcPts val="90"/>
              </a:spcBef>
            </a:pPr>
            <a:r>
              <a:rPr sz="1100" b="1" spc="-35" dirty="0">
                <a:latin typeface="Arial"/>
                <a:cs typeface="Arial"/>
              </a:rPr>
              <a:t>More </a:t>
            </a:r>
            <a:r>
              <a:rPr sz="1100" b="1" spc="-60" dirty="0">
                <a:latin typeface="Arial"/>
                <a:cs typeface="Arial"/>
              </a:rPr>
              <a:t>than </a:t>
            </a:r>
            <a:r>
              <a:rPr sz="1100" b="1" spc="-100" dirty="0">
                <a:latin typeface="Arial"/>
                <a:cs typeface="Arial"/>
              </a:rPr>
              <a:t>75% </a:t>
            </a:r>
            <a:r>
              <a:rPr sz="1100" b="1" spc="-70" dirty="0">
                <a:latin typeface="Arial"/>
                <a:cs typeface="Arial"/>
              </a:rPr>
              <a:t>attendance </a:t>
            </a:r>
            <a:r>
              <a:rPr sz="1100" b="1" spc="-105" dirty="0">
                <a:latin typeface="Arial"/>
                <a:cs typeface="Arial"/>
              </a:rPr>
              <a:t>is </a:t>
            </a:r>
            <a:r>
              <a:rPr sz="1100" b="1" spc="-75" dirty="0">
                <a:latin typeface="Arial"/>
                <a:cs typeface="Arial"/>
              </a:rPr>
              <a:t>needed 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5" dirty="0">
                <a:latin typeface="Arial"/>
                <a:cs typeface="Arial"/>
              </a:rPr>
              <a:t>sit </a:t>
            </a:r>
            <a:r>
              <a:rPr sz="1100" b="1" spc="-55" dirty="0">
                <a:latin typeface="Arial"/>
                <a:cs typeface="Arial"/>
              </a:rPr>
              <a:t>for </a:t>
            </a:r>
            <a:r>
              <a:rPr sz="1100" b="1" spc="-45" dirty="0">
                <a:latin typeface="Arial"/>
                <a:cs typeface="Arial"/>
              </a:rPr>
              <a:t>the </a:t>
            </a:r>
            <a:r>
              <a:rPr sz="1100" b="1" spc="-70" dirty="0">
                <a:latin typeface="Arial"/>
                <a:cs typeface="Arial"/>
              </a:rPr>
              <a:t>modular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85" dirty="0">
                <a:latin typeface="Arial"/>
                <a:cs typeface="Arial"/>
              </a:rPr>
              <a:t>semester  </a:t>
            </a:r>
            <a:r>
              <a:rPr sz="1100" b="1" spc="-75" dirty="0">
                <a:latin typeface="Arial"/>
                <a:cs typeface="Arial"/>
              </a:rPr>
              <a:t>examinations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45565"/>
            <a:ext cx="5955665" cy="39521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MODULAR </a:t>
            </a:r>
            <a:r>
              <a:rPr sz="11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 </a:t>
            </a:r>
            <a:r>
              <a:rPr sz="11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RULES 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100" b="1" u="heavy" spc="-1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REGULATIONS</a:t>
            </a:r>
            <a:r>
              <a:rPr sz="1100" b="1" u="heavy" spc="-5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</a:t>
            </a:r>
            <a:r>
              <a:rPr lang="en-US" sz="1100" b="1" u="heavy" spc="-80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AVMC</a:t>
            </a:r>
            <a:r>
              <a:rPr sz="1100" b="1" u="heavy" spc="-8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examination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hall/venue,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30 </a:t>
            </a:r>
            <a:r>
              <a:rPr sz="1100" spc="-35" dirty="0">
                <a:latin typeface="Arial"/>
                <a:cs typeface="Arial"/>
              </a:rPr>
              <a:t>minutes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before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5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spc="-114" dirty="0">
                <a:latin typeface="Arial"/>
                <a:cs typeface="Arial"/>
              </a:rPr>
              <a:t>Exam </a:t>
            </a:r>
            <a:r>
              <a:rPr sz="1100" b="1" spc="-40" dirty="0">
                <a:latin typeface="Arial"/>
                <a:cs typeface="Arial"/>
              </a:rPr>
              <a:t>will </a:t>
            </a:r>
            <a:r>
              <a:rPr sz="1100" b="1" spc="-90" dirty="0">
                <a:latin typeface="Arial"/>
                <a:cs typeface="Arial"/>
              </a:rPr>
              <a:t>begin sharp </a:t>
            </a:r>
            <a:r>
              <a:rPr sz="1100" b="1" spc="-30" dirty="0">
                <a:latin typeface="Arial"/>
                <a:cs typeface="Arial"/>
              </a:rPr>
              <a:t>at </a:t>
            </a:r>
            <a:r>
              <a:rPr sz="1100" b="1" spc="-50" dirty="0">
                <a:latin typeface="Arial"/>
                <a:cs typeface="Arial"/>
              </a:rPr>
              <a:t>the </a:t>
            </a:r>
            <a:r>
              <a:rPr sz="1100" b="1" spc="-85" dirty="0">
                <a:latin typeface="Arial"/>
                <a:cs typeface="Arial"/>
              </a:rPr>
              <a:t>given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9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25" dirty="0">
                <a:latin typeface="Arial"/>
                <a:cs typeface="Arial"/>
              </a:rPr>
              <a:t>student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40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5" dirty="0">
                <a:latin typeface="Arial"/>
                <a:cs typeface="Arial"/>
              </a:rPr>
              <a:t>enter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examination </a:t>
            </a:r>
            <a:r>
              <a:rPr sz="1100" spc="-30" dirty="0">
                <a:latin typeface="Arial"/>
                <a:cs typeface="Arial"/>
              </a:rPr>
              <a:t>hall </a:t>
            </a:r>
            <a:r>
              <a:rPr sz="1100" spc="-15" dirty="0">
                <a:latin typeface="Arial"/>
                <a:cs typeface="Arial"/>
              </a:rPr>
              <a:t>after </a:t>
            </a:r>
            <a:r>
              <a:rPr sz="1100" spc="-60" dirty="0">
                <a:latin typeface="Arial"/>
                <a:cs typeface="Arial"/>
              </a:rPr>
              <a:t>15 </a:t>
            </a:r>
            <a:r>
              <a:rPr sz="1100" spc="-40" dirty="0">
                <a:latin typeface="Arial"/>
                <a:cs typeface="Arial"/>
              </a:rPr>
              <a:t>minutes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55" dirty="0">
                <a:latin typeface="Arial"/>
                <a:cs typeface="Arial"/>
              </a:rPr>
              <a:t>scheduled 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time.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4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must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sit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according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numbers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mentioned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seats.</a:t>
            </a:r>
            <a:endParaRPr sz="11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b="1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 </a:t>
            </a:r>
            <a:r>
              <a:rPr sz="1100" b="1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phones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100" b="1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allowed in </a:t>
            </a:r>
            <a:r>
              <a:rPr sz="11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examination</a:t>
            </a:r>
            <a:r>
              <a:rPr sz="11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1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hall.</a:t>
            </a:r>
            <a:endParaRPr sz="1100">
              <a:latin typeface="Arial"/>
              <a:cs typeface="Arial"/>
            </a:endParaRPr>
          </a:p>
          <a:p>
            <a:pPr marL="469265" marR="13335" indent="-228600">
              <a:lnSpc>
                <a:spcPct val="1511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60" dirty="0">
                <a:latin typeface="Arial"/>
                <a:cs typeface="Arial"/>
              </a:rPr>
              <a:t> any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student</a:t>
            </a:r>
            <a:r>
              <a:rPr sz="1100" spc="-55" dirty="0">
                <a:latin typeface="Arial"/>
                <a:cs typeface="Arial"/>
              </a:rPr>
              <a:t> is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found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cell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phone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any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(silent,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switched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off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on)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he/she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be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continue </a:t>
            </a:r>
            <a:r>
              <a:rPr sz="1100" spc="-10" dirty="0">
                <a:latin typeface="Arial"/>
                <a:cs typeface="Arial"/>
              </a:rPr>
              <a:t>their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exam.</a:t>
            </a:r>
            <a:endParaRPr sz="1100">
              <a:latin typeface="Arial"/>
              <a:cs typeface="Arial"/>
            </a:endParaRPr>
          </a:p>
          <a:p>
            <a:pPr marL="469265" marR="7620" indent="-228600">
              <a:lnSpc>
                <a:spcPct val="150000"/>
              </a:lnSpc>
              <a:spcBef>
                <a:spcPts val="9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35" dirty="0">
                <a:latin typeface="Arial"/>
                <a:cs typeface="Arial"/>
              </a:rPr>
              <a:t>allowed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20" dirty="0">
                <a:latin typeface="Arial"/>
                <a:cs typeface="Arial"/>
              </a:rPr>
              <a:t>sit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dirty="0">
                <a:latin typeface="Arial"/>
                <a:cs typeface="Arial"/>
              </a:rPr>
              <a:t>without </a:t>
            </a:r>
            <a:r>
              <a:rPr sz="1100" spc="-35" dirty="0">
                <a:latin typeface="Arial"/>
                <a:cs typeface="Arial"/>
              </a:rPr>
              <a:t>University </a:t>
            </a:r>
            <a:r>
              <a:rPr sz="1100" spc="-25" dirty="0">
                <a:latin typeface="Arial"/>
                <a:cs typeface="Arial"/>
              </a:rPr>
              <a:t>Admit </a:t>
            </a:r>
            <a:r>
              <a:rPr sz="1100" spc="-75">
                <a:latin typeface="Arial"/>
                <a:cs typeface="Arial"/>
              </a:rPr>
              <a:t>Card</a:t>
            </a:r>
            <a:r>
              <a:rPr sz="1100" spc="-75" smtClean="0">
                <a:latin typeface="Arial"/>
                <a:cs typeface="Arial"/>
              </a:rPr>
              <a:t>,</a:t>
            </a:r>
            <a:r>
              <a:rPr lang="en-US" sz="1100" spc="-75" dirty="0" smtClean="0">
                <a:latin typeface="Arial"/>
                <a:cs typeface="Arial"/>
              </a:rPr>
              <a:t> AVMC</a:t>
            </a:r>
            <a:r>
              <a:rPr sz="1100" spc="-110" smtClean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College </a:t>
            </a:r>
            <a:r>
              <a:rPr sz="1100" spc="-75" dirty="0">
                <a:latin typeface="Arial"/>
                <a:cs typeface="Arial"/>
              </a:rPr>
              <a:t>ID </a:t>
            </a:r>
            <a:r>
              <a:rPr sz="1100" spc="-85" dirty="0">
                <a:latin typeface="Arial"/>
                <a:cs typeface="Arial"/>
              </a:rPr>
              <a:t>Card 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Lab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Coat</a:t>
            </a:r>
            <a:endParaRPr sz="1100">
              <a:latin typeface="Arial"/>
              <a:cs typeface="Arial"/>
            </a:endParaRPr>
          </a:p>
          <a:p>
            <a:pPr marL="469265" marR="5080" indent="-228600">
              <a:lnSpc>
                <a:spcPct val="151800"/>
              </a:lnSpc>
              <a:spcBef>
                <a:spcPts val="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Student must </a:t>
            </a:r>
            <a:r>
              <a:rPr sz="1100" spc="-30" dirty="0">
                <a:latin typeface="Arial"/>
                <a:cs typeface="Arial"/>
              </a:rPr>
              <a:t>bring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following </a:t>
            </a:r>
            <a:r>
              <a:rPr sz="1100" spc="-30" dirty="0">
                <a:latin typeface="Arial"/>
                <a:cs typeface="Arial"/>
              </a:rPr>
              <a:t>stationary </a:t>
            </a:r>
            <a:r>
              <a:rPr sz="1100" spc="-35" dirty="0">
                <a:latin typeface="Arial"/>
                <a:cs typeface="Arial"/>
              </a:rPr>
              <a:t>items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2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exam: </a:t>
            </a:r>
            <a:r>
              <a:rPr sz="1100" spc="-75" dirty="0">
                <a:latin typeface="Arial"/>
                <a:cs typeface="Arial"/>
              </a:rPr>
              <a:t>Pen, </a:t>
            </a:r>
            <a:r>
              <a:rPr sz="1100" spc="-60" dirty="0">
                <a:latin typeface="Arial"/>
                <a:cs typeface="Arial"/>
              </a:rPr>
              <a:t>Pencil, </a:t>
            </a:r>
            <a:r>
              <a:rPr sz="1100" spc="-70" dirty="0">
                <a:latin typeface="Arial"/>
                <a:cs typeface="Arial"/>
              </a:rPr>
              <a:t>Eraser, </a:t>
            </a:r>
            <a:r>
              <a:rPr sz="1100" spc="-55" dirty="0">
                <a:latin typeface="Arial"/>
                <a:cs typeface="Arial"/>
              </a:rPr>
              <a:t>and  </a:t>
            </a:r>
            <a:r>
              <a:rPr sz="1100" spc="-60" dirty="0">
                <a:latin typeface="Arial"/>
                <a:cs typeface="Arial"/>
              </a:rPr>
              <a:t>Sharpener.</a:t>
            </a:r>
            <a:endParaRPr sz="1100">
              <a:latin typeface="Arial"/>
              <a:cs typeface="Arial"/>
            </a:endParaRPr>
          </a:p>
          <a:p>
            <a:pPr marL="469265" marR="45720" indent="-228600">
              <a:lnSpc>
                <a:spcPct val="151800"/>
              </a:lnSpc>
              <a:spcBef>
                <a:spcPts val="7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40" dirty="0">
                <a:latin typeface="Arial"/>
                <a:cs typeface="Arial"/>
              </a:rPr>
              <a:t>Indiscipline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exam </a:t>
            </a:r>
            <a:r>
              <a:rPr sz="1100" spc="-30" dirty="0">
                <a:latin typeface="Arial"/>
                <a:cs typeface="Arial"/>
              </a:rPr>
              <a:t>hall/venue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spc="-50" dirty="0">
                <a:latin typeface="Arial"/>
                <a:cs typeface="Arial"/>
              </a:rPr>
              <a:t>acceptable. </a:t>
            </a:r>
            <a:r>
              <a:rPr sz="1100" spc="-55" dirty="0">
                <a:latin typeface="Arial"/>
                <a:cs typeface="Arial"/>
              </a:rPr>
              <a:t>Students </a:t>
            </a:r>
            <a:r>
              <a:rPr sz="1100" spc="-35" dirty="0">
                <a:latin typeface="Arial"/>
                <a:cs typeface="Arial"/>
              </a:rPr>
              <a:t>must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95" dirty="0">
                <a:latin typeface="Arial"/>
                <a:cs typeface="Arial"/>
              </a:rPr>
              <a:t>possess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dirty="0">
                <a:latin typeface="Arial"/>
                <a:cs typeface="Arial"/>
              </a:rPr>
              <a:t>written  </a:t>
            </a:r>
            <a:r>
              <a:rPr sz="1100" spc="-25" dirty="0">
                <a:latin typeface="Arial"/>
                <a:cs typeface="Arial"/>
              </a:rPr>
              <a:t>material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communicate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with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fellow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810260"/>
            <a:ext cx="5968365" cy="43239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100" b="1" spc="-80" dirty="0">
                <a:latin typeface="Arial"/>
                <a:cs typeface="Arial"/>
              </a:rPr>
              <a:t>Examination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Protocols: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469265" marR="5080" indent="-228600">
              <a:lnSpc>
                <a:spcPct val="116799"/>
              </a:lnSpc>
              <a:spcBef>
                <a:spcPts val="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70" dirty="0">
                <a:latin typeface="Arial"/>
                <a:cs typeface="Arial"/>
              </a:rPr>
              <a:t>each </a:t>
            </a:r>
            <a:r>
              <a:rPr sz="1100" spc="-55" dirty="0">
                <a:latin typeface="Arial"/>
                <a:cs typeface="Arial"/>
              </a:rPr>
              <a:t>semester,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95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50" dirty="0">
                <a:latin typeface="Arial"/>
                <a:cs typeface="Arial"/>
              </a:rPr>
              <a:t>paper </a:t>
            </a:r>
            <a:r>
              <a:rPr sz="1100" spc="-45" dirty="0">
                <a:latin typeface="Arial"/>
                <a:cs typeface="Arial"/>
              </a:rPr>
              <a:t>comprising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90" dirty="0">
                <a:latin typeface="Arial"/>
                <a:cs typeface="Arial"/>
              </a:rPr>
              <a:t>EMQs. </a:t>
            </a:r>
            <a:r>
              <a:rPr sz="1100" spc="-65" dirty="0">
                <a:latin typeface="Arial"/>
                <a:cs typeface="Arial"/>
              </a:rPr>
              <a:t>For  </a:t>
            </a:r>
            <a:r>
              <a:rPr sz="1100" spc="-55" dirty="0">
                <a:latin typeface="Arial"/>
                <a:cs typeface="Arial"/>
              </a:rPr>
              <a:t>example semester 8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50" dirty="0">
                <a:latin typeface="Arial"/>
                <a:cs typeface="Arial"/>
              </a:rPr>
              <a:t>separate </a:t>
            </a:r>
            <a:r>
              <a:rPr sz="1100" spc="-20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b="1" spc="-155" dirty="0">
                <a:latin typeface="Arial"/>
                <a:cs typeface="Arial"/>
              </a:rPr>
              <a:t>EYE</a:t>
            </a:r>
            <a:r>
              <a:rPr sz="1100" spc="-155" dirty="0">
                <a:latin typeface="Arial"/>
                <a:cs typeface="Arial"/>
              </a:rPr>
              <a:t>, </a:t>
            </a:r>
            <a:r>
              <a:rPr sz="1100" spc="-45" dirty="0">
                <a:latin typeface="Arial"/>
                <a:cs typeface="Arial"/>
              </a:rPr>
              <a:t>Dermatology, </a:t>
            </a:r>
            <a:r>
              <a:rPr sz="1100" spc="-55" dirty="0">
                <a:latin typeface="Arial"/>
                <a:cs typeface="Arial"/>
              </a:rPr>
              <a:t>Plastic </a:t>
            </a:r>
            <a:r>
              <a:rPr sz="1100" spc="-65" dirty="0">
                <a:latin typeface="Arial"/>
                <a:cs typeface="Arial"/>
              </a:rPr>
              <a:t>Surgery </a:t>
            </a:r>
            <a:r>
              <a:rPr sz="1100" spc="15" dirty="0">
                <a:latin typeface="Arial"/>
                <a:cs typeface="Arial"/>
              </a:rPr>
              <a:t>&amp;  </a:t>
            </a:r>
            <a:r>
              <a:rPr sz="1100" spc="-60" dirty="0">
                <a:latin typeface="Arial"/>
                <a:cs typeface="Arial"/>
              </a:rPr>
              <a:t>Burns, Neuro-Sciences-II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50" dirty="0">
                <a:latin typeface="Arial"/>
                <a:cs typeface="Arial"/>
              </a:rPr>
              <a:t>Psychiatry, </a:t>
            </a:r>
            <a:r>
              <a:rPr sz="1100" spc="-60" dirty="0">
                <a:latin typeface="Arial"/>
                <a:cs typeface="Arial"/>
              </a:rPr>
              <a:t>Genetics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Rehabilitation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  <a:p>
            <a:pPr marL="446405" marR="56515" indent="-228600">
              <a:lnSpc>
                <a:spcPct val="117300"/>
              </a:lnSpc>
              <a:spcBef>
                <a:spcPts val="6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45" dirty="0">
                <a:latin typeface="Arial"/>
                <a:cs typeface="Arial"/>
              </a:rPr>
              <a:t>one </a:t>
            </a:r>
            <a:r>
              <a:rPr sz="1100" spc="-185" dirty="0">
                <a:latin typeface="Arial"/>
                <a:cs typeface="Arial"/>
              </a:rPr>
              <a:t>OSPE </a:t>
            </a:r>
            <a:r>
              <a:rPr sz="1100" spc="-45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</a:t>
            </a:r>
            <a:r>
              <a:rPr sz="1100" spc="-50" dirty="0">
                <a:latin typeface="Arial"/>
                <a:cs typeface="Arial"/>
              </a:rPr>
              <a:t>Practical </a:t>
            </a:r>
            <a:r>
              <a:rPr sz="1100" spc="-75" dirty="0">
                <a:latin typeface="Arial"/>
                <a:cs typeface="Arial"/>
              </a:rPr>
              <a:t>Examination)/OSCE </a:t>
            </a:r>
            <a:r>
              <a:rPr sz="1100" spc="-40" dirty="0">
                <a:latin typeface="Arial"/>
                <a:cs typeface="Arial"/>
              </a:rPr>
              <a:t>(Objective </a:t>
            </a:r>
            <a:r>
              <a:rPr sz="1100" spc="-35" dirty="0">
                <a:latin typeface="Arial"/>
                <a:cs typeface="Arial"/>
              </a:rPr>
              <a:t>Structured  </a:t>
            </a:r>
            <a:r>
              <a:rPr sz="1100" spc="-50" dirty="0">
                <a:latin typeface="Arial"/>
                <a:cs typeface="Arial"/>
              </a:rPr>
              <a:t>Clinical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Examinations)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which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cover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all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three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modules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seven.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241300" algn="l"/>
              </a:tabLst>
            </a:pPr>
            <a:r>
              <a:rPr sz="1100" b="1" spc="-80" dirty="0">
                <a:latin typeface="Arial"/>
                <a:cs typeface="Arial"/>
              </a:rPr>
              <a:t>Theory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95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5" dirty="0">
                <a:latin typeface="Arial"/>
                <a:cs typeface="Arial"/>
              </a:rPr>
              <a:t>Theory </a:t>
            </a:r>
            <a:r>
              <a:rPr sz="1100" spc="-45" dirty="0">
                <a:latin typeface="Arial"/>
                <a:cs typeface="Arial"/>
              </a:rPr>
              <a:t>paper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comprise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204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80 </a:t>
            </a:r>
            <a:r>
              <a:rPr sz="1100" spc="-45" dirty="0">
                <a:latin typeface="Arial"/>
                <a:cs typeface="Arial"/>
              </a:rPr>
              <a:t>one best </a:t>
            </a:r>
            <a:r>
              <a:rPr sz="1100" spc="-30" dirty="0">
                <a:latin typeface="Arial"/>
                <a:cs typeface="Arial"/>
              </a:rPr>
              <a:t>type </a:t>
            </a:r>
            <a:r>
              <a:rPr sz="1100" spc="-110" dirty="0">
                <a:latin typeface="Arial"/>
                <a:cs typeface="Arial"/>
              </a:rPr>
              <a:t>MCQs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20 </a:t>
            </a:r>
            <a:r>
              <a:rPr sz="1100" spc="-90" dirty="0">
                <a:latin typeface="Arial"/>
                <a:cs typeface="Arial"/>
              </a:rPr>
              <a:t>EMQs.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60" dirty="0">
                <a:latin typeface="Arial"/>
                <a:cs typeface="Arial"/>
              </a:rPr>
              <a:t>Time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duration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theory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paper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120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469265" marR="57785" lvl="1" indent="-228600">
              <a:lnSpc>
                <a:spcPct val="117500"/>
              </a:lnSpc>
              <a:spcBef>
                <a:spcPts val="60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45" dirty="0">
                <a:latin typeface="Arial"/>
                <a:cs typeface="Arial"/>
              </a:rPr>
              <a:t>mark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70" dirty="0">
                <a:latin typeface="Arial"/>
                <a:cs typeface="Arial"/>
              </a:rPr>
              <a:t>responses </a:t>
            </a:r>
            <a:r>
              <a:rPr sz="1100" spc="-30">
                <a:latin typeface="Arial"/>
                <a:cs typeface="Arial"/>
              </a:rPr>
              <a:t>on </a:t>
            </a:r>
            <a:r>
              <a:rPr lang="en-US" sz="1100" spc="-125" dirty="0" smtClean="0">
                <a:latin typeface="Arial"/>
                <a:cs typeface="Arial"/>
              </a:rPr>
              <a:t>UHS </a:t>
            </a:r>
            <a:r>
              <a:rPr sz="1100" spc="-45" smtClean="0">
                <a:latin typeface="Arial"/>
                <a:cs typeface="Arial"/>
              </a:rPr>
              <a:t>specified </a:t>
            </a:r>
            <a:r>
              <a:rPr sz="1100" spc="-60" dirty="0">
                <a:latin typeface="Arial"/>
                <a:cs typeface="Arial"/>
              </a:rPr>
              <a:t>response sheets </a:t>
            </a:r>
            <a:r>
              <a:rPr sz="1100" spc="-100" dirty="0">
                <a:latin typeface="Arial"/>
                <a:cs typeface="Arial"/>
              </a:rPr>
              <a:t>assessed </a:t>
            </a:r>
            <a:r>
              <a:rPr sz="1100" spc="-45" dirty="0">
                <a:latin typeface="Arial"/>
                <a:cs typeface="Arial"/>
              </a:rPr>
              <a:t>by </a:t>
            </a:r>
            <a:r>
              <a:rPr sz="1100" spc="-30" dirty="0">
                <a:latin typeface="Arial"/>
                <a:cs typeface="Arial"/>
              </a:rPr>
              <a:t>computer  software.</a:t>
            </a:r>
            <a:endParaRPr sz="1100">
              <a:latin typeface="Arial"/>
              <a:cs typeface="Arial"/>
            </a:endParaRPr>
          </a:p>
          <a:p>
            <a:pPr marL="469265" lvl="1" indent="-228600">
              <a:lnSpc>
                <a:spcPct val="100000"/>
              </a:lnSpc>
              <a:spcBef>
                <a:spcPts val="275"/>
              </a:spcBef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will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out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80%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contribution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theory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Semester.</a:t>
            </a:r>
            <a:endParaRPr sz="1100">
              <a:latin typeface="Arial"/>
              <a:cs typeface="Arial"/>
            </a:endParaRPr>
          </a:p>
          <a:p>
            <a:pPr marL="446405" lvl="1" indent="-228600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46405" algn="l"/>
                <a:tab pos="447040" algn="l"/>
              </a:tabLst>
            </a:pPr>
            <a:r>
              <a:rPr sz="1100" spc="-60" dirty="0">
                <a:latin typeface="Arial"/>
                <a:cs typeface="Arial"/>
              </a:rPr>
              <a:t>There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35" dirty="0">
                <a:latin typeface="Arial"/>
                <a:cs typeface="Arial"/>
              </a:rPr>
              <a:t>no </a:t>
            </a:r>
            <a:r>
              <a:rPr sz="1100" spc="-45" dirty="0">
                <a:latin typeface="Arial"/>
                <a:cs typeface="Arial"/>
              </a:rPr>
              <a:t>negative</a:t>
            </a:r>
            <a:r>
              <a:rPr sz="1100" spc="-10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marking.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100" b="1" spc="-135" dirty="0">
                <a:latin typeface="Arial"/>
                <a:cs typeface="Arial"/>
              </a:rPr>
              <a:t>OSPE/OSCE: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900">
              <a:latin typeface="Times New Roman"/>
              <a:cs typeface="Times New Roman"/>
            </a:endParaRPr>
          </a:p>
          <a:p>
            <a:pPr marL="464820" lvl="1" indent="-224154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15" dirty="0">
                <a:latin typeface="Arial"/>
                <a:cs typeface="Arial"/>
              </a:rPr>
              <a:t>It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may</a:t>
            </a:r>
            <a:r>
              <a:rPr sz="1100" spc="-50" dirty="0">
                <a:latin typeface="Arial"/>
                <a:cs typeface="Arial"/>
              </a:rPr>
              <a:t> comprise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between</a:t>
            </a:r>
            <a:r>
              <a:rPr sz="1100" spc="-8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12-</a:t>
            </a:r>
            <a:r>
              <a:rPr sz="1100" spc="-60" dirty="0">
                <a:latin typeface="Arial"/>
                <a:cs typeface="Arial"/>
              </a:rPr>
              <a:t> 25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stations.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Each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station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10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marks.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Symbol"/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303530" indent="-227329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04165" algn="l"/>
              </a:tabLst>
            </a:pPr>
            <a:r>
              <a:rPr lang="en-US" sz="1100" b="1" spc="-135" dirty="0" smtClean="0">
                <a:latin typeface="Arial"/>
                <a:cs typeface="Arial"/>
              </a:rPr>
              <a:t>UHS</a:t>
            </a:r>
            <a:r>
              <a:rPr sz="1100" b="1" spc="-135" smtClean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Grading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spc="-10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528955" lvl="1" indent="-224154">
              <a:lnSpc>
                <a:spcPct val="100000"/>
              </a:lnSpc>
              <a:buFont typeface="Symbol"/>
              <a:buChar char=""/>
              <a:tabLst>
                <a:tab pos="528955" algn="l"/>
                <a:tab pos="529590" algn="l"/>
              </a:tabLst>
            </a:pPr>
            <a:r>
              <a:rPr sz="1100" spc="15" dirty="0">
                <a:latin typeface="Arial"/>
                <a:cs typeface="Arial"/>
              </a:rPr>
              <a:t>It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70" dirty="0">
                <a:latin typeface="Arial"/>
                <a:cs typeface="Arial"/>
              </a:rPr>
              <a:t>based </a:t>
            </a:r>
            <a:r>
              <a:rPr sz="1100" spc="-30" dirty="0">
                <a:latin typeface="Arial"/>
                <a:cs typeface="Arial"/>
              </a:rPr>
              <a:t>on </a:t>
            </a:r>
            <a:r>
              <a:rPr sz="1100" spc="-145" dirty="0">
                <a:latin typeface="Arial"/>
                <a:cs typeface="Arial"/>
              </a:rPr>
              <a:t>GPA </a:t>
            </a:r>
            <a:r>
              <a:rPr sz="1100" spc="-65" dirty="0">
                <a:latin typeface="Arial"/>
                <a:cs typeface="Arial"/>
              </a:rPr>
              <a:t>– </a:t>
            </a:r>
            <a:r>
              <a:rPr sz="1100" spc="-55" dirty="0">
                <a:latin typeface="Arial"/>
                <a:cs typeface="Arial"/>
              </a:rPr>
              <a:t>4</a:t>
            </a:r>
            <a:r>
              <a:rPr sz="1100" spc="-1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3868" y="5208143"/>
          <a:ext cx="6082665" cy="305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7555"/>
                <a:gridCol w="2027555"/>
                <a:gridCol w="2027555"/>
              </a:tblGrid>
              <a:tr h="530225">
                <a:tc>
                  <a:txBody>
                    <a:bodyPr/>
                    <a:lstStyle/>
                    <a:p>
                      <a:pPr marL="462915" marR="425450" indent="-24765">
                        <a:lnSpc>
                          <a:spcPct val="101699"/>
                        </a:lnSpc>
                        <a:spcBef>
                          <a:spcPts val="530"/>
                        </a:spcBef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Marks 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obtained in 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Percentage</a:t>
                      </a:r>
                      <a:r>
                        <a:rPr sz="12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range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Numerical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200" b="1" spc="-75" dirty="0">
                          <a:latin typeface="Arial"/>
                          <a:cs typeface="Arial"/>
                        </a:rPr>
                        <a:t>Alphabetical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0" dirty="0">
                          <a:latin typeface="Arial"/>
                          <a:cs typeface="Arial"/>
                        </a:rPr>
                        <a:t>Grade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80-100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spc="-110" dirty="0">
                          <a:latin typeface="Arial"/>
                          <a:cs typeface="Arial"/>
                        </a:rPr>
                        <a:t>A+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75-79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4.0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70-74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80" dirty="0">
                          <a:latin typeface="Arial"/>
                          <a:cs typeface="Arial"/>
                        </a:rPr>
                        <a:t>A-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67-69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30" dirty="0">
                          <a:latin typeface="Arial"/>
                          <a:cs typeface="Arial"/>
                        </a:rPr>
                        <a:t>B+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6350" algn="ctr">
                        <a:lnSpc>
                          <a:spcPts val="1265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63-66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5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3.0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5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60-62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b="1" spc="-100" dirty="0">
                          <a:latin typeface="Arial"/>
                          <a:cs typeface="Arial"/>
                        </a:rPr>
                        <a:t>B-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56-59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b="1" spc="-155" dirty="0">
                          <a:latin typeface="Arial"/>
                          <a:cs typeface="Arial"/>
                        </a:rPr>
                        <a:t>C+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6350" algn="ctr">
                        <a:lnSpc>
                          <a:spcPts val="125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50-55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2.0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marL="1905" algn="ctr">
                        <a:lnSpc>
                          <a:spcPts val="1250"/>
                        </a:lnSpc>
                      </a:pPr>
                      <a:r>
                        <a:rPr sz="1100" spc="-70" dirty="0">
                          <a:latin typeface="Arial"/>
                          <a:cs typeface="Arial"/>
                        </a:rPr>
                        <a:t>&lt;50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Un-grade-able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77441" y="8442197"/>
            <a:ext cx="4516755" cy="524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95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obtaining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55" dirty="0">
                <a:latin typeface="Arial"/>
                <a:cs typeface="Arial"/>
              </a:rPr>
              <a:t>2.00 </a:t>
            </a:r>
            <a:r>
              <a:rPr sz="1100" spc="-80" dirty="0">
                <a:latin typeface="Arial"/>
                <a:cs typeface="Arial"/>
              </a:rPr>
              <a:t>(50%)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declared </a:t>
            </a:r>
            <a:r>
              <a:rPr sz="1100" spc="-50" dirty="0">
                <a:latin typeface="Arial"/>
                <a:cs typeface="Arial"/>
              </a:rPr>
              <a:t>un-graded</a:t>
            </a:r>
            <a:r>
              <a:rPr sz="1100" spc="-1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(fail).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236220" indent="-223520">
              <a:lnSpc>
                <a:spcPct val="100000"/>
              </a:lnSpc>
              <a:buFont typeface="Symbol"/>
              <a:buChar char=""/>
              <a:tabLst>
                <a:tab pos="236220" algn="l"/>
                <a:tab pos="236854" algn="l"/>
              </a:tabLst>
            </a:pPr>
            <a:r>
              <a:rPr sz="1100" spc="-50" dirty="0">
                <a:latin typeface="Arial"/>
                <a:cs typeface="Arial"/>
              </a:rPr>
              <a:t>Cumulative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transcript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70" dirty="0">
                <a:latin typeface="Arial"/>
                <a:cs typeface="Arial"/>
              </a:rPr>
              <a:t> issued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the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end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clearance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b="1" spc="-60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19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884" y="696316"/>
            <a:ext cx="5950585" cy="5549276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7804" indent="-141605">
              <a:lnSpc>
                <a:spcPct val="100000"/>
              </a:lnSpc>
              <a:spcBef>
                <a:spcPts val="855"/>
              </a:spcBef>
              <a:buAutoNum type="arabicPeriod" startAt="4"/>
              <a:tabLst>
                <a:tab pos="218440" algn="l"/>
              </a:tabLst>
            </a:pPr>
            <a:r>
              <a:rPr sz="1100" b="1" spc="-75">
                <a:latin typeface="Arial"/>
                <a:cs typeface="Arial"/>
              </a:rPr>
              <a:t>Retake</a:t>
            </a:r>
            <a:r>
              <a:rPr sz="1100" b="1" spc="-65">
                <a:latin typeface="Arial"/>
                <a:cs typeface="Arial"/>
              </a:rPr>
              <a:t> </a:t>
            </a:r>
            <a:r>
              <a:rPr sz="1100" b="1" spc="-80" smtClean="0">
                <a:latin typeface="Arial"/>
                <a:cs typeface="Arial"/>
              </a:rPr>
              <a:t>Examination</a:t>
            </a:r>
            <a:endParaRPr sz="1200">
              <a:latin typeface="Times New Roman"/>
              <a:cs typeface="Times New Roman"/>
            </a:endParaRPr>
          </a:p>
          <a:p>
            <a:pPr marL="560705" marR="60960" lvl="1" indent="-228600" algn="just">
              <a:lnSpc>
                <a:spcPct val="152700"/>
              </a:lnSpc>
              <a:spcBef>
                <a:spcPts val="5"/>
              </a:spcBef>
              <a:buFont typeface="Symbol"/>
              <a:buChar char=""/>
              <a:tabLst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 </a:t>
            </a:r>
            <a:r>
              <a:rPr sz="1100" spc="-45" dirty="0">
                <a:latin typeface="Arial"/>
                <a:cs typeface="Arial"/>
              </a:rPr>
              <a:t>examinations are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spc="-40" dirty="0">
                <a:latin typeface="Arial"/>
                <a:cs typeface="Arial"/>
              </a:rPr>
              <a:t>those students </a:t>
            </a:r>
            <a:r>
              <a:rPr sz="1100" spc="-30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in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60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those </a:t>
            </a:r>
            <a:r>
              <a:rPr sz="1100" spc="-30" dirty="0">
                <a:latin typeface="Arial"/>
                <a:cs typeface="Arial"/>
              </a:rPr>
              <a:t>who  </a:t>
            </a:r>
            <a:r>
              <a:rPr sz="1100" spc="-60" dirty="0">
                <a:latin typeface="Arial"/>
                <a:cs typeface="Arial"/>
              </a:rPr>
              <a:t>have </a:t>
            </a:r>
            <a:r>
              <a:rPr sz="1100" spc="-80" dirty="0">
                <a:latin typeface="Arial"/>
                <a:cs typeface="Arial"/>
              </a:rPr>
              <a:t>passed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5" dirty="0">
                <a:latin typeface="Arial"/>
                <a:cs typeface="Arial"/>
              </a:rPr>
              <a:t>with </a:t>
            </a:r>
            <a:r>
              <a:rPr sz="1100" spc="-140" dirty="0">
                <a:latin typeface="Arial"/>
                <a:cs typeface="Arial"/>
              </a:rPr>
              <a:t>GPA </a:t>
            </a:r>
            <a:r>
              <a:rPr sz="1100" spc="-75" dirty="0">
                <a:latin typeface="Arial"/>
                <a:cs typeface="Arial"/>
              </a:rPr>
              <a:t>less </a:t>
            </a:r>
            <a:r>
              <a:rPr sz="1100" spc="-30" dirty="0">
                <a:latin typeface="Arial"/>
                <a:cs typeface="Arial"/>
              </a:rPr>
              <a:t>than </a:t>
            </a:r>
            <a:r>
              <a:rPr sz="1100" spc="-45" dirty="0">
                <a:latin typeface="Arial"/>
                <a:cs typeface="Arial"/>
              </a:rPr>
              <a:t>3.0 </a:t>
            </a:r>
            <a:r>
              <a:rPr sz="1100" spc="-65" dirty="0">
                <a:latin typeface="Arial"/>
                <a:cs typeface="Arial"/>
              </a:rPr>
              <a:t>may </a:t>
            </a:r>
            <a:r>
              <a:rPr sz="1100" spc="-45" dirty="0">
                <a:latin typeface="Arial"/>
                <a:cs typeface="Arial"/>
              </a:rPr>
              <a:t>reappear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respective </a:t>
            </a:r>
            <a:r>
              <a:rPr sz="1100" spc="-35" dirty="0">
                <a:latin typeface="Arial"/>
                <a:cs typeface="Arial"/>
              </a:rPr>
              <a:t>retake  examination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improve</a:t>
            </a:r>
            <a:r>
              <a:rPr sz="1100" spc="-1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grades.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spcBef>
                <a:spcPts val="819"/>
              </a:spcBef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8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format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retake examination </a:t>
            </a:r>
            <a:r>
              <a:rPr sz="1100" spc="-5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exactly </a:t>
            </a: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85" dirty="0">
                <a:latin typeface="Arial"/>
                <a:cs typeface="Arial"/>
              </a:rPr>
              <a:t>same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229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5" dirty="0">
                <a:latin typeface="Arial"/>
                <a:cs typeface="Arial"/>
              </a:rPr>
              <a:t>examinations.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har char=""/>
            </a:pPr>
            <a:endParaRPr sz="1600">
              <a:latin typeface="Times New Roman"/>
              <a:cs typeface="Times New Roman"/>
            </a:endParaRPr>
          </a:p>
          <a:p>
            <a:pPr marL="560705" lvl="1" indent="-228600">
              <a:lnSpc>
                <a:spcPct val="100000"/>
              </a:lnSpc>
              <a:buSzPct val="77272"/>
              <a:buFont typeface="Symbol"/>
              <a:buChar char=""/>
              <a:tabLst>
                <a:tab pos="560705" algn="l"/>
                <a:tab pos="561340" algn="l"/>
              </a:tabLst>
            </a:pPr>
            <a:r>
              <a:rPr sz="1100" spc="-70" dirty="0">
                <a:latin typeface="Arial"/>
                <a:cs typeface="Arial"/>
              </a:rPr>
              <a:t>Retake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examination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conducted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3</a:t>
            </a:r>
            <a:r>
              <a:rPr sz="1100" spc="-65" dirty="0">
                <a:latin typeface="Arial"/>
                <a:cs typeface="Arial"/>
              </a:rPr>
              <a:t> weeks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after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declaration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results.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5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38760" algn="l"/>
              </a:tabLst>
            </a:pPr>
            <a:r>
              <a:rPr sz="1100" b="1" spc="-75" dirty="0">
                <a:latin typeface="Arial"/>
                <a:cs typeface="Arial"/>
              </a:rPr>
              <a:t>Promotion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60" dirty="0">
                <a:latin typeface="Arial"/>
                <a:cs typeface="Arial"/>
              </a:rPr>
              <a:t>next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30" dirty="0">
                <a:latin typeface="Arial"/>
                <a:cs typeface="Arial"/>
              </a:rPr>
              <a:t>class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AutoNum type="arabicPeriod" startAt="4"/>
            </a:pPr>
            <a:endParaRPr sz="1100">
              <a:latin typeface="Times New Roman"/>
              <a:cs typeface="Times New Roman"/>
            </a:endParaRPr>
          </a:p>
          <a:p>
            <a:pPr marL="46926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who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pass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 </a:t>
            </a:r>
            <a:r>
              <a:rPr sz="1100" spc="-50" dirty="0">
                <a:latin typeface="Arial"/>
                <a:cs typeface="Arial"/>
              </a:rPr>
              <a:t>are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promoted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from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60" dirty="0">
                <a:latin typeface="Arial"/>
                <a:cs typeface="Arial"/>
              </a:rPr>
              <a:t> second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6350" lvl="1" indent="-228600">
              <a:lnSpc>
                <a:spcPct val="100899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-25" dirty="0">
                <a:latin typeface="Arial"/>
                <a:cs typeface="Arial"/>
              </a:rPr>
              <a:t>who </a:t>
            </a:r>
            <a:r>
              <a:rPr sz="1100" spc="-15" dirty="0">
                <a:latin typeface="Arial"/>
                <a:cs typeface="Arial"/>
              </a:rPr>
              <a:t>fail the </a:t>
            </a:r>
            <a:r>
              <a:rPr sz="1100" spc="-130" dirty="0">
                <a:latin typeface="Arial"/>
                <a:cs typeface="Arial"/>
              </a:rPr>
              <a:t>MBBS </a:t>
            </a:r>
            <a:r>
              <a:rPr sz="1100" spc="-5" dirty="0">
                <a:latin typeface="Arial"/>
                <a:cs typeface="Arial"/>
              </a:rPr>
              <a:t>first </a:t>
            </a:r>
            <a:r>
              <a:rPr sz="1100" spc="-50" dirty="0">
                <a:latin typeface="Arial"/>
                <a:cs typeface="Arial"/>
              </a:rPr>
              <a:t>year </a:t>
            </a:r>
            <a:r>
              <a:rPr sz="1100" spc="-55" dirty="0">
                <a:latin typeface="Arial"/>
                <a:cs typeface="Arial"/>
              </a:rPr>
              <a:t>semester </a:t>
            </a:r>
            <a:r>
              <a:rPr sz="1100" spc="-40" dirty="0">
                <a:latin typeface="Arial"/>
                <a:cs typeface="Arial"/>
              </a:rPr>
              <a:t>retake examination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second 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har char=""/>
            </a:pPr>
            <a:endParaRPr sz="1050">
              <a:latin typeface="Times New Roman"/>
              <a:cs typeface="Times New Roman"/>
            </a:endParaRPr>
          </a:p>
          <a:p>
            <a:pPr marL="469265" marR="508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6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promoted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b="1" spc="-110" dirty="0">
                <a:latin typeface="Arial"/>
                <a:cs typeface="Arial"/>
              </a:rPr>
              <a:t>second </a:t>
            </a:r>
            <a:r>
              <a:rPr sz="1100" b="1" spc="-70" dirty="0">
                <a:latin typeface="Arial"/>
                <a:cs typeface="Arial"/>
              </a:rPr>
              <a:t>year </a:t>
            </a:r>
            <a:r>
              <a:rPr sz="1100" b="1" spc="-35" dirty="0">
                <a:latin typeface="Arial"/>
                <a:cs typeface="Arial"/>
              </a:rPr>
              <a:t>to </a:t>
            </a:r>
            <a:r>
              <a:rPr sz="1100" b="1" spc="-50" dirty="0">
                <a:latin typeface="Arial"/>
                <a:cs typeface="Arial"/>
              </a:rPr>
              <a:t>third </a:t>
            </a:r>
            <a:r>
              <a:rPr sz="1100" b="1" spc="-65" dirty="0">
                <a:latin typeface="Arial"/>
                <a:cs typeface="Arial"/>
              </a:rPr>
              <a:t>year </a:t>
            </a:r>
            <a:r>
              <a:rPr sz="1100" b="1" spc="-80" dirty="0">
                <a:latin typeface="Arial"/>
                <a:cs typeface="Arial"/>
              </a:rPr>
              <a:t>and </a:t>
            </a:r>
            <a:r>
              <a:rPr sz="1100" b="1" spc="-70" dirty="0">
                <a:latin typeface="Arial"/>
                <a:cs typeface="Arial"/>
              </a:rPr>
              <a:t>onward </a:t>
            </a:r>
            <a:r>
              <a:rPr sz="1100" b="1" spc="-80" dirty="0">
                <a:latin typeface="Arial"/>
                <a:cs typeface="Arial"/>
              </a:rPr>
              <a:t>only </a:t>
            </a:r>
            <a:r>
              <a:rPr sz="1100" spc="15" dirty="0">
                <a:latin typeface="Arial"/>
                <a:cs typeface="Arial"/>
              </a:rPr>
              <a:t>if </a:t>
            </a:r>
            <a:r>
              <a:rPr sz="1100" spc="-25" dirty="0">
                <a:latin typeface="Arial"/>
                <a:cs typeface="Arial"/>
              </a:rPr>
              <a:t>they </a:t>
            </a:r>
            <a:r>
              <a:rPr sz="1100" spc="-65" dirty="0">
                <a:latin typeface="Arial"/>
                <a:cs typeface="Arial"/>
              </a:rPr>
              <a:t>have </a:t>
            </a:r>
            <a:r>
              <a:rPr sz="1100" spc="-85" dirty="0">
                <a:latin typeface="Arial"/>
                <a:cs typeface="Arial"/>
              </a:rPr>
              <a:t>passed  </a:t>
            </a:r>
            <a:r>
              <a:rPr sz="1100" spc="-10" dirty="0">
                <a:latin typeface="Arial"/>
                <a:cs typeface="Arial"/>
              </a:rPr>
              <a:t>the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examinations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year.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4450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semester </a:t>
            </a:r>
            <a:r>
              <a:rPr sz="1100" spc="-55" dirty="0">
                <a:latin typeface="Arial"/>
                <a:cs typeface="Arial"/>
              </a:rPr>
              <a:t>one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four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dirty="0">
                <a:latin typeface="Arial"/>
                <a:cs typeface="Arial"/>
              </a:rPr>
              <a:t>for  </a:t>
            </a:r>
            <a:r>
              <a:rPr sz="1100" spc="-15" dirty="0">
                <a:latin typeface="Arial"/>
                <a:cs typeface="Arial"/>
              </a:rPr>
              <a:t>promotion from </a:t>
            </a:r>
            <a:r>
              <a:rPr sz="1100" spc="-65" dirty="0">
                <a:latin typeface="Arial"/>
                <a:cs typeface="Arial"/>
              </a:rPr>
              <a:t>second </a:t>
            </a:r>
            <a:r>
              <a:rPr sz="1100" spc="-55" dirty="0">
                <a:latin typeface="Arial"/>
                <a:cs typeface="Arial"/>
              </a:rPr>
              <a:t>year </a:t>
            </a:r>
            <a:r>
              <a:rPr sz="1100" spc="15" dirty="0">
                <a:latin typeface="Arial"/>
                <a:cs typeface="Arial"/>
              </a:rPr>
              <a:t>to</a:t>
            </a:r>
            <a:r>
              <a:rPr sz="1100" spc="-2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90" dirty="0">
                <a:latin typeface="Arial"/>
                <a:cs typeface="Arial"/>
              </a:rPr>
              <a:t>(as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rules).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53975" lvl="1" indent="-228600">
              <a:lnSpc>
                <a:spcPct val="1000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110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per </a:t>
            </a:r>
            <a:r>
              <a:rPr sz="1100" spc="-120" dirty="0">
                <a:latin typeface="Arial"/>
                <a:cs typeface="Arial"/>
              </a:rPr>
              <a:t>PMDC </a:t>
            </a:r>
            <a:r>
              <a:rPr sz="1100" spc="-40" dirty="0">
                <a:latin typeface="Arial"/>
                <a:cs typeface="Arial"/>
              </a:rPr>
              <a:t>rules </a:t>
            </a:r>
            <a:r>
              <a:rPr sz="1100" spc="-70" dirty="0">
                <a:latin typeface="Arial"/>
                <a:cs typeface="Arial"/>
              </a:rPr>
              <a:t>any </a:t>
            </a:r>
            <a:r>
              <a:rPr sz="1100" spc="-45" dirty="0">
                <a:latin typeface="Arial"/>
                <a:cs typeface="Arial"/>
              </a:rPr>
              <a:t>candidate </a:t>
            </a:r>
            <a:r>
              <a:rPr sz="1100" spc="-30" dirty="0">
                <a:latin typeface="Arial"/>
                <a:cs typeface="Arial"/>
              </a:rPr>
              <a:t>failing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clear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35" dirty="0">
                <a:latin typeface="Arial"/>
                <a:cs typeface="Arial"/>
              </a:rPr>
              <a:t>module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spc="-20" dirty="0">
                <a:latin typeface="Arial"/>
                <a:cs typeface="Arial"/>
              </a:rPr>
              <a:t>its </a:t>
            </a:r>
            <a:r>
              <a:rPr sz="1100" spc="-40" dirty="0">
                <a:latin typeface="Arial"/>
                <a:cs typeface="Arial"/>
              </a:rPr>
              <a:t>component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" dirty="0">
                <a:latin typeface="Arial"/>
                <a:cs typeface="Arial"/>
              </a:rPr>
              <a:t>four </a:t>
            </a:r>
            <a:r>
              <a:rPr sz="1100" spc="-65" dirty="0">
                <a:latin typeface="Arial"/>
                <a:cs typeface="Arial"/>
              </a:rPr>
              <a:t>(1+3)  </a:t>
            </a:r>
            <a:r>
              <a:rPr sz="1100" spc="-25" dirty="0">
                <a:latin typeface="Arial"/>
                <a:cs typeface="Arial"/>
              </a:rPr>
              <a:t>attempts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b="1" spc="-110" dirty="0">
                <a:latin typeface="Arial"/>
                <a:cs typeface="Arial"/>
              </a:rPr>
              <a:t>NOT</a:t>
            </a:r>
            <a:r>
              <a:rPr sz="1100" b="1" spc="-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allowed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carry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out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further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medical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education.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har char=""/>
            </a:pPr>
            <a:endParaRPr sz="1100">
              <a:latin typeface="Times New Roman"/>
              <a:cs typeface="Times New Roman"/>
            </a:endParaRPr>
          </a:p>
          <a:p>
            <a:pPr marL="469265" marR="42545" lvl="1" indent="-228600">
              <a:lnSpc>
                <a:spcPct val="101800"/>
              </a:lnSpc>
              <a:buFont typeface="Symbol"/>
              <a:buChar char=""/>
              <a:tabLst>
                <a:tab pos="464820" algn="l"/>
                <a:tab pos="465455" algn="l"/>
              </a:tabLst>
            </a:pPr>
            <a:r>
              <a:rPr sz="1100" spc="-75" dirty="0">
                <a:latin typeface="Arial"/>
                <a:cs typeface="Arial"/>
              </a:rPr>
              <a:t>Clearance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all </a:t>
            </a:r>
            <a:r>
              <a:rPr sz="1100" spc="-50" dirty="0">
                <a:latin typeface="Arial"/>
                <a:cs typeface="Arial"/>
              </a:rPr>
              <a:t>modules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their </a:t>
            </a:r>
            <a:r>
              <a:rPr sz="1100" spc="-45" dirty="0">
                <a:latin typeface="Arial"/>
                <a:cs typeface="Arial"/>
              </a:rPr>
              <a:t>components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5" dirty="0">
                <a:latin typeface="Arial"/>
                <a:cs typeface="Arial"/>
              </a:rPr>
              <a:t>semester/s </a:t>
            </a:r>
            <a:r>
              <a:rPr sz="1100" spc="-50" dirty="0">
                <a:latin typeface="Arial"/>
                <a:cs typeface="Arial"/>
              </a:rPr>
              <a:t>are </a:t>
            </a:r>
            <a:r>
              <a:rPr sz="1100" spc="-35" dirty="0">
                <a:latin typeface="Arial"/>
                <a:cs typeface="Arial"/>
              </a:rPr>
              <a:t>mandatory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15" dirty="0">
                <a:latin typeface="Arial"/>
                <a:cs typeface="Arial"/>
              </a:rPr>
              <a:t>promotion  </a:t>
            </a:r>
            <a:r>
              <a:rPr sz="1100" spc="-5" dirty="0">
                <a:latin typeface="Arial"/>
                <a:cs typeface="Arial"/>
              </a:rPr>
              <a:t>from </a:t>
            </a:r>
            <a:r>
              <a:rPr sz="1100" dirty="0">
                <a:latin typeface="Arial"/>
                <a:cs typeface="Arial"/>
              </a:rPr>
              <a:t>third </a:t>
            </a:r>
            <a:r>
              <a:rPr sz="1100" spc="-50" dirty="0">
                <a:latin typeface="Arial"/>
                <a:cs typeface="Arial"/>
              </a:rPr>
              <a:t>year</a:t>
            </a:r>
            <a:r>
              <a:rPr sz="1100" spc="-19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onward.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55" smtClean="0">
                <a:latin typeface="Arial"/>
                <a:cs typeface="Arial"/>
              </a:rPr>
              <a:t>S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24785" y="1071118"/>
            <a:ext cx="3822700" cy="8204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0">
              <a:lnSpc>
                <a:spcPts val="2165"/>
              </a:lnSpc>
              <a:spcBef>
                <a:spcPts val="100"/>
              </a:spcBef>
            </a:pPr>
            <a:r>
              <a:rPr sz="2000" b="1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STUDY</a:t>
            </a:r>
            <a:r>
              <a:rPr sz="2000" b="1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2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GUIDE</a:t>
            </a:r>
            <a:r>
              <a:rPr sz="2000"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2000">
              <a:latin typeface="Arial"/>
              <a:cs typeface="Arial"/>
            </a:endParaRPr>
          </a:p>
          <a:p>
            <a:pPr marL="12700" marR="5080" indent="6985" algn="ctr">
              <a:lnSpc>
                <a:spcPts val="1920"/>
              </a:lnSpc>
              <a:spcBef>
                <a:spcPts val="234"/>
              </a:spcBef>
            </a:pPr>
            <a:r>
              <a:rPr sz="2000" b="1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2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EAR, </a:t>
            </a:r>
            <a:r>
              <a:rPr sz="2000" b="1" u="heavy" spc="-2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NOSE </a:t>
            </a:r>
            <a:r>
              <a:rPr sz="20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2000" b="1" u="heavy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THROAT </a:t>
            </a:r>
            <a:r>
              <a:rPr sz="2000" b="1" u="heavy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MODULE 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u="heavy" spc="-2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SEMESTER </a:t>
            </a:r>
            <a:r>
              <a:rPr sz="2000" b="1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VII, </a:t>
            </a:r>
            <a:r>
              <a:rPr sz="2000" b="1" u="heavy" spc="-2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FOURTH </a:t>
            </a:r>
            <a:r>
              <a:rPr sz="2000" b="1" u="heavy" spc="-2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YEAR</a:t>
            </a:r>
            <a:r>
              <a:rPr sz="2000" b="1" u="heavy" spc="-4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MBBS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4056" y="2136901"/>
          <a:ext cx="5939154" cy="5622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285"/>
                <a:gridCol w="4694555"/>
                <a:gridCol w="615314"/>
              </a:tblGrid>
              <a:tr h="426720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600" b="1" spc="-170" dirty="0">
                          <a:latin typeface="Arial"/>
                          <a:cs typeface="Arial"/>
                        </a:rPr>
                        <a:t>S.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No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64490" algn="ctr">
                        <a:lnSpc>
                          <a:spcPts val="1870"/>
                        </a:lnSpc>
                      </a:pPr>
                      <a:r>
                        <a:rPr sz="1600" b="1" spc="-215" dirty="0">
                          <a:latin typeface="Arial"/>
                          <a:cs typeface="Arial"/>
                        </a:rPr>
                        <a:t>CONTENTS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55"/>
                        </a:lnSpc>
                      </a:pPr>
                      <a:r>
                        <a:rPr sz="1600" b="1" spc="-160" dirty="0">
                          <a:latin typeface="Arial"/>
                          <a:cs typeface="Arial"/>
                        </a:rPr>
                        <a:t>Page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ts val="1705"/>
                        </a:lnSpc>
                      </a:pPr>
                      <a:r>
                        <a:rPr sz="1600" b="1" spc="-114" dirty="0">
                          <a:latin typeface="Arial"/>
                          <a:cs typeface="Arial"/>
                        </a:rPr>
                        <a:t>No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600" spc="-80" dirty="0">
                          <a:latin typeface="Arial"/>
                          <a:cs typeface="Arial"/>
                        </a:rPr>
                        <a:t>List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Integrated 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Committee</a:t>
                      </a:r>
                      <a:r>
                        <a:rPr sz="1600" spc="-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5" dirty="0">
                          <a:latin typeface="Arial"/>
                          <a:cs typeface="Arial"/>
                        </a:rPr>
                        <a:t>Members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0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1600" spc="-25" dirty="0">
                          <a:latin typeface="Arial"/>
                          <a:cs typeface="Arial"/>
                        </a:rPr>
                        <a:t>Introduction 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600" spc="-45" dirty="0">
                          <a:latin typeface="Arial"/>
                          <a:cs typeface="Arial"/>
                        </a:rPr>
                        <a:t>Integrated</a:t>
                      </a:r>
                      <a:r>
                        <a:rPr sz="1600" spc="-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Curriculum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0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0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Methodologies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Module: 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Ear, Nose 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6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Throat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0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sz="1600" spc="-55" dirty="0">
                          <a:latin typeface="Arial"/>
                          <a:cs typeface="Arial"/>
                        </a:rPr>
                        <a:t>Importance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0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sz="1600" spc="-75" dirty="0">
                          <a:latin typeface="Arial"/>
                          <a:cs typeface="Arial"/>
                        </a:rPr>
                        <a:t>Objectives and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Strategies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marL="68580" algn="ctr">
                        <a:lnSpc>
                          <a:spcPts val="1650"/>
                        </a:lnSpc>
                      </a:pPr>
                      <a:r>
                        <a:rPr sz="1600" spc="-70" dirty="0">
                          <a:latin typeface="Arial"/>
                          <a:cs typeface="Arial"/>
                        </a:rPr>
                        <a:t>6.1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Learning 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Resources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71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14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marL="68580" algn="ctr">
                        <a:lnSpc>
                          <a:spcPts val="1664"/>
                        </a:lnSpc>
                      </a:pPr>
                      <a:r>
                        <a:rPr sz="1600" spc="-70" dirty="0">
                          <a:latin typeface="Arial"/>
                          <a:cs typeface="Arial"/>
                        </a:rPr>
                        <a:t>6.2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664"/>
                        </a:lnSpc>
                      </a:pPr>
                      <a:r>
                        <a:rPr sz="1600" spc="-110" dirty="0">
                          <a:latin typeface="Arial"/>
                          <a:cs typeface="Arial"/>
                        </a:rPr>
                        <a:t>Assessment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Methods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71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15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22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20"/>
                        </a:spcBef>
                      </a:pPr>
                      <a:r>
                        <a:rPr sz="1600" spc="-95" dirty="0">
                          <a:latin typeface="Arial"/>
                          <a:cs typeface="Arial"/>
                        </a:rPr>
                        <a:t>Semester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 Regulations </a:t>
                      </a:r>
                      <a:r>
                        <a:rPr sz="1600" spc="-1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-7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spc="-185" dirty="0" smtClean="0">
                          <a:latin typeface="Arial"/>
                          <a:cs typeface="Arial"/>
                        </a:rPr>
                        <a:t>UHS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0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17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22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35"/>
                        </a:spcBef>
                      </a:pPr>
                      <a:r>
                        <a:rPr sz="1600" spc="-35" dirty="0">
                          <a:latin typeface="Arial"/>
                          <a:cs typeface="Arial"/>
                        </a:rPr>
                        <a:t>Modular </a:t>
                      </a:r>
                      <a:r>
                        <a:rPr sz="1600" spc="-70" dirty="0">
                          <a:latin typeface="Arial"/>
                          <a:cs typeface="Arial"/>
                        </a:rPr>
                        <a:t>Examination </a:t>
                      </a:r>
                      <a:r>
                        <a:rPr sz="1600" spc="-125" dirty="0">
                          <a:latin typeface="Arial"/>
                          <a:cs typeface="Arial"/>
                        </a:rPr>
                        <a:t>Rules </a:t>
                      </a:r>
                      <a:r>
                        <a:rPr sz="1600" spc="-8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600" spc="-80">
                          <a:latin typeface="Arial"/>
                          <a:cs typeface="Arial"/>
                        </a:rPr>
                        <a:t>Regulations</a:t>
                      </a:r>
                      <a:r>
                        <a:rPr sz="1600" spc="-15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25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US" sz="1600" spc="-125" dirty="0" smtClean="0">
                          <a:latin typeface="Arial"/>
                          <a:cs typeface="Arial"/>
                        </a:rPr>
                        <a:t>AVMC</a:t>
                      </a:r>
                      <a:r>
                        <a:rPr sz="1600" spc="-125" smtClean="0">
                          <a:latin typeface="Arial"/>
                          <a:cs typeface="Arial"/>
                        </a:rPr>
                        <a:t>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822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19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731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600" spc="-105" dirty="0">
                          <a:latin typeface="Arial"/>
                          <a:cs typeface="Arial"/>
                        </a:rPr>
                        <a:t>Schedule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8580" algn="ctr">
                        <a:lnSpc>
                          <a:spcPct val="100000"/>
                        </a:lnSpc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600" spc="-85" dirty="0">
                          <a:latin typeface="Arial"/>
                          <a:cs typeface="Arial"/>
                        </a:rPr>
                        <a:t>Appendices </a:t>
                      </a:r>
                      <a:r>
                        <a:rPr sz="1600" spc="-14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0" dirty="0">
                          <a:latin typeface="Arial"/>
                          <a:cs typeface="Arial"/>
                        </a:rPr>
                        <a:t>B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90" dirty="0">
                          <a:latin typeface="Arial"/>
                          <a:cs typeface="Arial"/>
                        </a:rPr>
                        <a:t>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7335" y="763015"/>
            <a:ext cx="2636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40" dirty="0">
                <a:latin typeface="Arial"/>
                <a:cs typeface="Arial"/>
              </a:rPr>
              <a:t>MODULE </a:t>
            </a:r>
            <a:r>
              <a:rPr sz="1400" b="1" spc="-170" dirty="0">
                <a:latin typeface="Arial"/>
                <a:cs typeface="Arial"/>
              </a:rPr>
              <a:t>INTEGRATED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COMMITTEE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8379" y="2380234"/>
            <a:ext cx="286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70" dirty="0">
                <a:latin typeface="Arial"/>
                <a:cs typeface="Arial"/>
              </a:rPr>
              <a:t>DEPARTMENTS </a:t>
            </a:r>
            <a:r>
              <a:rPr sz="1400" b="1" spc="-25" dirty="0">
                <a:latin typeface="Arial"/>
                <a:cs typeface="Arial"/>
              </a:rPr>
              <a:t>&amp; </a:t>
            </a:r>
            <a:r>
              <a:rPr sz="1400" b="1" spc="-220" dirty="0">
                <a:latin typeface="Arial"/>
                <a:cs typeface="Arial"/>
              </a:rPr>
              <a:t>RESOURCE</a:t>
            </a:r>
            <a:r>
              <a:rPr sz="1400" b="1" spc="-105" dirty="0">
                <a:latin typeface="Arial"/>
                <a:cs typeface="Arial"/>
              </a:rPr>
              <a:t> </a:t>
            </a:r>
            <a:r>
              <a:rPr sz="1400" b="1" spc="-210" dirty="0">
                <a:latin typeface="Arial"/>
                <a:cs typeface="Arial"/>
              </a:rPr>
              <a:t>PERSONS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66800" y="1219200"/>
          <a:ext cx="5958840" cy="923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095"/>
                <a:gridCol w="3039745"/>
              </a:tblGrid>
              <a:tr h="34861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200" b="1" i="1" spc="-125" dirty="0">
                          <a:latin typeface="Arial"/>
                          <a:cs typeface="Arial"/>
                        </a:rPr>
                        <a:t>MODULE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35" dirty="0">
                          <a:latin typeface="Arial"/>
                          <a:cs typeface="Arial"/>
                        </a:rPr>
                        <a:t>COORDINATOR: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70280" marR="866775" indent="-91440">
                        <a:lnSpc>
                          <a:spcPct val="101699"/>
                        </a:lnSpc>
                      </a:pPr>
                      <a:r>
                        <a:rPr lang="en-US" sz="1200" spc="-50" dirty="0" err="1" smtClean="0">
                          <a:latin typeface="Arial"/>
                          <a:cs typeface="Arial"/>
                        </a:rPr>
                        <a:t>Prof.Dr.</a:t>
                      </a:r>
                      <a:r>
                        <a:rPr lang="en-US" sz="1200" spc="-50" baseline="0" dirty="0" err="1" smtClean="0">
                          <a:latin typeface="Arial"/>
                          <a:cs typeface="Arial"/>
                        </a:rPr>
                        <a:t>Ayub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1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sz="1200" b="1" i="1" spc="-145" dirty="0">
                          <a:latin typeface="Arial"/>
                          <a:cs typeface="Arial"/>
                        </a:rPr>
                        <a:t>CO-COORDINATORS: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0280" marR="866775" indent="-91440">
                        <a:lnSpc>
                          <a:spcPct val="101699"/>
                        </a:lnSpc>
                      </a:pPr>
                      <a:r>
                        <a:rPr lang="en-US" sz="1200" spc="-50" dirty="0" err="1" smtClean="0">
                          <a:latin typeface="Arial"/>
                          <a:cs typeface="Arial"/>
                        </a:rPr>
                        <a:t>Dr.Rizwan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Akbar</a:t>
                      </a:r>
                      <a:r>
                        <a:rPr lang="en-US" sz="1200" spc="-60" dirty="0" smtClean="0">
                          <a:latin typeface="Arial"/>
                          <a:cs typeface="Arial"/>
                        </a:rPr>
                        <a:t>    </a:t>
                      </a:r>
                    </a:p>
                    <a:p>
                      <a:pPr marL="970280" marR="866775" indent="-91440">
                        <a:lnSpc>
                          <a:spcPct val="101699"/>
                        </a:lnSpc>
                      </a:pPr>
                      <a:r>
                        <a:rPr lang="en-US" sz="1200" spc="-50" dirty="0" smtClean="0">
                          <a:latin typeface="Arial"/>
                          <a:cs typeface="Arial"/>
                        </a:rPr>
                        <a:t>Dr. </a:t>
                      </a:r>
                      <a:r>
                        <a:rPr lang="en-US" sz="1200" spc="-40" dirty="0" err="1" smtClean="0">
                          <a:latin typeface="Arial"/>
                          <a:cs typeface="Arial"/>
                        </a:rPr>
                        <a:t>Zulifqar</a:t>
                      </a:r>
                      <a:r>
                        <a:rPr lang="en-US" sz="12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0" dirty="0" err="1" smtClean="0">
                          <a:latin typeface="Arial"/>
                          <a:cs typeface="Arial"/>
                        </a:rPr>
                        <a:t>Saleem</a:t>
                      </a:r>
                      <a:r>
                        <a:rPr lang="en-US" sz="1200" spc="-40" dirty="0" smtClean="0">
                          <a:latin typeface="Arial"/>
                          <a:cs typeface="Arial"/>
                        </a:rPr>
                        <a:t>.</a:t>
                      </a:r>
                      <a:endParaRPr lang="en-US" sz="1200" dirty="0" smtClean="0">
                        <a:latin typeface="Arial"/>
                        <a:cs typeface="Arial"/>
                      </a:endParaRPr>
                    </a:p>
                    <a:p>
                      <a:pPr marL="14414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spc="-35" baseline="0" dirty="0" smtClean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45184" y="2828798"/>
          <a:ext cx="5969634" cy="5477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9095"/>
                <a:gridCol w="3050539"/>
              </a:tblGrid>
              <a:tr h="547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90575">
                        <a:lnSpc>
                          <a:spcPct val="100000"/>
                        </a:lnSpc>
                      </a:pPr>
                      <a:r>
                        <a:rPr sz="1200" b="1" spc="-170" dirty="0">
                          <a:latin typeface="Arial"/>
                          <a:cs typeface="Arial"/>
                        </a:rPr>
                        <a:t>BASIC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2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90" dirty="0">
                          <a:latin typeface="Arial"/>
                          <a:cs typeface="Arial"/>
                        </a:rPr>
                        <a:t>SCIENCES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200" b="1" spc="-150" dirty="0">
                          <a:latin typeface="Arial"/>
                          <a:cs typeface="Arial"/>
                        </a:rPr>
                        <a:t>CLINICAL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spc="-165" dirty="0">
                          <a:latin typeface="Arial"/>
                          <a:cs typeface="Arial"/>
                        </a:rPr>
                        <a:t>ANCILLARY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DEPARTMENTS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988633">
                <a:tc>
                  <a:txBody>
                    <a:bodyPr/>
                    <a:lstStyle/>
                    <a:p>
                      <a:pPr marL="5080" algn="ctr">
                        <a:lnSpc>
                          <a:spcPts val="1285"/>
                        </a:lnSpc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08025" marR="696595" indent="-635" algn="ctr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spc="-65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Rehana</a:t>
                      </a:r>
                      <a:r>
                        <a:rPr lang="en-US" sz="1200" spc="-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5" dirty="0" err="1" smtClean="0">
                          <a:latin typeface="Arial"/>
                          <a:cs typeface="Arial"/>
                        </a:rPr>
                        <a:t>Shahid</a:t>
                      </a:r>
                      <a:r>
                        <a:rPr sz="1200" spc="-60" smtClean="0">
                          <a:latin typeface="Arial"/>
                          <a:cs typeface="Arial"/>
                        </a:rPr>
                        <a:t>  </a:t>
                      </a:r>
                      <a:endParaRPr lang="en-US" sz="1200" spc="-60" dirty="0" smtClean="0">
                        <a:latin typeface="Arial"/>
                        <a:cs typeface="Arial"/>
                      </a:endParaRPr>
                    </a:p>
                    <a:p>
                      <a:pPr marL="708025" marR="696595" indent="-635" algn="ctr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spc="-6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Sonia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Bashir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1445">
                        <a:lnSpc>
                          <a:spcPts val="1415"/>
                        </a:lnSpc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70280" marR="866775" indent="-91440">
                        <a:lnSpc>
                          <a:spcPct val="101699"/>
                        </a:lnSpc>
                      </a:pPr>
                      <a:r>
                        <a:rPr sz="1200" spc="-60" smtClean="0">
                          <a:latin typeface="Arial"/>
                          <a:cs typeface="Arial"/>
                        </a:rPr>
                        <a:t>Professor.</a:t>
                      </a:r>
                      <a:r>
                        <a:rPr lang="en-US" sz="1200" spc="-75" dirty="0" err="1" smtClean="0">
                          <a:latin typeface="Arial"/>
                          <a:cs typeface="Arial"/>
                        </a:rPr>
                        <a:t>Ayub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 Khan</a:t>
                      </a:r>
                      <a:endParaRPr lang="en-US" sz="1200" spc="-35" baseline="0" dirty="0" smtClean="0">
                        <a:latin typeface="Arial"/>
                        <a:cs typeface="Arial"/>
                      </a:endParaRPr>
                    </a:p>
                    <a:p>
                      <a:pPr marL="970280" marR="866775" indent="-91440">
                        <a:lnSpc>
                          <a:spcPct val="101699"/>
                        </a:lnSpc>
                      </a:pPr>
                      <a:r>
                        <a:rPr sz="1200" spc="-5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200" spc="-50" dirty="0" err="1" smtClean="0">
                          <a:latin typeface="Arial"/>
                          <a:cs typeface="Arial"/>
                        </a:rPr>
                        <a:t>Rizwan</a:t>
                      </a:r>
                      <a:r>
                        <a:rPr lang="en-US" sz="1200" spc="-50" baseline="0" dirty="0" smtClean="0">
                          <a:latin typeface="Arial"/>
                          <a:cs typeface="Arial"/>
                        </a:rPr>
                        <a:t> Akbar</a:t>
                      </a:r>
                      <a:r>
                        <a:rPr sz="1200" spc="-35" smtClean="0">
                          <a:latin typeface="Arial"/>
                          <a:cs typeface="Arial"/>
                        </a:rPr>
                        <a:t> 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58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56335">
                        <a:lnSpc>
                          <a:spcPts val="1405"/>
                        </a:lnSpc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48005">
                        <a:lnSpc>
                          <a:spcPts val="1405"/>
                        </a:lnSpc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tariq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mahmood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3655" algn="ctr">
                        <a:lnSpc>
                          <a:spcPct val="100000"/>
                        </a:lnSpc>
                      </a:pPr>
                      <a:r>
                        <a:rPr sz="1200" b="1" i="1" spc="-195" dirty="0">
                          <a:latin typeface="Arial"/>
                          <a:cs typeface="Arial"/>
                        </a:rPr>
                        <a:t>RESEARCH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b="1" i="1" spc="-200" dirty="0">
                          <a:latin typeface="Arial"/>
                          <a:cs typeface="Arial"/>
                        </a:rPr>
                        <a:t>SKILLS </a:t>
                      </a:r>
                      <a:r>
                        <a:rPr sz="1200" b="1" i="1" spc="-145" dirty="0">
                          <a:latin typeface="Arial"/>
                          <a:cs typeface="Arial"/>
                        </a:rPr>
                        <a:t>DEVELOPMENT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CENTER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Prof.</a:t>
                      </a:r>
                      <a:r>
                        <a:rPr lang="en-US" sz="12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5" baseline="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lang="en-US" sz="1200" spc="-45" baseline="0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1200" spc="-45" baseline="0" dirty="0" err="1" smtClean="0">
                          <a:latin typeface="Arial"/>
                          <a:cs typeface="Arial"/>
                        </a:rPr>
                        <a:t>Akhtar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98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110" dirty="0" smtClean="0">
                          <a:latin typeface="Arial"/>
                          <a:cs typeface="Arial"/>
                        </a:rPr>
                        <a:t>Binyamin</a:t>
                      </a:r>
                      <a:r>
                        <a:rPr lang="en-US" sz="1200" spc="-110" baseline="0" dirty="0" smtClean="0">
                          <a:latin typeface="Arial"/>
                          <a:cs typeface="Arial"/>
                        </a:rPr>
                        <a:t> Ahmed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i="1" spc="-170" dirty="0">
                          <a:latin typeface="Arial"/>
                          <a:cs typeface="Arial"/>
                        </a:rPr>
                        <a:t>PLASTIC</a:t>
                      </a:r>
                      <a:r>
                        <a:rPr sz="1200" b="1" i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85" dirty="0">
                          <a:latin typeface="Arial"/>
                          <a:cs typeface="Arial"/>
                        </a:rPr>
                        <a:t>SURGERY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200" spc="-5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40" dirty="0" err="1" smtClean="0">
                          <a:latin typeface="Arial"/>
                          <a:cs typeface="Arial"/>
                        </a:rPr>
                        <a:t>Zulifqar</a:t>
                      </a:r>
                      <a:r>
                        <a:rPr lang="en-US" sz="12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40" dirty="0" err="1" smtClean="0">
                          <a:latin typeface="Arial"/>
                          <a:cs typeface="Arial"/>
                        </a:rPr>
                        <a:t>Saleem</a:t>
                      </a:r>
                      <a:r>
                        <a:rPr lang="en-US" sz="1200" spc="-40" dirty="0" smtClean="0"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8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i="1" spc="-16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spc="-65">
                          <a:latin typeface="Arial"/>
                          <a:cs typeface="Arial"/>
                        </a:rPr>
                        <a:t>Professor </a:t>
                      </a:r>
                      <a:r>
                        <a:rPr lang="en-US" sz="1200" spc="-75" dirty="0" err="1" smtClean="0">
                          <a:latin typeface="Arial"/>
                          <a:cs typeface="Arial"/>
                        </a:rPr>
                        <a:t>Robenna</a:t>
                      </a:r>
                      <a:r>
                        <a:rPr lang="en-US" sz="12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75" baseline="0" dirty="0" err="1" smtClean="0">
                          <a:latin typeface="Arial"/>
                          <a:cs typeface="Arial"/>
                        </a:rPr>
                        <a:t>Hafeez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5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8466">
                <a:tc gridSpan="2"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i="1" spc="-110" dirty="0">
                          <a:latin typeface="Arial"/>
                          <a:cs typeface="Arial"/>
                        </a:rPr>
                        <a:t>LNH&amp;MC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14" dirty="0">
                          <a:latin typeface="Arial"/>
                          <a:cs typeface="Arial"/>
                        </a:rPr>
                        <a:t>MANAGEMENT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46150" marR="953769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60" smtClean="0">
                          <a:latin typeface="Arial"/>
                          <a:cs typeface="Arial"/>
                        </a:rPr>
                        <a:t>Professor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r.Dr</a:t>
                      </a:r>
                      <a:r>
                        <a:rPr lang="en-US" sz="1200" spc="-60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1200" spc="-60" dirty="0" err="1" smtClean="0">
                          <a:latin typeface="Arial"/>
                          <a:cs typeface="Arial"/>
                        </a:rPr>
                        <a:t>Gulfreen</a:t>
                      </a:r>
                      <a:r>
                        <a:rPr lang="en-US" sz="1200" spc="-6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60" baseline="0" dirty="0" err="1" smtClean="0">
                          <a:latin typeface="Arial"/>
                          <a:cs typeface="Arial"/>
                        </a:rPr>
                        <a:t>Waheed</a:t>
                      </a:r>
                      <a:r>
                        <a:rPr sz="1200" spc="-6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Dean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Principal, </a:t>
                      </a:r>
                      <a:r>
                        <a:rPr sz="1200" spc="-30">
                          <a:latin typeface="Arial"/>
                          <a:cs typeface="Arial"/>
                        </a:rPr>
                        <a:t>Director</a:t>
                      </a:r>
                      <a:r>
                        <a:rPr sz="1200" spc="-16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90" baseline="0" dirty="0" smtClean="0">
                          <a:latin typeface="Arial"/>
                          <a:cs typeface="Arial"/>
                        </a:rPr>
                        <a:t> AVMC                  </a:t>
                      </a:r>
                      <a:r>
                        <a:rPr sz="1200" spc="-9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200" spc="-45" dirty="0" err="1" smtClean="0">
                          <a:latin typeface="Arial"/>
                          <a:cs typeface="Arial"/>
                        </a:rPr>
                        <a:t>Brg</a:t>
                      </a:r>
                      <a:r>
                        <a:rPr lang="en-US" sz="1200" spc="-4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sz="1200" spc="-4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Gul</a:t>
                      </a:r>
                      <a:r>
                        <a:rPr lang="en-US" sz="1200" spc="-90" dirty="0" smtClean="0">
                          <a:latin typeface="Arial"/>
                          <a:cs typeface="Arial"/>
                        </a:rPr>
                        <a:t>-e-</a:t>
                      </a:r>
                      <a:r>
                        <a:rPr lang="en-US" sz="1200" spc="-90" dirty="0" err="1" smtClean="0">
                          <a:latin typeface="Arial"/>
                          <a:cs typeface="Arial"/>
                        </a:rPr>
                        <a:t>rana</a:t>
                      </a:r>
                      <a:r>
                        <a:rPr sz="1200" spc="-5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>
                          <a:latin typeface="Arial"/>
                          <a:cs typeface="Arial"/>
                        </a:rPr>
                        <a:t>Controller </a:t>
                      </a:r>
                      <a:r>
                        <a:rPr lang="en-US" sz="1200" spc="-85" dirty="0" smtClean="0">
                          <a:latin typeface="Arial"/>
                          <a:cs typeface="Arial"/>
                        </a:rPr>
                        <a:t>AVMC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1674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i="1" spc="-155" dirty="0">
                          <a:latin typeface="Arial"/>
                          <a:cs typeface="Arial"/>
                        </a:rPr>
                        <a:t>STUDY </a:t>
                      </a:r>
                      <a:r>
                        <a:rPr sz="1200" b="1" i="1" spc="-125" dirty="0">
                          <a:latin typeface="Arial"/>
                          <a:cs typeface="Arial"/>
                        </a:rPr>
                        <a:t>GUIDE </a:t>
                      </a:r>
                      <a:r>
                        <a:rPr sz="1200" b="1" i="1" spc="-140" dirty="0">
                          <a:latin typeface="Arial"/>
                          <a:cs typeface="Arial"/>
                        </a:rPr>
                        <a:t>COMPILED</a:t>
                      </a:r>
                      <a:r>
                        <a:rPr sz="1200" b="1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50" dirty="0">
                          <a:latin typeface="Arial"/>
                          <a:cs typeface="Arial"/>
                        </a:rPr>
                        <a:t>BY: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i="1" spc="-70" dirty="0"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i="1" spc="-65" dirty="0">
                          <a:latin typeface="Arial"/>
                          <a:cs typeface="Arial"/>
                        </a:rPr>
                        <a:t>of Health </a:t>
                      </a:r>
                      <a:r>
                        <a:rPr sz="1200" b="1" i="1" spc="-110" dirty="0">
                          <a:latin typeface="Arial"/>
                          <a:cs typeface="Arial"/>
                        </a:rPr>
                        <a:t>Care</a:t>
                      </a:r>
                      <a:r>
                        <a:rPr sz="12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0" dirty="0">
                          <a:latin typeface="Arial"/>
                          <a:cs typeface="Arial"/>
                        </a:rPr>
                        <a:t>Education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04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75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en-US" sz="1100" spc="-75" dirty="0" err="1" smtClean="0">
                          <a:latin typeface="Arial"/>
                          <a:cs typeface="Arial"/>
                        </a:rPr>
                        <a:t>adia</a:t>
                      </a:r>
                      <a:r>
                        <a:rPr lang="en-US" sz="1100" spc="-7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75" baseline="0" dirty="0" err="1" smtClean="0">
                          <a:latin typeface="Arial"/>
                          <a:cs typeface="Arial"/>
                        </a:rPr>
                        <a:t>Awan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sz="1100" spc="-45" dirty="0">
                          <a:latin typeface="Arial"/>
                          <a:cs typeface="Arial"/>
                        </a:rPr>
                        <a:t>Dr</a:t>
                      </a:r>
                      <a:r>
                        <a:rPr sz="1100" spc="-45">
                          <a:latin typeface="Arial"/>
                          <a:cs typeface="Arial"/>
                        </a:rPr>
                        <a:t>. </a:t>
                      </a:r>
                      <a:r>
                        <a:rPr sz="1100" spc="-45" smtClean="0">
                          <a:latin typeface="Arial"/>
                          <a:cs typeface="Arial"/>
                        </a:rPr>
                        <a:t>Muhammad</a:t>
                      </a:r>
                      <a:r>
                        <a:rPr lang="en-US" sz="1100" spc="-4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45" baseline="0" dirty="0" err="1" smtClean="0">
                          <a:latin typeface="Arial"/>
                          <a:cs typeface="Arial"/>
                        </a:rPr>
                        <a:t>Muzzammil</a:t>
                      </a:r>
                      <a:r>
                        <a:rPr sz="1100" spc="-7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80">
                          <a:latin typeface="Arial"/>
                          <a:cs typeface="Arial"/>
                        </a:rPr>
                        <a:t>Sadiq</a:t>
                      </a:r>
                      <a:r>
                        <a:rPr sz="1100" spc="-110">
                          <a:latin typeface="Arial"/>
                          <a:cs typeface="Arial"/>
                        </a:rPr>
                        <a:t> </a:t>
                      </a:r>
                      <a:endParaRPr lang="en-US" sz="1100" spc="-65" dirty="0" smtClean="0">
                        <a:latin typeface="Arial"/>
                        <a:cs typeface="Arial"/>
                      </a:endParaRPr>
                    </a:p>
                    <a:p>
                      <a:pPr marL="462915" indent="-163195">
                        <a:lnSpc>
                          <a:spcPct val="100000"/>
                        </a:lnSpc>
                        <a:spcBef>
                          <a:spcPts val="265"/>
                        </a:spcBef>
                        <a:buSzPct val="109090"/>
                        <a:buFont typeface="Symbol"/>
                        <a:buChar char=""/>
                        <a:tabLst>
                          <a:tab pos="463550" algn="l"/>
                        </a:tabLst>
                      </a:pPr>
                      <a:r>
                        <a:rPr lang="en-US" sz="1100" spc="-65" dirty="0" smtClean="0">
                          <a:latin typeface="Arial"/>
                          <a:cs typeface="Arial"/>
                        </a:rPr>
                        <a:t>Dr.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Usama</a:t>
                      </a:r>
                      <a:r>
                        <a:rPr lang="en-US" sz="1100" spc="-65" baseline="0" dirty="0" smtClean="0">
                          <a:latin typeface="Arial"/>
                          <a:cs typeface="Arial"/>
                        </a:rPr>
                        <a:t> Bin </a:t>
                      </a:r>
                      <a:r>
                        <a:rPr lang="en-US" sz="1100" spc="-65" baseline="0" dirty="0" err="1" smtClean="0">
                          <a:latin typeface="Arial"/>
                          <a:cs typeface="Arial"/>
                        </a:rPr>
                        <a:t>Ishtiaq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808735"/>
            <a:ext cx="6221730" cy="292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20" dirty="0">
                <a:latin typeface="Arial"/>
                <a:cs typeface="Arial"/>
              </a:rPr>
              <a:t>CURRICULUM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35" dirty="0">
                <a:latin typeface="Arial"/>
                <a:cs typeface="Arial"/>
              </a:rPr>
              <a:t>FRAMEWORK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5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30" dirty="0">
                <a:latin typeface="Arial"/>
                <a:cs typeface="Arial"/>
              </a:rPr>
              <a:t>integrated </a:t>
            </a:r>
            <a:r>
              <a:rPr sz="1100" spc="-35" dirty="0">
                <a:latin typeface="Arial"/>
                <a:cs typeface="Arial"/>
              </a:rPr>
              <a:t>curriculum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4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45" dirty="0">
                <a:latin typeface="Arial"/>
                <a:cs typeface="Arial"/>
              </a:rPr>
              <a:t>year, </a:t>
            </a:r>
            <a:r>
              <a:rPr sz="1100" spc="-55" dirty="0">
                <a:latin typeface="Arial"/>
                <a:cs typeface="Arial"/>
              </a:rPr>
              <a:t>semester VII </a:t>
            </a:r>
            <a:r>
              <a:rPr sz="1100" spc="-10" dirty="0">
                <a:latin typeface="Arial"/>
                <a:cs typeface="Arial"/>
              </a:rPr>
              <a:t>at </a:t>
            </a:r>
            <a:r>
              <a:rPr sz="1100" spc="-100" dirty="0">
                <a:latin typeface="Arial"/>
                <a:cs typeface="Arial"/>
              </a:rPr>
              <a:t>LNMC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accordance </a:t>
            </a:r>
            <a:r>
              <a:rPr sz="1100" spc="15" dirty="0">
                <a:latin typeface="Arial"/>
                <a:cs typeface="Arial"/>
              </a:rPr>
              <a:t>with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the</a:t>
            </a:r>
            <a:endParaRPr sz="1100">
              <a:latin typeface="Arial"/>
              <a:cs typeface="Arial"/>
            </a:endParaRPr>
          </a:p>
          <a:p>
            <a:pPr marL="12700" marR="21590">
              <a:lnSpc>
                <a:spcPct val="152400"/>
              </a:lnSpc>
              <a:spcBef>
                <a:spcPts val="5"/>
              </a:spcBef>
            </a:pPr>
            <a:r>
              <a:rPr sz="1100" spc="-114" dirty="0">
                <a:latin typeface="Arial"/>
                <a:cs typeface="Arial"/>
              </a:rPr>
              <a:t>JSMU </a:t>
            </a:r>
            <a:r>
              <a:rPr sz="1100" spc="-40" dirty="0">
                <a:latin typeface="Arial"/>
                <a:cs typeface="Arial"/>
              </a:rPr>
              <a:t>guidelines </a:t>
            </a:r>
            <a:r>
              <a:rPr sz="1100" spc="-5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most </a:t>
            </a:r>
            <a:r>
              <a:rPr sz="1100" spc="-25" dirty="0">
                <a:latin typeface="Arial"/>
                <a:cs typeface="Arial"/>
              </a:rPr>
              <a:t>recent </a:t>
            </a:r>
            <a:r>
              <a:rPr sz="1100" spc="-35" dirty="0">
                <a:latin typeface="Arial"/>
                <a:cs typeface="Arial"/>
              </a:rPr>
              <a:t>developments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55" dirty="0">
                <a:latin typeface="Arial"/>
                <a:cs typeface="Arial"/>
              </a:rPr>
              <a:t>have an </a:t>
            </a:r>
            <a:r>
              <a:rPr sz="1100" spc="-25" dirty="0">
                <a:latin typeface="Arial"/>
                <a:cs typeface="Arial"/>
              </a:rPr>
              <a:t>impact on </a:t>
            </a:r>
            <a:r>
              <a:rPr sz="1100" spc="-20" dirty="0">
                <a:latin typeface="Arial"/>
                <a:cs typeface="Arial"/>
              </a:rPr>
              <a:t>individual </a:t>
            </a:r>
            <a:r>
              <a:rPr sz="1100" spc="-10" dirty="0">
                <a:latin typeface="Arial"/>
                <a:cs typeface="Arial"/>
              </a:rPr>
              <a:t>health</a:t>
            </a:r>
            <a:r>
              <a:rPr sz="1100" b="1" spc="-10" dirty="0">
                <a:latin typeface="Arial"/>
                <a:cs typeface="Arial"/>
              </a:rPr>
              <a:t>. </a:t>
            </a: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55" dirty="0">
                <a:latin typeface="Arial"/>
                <a:cs typeface="Arial"/>
              </a:rPr>
              <a:t>semester VII,  </a:t>
            </a:r>
            <a:r>
              <a:rPr sz="1100" spc="5" dirty="0">
                <a:latin typeface="Arial"/>
                <a:cs typeface="Arial"/>
              </a:rPr>
              <a:t>two </a:t>
            </a:r>
            <a:r>
              <a:rPr sz="1100" spc="-50" dirty="0">
                <a:latin typeface="Arial"/>
                <a:cs typeface="Arial"/>
              </a:rPr>
              <a:t>groups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10" dirty="0">
                <a:latin typeface="Arial"/>
                <a:cs typeface="Arial"/>
              </a:rPr>
              <a:t>fifty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be </a:t>
            </a:r>
            <a:r>
              <a:rPr sz="1100" spc="-25" dirty="0">
                <a:latin typeface="Arial"/>
                <a:cs typeface="Arial"/>
              </a:rPr>
              <a:t>formed. </a:t>
            </a:r>
            <a:r>
              <a:rPr sz="1100" spc="-5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I </a:t>
            </a:r>
            <a:r>
              <a:rPr sz="1100" spc="-70" dirty="0">
                <a:latin typeface="Arial"/>
                <a:cs typeface="Arial"/>
              </a:rPr>
              <a:t>(A </a:t>
            </a:r>
            <a:r>
              <a:rPr sz="1100" spc="15" dirty="0">
                <a:latin typeface="Arial"/>
                <a:cs typeface="Arial"/>
              </a:rPr>
              <a:t>&amp; </a:t>
            </a:r>
            <a:r>
              <a:rPr sz="1100" spc="-85" dirty="0">
                <a:latin typeface="Arial"/>
                <a:cs typeface="Arial"/>
              </a:rPr>
              <a:t>B)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0" dirty="0">
                <a:latin typeface="Arial"/>
                <a:cs typeface="Arial"/>
              </a:rPr>
              <a:t>50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5" dirty="0">
                <a:latin typeface="Arial"/>
                <a:cs typeface="Arial"/>
              </a:rPr>
              <a:t>will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145" dirty="0">
                <a:latin typeface="Arial"/>
                <a:cs typeface="Arial"/>
              </a:rPr>
              <a:t>ENT </a:t>
            </a:r>
            <a:r>
              <a:rPr sz="1100" spc="-25" dirty="0">
                <a:latin typeface="Arial"/>
                <a:cs typeface="Arial"/>
              </a:rPr>
              <a:t>Module, </a:t>
            </a:r>
            <a:r>
              <a:rPr sz="1100" spc="-50" dirty="0">
                <a:latin typeface="Arial"/>
                <a:cs typeface="Arial"/>
              </a:rPr>
              <a:t>and  </a:t>
            </a:r>
            <a:r>
              <a:rPr sz="1100" spc="-55" dirty="0">
                <a:latin typeface="Arial"/>
                <a:cs typeface="Arial"/>
              </a:rPr>
              <a:t>50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students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Group </a:t>
            </a:r>
            <a:r>
              <a:rPr sz="1100" spc="-30" dirty="0">
                <a:latin typeface="Arial"/>
                <a:cs typeface="Arial"/>
              </a:rPr>
              <a:t>II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(C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&amp;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D)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experience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Eye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module.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semester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VIII,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these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groups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will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switch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order  </a:t>
            </a:r>
            <a:r>
              <a:rPr sz="1100" spc="15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get </a:t>
            </a:r>
            <a:r>
              <a:rPr sz="1100" spc="-15" dirty="0">
                <a:latin typeface="Arial"/>
                <a:cs typeface="Arial"/>
              </a:rPr>
              <a:t>the </a:t>
            </a:r>
            <a:r>
              <a:rPr sz="1100" spc="-30" dirty="0">
                <a:latin typeface="Arial"/>
                <a:cs typeface="Arial"/>
              </a:rPr>
              <a:t>whole </a:t>
            </a:r>
            <a:r>
              <a:rPr sz="1100" spc="-40" dirty="0">
                <a:latin typeface="Arial"/>
                <a:cs typeface="Arial"/>
              </a:rPr>
              <a:t>batch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20" dirty="0">
                <a:latin typeface="Arial"/>
                <a:cs typeface="Arial"/>
              </a:rPr>
              <a:t>4</a:t>
            </a:r>
            <a:r>
              <a:rPr sz="1050" spc="-30" baseline="31746" dirty="0">
                <a:latin typeface="Arial"/>
                <a:cs typeface="Arial"/>
              </a:rPr>
              <a:t>th </a:t>
            </a:r>
            <a:r>
              <a:rPr sz="1100" spc="-45" dirty="0">
                <a:latin typeface="Arial"/>
                <a:cs typeface="Arial"/>
              </a:rPr>
              <a:t>year </a:t>
            </a:r>
            <a:r>
              <a:rPr sz="1100" spc="-114" dirty="0">
                <a:latin typeface="Arial"/>
                <a:cs typeface="Arial"/>
              </a:rPr>
              <a:t>MBBS </a:t>
            </a:r>
            <a:r>
              <a:rPr sz="1100" spc="-40" dirty="0">
                <a:latin typeface="Arial"/>
                <a:cs typeface="Arial"/>
              </a:rPr>
              <a:t>students </a:t>
            </a:r>
            <a:r>
              <a:rPr sz="1100" spc="-20" dirty="0">
                <a:latin typeface="Arial"/>
                <a:cs typeface="Arial"/>
              </a:rPr>
              <a:t>trained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10" dirty="0">
                <a:latin typeface="Arial"/>
                <a:cs typeface="Arial"/>
              </a:rPr>
              <a:t>both</a:t>
            </a:r>
            <a:r>
              <a:rPr sz="1100" spc="-20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Eye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140" dirty="0">
                <a:latin typeface="Arial"/>
                <a:cs typeface="Arial"/>
              </a:rPr>
              <a:t>ENT </a:t>
            </a:r>
            <a:r>
              <a:rPr sz="1100" spc="-45" dirty="0">
                <a:latin typeface="Arial"/>
                <a:cs typeface="Arial"/>
              </a:rPr>
              <a:t>modules.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2700" marR="5080">
              <a:lnSpc>
                <a:spcPct val="152600"/>
              </a:lnSpc>
              <a:spcBef>
                <a:spcPts val="5"/>
              </a:spcBef>
            </a:pPr>
            <a:r>
              <a:rPr sz="1100" b="1" spc="-135" dirty="0">
                <a:latin typeface="Arial"/>
                <a:cs typeface="Arial"/>
              </a:rPr>
              <a:t>INTEGRATED </a:t>
            </a:r>
            <a:r>
              <a:rPr sz="1100" b="1" spc="-125" dirty="0">
                <a:latin typeface="Arial"/>
                <a:cs typeface="Arial"/>
              </a:rPr>
              <a:t>CURRICULUM </a:t>
            </a:r>
            <a:r>
              <a:rPr sz="1100" spc="-15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comprised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system-based </a:t>
            </a:r>
            <a:r>
              <a:rPr sz="1100" spc="-45" dirty="0">
                <a:latin typeface="Arial"/>
                <a:cs typeface="Arial"/>
              </a:rPr>
              <a:t>modules </a:t>
            </a:r>
            <a:r>
              <a:rPr sz="1100" spc="-70" dirty="0">
                <a:latin typeface="Arial"/>
                <a:cs typeface="Arial"/>
              </a:rPr>
              <a:t>such </a:t>
            </a:r>
            <a:r>
              <a:rPr sz="1100" spc="-105" dirty="0">
                <a:latin typeface="Arial"/>
                <a:cs typeface="Arial"/>
              </a:rPr>
              <a:t>as </a:t>
            </a:r>
            <a:r>
              <a:rPr sz="1100" spc="-130" dirty="0">
                <a:latin typeface="Arial"/>
                <a:cs typeface="Arial"/>
              </a:rPr>
              <a:t>ENT, </a:t>
            </a:r>
            <a:r>
              <a:rPr sz="1100" spc="-100" dirty="0">
                <a:latin typeface="Arial"/>
                <a:cs typeface="Arial"/>
              </a:rPr>
              <a:t>Eye, </a:t>
            </a:r>
            <a:r>
              <a:rPr sz="1100" spc="-60" dirty="0">
                <a:latin typeface="Arial"/>
                <a:cs typeface="Arial"/>
              </a:rPr>
              <a:t>Reproductive </a:t>
            </a:r>
            <a:r>
              <a:rPr sz="1100" spc="-50" dirty="0">
                <a:latin typeface="Arial"/>
                <a:cs typeface="Arial"/>
              </a:rPr>
              <a:t>module </a:t>
            </a:r>
            <a:r>
              <a:rPr sz="1100" spc="-35" dirty="0">
                <a:latin typeface="Arial"/>
                <a:cs typeface="Arial"/>
              </a:rPr>
              <a:t>II 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5" dirty="0">
                <a:latin typeface="Arial"/>
                <a:cs typeface="Arial"/>
              </a:rPr>
              <a:t>Orthopedics. </a:t>
            </a:r>
            <a:r>
              <a:rPr sz="1100" spc="-8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integrates </a:t>
            </a:r>
            <a:r>
              <a:rPr sz="1100" spc="-65" dirty="0">
                <a:latin typeface="Arial"/>
                <a:cs typeface="Arial"/>
              </a:rPr>
              <a:t>basic </a:t>
            </a:r>
            <a:r>
              <a:rPr sz="1100" spc="-70" dirty="0">
                <a:latin typeface="Arial"/>
                <a:cs typeface="Arial"/>
              </a:rPr>
              <a:t>science </a:t>
            </a:r>
            <a:r>
              <a:rPr sz="1100" spc="-45" dirty="0">
                <a:latin typeface="Arial"/>
                <a:cs typeface="Arial"/>
              </a:rPr>
              <a:t>knowledge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anatomy, </a:t>
            </a:r>
            <a:r>
              <a:rPr sz="1100" spc="-50" dirty="0">
                <a:latin typeface="Arial"/>
                <a:cs typeface="Arial"/>
              </a:rPr>
              <a:t>physiology, pharmacology and  </a:t>
            </a:r>
            <a:r>
              <a:rPr sz="1100" spc="-35" dirty="0">
                <a:latin typeface="Arial"/>
                <a:cs typeface="Arial"/>
              </a:rPr>
              <a:t>pathology </a:t>
            </a:r>
            <a:r>
              <a:rPr sz="1100" spc="4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45" dirty="0">
                <a:latin typeface="Arial"/>
                <a:cs typeface="Arial"/>
              </a:rPr>
              <a:t>problems </a:t>
            </a:r>
            <a:r>
              <a:rPr sz="1100" spc="-55" dirty="0">
                <a:latin typeface="Arial"/>
                <a:cs typeface="Arial"/>
              </a:rPr>
              <a:t>and </a:t>
            </a:r>
            <a:r>
              <a:rPr sz="1100" spc="-35" dirty="0">
                <a:latin typeface="Arial"/>
                <a:cs typeface="Arial"/>
              </a:rPr>
              <a:t>presentations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140" dirty="0">
                <a:latin typeface="Arial"/>
                <a:cs typeface="Arial"/>
              </a:rPr>
              <a:t>ENT </a:t>
            </a:r>
            <a:r>
              <a:rPr sz="1100" spc="-70" dirty="0">
                <a:latin typeface="Arial"/>
                <a:cs typeface="Arial"/>
              </a:rPr>
              <a:t>diseases. </a:t>
            </a:r>
            <a:r>
              <a:rPr sz="1100" spc="-30" dirty="0">
                <a:latin typeface="Arial"/>
                <a:cs typeface="Arial"/>
              </a:rPr>
              <a:t>Integrated curriculum </a:t>
            </a:r>
            <a:r>
              <a:rPr sz="1100" spc="-70" dirty="0">
                <a:latin typeface="Arial"/>
                <a:cs typeface="Arial"/>
              </a:rPr>
              <a:t>means </a:t>
            </a:r>
            <a:r>
              <a:rPr sz="1100" dirty="0">
                <a:latin typeface="Arial"/>
                <a:cs typeface="Arial"/>
              </a:rPr>
              <a:t>that  </a:t>
            </a:r>
            <a:r>
              <a:rPr sz="1100" spc="-5" dirty="0">
                <a:latin typeface="Arial"/>
                <a:cs typeface="Arial"/>
              </a:rPr>
              <a:t>subjects </a:t>
            </a:r>
            <a:r>
              <a:rPr sz="1100" spc="-10" dirty="0">
                <a:latin typeface="Arial"/>
                <a:cs typeface="Arial"/>
              </a:rPr>
              <a:t>are </a:t>
            </a:r>
            <a:r>
              <a:rPr sz="1100" dirty="0">
                <a:latin typeface="Arial"/>
                <a:cs typeface="Arial"/>
              </a:rPr>
              <a:t>presented </a:t>
            </a:r>
            <a:r>
              <a:rPr sz="1100" spc="-80" dirty="0">
                <a:latin typeface="Arial"/>
                <a:cs typeface="Arial"/>
              </a:rPr>
              <a:t>as </a:t>
            </a:r>
            <a:r>
              <a:rPr sz="1100" spc="-85" dirty="0">
                <a:latin typeface="Arial"/>
                <a:cs typeface="Arial"/>
              </a:rPr>
              <a:t>a </a:t>
            </a:r>
            <a:r>
              <a:rPr sz="1100" spc="-40" dirty="0">
                <a:latin typeface="Arial"/>
                <a:cs typeface="Arial"/>
              </a:rPr>
              <a:t>meaningful </a:t>
            </a:r>
            <a:r>
              <a:rPr sz="1100" spc="20" dirty="0">
                <a:latin typeface="Arial"/>
                <a:cs typeface="Arial"/>
              </a:rPr>
              <a:t>whole </a:t>
            </a:r>
            <a:r>
              <a:rPr sz="1100" spc="5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better </a:t>
            </a:r>
            <a:r>
              <a:rPr sz="1100" spc="-40" dirty="0">
                <a:latin typeface="Arial"/>
                <a:cs typeface="Arial"/>
              </a:rPr>
              <a:t>understanding </a:t>
            </a:r>
            <a:r>
              <a:rPr sz="110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basic </a:t>
            </a:r>
            <a:r>
              <a:rPr sz="1100" spc="-75" dirty="0">
                <a:latin typeface="Arial"/>
                <a:cs typeface="Arial"/>
              </a:rPr>
              <a:t>sciences </a:t>
            </a:r>
            <a:r>
              <a:rPr sz="1100" spc="-15" dirty="0">
                <a:latin typeface="Arial"/>
                <a:cs typeface="Arial"/>
              </a:rPr>
              <a:t>in </a:t>
            </a:r>
            <a:r>
              <a:rPr sz="1100" spc="-20" dirty="0">
                <a:latin typeface="Arial"/>
                <a:cs typeface="Arial"/>
              </a:rPr>
              <a:t>relation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35" dirty="0">
                <a:latin typeface="Arial"/>
                <a:cs typeface="Arial"/>
              </a:rPr>
              <a:t>clinical </a:t>
            </a:r>
            <a:r>
              <a:rPr sz="1100" spc="-50" dirty="0">
                <a:latin typeface="Arial"/>
                <a:cs typeface="Arial"/>
              </a:rPr>
              <a:t>experience </a:t>
            </a:r>
            <a:r>
              <a:rPr sz="1100" spc="-55" dirty="0">
                <a:latin typeface="Arial"/>
                <a:cs typeface="Arial"/>
              </a:rPr>
              <a:t>and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application.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31434" y="5261609"/>
            <a:ext cx="1162050" cy="266700"/>
          </a:xfrm>
          <a:custGeom>
            <a:avLst/>
            <a:gdLst/>
            <a:ahLst/>
            <a:cxnLst/>
            <a:rect l="l" t="t" r="r" b="b"/>
            <a:pathLst>
              <a:path w="1162050" h="266700">
                <a:moveTo>
                  <a:pt x="0" y="266700"/>
                </a:moveTo>
                <a:lnTo>
                  <a:pt x="1162050" y="266700"/>
                </a:lnTo>
                <a:lnTo>
                  <a:pt x="116205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7E7E7E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18734" y="5236209"/>
            <a:ext cx="1162050" cy="26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18734" y="5236209"/>
            <a:ext cx="1162050" cy="266700"/>
          </a:xfrm>
          <a:prstGeom prst="rect">
            <a:avLst/>
          </a:prstGeom>
          <a:ln w="12700">
            <a:solidFill>
              <a:srgbClr val="666666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355"/>
              </a:spcBef>
            </a:pPr>
            <a:r>
              <a:rPr sz="1200" b="1" spc="-155" dirty="0">
                <a:latin typeface="Arial"/>
                <a:cs typeface="Arial"/>
              </a:rPr>
              <a:t>PHYSIOLOGY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74114" y="7273925"/>
            <a:ext cx="1133475" cy="295275"/>
          </a:xfrm>
          <a:custGeom>
            <a:avLst/>
            <a:gdLst/>
            <a:ahLst/>
            <a:cxnLst/>
            <a:rect l="l" t="t" r="r" b="b"/>
            <a:pathLst>
              <a:path w="1133475" h="295275">
                <a:moveTo>
                  <a:pt x="0" y="295275"/>
                </a:moveTo>
                <a:lnTo>
                  <a:pt x="1133474" y="295275"/>
                </a:lnTo>
                <a:lnTo>
                  <a:pt x="1133474" y="0"/>
                </a:lnTo>
                <a:lnTo>
                  <a:pt x="0" y="0"/>
                </a:lnTo>
                <a:lnTo>
                  <a:pt x="0" y="295275"/>
                </a:lnTo>
                <a:close/>
              </a:path>
            </a:pathLst>
          </a:custGeom>
          <a:solidFill>
            <a:srgbClr val="1F576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61414" y="7248525"/>
            <a:ext cx="1133474" cy="295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61414" y="7248525"/>
            <a:ext cx="1133475" cy="295275"/>
          </a:xfrm>
          <a:prstGeom prst="rect">
            <a:avLst/>
          </a:prstGeom>
          <a:ln w="12700">
            <a:solidFill>
              <a:srgbClr val="92CDD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355"/>
              </a:spcBef>
            </a:pPr>
            <a:r>
              <a:rPr sz="1200" b="1" spc="-155" dirty="0">
                <a:latin typeface="Arial"/>
                <a:cs typeface="Arial"/>
              </a:rPr>
              <a:t>PATHOLOGY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94025" y="8135619"/>
            <a:ext cx="1323975" cy="285750"/>
          </a:xfrm>
          <a:custGeom>
            <a:avLst/>
            <a:gdLst/>
            <a:ahLst/>
            <a:cxnLst/>
            <a:rect l="l" t="t" r="r" b="b"/>
            <a:pathLst>
              <a:path w="1323975" h="285750">
                <a:moveTo>
                  <a:pt x="0" y="285749"/>
                </a:moveTo>
                <a:lnTo>
                  <a:pt x="1323975" y="285749"/>
                </a:lnTo>
                <a:lnTo>
                  <a:pt x="1323975" y="0"/>
                </a:lnTo>
                <a:lnTo>
                  <a:pt x="0" y="0"/>
                </a:lnTo>
                <a:lnTo>
                  <a:pt x="0" y="285749"/>
                </a:lnTo>
                <a:close/>
              </a:path>
            </a:pathLst>
          </a:custGeom>
          <a:solidFill>
            <a:srgbClr val="233E5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81325" y="8110219"/>
            <a:ext cx="1323975" cy="285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81325" y="8110219"/>
            <a:ext cx="1323975" cy="285750"/>
          </a:xfrm>
          <a:prstGeom prst="rect">
            <a:avLst/>
          </a:prstGeom>
          <a:ln w="12700">
            <a:solidFill>
              <a:srgbClr val="94B3D6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360"/>
              </a:spcBef>
            </a:pPr>
            <a:r>
              <a:rPr sz="1200" b="1" spc="-150" dirty="0">
                <a:latin typeface="Arial"/>
                <a:cs typeface="Arial"/>
              </a:rPr>
              <a:t>PHARMACOLOGY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31434" y="4010659"/>
            <a:ext cx="1981200" cy="371475"/>
          </a:xfrm>
          <a:custGeom>
            <a:avLst/>
            <a:gdLst/>
            <a:ahLst/>
            <a:cxnLst/>
            <a:rect l="l" t="t" r="r" b="b"/>
            <a:pathLst>
              <a:path w="1981200" h="371475">
                <a:moveTo>
                  <a:pt x="0" y="371475"/>
                </a:moveTo>
                <a:lnTo>
                  <a:pt x="1981199" y="371475"/>
                </a:lnTo>
                <a:lnTo>
                  <a:pt x="1981199" y="0"/>
                </a:lnTo>
                <a:lnTo>
                  <a:pt x="0" y="0"/>
                </a:lnTo>
                <a:lnTo>
                  <a:pt x="0" y="371475"/>
                </a:lnTo>
                <a:close/>
              </a:path>
            </a:pathLst>
          </a:custGeom>
          <a:solidFill>
            <a:srgbClr val="61232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18734" y="3985259"/>
            <a:ext cx="1981199" cy="3714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18734" y="3985259"/>
            <a:ext cx="1981200" cy="371475"/>
          </a:xfrm>
          <a:prstGeom prst="rect">
            <a:avLst/>
          </a:prstGeom>
          <a:ln w="12700">
            <a:solidFill>
              <a:srgbClr val="D99493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94310">
              <a:lnSpc>
                <a:spcPct val="100000"/>
              </a:lnSpc>
              <a:spcBef>
                <a:spcPts val="350"/>
              </a:spcBef>
            </a:pPr>
            <a:r>
              <a:rPr sz="1200" b="1" spc="-85" dirty="0">
                <a:latin typeface="Arial"/>
                <a:cs typeface="Arial"/>
              </a:rPr>
              <a:t>COMMUNITY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MEDICINE*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50559" y="4460240"/>
            <a:ext cx="1362075" cy="276225"/>
          </a:xfrm>
          <a:custGeom>
            <a:avLst/>
            <a:gdLst/>
            <a:ahLst/>
            <a:cxnLst/>
            <a:rect l="l" t="t" r="r" b="b"/>
            <a:pathLst>
              <a:path w="1362075" h="276225">
                <a:moveTo>
                  <a:pt x="0" y="276225"/>
                </a:moveTo>
                <a:lnTo>
                  <a:pt x="1362074" y="276225"/>
                </a:lnTo>
                <a:lnTo>
                  <a:pt x="1362074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4E6028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37859" y="4434840"/>
            <a:ext cx="1362074" cy="2762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37859" y="4434840"/>
            <a:ext cx="1362075" cy="276225"/>
          </a:xfrm>
          <a:prstGeom prst="rect">
            <a:avLst/>
          </a:prstGeom>
          <a:ln w="12700">
            <a:solidFill>
              <a:srgbClr val="C2D59B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85750">
              <a:lnSpc>
                <a:spcPct val="100000"/>
              </a:lnSpc>
              <a:spcBef>
                <a:spcPts val="350"/>
              </a:spcBef>
            </a:pPr>
            <a:r>
              <a:rPr sz="1200" b="1" spc="-110" dirty="0">
                <a:latin typeface="Arial"/>
                <a:cs typeface="Arial"/>
              </a:rPr>
              <a:t>BIO-ETHICS*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251450" y="6944359"/>
            <a:ext cx="1428750" cy="329565"/>
          </a:xfrm>
          <a:custGeom>
            <a:avLst/>
            <a:gdLst/>
            <a:ahLst/>
            <a:cxnLst/>
            <a:rect l="l" t="t" r="r" b="b"/>
            <a:pathLst>
              <a:path w="1428750" h="329565">
                <a:moveTo>
                  <a:pt x="0" y="329565"/>
                </a:moveTo>
                <a:lnTo>
                  <a:pt x="1428750" y="329565"/>
                </a:lnTo>
                <a:lnTo>
                  <a:pt x="1428750" y="0"/>
                </a:lnTo>
                <a:lnTo>
                  <a:pt x="0" y="0"/>
                </a:lnTo>
                <a:lnTo>
                  <a:pt x="0" y="329565"/>
                </a:lnTo>
                <a:close/>
              </a:path>
            </a:pathLst>
          </a:custGeom>
          <a:solidFill>
            <a:srgbClr val="96460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38750" y="6918959"/>
            <a:ext cx="1428750" cy="3295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238750" y="6918959"/>
            <a:ext cx="1428750" cy="329565"/>
          </a:xfrm>
          <a:prstGeom prst="rect">
            <a:avLst/>
          </a:prstGeom>
          <a:ln w="12700">
            <a:solidFill>
              <a:srgbClr val="F9BE8F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355"/>
              </a:spcBef>
            </a:pPr>
            <a:r>
              <a:rPr sz="1200" b="1" spc="-165" dirty="0">
                <a:latin typeface="Arial"/>
                <a:cs typeface="Arial"/>
              </a:rPr>
              <a:t>PLASTIC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-185" dirty="0">
                <a:latin typeface="Arial"/>
                <a:cs typeface="Arial"/>
              </a:rPr>
              <a:t>SURGERY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08075" y="5252084"/>
            <a:ext cx="1247775" cy="276225"/>
          </a:xfrm>
          <a:custGeom>
            <a:avLst/>
            <a:gdLst/>
            <a:ahLst/>
            <a:cxnLst/>
            <a:rect l="l" t="t" r="r" b="b"/>
            <a:pathLst>
              <a:path w="1247775" h="276225">
                <a:moveTo>
                  <a:pt x="0" y="276225"/>
                </a:moveTo>
                <a:lnTo>
                  <a:pt x="1247775" y="276225"/>
                </a:lnTo>
                <a:lnTo>
                  <a:pt x="1247775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3E305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95375" y="5226684"/>
            <a:ext cx="1247775" cy="2762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95375" y="5226684"/>
            <a:ext cx="1247775" cy="276225"/>
          </a:xfrm>
          <a:prstGeom prst="rect">
            <a:avLst/>
          </a:prstGeom>
          <a:ln w="12700">
            <a:solidFill>
              <a:srgbClr val="B1A0C6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359"/>
              </a:spcBef>
            </a:pPr>
            <a:r>
              <a:rPr sz="1200" b="1" spc="-110" dirty="0">
                <a:latin typeface="Arial"/>
                <a:cs typeface="Arial"/>
              </a:rPr>
              <a:t>ANATOMY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76572" y="5408676"/>
            <a:ext cx="1042669" cy="366395"/>
          </a:xfrm>
          <a:custGeom>
            <a:avLst/>
            <a:gdLst/>
            <a:ahLst/>
            <a:cxnLst/>
            <a:rect l="l" t="t" r="r" b="b"/>
            <a:pathLst>
              <a:path w="1042670" h="366395">
                <a:moveTo>
                  <a:pt x="965768" y="24058"/>
                </a:moveTo>
                <a:lnTo>
                  <a:pt x="0" y="341884"/>
                </a:lnTo>
                <a:lnTo>
                  <a:pt x="7874" y="366013"/>
                </a:lnTo>
                <a:lnTo>
                  <a:pt x="973719" y="48163"/>
                </a:lnTo>
                <a:lnTo>
                  <a:pt x="965768" y="24058"/>
                </a:lnTo>
                <a:close/>
              </a:path>
              <a:path w="1042670" h="366395">
                <a:moveTo>
                  <a:pt x="1034365" y="20065"/>
                </a:moveTo>
                <a:lnTo>
                  <a:pt x="977900" y="20065"/>
                </a:lnTo>
                <a:lnTo>
                  <a:pt x="985774" y="44196"/>
                </a:lnTo>
                <a:lnTo>
                  <a:pt x="973719" y="48163"/>
                </a:lnTo>
                <a:lnTo>
                  <a:pt x="981710" y="72389"/>
                </a:lnTo>
                <a:lnTo>
                  <a:pt x="1034365" y="20065"/>
                </a:lnTo>
                <a:close/>
              </a:path>
              <a:path w="1042670" h="366395">
                <a:moveTo>
                  <a:pt x="977900" y="20065"/>
                </a:moveTo>
                <a:lnTo>
                  <a:pt x="965768" y="24058"/>
                </a:lnTo>
                <a:lnTo>
                  <a:pt x="973719" y="48163"/>
                </a:lnTo>
                <a:lnTo>
                  <a:pt x="985774" y="44196"/>
                </a:lnTo>
                <a:lnTo>
                  <a:pt x="977900" y="20065"/>
                </a:lnTo>
                <a:close/>
              </a:path>
              <a:path w="1042670" h="366395">
                <a:moveTo>
                  <a:pt x="957834" y="0"/>
                </a:moveTo>
                <a:lnTo>
                  <a:pt x="965768" y="24058"/>
                </a:lnTo>
                <a:lnTo>
                  <a:pt x="977900" y="20065"/>
                </a:lnTo>
                <a:lnTo>
                  <a:pt x="1034365" y="20065"/>
                </a:lnTo>
                <a:lnTo>
                  <a:pt x="1042162" y="12319"/>
                </a:lnTo>
                <a:lnTo>
                  <a:pt x="9578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43785" y="5354701"/>
            <a:ext cx="927100" cy="342900"/>
          </a:xfrm>
          <a:custGeom>
            <a:avLst/>
            <a:gdLst/>
            <a:ahLst/>
            <a:cxnLst/>
            <a:rect l="l" t="t" r="r" b="b"/>
            <a:pathLst>
              <a:path w="927100" h="342900">
                <a:moveTo>
                  <a:pt x="76166" y="23977"/>
                </a:moveTo>
                <a:lnTo>
                  <a:pt x="67873" y="47966"/>
                </a:lnTo>
                <a:lnTo>
                  <a:pt x="918463" y="342391"/>
                </a:lnTo>
                <a:lnTo>
                  <a:pt x="926845" y="318515"/>
                </a:lnTo>
                <a:lnTo>
                  <a:pt x="76166" y="23977"/>
                </a:lnTo>
                <a:close/>
              </a:path>
              <a:path w="927100" h="342900">
                <a:moveTo>
                  <a:pt x="84454" y="0"/>
                </a:moveTo>
                <a:lnTo>
                  <a:pt x="0" y="11049"/>
                </a:lnTo>
                <a:lnTo>
                  <a:pt x="59562" y="72009"/>
                </a:lnTo>
                <a:lnTo>
                  <a:pt x="67873" y="47966"/>
                </a:lnTo>
                <a:lnTo>
                  <a:pt x="55879" y="43814"/>
                </a:lnTo>
                <a:lnTo>
                  <a:pt x="64134" y="19812"/>
                </a:lnTo>
                <a:lnTo>
                  <a:pt x="77606" y="19812"/>
                </a:lnTo>
                <a:lnTo>
                  <a:pt x="84454" y="0"/>
                </a:lnTo>
                <a:close/>
              </a:path>
              <a:path w="927100" h="342900">
                <a:moveTo>
                  <a:pt x="64134" y="19812"/>
                </a:moveTo>
                <a:lnTo>
                  <a:pt x="55879" y="43814"/>
                </a:lnTo>
                <a:lnTo>
                  <a:pt x="67873" y="47966"/>
                </a:lnTo>
                <a:lnTo>
                  <a:pt x="76166" y="23977"/>
                </a:lnTo>
                <a:lnTo>
                  <a:pt x="64134" y="19812"/>
                </a:lnTo>
                <a:close/>
              </a:path>
              <a:path w="927100" h="342900">
                <a:moveTo>
                  <a:pt x="77606" y="19812"/>
                </a:moveTo>
                <a:lnTo>
                  <a:pt x="64134" y="19812"/>
                </a:lnTo>
                <a:lnTo>
                  <a:pt x="76166" y="23977"/>
                </a:lnTo>
                <a:lnTo>
                  <a:pt x="77606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94889" y="6908038"/>
            <a:ext cx="702310" cy="421005"/>
          </a:xfrm>
          <a:custGeom>
            <a:avLst/>
            <a:gdLst/>
            <a:ahLst/>
            <a:cxnLst/>
            <a:rect l="l" t="t" r="r" b="b"/>
            <a:pathLst>
              <a:path w="702310" h="421004">
                <a:moveTo>
                  <a:pt x="46355" y="348995"/>
                </a:moveTo>
                <a:lnTo>
                  <a:pt x="0" y="420496"/>
                </a:lnTo>
                <a:lnTo>
                  <a:pt x="84962" y="414654"/>
                </a:lnTo>
                <a:lnTo>
                  <a:pt x="75852" y="399160"/>
                </a:lnTo>
                <a:lnTo>
                  <a:pt x="61214" y="399160"/>
                </a:lnTo>
                <a:lnTo>
                  <a:pt x="48260" y="377316"/>
                </a:lnTo>
                <a:lnTo>
                  <a:pt x="59214" y="370864"/>
                </a:lnTo>
                <a:lnTo>
                  <a:pt x="46355" y="348995"/>
                </a:lnTo>
                <a:close/>
              </a:path>
              <a:path w="702310" h="421004">
                <a:moveTo>
                  <a:pt x="59214" y="370864"/>
                </a:moveTo>
                <a:lnTo>
                  <a:pt x="48260" y="377316"/>
                </a:lnTo>
                <a:lnTo>
                  <a:pt x="61214" y="399160"/>
                </a:lnTo>
                <a:lnTo>
                  <a:pt x="72086" y="392756"/>
                </a:lnTo>
                <a:lnTo>
                  <a:pt x="59214" y="370864"/>
                </a:lnTo>
                <a:close/>
              </a:path>
              <a:path w="702310" h="421004">
                <a:moveTo>
                  <a:pt x="72086" y="392756"/>
                </a:moveTo>
                <a:lnTo>
                  <a:pt x="61214" y="399160"/>
                </a:lnTo>
                <a:lnTo>
                  <a:pt x="75852" y="399160"/>
                </a:lnTo>
                <a:lnTo>
                  <a:pt x="72086" y="392756"/>
                </a:lnTo>
                <a:close/>
              </a:path>
              <a:path w="702310" h="421004">
                <a:moveTo>
                  <a:pt x="688848" y="0"/>
                </a:moveTo>
                <a:lnTo>
                  <a:pt x="59214" y="370864"/>
                </a:lnTo>
                <a:lnTo>
                  <a:pt x="72086" y="392756"/>
                </a:lnTo>
                <a:lnTo>
                  <a:pt x="701802" y="21843"/>
                </a:lnTo>
                <a:lnTo>
                  <a:pt x="6888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71570" y="7414894"/>
            <a:ext cx="76200" cy="695325"/>
          </a:xfrm>
          <a:custGeom>
            <a:avLst/>
            <a:gdLst/>
            <a:ahLst/>
            <a:cxnLst/>
            <a:rect l="l" t="t" r="r" b="b"/>
            <a:pathLst>
              <a:path w="76200" h="695325">
                <a:moveTo>
                  <a:pt x="25400" y="619124"/>
                </a:moveTo>
                <a:lnTo>
                  <a:pt x="0" y="619124"/>
                </a:lnTo>
                <a:lnTo>
                  <a:pt x="38100" y="695324"/>
                </a:lnTo>
                <a:lnTo>
                  <a:pt x="69850" y="631824"/>
                </a:lnTo>
                <a:lnTo>
                  <a:pt x="25400" y="631824"/>
                </a:lnTo>
                <a:lnTo>
                  <a:pt x="25400" y="619124"/>
                </a:lnTo>
                <a:close/>
              </a:path>
              <a:path w="76200" h="695325">
                <a:moveTo>
                  <a:pt x="50800" y="0"/>
                </a:moveTo>
                <a:lnTo>
                  <a:pt x="25400" y="0"/>
                </a:lnTo>
                <a:lnTo>
                  <a:pt x="25400" y="631824"/>
                </a:lnTo>
                <a:lnTo>
                  <a:pt x="50800" y="631824"/>
                </a:lnTo>
                <a:lnTo>
                  <a:pt x="50800" y="0"/>
                </a:lnTo>
                <a:close/>
              </a:path>
              <a:path w="76200" h="695325">
                <a:moveTo>
                  <a:pt x="76200" y="619124"/>
                </a:moveTo>
                <a:lnTo>
                  <a:pt x="50800" y="619124"/>
                </a:lnTo>
                <a:lnTo>
                  <a:pt x="50800" y="631824"/>
                </a:lnTo>
                <a:lnTo>
                  <a:pt x="69850" y="631824"/>
                </a:lnTo>
                <a:lnTo>
                  <a:pt x="76200" y="619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00982" y="6807961"/>
            <a:ext cx="937894" cy="355600"/>
          </a:xfrm>
          <a:custGeom>
            <a:avLst/>
            <a:gdLst/>
            <a:ahLst/>
            <a:cxnLst/>
            <a:rect l="l" t="t" r="r" b="b"/>
            <a:pathLst>
              <a:path w="937895" h="355600">
                <a:moveTo>
                  <a:pt x="861756" y="331628"/>
                </a:moveTo>
                <a:lnTo>
                  <a:pt x="853185" y="355600"/>
                </a:lnTo>
                <a:lnTo>
                  <a:pt x="937767" y="345313"/>
                </a:lnTo>
                <a:lnTo>
                  <a:pt x="928758" y="335915"/>
                </a:lnTo>
                <a:lnTo>
                  <a:pt x="873759" y="335915"/>
                </a:lnTo>
                <a:lnTo>
                  <a:pt x="861756" y="331628"/>
                </a:lnTo>
                <a:close/>
              </a:path>
              <a:path w="937895" h="355600">
                <a:moveTo>
                  <a:pt x="870289" y="307760"/>
                </a:moveTo>
                <a:lnTo>
                  <a:pt x="861756" y="331628"/>
                </a:lnTo>
                <a:lnTo>
                  <a:pt x="873759" y="335915"/>
                </a:lnTo>
                <a:lnTo>
                  <a:pt x="882268" y="312039"/>
                </a:lnTo>
                <a:lnTo>
                  <a:pt x="870289" y="307760"/>
                </a:lnTo>
                <a:close/>
              </a:path>
              <a:path w="937895" h="355600">
                <a:moveTo>
                  <a:pt x="878839" y="283845"/>
                </a:moveTo>
                <a:lnTo>
                  <a:pt x="870289" y="307760"/>
                </a:lnTo>
                <a:lnTo>
                  <a:pt x="882268" y="312039"/>
                </a:lnTo>
                <a:lnTo>
                  <a:pt x="873759" y="335915"/>
                </a:lnTo>
                <a:lnTo>
                  <a:pt x="928758" y="335915"/>
                </a:lnTo>
                <a:lnTo>
                  <a:pt x="878839" y="283845"/>
                </a:lnTo>
                <a:close/>
              </a:path>
              <a:path w="937895" h="355600">
                <a:moveTo>
                  <a:pt x="8635" y="0"/>
                </a:moveTo>
                <a:lnTo>
                  <a:pt x="0" y="23876"/>
                </a:lnTo>
                <a:lnTo>
                  <a:pt x="861756" y="331628"/>
                </a:lnTo>
                <a:lnTo>
                  <a:pt x="870289" y="307760"/>
                </a:lnTo>
                <a:lnTo>
                  <a:pt x="8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85925" y="8993505"/>
            <a:ext cx="5219700" cy="340995"/>
          </a:xfrm>
          <a:custGeom>
            <a:avLst/>
            <a:gdLst/>
            <a:ahLst/>
            <a:cxnLst/>
            <a:rect l="l" t="t" r="r" b="b"/>
            <a:pathLst>
              <a:path w="5219700" h="340995">
                <a:moveTo>
                  <a:pt x="0" y="340995"/>
                </a:moveTo>
                <a:lnTo>
                  <a:pt x="5219700" y="340995"/>
                </a:lnTo>
                <a:lnTo>
                  <a:pt x="5219700" y="0"/>
                </a:lnTo>
                <a:lnTo>
                  <a:pt x="0" y="0"/>
                </a:lnTo>
                <a:lnTo>
                  <a:pt x="0" y="3409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685925" y="8993505"/>
            <a:ext cx="5219700" cy="340995"/>
          </a:xfrm>
          <a:custGeom>
            <a:avLst/>
            <a:gdLst/>
            <a:ahLst/>
            <a:cxnLst/>
            <a:rect l="l" t="t" r="r" b="b"/>
            <a:pathLst>
              <a:path w="5219700" h="340995">
                <a:moveTo>
                  <a:pt x="0" y="340995"/>
                </a:moveTo>
                <a:lnTo>
                  <a:pt x="5219700" y="340995"/>
                </a:lnTo>
                <a:lnTo>
                  <a:pt x="5219700" y="0"/>
                </a:lnTo>
                <a:lnTo>
                  <a:pt x="0" y="0"/>
                </a:lnTo>
                <a:lnTo>
                  <a:pt x="0" y="3409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765045" y="9046159"/>
            <a:ext cx="5065395" cy="212090"/>
          </a:xfrm>
          <a:prstGeom prst="rect">
            <a:avLst/>
          </a:prstGeom>
          <a:solidFill>
            <a:srgbClr val="E4B8B7"/>
          </a:solidFill>
        </p:spPr>
        <p:txBody>
          <a:bodyPr vert="horz" wrap="square" lIns="0" tIns="0" rIns="0" bIns="0" rtlCol="0">
            <a:spAutoFit/>
          </a:bodyPr>
          <a:lstStyle/>
          <a:p>
            <a:pPr marL="144780">
              <a:lnSpc>
                <a:spcPts val="1380"/>
              </a:lnSpc>
            </a:pPr>
            <a:r>
              <a:rPr sz="1200" spc="-35" dirty="0">
                <a:latin typeface="Arial"/>
                <a:cs typeface="Arial"/>
              </a:rPr>
              <a:t>*Community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Medicine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&amp;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Bio-ethics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run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parallel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throughout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semester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95575" y="5356859"/>
            <a:ext cx="2156460" cy="2083435"/>
          </a:xfrm>
          <a:custGeom>
            <a:avLst/>
            <a:gdLst/>
            <a:ahLst/>
            <a:cxnLst/>
            <a:rect l="l" t="t" r="r" b="b"/>
            <a:pathLst>
              <a:path w="2156460" h="2083434">
                <a:moveTo>
                  <a:pt x="1078229" y="0"/>
                </a:moveTo>
                <a:lnTo>
                  <a:pt x="0" y="796670"/>
                </a:lnTo>
                <a:lnTo>
                  <a:pt x="419354" y="2083434"/>
                </a:lnTo>
                <a:lnTo>
                  <a:pt x="1737105" y="2083434"/>
                </a:lnTo>
                <a:lnTo>
                  <a:pt x="2156460" y="796670"/>
                </a:lnTo>
                <a:lnTo>
                  <a:pt x="1078229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82875" y="5331459"/>
            <a:ext cx="2156460" cy="20834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82875" y="5331459"/>
            <a:ext cx="2156460" cy="2083435"/>
          </a:xfrm>
          <a:custGeom>
            <a:avLst/>
            <a:gdLst/>
            <a:ahLst/>
            <a:cxnLst/>
            <a:rect l="l" t="t" r="r" b="b"/>
            <a:pathLst>
              <a:path w="2156460" h="2083434">
                <a:moveTo>
                  <a:pt x="1078229" y="0"/>
                </a:moveTo>
                <a:lnTo>
                  <a:pt x="0" y="796670"/>
                </a:lnTo>
                <a:lnTo>
                  <a:pt x="419354" y="2083434"/>
                </a:lnTo>
                <a:lnTo>
                  <a:pt x="1737105" y="2083434"/>
                </a:lnTo>
                <a:lnTo>
                  <a:pt x="2156460" y="796670"/>
                </a:lnTo>
                <a:lnTo>
                  <a:pt x="1078229" y="0"/>
                </a:lnTo>
                <a:close/>
              </a:path>
            </a:pathLst>
          </a:custGeom>
          <a:ln w="127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177667" y="5759576"/>
            <a:ext cx="1167765" cy="88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0040">
              <a:lnSpc>
                <a:spcPct val="117100"/>
              </a:lnSpc>
              <a:spcBef>
                <a:spcPts val="100"/>
              </a:spcBef>
            </a:pPr>
            <a:r>
              <a:rPr sz="2400" b="1" spc="-290" dirty="0">
                <a:solidFill>
                  <a:srgbClr val="FFFFFF"/>
                </a:solidFill>
                <a:latin typeface="Arial"/>
                <a:cs typeface="Arial"/>
              </a:rPr>
              <a:t>ENT  </a:t>
            </a:r>
            <a:r>
              <a:rPr sz="2400" b="1" spc="-210" dirty="0">
                <a:solidFill>
                  <a:srgbClr val="FFFFFF"/>
                </a:solidFill>
                <a:latin typeface="Arial"/>
                <a:cs typeface="Arial"/>
              </a:rPr>
              <a:t>MODU</a:t>
            </a:r>
            <a:r>
              <a:rPr sz="2400" b="1" spc="-16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43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55" smtClean="0">
                <a:latin typeface="Arial"/>
                <a:cs typeface="Arial"/>
              </a:rPr>
              <a:t>S</a:t>
            </a:r>
            <a:r>
              <a:rPr lang="en-US" sz="1000" b="1" i="1" spc="-155" dirty="0" smtClean="0">
                <a:latin typeface="Arial"/>
                <a:cs typeface="Arial"/>
              </a:rPr>
              <a:t>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580" y="830325"/>
            <a:ext cx="6254750" cy="79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65" dirty="0">
                <a:latin typeface="Arial"/>
                <a:cs typeface="Arial"/>
              </a:rPr>
              <a:t>LEARNING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160" dirty="0">
                <a:latin typeface="Arial"/>
                <a:cs typeface="Arial"/>
              </a:rPr>
              <a:t>METHODOLGIES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101699"/>
              </a:lnSpc>
              <a:spcBef>
                <a:spcPts val="10"/>
              </a:spcBef>
            </a:pPr>
            <a:r>
              <a:rPr sz="1200" spc="-9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module </a:t>
            </a:r>
            <a:r>
              <a:rPr sz="1200" spc="-70" dirty="0">
                <a:latin typeface="Arial"/>
                <a:cs typeface="Arial"/>
              </a:rPr>
              <a:t>focuses </a:t>
            </a:r>
            <a:r>
              <a:rPr sz="1200" spc="-40" dirty="0">
                <a:latin typeface="Arial"/>
                <a:cs typeface="Arial"/>
              </a:rPr>
              <a:t>on </a:t>
            </a:r>
            <a:r>
              <a:rPr sz="1200" spc="-30" dirty="0">
                <a:latin typeface="Arial"/>
                <a:cs typeface="Arial"/>
              </a:rPr>
              <a:t>integrating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30" dirty="0">
                <a:latin typeface="Arial"/>
                <a:cs typeface="Arial"/>
              </a:rPr>
              <a:t>health </a:t>
            </a:r>
            <a:r>
              <a:rPr sz="1200" spc="-80" dirty="0">
                <a:latin typeface="Arial"/>
                <a:cs typeface="Arial"/>
              </a:rPr>
              <a:t>sciences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clinical </a:t>
            </a:r>
            <a:r>
              <a:rPr sz="1200" spc="-45" dirty="0">
                <a:latin typeface="Arial"/>
                <a:cs typeface="Arial"/>
              </a:rPr>
              <a:t>medicine. </a:t>
            </a:r>
            <a:r>
              <a:rPr sz="1200" spc="-75" dirty="0">
                <a:latin typeface="Arial"/>
                <a:cs typeface="Arial"/>
              </a:rPr>
              <a:t>Teaching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45" dirty="0">
                <a:latin typeface="Arial"/>
                <a:cs typeface="Arial"/>
              </a:rPr>
              <a:t>learning  methodologies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35" dirty="0">
                <a:latin typeface="Arial"/>
                <a:cs typeface="Arial"/>
              </a:rPr>
              <a:t>combination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30" dirty="0">
                <a:latin typeface="Arial"/>
                <a:cs typeface="Arial"/>
              </a:rPr>
              <a:t>interactive </a:t>
            </a:r>
            <a:r>
              <a:rPr sz="1200" spc="-40" dirty="0">
                <a:latin typeface="Arial"/>
                <a:cs typeface="Arial"/>
              </a:rPr>
              <a:t>lectures, </a:t>
            </a:r>
            <a:r>
              <a:rPr sz="1200" spc="-20" dirty="0">
                <a:latin typeface="Arial"/>
                <a:cs typeface="Arial"/>
              </a:rPr>
              <a:t>tutorials, </a:t>
            </a:r>
            <a:r>
              <a:rPr sz="1200" spc="-55" dirty="0">
                <a:latin typeface="Arial"/>
                <a:cs typeface="Arial"/>
              </a:rPr>
              <a:t>small </a:t>
            </a:r>
            <a:r>
              <a:rPr sz="1200" spc="-40" dirty="0">
                <a:latin typeface="Arial"/>
                <a:cs typeface="Arial"/>
              </a:rPr>
              <a:t>group </a:t>
            </a:r>
            <a:r>
              <a:rPr sz="1200" spc="-80" dirty="0">
                <a:latin typeface="Arial"/>
                <a:cs typeface="Arial"/>
              </a:rPr>
              <a:t>sessions,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60" dirty="0">
                <a:latin typeface="Arial"/>
                <a:cs typeface="Arial"/>
              </a:rPr>
              <a:t>task  </a:t>
            </a:r>
            <a:r>
              <a:rPr sz="1200" spc="-25" dirty="0">
                <a:latin typeface="Arial"/>
                <a:cs typeface="Arial"/>
              </a:rPr>
              <a:t>oriented </a:t>
            </a:r>
            <a:r>
              <a:rPr sz="1200" spc="-40" dirty="0">
                <a:latin typeface="Arial"/>
                <a:cs typeface="Arial"/>
              </a:rPr>
              <a:t>learning, </a:t>
            </a:r>
            <a:r>
              <a:rPr sz="1200" spc="-45" dirty="0">
                <a:latin typeface="Arial"/>
                <a:cs typeface="Arial"/>
              </a:rPr>
              <a:t>e-learning, </a:t>
            </a:r>
            <a:r>
              <a:rPr sz="1200" spc="-55" dirty="0">
                <a:latin typeface="Arial"/>
                <a:cs typeface="Arial"/>
              </a:rPr>
              <a:t>skills </a:t>
            </a:r>
            <a:r>
              <a:rPr sz="1200" spc="-50" dirty="0">
                <a:latin typeface="Arial"/>
                <a:cs typeface="Arial"/>
              </a:rPr>
              <a:t>teaching </a:t>
            </a:r>
            <a:r>
              <a:rPr sz="1200" spc="-90" dirty="0">
                <a:latin typeface="Arial"/>
                <a:cs typeface="Arial"/>
              </a:rPr>
              <a:t>sessions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40" dirty="0">
                <a:latin typeface="Arial"/>
                <a:cs typeface="Arial"/>
              </a:rPr>
              <a:t>clinical</a:t>
            </a:r>
            <a:r>
              <a:rPr sz="1200" spc="-125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postings.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89024" y="2021077"/>
          <a:ext cx="6100445" cy="672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2125"/>
                <a:gridCol w="3068320"/>
              </a:tblGrid>
              <a:tr h="347345">
                <a:tc>
                  <a:txBody>
                    <a:bodyPr/>
                    <a:lstStyle/>
                    <a:p>
                      <a:pPr marL="69850" algn="ctr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Teaching/Learning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95" dirty="0">
                          <a:latin typeface="Arial"/>
                          <a:cs typeface="Arial"/>
                        </a:rPr>
                        <a:t>Technique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Icons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3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Interactive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Lectures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3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735" algn="ctr">
                        <a:lnSpc>
                          <a:spcPct val="1000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rotations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9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19785" marR="812800" indent="889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Small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Group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Sessions/  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Task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oriented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1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200" spc="-114" dirty="0">
                          <a:latin typeface="Arial"/>
                          <a:cs typeface="Arial"/>
                        </a:rPr>
                        <a:t>Case-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Based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Discussions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1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Self-Directed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Study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93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92455" marR="581660" indent="596900">
                        <a:lnSpc>
                          <a:spcPct val="101699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E-Learning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(edmodo,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websites,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podcasts)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5095875" y="3206114"/>
            <a:ext cx="946150" cy="761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31225" y="4302051"/>
            <a:ext cx="892621" cy="8730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90820" y="6724904"/>
            <a:ext cx="935989" cy="586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6662" y="2462344"/>
            <a:ext cx="670164" cy="5712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63354" y="5672870"/>
            <a:ext cx="962490" cy="6678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30867" y="7907655"/>
            <a:ext cx="698415" cy="5840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lang="en-US" sz="1000" b="1" i="1" spc="-155" dirty="0" smtClean="0">
                <a:latin typeface="Arial"/>
                <a:cs typeface="Arial"/>
              </a:rPr>
              <a:t>EA</a:t>
            </a:r>
            <a:r>
              <a:rPr sz="1000" b="1" i="1" spc="-125" smtClean="0">
                <a:latin typeface="Arial"/>
                <a:cs typeface="Arial"/>
              </a:rPr>
              <a:t>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684" y="638047"/>
            <a:ext cx="6226810" cy="2441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25" dirty="0">
                <a:latin typeface="Arial"/>
                <a:cs typeface="Arial"/>
              </a:rPr>
              <a:t>Task </a:t>
            </a:r>
            <a:r>
              <a:rPr sz="1200" b="1" spc="-65" dirty="0">
                <a:latin typeface="Arial"/>
                <a:cs typeface="Arial"/>
              </a:rPr>
              <a:t>Oriented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105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2860" marR="5080" algn="just">
              <a:lnSpc>
                <a:spcPct val="101899"/>
              </a:lnSpc>
            </a:pPr>
            <a:r>
              <a:rPr sz="1200" spc="-35" dirty="0">
                <a:latin typeface="Arial"/>
                <a:cs typeface="Arial"/>
              </a:rPr>
              <a:t>In </a:t>
            </a:r>
            <a:r>
              <a:rPr sz="1200" spc="-3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module, </a:t>
            </a:r>
            <a:r>
              <a:rPr sz="1200" spc="-45" dirty="0">
                <a:latin typeface="Arial"/>
                <a:cs typeface="Arial"/>
              </a:rPr>
              <a:t>objectives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60" dirty="0">
                <a:latin typeface="Arial"/>
                <a:cs typeface="Arial"/>
              </a:rPr>
              <a:t>achieved </a:t>
            </a:r>
            <a:r>
              <a:rPr sz="1200" spc="-50" dirty="0">
                <a:latin typeface="Arial"/>
                <a:cs typeface="Arial"/>
              </a:rPr>
              <a:t>by </a:t>
            </a:r>
            <a:r>
              <a:rPr sz="1200" spc="-65" dirty="0">
                <a:latin typeface="Arial"/>
                <a:cs typeface="Arial"/>
              </a:rPr>
              <a:t>using </a:t>
            </a:r>
            <a:r>
              <a:rPr sz="1200" spc="-15" dirty="0">
                <a:latin typeface="Arial"/>
                <a:cs typeface="Arial"/>
              </a:rPr>
              <a:t>multiple </a:t>
            </a:r>
            <a:r>
              <a:rPr sz="1200" spc="-30" dirty="0">
                <a:latin typeface="Arial"/>
                <a:cs typeface="Arial"/>
              </a:rPr>
              <a:t>instructional </a:t>
            </a:r>
            <a:r>
              <a:rPr sz="1200" spc="-45" dirty="0">
                <a:latin typeface="Arial"/>
                <a:cs typeface="Arial"/>
              </a:rPr>
              <a:t>strategies </a:t>
            </a:r>
            <a:r>
              <a:rPr sz="1200" spc="-15" dirty="0">
                <a:latin typeface="Arial"/>
                <a:cs typeface="Arial"/>
              </a:rPr>
              <a:t>other </a:t>
            </a:r>
            <a:r>
              <a:rPr sz="1200" spc="-35" dirty="0">
                <a:latin typeface="Arial"/>
                <a:cs typeface="Arial"/>
              </a:rPr>
              <a:t>than  </a:t>
            </a:r>
            <a:r>
              <a:rPr sz="1200" spc="-40" dirty="0">
                <a:latin typeface="Arial"/>
                <a:cs typeface="Arial"/>
              </a:rPr>
              <a:t>lectures </a:t>
            </a:r>
            <a:r>
              <a:rPr sz="1200" spc="-35" dirty="0">
                <a:latin typeface="Arial"/>
                <a:cs typeface="Arial"/>
              </a:rPr>
              <a:t>only. </a:t>
            </a:r>
            <a:r>
              <a:rPr sz="1200" b="1" spc="-125" dirty="0">
                <a:latin typeface="Arial"/>
                <a:cs typeface="Arial"/>
              </a:rPr>
              <a:t>Task </a:t>
            </a:r>
            <a:r>
              <a:rPr sz="1200" b="1" spc="-60" dirty="0">
                <a:latin typeface="Arial"/>
                <a:cs typeface="Arial"/>
              </a:rPr>
              <a:t>oriented </a:t>
            </a:r>
            <a:r>
              <a:rPr sz="1200" b="1" spc="-80" dirty="0">
                <a:latin typeface="Arial"/>
                <a:cs typeface="Arial"/>
              </a:rPr>
              <a:t>learning </a:t>
            </a:r>
            <a:r>
              <a:rPr sz="1200" spc="-65" dirty="0">
                <a:latin typeface="Arial"/>
                <a:cs typeface="Arial"/>
              </a:rPr>
              <a:t>is </a:t>
            </a:r>
            <a:r>
              <a:rPr sz="1200" spc="-50" dirty="0">
                <a:latin typeface="Arial"/>
                <a:cs typeface="Arial"/>
              </a:rPr>
              <a:t>being </a:t>
            </a:r>
            <a:r>
              <a:rPr sz="1200" spc="-30" dirty="0">
                <a:latin typeface="Arial"/>
                <a:cs typeface="Arial"/>
              </a:rPr>
              <a:t>introduced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65" dirty="0">
                <a:latin typeface="Arial"/>
                <a:cs typeface="Arial"/>
              </a:rPr>
              <a:t>enhance </a:t>
            </a:r>
            <a:r>
              <a:rPr sz="1200" spc="-35" dirty="0">
                <a:latin typeface="Arial"/>
                <a:cs typeface="Arial"/>
              </a:rPr>
              <a:t>students’ </a:t>
            </a:r>
            <a:r>
              <a:rPr sz="1200" spc="-45" dirty="0">
                <a:latin typeface="Arial"/>
                <a:cs typeface="Arial"/>
              </a:rPr>
              <a:t>learning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get  </a:t>
            </a:r>
            <a:r>
              <a:rPr sz="1200" spc="-35" dirty="0">
                <a:latin typeface="Arial"/>
                <a:cs typeface="Arial"/>
              </a:rPr>
              <a:t>insight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25" dirty="0">
                <a:latin typeface="Arial"/>
                <a:cs typeface="Arial"/>
              </a:rPr>
              <a:t>content </a:t>
            </a:r>
            <a:r>
              <a:rPr sz="1200" spc="-75" dirty="0">
                <a:latin typeface="Arial"/>
                <a:cs typeface="Arial"/>
              </a:rPr>
              <a:t>necessary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55" dirty="0">
                <a:latin typeface="Arial"/>
                <a:cs typeface="Arial"/>
              </a:rPr>
              <a:t>move </a:t>
            </a:r>
            <a:r>
              <a:rPr sz="1200" spc="-20" dirty="0">
                <a:latin typeface="Arial"/>
                <a:cs typeface="Arial"/>
              </a:rPr>
              <a:t>forward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35" dirty="0">
                <a:latin typeface="Arial"/>
                <a:cs typeface="Arial"/>
              </a:rPr>
              <a:t>practical application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65" dirty="0">
                <a:latin typeface="Arial"/>
                <a:cs typeface="Arial"/>
              </a:rPr>
              <a:t>course </a:t>
            </a:r>
            <a:r>
              <a:rPr sz="1200" spc="-40" dirty="0">
                <a:latin typeface="Arial"/>
                <a:cs typeface="Arial"/>
              </a:rPr>
              <a:t>materials.  </a:t>
            </a:r>
            <a:r>
              <a:rPr sz="1200" spc="-55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60" dirty="0">
                <a:latin typeface="Arial"/>
                <a:cs typeface="Arial"/>
              </a:rPr>
              <a:t>be </a:t>
            </a:r>
            <a:r>
              <a:rPr sz="1200" spc="-75" dirty="0">
                <a:latin typeface="Arial"/>
                <a:cs typeface="Arial"/>
              </a:rPr>
              <a:t>engaged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45" dirty="0">
                <a:latin typeface="Arial"/>
                <a:cs typeface="Arial"/>
              </a:rPr>
              <a:t>self </a:t>
            </a:r>
            <a:r>
              <a:rPr sz="1200" spc="-30" dirty="0">
                <a:latin typeface="Arial"/>
                <a:cs typeface="Arial"/>
              </a:rPr>
              <a:t>directed </a:t>
            </a:r>
            <a:r>
              <a:rPr sz="1200" spc="-45" dirty="0">
                <a:latin typeface="Arial"/>
                <a:cs typeface="Arial"/>
              </a:rPr>
              <a:t>learning </a:t>
            </a:r>
            <a:r>
              <a:rPr sz="1200" spc="-114" dirty="0">
                <a:latin typeface="Arial"/>
                <a:cs typeface="Arial"/>
              </a:rPr>
              <a:t>as </a:t>
            </a:r>
            <a:r>
              <a:rPr sz="1200" spc="-20" dirty="0">
                <a:latin typeface="Arial"/>
                <a:cs typeface="Arial"/>
              </a:rPr>
              <a:t>well </a:t>
            </a:r>
            <a:r>
              <a:rPr sz="1200" spc="-114" dirty="0">
                <a:latin typeface="Arial"/>
                <a:cs typeface="Arial"/>
              </a:rPr>
              <a:t>as </a:t>
            </a:r>
            <a:r>
              <a:rPr sz="1200" spc="-45" dirty="0">
                <a:latin typeface="Arial"/>
                <a:cs typeface="Arial"/>
              </a:rPr>
              <a:t>peers’ </a:t>
            </a:r>
            <a:r>
              <a:rPr sz="1200" spc="-30" dirty="0">
                <a:latin typeface="Arial"/>
                <a:cs typeface="Arial"/>
              </a:rPr>
              <a:t>collaboration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25" dirty="0">
                <a:latin typeface="Arial"/>
                <a:cs typeface="Arial"/>
              </a:rPr>
              <a:t>faculty </a:t>
            </a:r>
            <a:r>
              <a:rPr sz="1200" spc="-40" dirty="0">
                <a:latin typeface="Arial"/>
                <a:cs typeface="Arial"/>
              </a:rPr>
              <a:t>led  </a:t>
            </a:r>
            <a:r>
              <a:rPr sz="1200" spc="-30" dirty="0">
                <a:latin typeface="Arial"/>
                <a:cs typeface="Arial"/>
              </a:rPr>
              <a:t>instructions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sz="1200" b="1" spc="-130" dirty="0">
                <a:latin typeface="Arial"/>
                <a:cs typeface="Arial"/>
              </a:rPr>
              <a:t>Process </a:t>
            </a:r>
            <a:r>
              <a:rPr sz="1200" b="1" spc="-55" dirty="0">
                <a:latin typeface="Arial"/>
                <a:cs typeface="Arial"/>
              </a:rPr>
              <a:t>of</a:t>
            </a:r>
            <a:r>
              <a:rPr sz="1200" b="1" spc="-200" dirty="0">
                <a:latin typeface="Arial"/>
                <a:cs typeface="Arial"/>
              </a:rPr>
              <a:t> </a:t>
            </a:r>
            <a:r>
              <a:rPr sz="1200" b="1" spc="-170" dirty="0">
                <a:latin typeface="Arial"/>
                <a:cs typeface="Arial"/>
              </a:rPr>
              <a:t>TOL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22860" marR="2939415">
              <a:lnSpc>
                <a:spcPct val="101699"/>
              </a:lnSpc>
            </a:pPr>
            <a:r>
              <a:rPr sz="1200" spc="-60" dirty="0">
                <a:latin typeface="Arial"/>
                <a:cs typeface="Arial"/>
              </a:rPr>
              <a:t>Learning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this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strategy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comprises </a:t>
            </a:r>
            <a:r>
              <a:rPr sz="1200" spc="-10" dirty="0">
                <a:latin typeface="Arial"/>
                <a:cs typeface="Arial"/>
              </a:rPr>
              <a:t>of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two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stages  </a:t>
            </a:r>
            <a:r>
              <a:rPr sz="1200" spc="-90" dirty="0">
                <a:latin typeface="Arial"/>
                <a:cs typeface="Arial"/>
              </a:rPr>
              <a:t>Stage </a:t>
            </a:r>
            <a:r>
              <a:rPr sz="1200" spc="-40" dirty="0">
                <a:latin typeface="Arial"/>
                <a:cs typeface="Arial"/>
              </a:rPr>
              <a:t>1: </a:t>
            </a:r>
            <a:r>
              <a:rPr sz="1200" spc="-80" dirty="0">
                <a:latin typeface="Arial"/>
                <a:cs typeface="Arial"/>
              </a:rPr>
              <a:t>Pre-class </a:t>
            </a:r>
            <a:r>
              <a:rPr sz="1200" spc="-45" dirty="0">
                <a:latin typeface="Arial"/>
                <a:cs typeface="Arial"/>
              </a:rPr>
              <a:t>learning </a:t>
            </a:r>
            <a:r>
              <a:rPr sz="1200" spc="-15" dirty="0">
                <a:latin typeface="Arial"/>
                <a:cs typeface="Arial"/>
              </a:rPr>
              <a:t>in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groups</a:t>
            </a:r>
            <a:endParaRPr sz="1200">
              <a:latin typeface="Arial"/>
              <a:cs typeface="Arial"/>
            </a:endParaRPr>
          </a:p>
          <a:p>
            <a:pPr marL="22860" algn="just">
              <a:lnSpc>
                <a:spcPct val="100000"/>
              </a:lnSpc>
              <a:spcBef>
                <a:spcPts val="25"/>
              </a:spcBef>
            </a:pPr>
            <a:r>
              <a:rPr sz="1200" spc="-90" dirty="0">
                <a:latin typeface="Arial"/>
                <a:cs typeface="Arial"/>
              </a:rPr>
              <a:t>Stage </a:t>
            </a:r>
            <a:r>
              <a:rPr sz="1200" spc="-40" dirty="0">
                <a:latin typeface="Arial"/>
                <a:cs typeface="Arial"/>
              </a:rPr>
              <a:t>2: </a:t>
            </a:r>
            <a:r>
              <a:rPr sz="1200" spc="-70" dirty="0">
                <a:latin typeface="Arial"/>
                <a:cs typeface="Arial"/>
              </a:rPr>
              <a:t>In-class </a:t>
            </a:r>
            <a:r>
              <a:rPr sz="1200" spc="-40" dirty="0">
                <a:latin typeface="Arial"/>
                <a:cs typeface="Arial"/>
              </a:rPr>
              <a:t>group </a:t>
            </a:r>
            <a:r>
              <a:rPr sz="1200" spc="-60" dirty="0">
                <a:latin typeface="Arial"/>
                <a:cs typeface="Arial"/>
              </a:rPr>
              <a:t>focused </a:t>
            </a:r>
            <a:r>
              <a:rPr sz="1200" spc="-45" dirty="0">
                <a:latin typeface="Arial"/>
                <a:cs typeface="Arial"/>
              </a:rPr>
              <a:t>active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learning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3830" y="3429127"/>
            <a:ext cx="665480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68580">
              <a:lnSpc>
                <a:spcPct val="101699"/>
              </a:lnSpc>
              <a:spcBef>
                <a:spcPts val="75"/>
              </a:spcBef>
            </a:pPr>
            <a:r>
              <a:rPr sz="1200" spc="-90" dirty="0">
                <a:latin typeface="Arial"/>
                <a:cs typeface="Arial"/>
              </a:rPr>
              <a:t>Stage </a:t>
            </a:r>
            <a:r>
              <a:rPr sz="1200" spc="-60" dirty="0">
                <a:latin typeface="Arial"/>
                <a:cs typeface="Arial"/>
              </a:rPr>
              <a:t>1  </a:t>
            </a:r>
            <a:r>
              <a:rPr sz="1200" spc="-70" dirty="0">
                <a:latin typeface="Arial"/>
                <a:cs typeface="Arial"/>
              </a:rPr>
              <a:t>(Pr</a:t>
            </a:r>
            <a:r>
              <a:rPr sz="1200" spc="-75" dirty="0">
                <a:latin typeface="Arial"/>
                <a:cs typeface="Arial"/>
              </a:rPr>
              <a:t>e</a:t>
            </a:r>
            <a:r>
              <a:rPr sz="1200" spc="-35" dirty="0">
                <a:latin typeface="Arial"/>
                <a:cs typeface="Arial"/>
              </a:rPr>
              <a:t>-</a:t>
            </a:r>
            <a:r>
              <a:rPr sz="1200" spc="-100" dirty="0">
                <a:latin typeface="Arial"/>
                <a:cs typeface="Arial"/>
              </a:rPr>
              <a:t>c</a:t>
            </a:r>
            <a:r>
              <a:rPr sz="1200" spc="-80" dirty="0">
                <a:latin typeface="Arial"/>
                <a:cs typeface="Arial"/>
              </a:rPr>
              <a:t>lass)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2316" y="3429127"/>
            <a:ext cx="575310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28575">
              <a:lnSpc>
                <a:spcPct val="101699"/>
              </a:lnSpc>
              <a:spcBef>
                <a:spcPts val="75"/>
              </a:spcBef>
            </a:pPr>
            <a:r>
              <a:rPr sz="1200" spc="-95" dirty="0">
                <a:latin typeface="Arial"/>
                <a:cs typeface="Arial"/>
              </a:rPr>
              <a:t>Stage </a:t>
            </a:r>
            <a:r>
              <a:rPr sz="1200" spc="-60" dirty="0">
                <a:latin typeface="Arial"/>
                <a:cs typeface="Arial"/>
              </a:rPr>
              <a:t>2  </a:t>
            </a:r>
            <a:r>
              <a:rPr sz="1200" spc="-45" dirty="0">
                <a:latin typeface="Arial"/>
                <a:cs typeface="Arial"/>
              </a:rPr>
              <a:t>(I</a:t>
            </a:r>
            <a:r>
              <a:rPr sz="1200" spc="-35" dirty="0">
                <a:latin typeface="Arial"/>
                <a:cs typeface="Arial"/>
              </a:rPr>
              <a:t>n-</a:t>
            </a:r>
            <a:r>
              <a:rPr sz="1200" spc="-100" dirty="0">
                <a:latin typeface="Arial"/>
                <a:cs typeface="Arial"/>
              </a:rPr>
              <a:t>c</a:t>
            </a:r>
            <a:r>
              <a:rPr sz="1200" spc="-80" dirty="0">
                <a:latin typeface="Arial"/>
                <a:cs typeface="Arial"/>
              </a:rPr>
              <a:t>lass)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5530" y="4137025"/>
            <a:ext cx="6156960" cy="0"/>
          </a:xfrm>
          <a:custGeom>
            <a:avLst/>
            <a:gdLst/>
            <a:ahLst/>
            <a:cxnLst/>
            <a:rect l="l" t="t" r="r" b="b"/>
            <a:pathLst>
              <a:path w="6156959">
                <a:moveTo>
                  <a:pt x="0" y="0"/>
                </a:moveTo>
                <a:lnTo>
                  <a:pt x="6156960" y="0"/>
                </a:lnTo>
              </a:path>
            </a:pathLst>
          </a:custGeom>
          <a:ln w="469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19352" y="4172839"/>
            <a:ext cx="2256790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Arial"/>
                <a:cs typeface="Arial"/>
              </a:rPr>
              <a:t>Individual/group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study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45" dirty="0">
                <a:latin typeface="Arial"/>
                <a:cs typeface="Arial"/>
              </a:rPr>
              <a:t>group </a:t>
            </a:r>
            <a:r>
              <a:rPr sz="1200" spc="-35" dirty="0">
                <a:latin typeface="Arial"/>
                <a:cs typeface="Arial"/>
              </a:rPr>
              <a:t>presentation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preparation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68978" y="4172839"/>
            <a:ext cx="2332355" cy="3943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75"/>
              </a:spcBef>
            </a:pPr>
            <a:r>
              <a:rPr sz="1200" spc="-60" dirty="0">
                <a:latin typeface="Arial"/>
                <a:cs typeface="Arial"/>
              </a:rPr>
              <a:t>Group </a:t>
            </a:r>
            <a:r>
              <a:rPr sz="1200" spc="-35" dirty="0">
                <a:latin typeface="Arial"/>
                <a:cs typeface="Arial"/>
              </a:rPr>
              <a:t>presentation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80" dirty="0">
                <a:latin typeface="Arial"/>
                <a:cs typeface="Arial"/>
              </a:rPr>
              <a:t>assessment  </a:t>
            </a:r>
            <a:r>
              <a:rPr sz="1200" spc="-50" dirty="0">
                <a:latin typeface="Arial"/>
                <a:cs typeface="Arial"/>
              </a:rPr>
              <a:t>by </a:t>
            </a:r>
            <a:r>
              <a:rPr sz="1200" spc="-15" dirty="0">
                <a:latin typeface="Arial"/>
                <a:cs typeface="Arial"/>
              </a:rPr>
              <a:t>facilitator </a:t>
            </a:r>
            <a:r>
              <a:rPr sz="1200" spc="-20" dirty="0">
                <a:latin typeface="Arial"/>
                <a:cs typeface="Arial"/>
              </a:rPr>
              <a:t>followed </a:t>
            </a:r>
            <a:r>
              <a:rPr sz="1200" spc="-50" dirty="0">
                <a:latin typeface="Arial"/>
                <a:cs typeface="Arial"/>
              </a:rPr>
              <a:t>by </a:t>
            </a:r>
            <a:r>
              <a:rPr sz="1200" spc="-35" dirty="0">
                <a:latin typeface="Arial"/>
                <a:cs typeface="Arial"/>
              </a:rPr>
              <a:t>Q/A</a:t>
            </a:r>
            <a:r>
              <a:rPr sz="1200" spc="-245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session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6492" y="4918075"/>
            <a:ext cx="6240780" cy="43008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4925" marR="8255" algn="just">
              <a:lnSpc>
                <a:spcPct val="101699"/>
              </a:lnSpc>
              <a:spcBef>
                <a:spcPts val="75"/>
              </a:spcBef>
            </a:pPr>
            <a:r>
              <a:rPr sz="1200" b="1" spc="-165" dirty="0">
                <a:latin typeface="Arial"/>
                <a:cs typeface="Arial"/>
              </a:rPr>
              <a:t>TOL </a:t>
            </a:r>
            <a:r>
              <a:rPr sz="1200" b="1" spc="-120" dirty="0">
                <a:latin typeface="Arial"/>
                <a:cs typeface="Arial"/>
              </a:rPr>
              <a:t>process </a:t>
            </a:r>
            <a:r>
              <a:rPr sz="1200" b="1" spc="-100" dirty="0">
                <a:latin typeface="Arial"/>
                <a:cs typeface="Arial"/>
              </a:rPr>
              <a:t>stage </a:t>
            </a:r>
            <a:r>
              <a:rPr sz="1200" b="1" spc="-40" dirty="0">
                <a:latin typeface="Arial"/>
                <a:cs typeface="Arial"/>
              </a:rPr>
              <a:t>1</a:t>
            </a:r>
            <a:r>
              <a:rPr sz="1200" spc="-40" dirty="0">
                <a:latin typeface="Arial"/>
                <a:cs typeface="Arial"/>
              </a:rPr>
              <a:t>: </a:t>
            </a:r>
            <a:r>
              <a:rPr sz="1200" spc="-60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35" dirty="0">
                <a:latin typeface="Arial"/>
                <a:cs typeface="Arial"/>
              </a:rPr>
              <a:t>divided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60" dirty="0">
                <a:latin typeface="Arial"/>
                <a:cs typeface="Arial"/>
              </a:rPr>
              <a:t>6 </a:t>
            </a:r>
            <a:r>
              <a:rPr sz="1200" spc="-55" dirty="0">
                <a:latin typeface="Arial"/>
                <a:cs typeface="Arial"/>
              </a:rPr>
              <a:t>groups </a:t>
            </a:r>
            <a:r>
              <a:rPr sz="1200" spc="-50" dirty="0">
                <a:latin typeface="Arial"/>
                <a:cs typeface="Arial"/>
              </a:rPr>
              <a:t>(8-9 </a:t>
            </a:r>
            <a:r>
              <a:rPr sz="1200" spc="-55" dirty="0">
                <a:latin typeface="Arial"/>
                <a:cs typeface="Arial"/>
              </a:rPr>
              <a:t>members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75" dirty="0">
                <a:latin typeface="Arial"/>
                <a:cs typeface="Arial"/>
              </a:rPr>
              <a:t>each </a:t>
            </a:r>
            <a:r>
              <a:rPr sz="1200" spc="-45" dirty="0">
                <a:latin typeface="Arial"/>
                <a:cs typeface="Arial"/>
              </a:rPr>
              <a:t>group). </a:t>
            </a:r>
            <a:r>
              <a:rPr sz="1200" spc="-114" dirty="0">
                <a:latin typeface="Arial"/>
                <a:cs typeface="Arial"/>
              </a:rPr>
              <a:t>Each </a:t>
            </a:r>
            <a:r>
              <a:rPr sz="1200" spc="-55" dirty="0">
                <a:latin typeface="Arial"/>
                <a:cs typeface="Arial"/>
              </a:rPr>
              <a:t>week,  </a:t>
            </a:r>
            <a:r>
              <a:rPr sz="1200" spc="-35" dirty="0">
                <a:latin typeface="Arial"/>
                <a:cs typeface="Arial"/>
              </a:rPr>
              <a:t>students’ </a:t>
            </a:r>
            <a:r>
              <a:rPr sz="1200" spc="-45" dirty="0">
                <a:latin typeface="Arial"/>
                <a:cs typeface="Arial"/>
              </a:rPr>
              <a:t>group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given task </a:t>
            </a:r>
            <a:r>
              <a:rPr sz="1200" spc="-75" dirty="0">
                <a:latin typeface="Arial"/>
                <a:cs typeface="Arial"/>
              </a:rPr>
              <a:t>based </a:t>
            </a:r>
            <a:r>
              <a:rPr sz="1200" spc="-45" dirty="0">
                <a:latin typeface="Arial"/>
                <a:cs typeface="Arial"/>
              </a:rPr>
              <a:t>on </a:t>
            </a:r>
            <a:r>
              <a:rPr sz="1200" spc="-20" dirty="0">
                <a:latin typeface="Arial"/>
                <a:cs typeface="Arial"/>
              </a:rPr>
              <a:t>few </a:t>
            </a:r>
            <a:r>
              <a:rPr sz="1200" spc="-45" dirty="0">
                <a:latin typeface="Arial"/>
                <a:cs typeface="Arial"/>
              </a:rPr>
              <a:t>objectives. </a:t>
            </a:r>
            <a:r>
              <a:rPr sz="1200" spc="-95" dirty="0">
                <a:latin typeface="Arial"/>
                <a:cs typeface="Arial"/>
              </a:rPr>
              <a:t>These </a:t>
            </a:r>
            <a:r>
              <a:rPr sz="1200" spc="-45" dirty="0">
                <a:latin typeface="Arial"/>
                <a:cs typeface="Arial"/>
              </a:rPr>
              <a:t>objectives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45" dirty="0">
                <a:latin typeface="Arial"/>
                <a:cs typeface="Arial"/>
              </a:rPr>
              <a:t>posted on  edmodo </a:t>
            </a:r>
            <a:r>
              <a:rPr sz="1200" spc="-65" dirty="0">
                <a:latin typeface="Arial"/>
                <a:cs typeface="Arial"/>
              </a:rPr>
              <a:t>(</a:t>
            </a:r>
            <a:r>
              <a:rPr sz="12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2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groupings </a:t>
            </a:r>
            <a:r>
              <a:rPr sz="1200" u="sng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 </a:t>
            </a:r>
            <a:r>
              <a:rPr sz="12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Appendix</a:t>
            </a:r>
            <a:r>
              <a:rPr sz="12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</a:t>
            </a:r>
            <a:r>
              <a:rPr sz="1200" spc="-75" dirty="0">
                <a:latin typeface="Arial"/>
                <a:cs typeface="Arial"/>
              </a:rPr>
              <a:t>).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34925" marR="208915">
              <a:lnSpc>
                <a:spcPct val="101699"/>
              </a:lnSpc>
            </a:pPr>
            <a:r>
              <a:rPr sz="1200" b="1" spc="-114" dirty="0">
                <a:latin typeface="Arial"/>
                <a:cs typeface="Arial"/>
              </a:rPr>
              <a:t>Link </a:t>
            </a:r>
            <a:r>
              <a:rPr sz="1200" b="1" spc="-55" dirty="0">
                <a:latin typeface="Arial"/>
                <a:cs typeface="Arial"/>
              </a:rPr>
              <a:t>for </a:t>
            </a:r>
            <a:r>
              <a:rPr sz="1200" b="1" spc="-90" dirty="0">
                <a:latin typeface="Arial"/>
                <a:cs typeface="Arial"/>
              </a:rPr>
              <a:t>edmodo:</a:t>
            </a:r>
            <a:r>
              <a:rPr sz="12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https://support.edmodo.com/hc/en-us/articles/205009754-Student-Sign-Up 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50" dirty="0">
                <a:latin typeface="Arial"/>
                <a:cs typeface="Arial"/>
              </a:rPr>
              <a:t>Class </a:t>
            </a:r>
            <a:r>
              <a:rPr sz="1200" b="1" spc="-85" dirty="0">
                <a:latin typeface="Arial"/>
                <a:cs typeface="Arial"/>
              </a:rPr>
              <a:t>name </a:t>
            </a:r>
            <a:r>
              <a:rPr sz="1200" b="1" spc="-50" dirty="0">
                <a:latin typeface="Arial"/>
                <a:cs typeface="Arial"/>
              </a:rPr>
              <a:t>for </a:t>
            </a:r>
            <a:r>
              <a:rPr sz="1200" b="1" spc="-100" dirty="0">
                <a:latin typeface="Arial"/>
                <a:cs typeface="Arial"/>
              </a:rPr>
              <a:t>Group </a:t>
            </a:r>
            <a:r>
              <a:rPr sz="1200" b="1" spc="-140" dirty="0">
                <a:latin typeface="Arial"/>
                <a:cs typeface="Arial"/>
              </a:rPr>
              <a:t>A </a:t>
            </a:r>
            <a:r>
              <a:rPr sz="1200" b="1" spc="-90" dirty="0">
                <a:latin typeface="Arial"/>
                <a:cs typeface="Arial"/>
              </a:rPr>
              <a:t>and </a:t>
            </a:r>
            <a:r>
              <a:rPr sz="1200" b="1" spc="-125" dirty="0">
                <a:latin typeface="Arial"/>
                <a:cs typeface="Arial"/>
              </a:rPr>
              <a:t>B:</a:t>
            </a:r>
            <a:r>
              <a:rPr sz="1200" b="1" u="sng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4thyr </a:t>
            </a:r>
            <a:r>
              <a:rPr sz="1200" b="1" u="sng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jsmu </a:t>
            </a:r>
            <a:r>
              <a:rPr sz="1200" b="1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VII</a:t>
            </a:r>
            <a:r>
              <a:rPr sz="1200" b="1" u="sng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34925">
              <a:lnSpc>
                <a:spcPct val="100000"/>
              </a:lnSpc>
              <a:spcBef>
                <a:spcPts val="25"/>
              </a:spcBef>
            </a:pPr>
            <a:r>
              <a:rPr sz="1200" b="1" spc="-150" dirty="0">
                <a:latin typeface="Arial"/>
                <a:cs typeface="Arial"/>
              </a:rPr>
              <a:t>Class </a:t>
            </a:r>
            <a:r>
              <a:rPr sz="1200" b="1" spc="-100" dirty="0">
                <a:latin typeface="Arial"/>
                <a:cs typeface="Arial"/>
              </a:rPr>
              <a:t>code:</a:t>
            </a:r>
            <a:r>
              <a:rPr sz="1200" b="1" u="sng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w7yjvu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34925" marR="6350" algn="just">
              <a:lnSpc>
                <a:spcPct val="101699"/>
              </a:lnSpc>
            </a:pPr>
            <a:r>
              <a:rPr sz="1200" spc="-55" dirty="0">
                <a:latin typeface="Arial"/>
                <a:cs typeface="Arial"/>
              </a:rPr>
              <a:t>Students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65" dirty="0">
                <a:latin typeface="Arial"/>
                <a:cs typeface="Arial"/>
              </a:rPr>
              <a:t>have </a:t>
            </a:r>
            <a:r>
              <a:rPr sz="1200" spc="-35" dirty="0">
                <a:latin typeface="Arial"/>
                <a:cs typeface="Arial"/>
              </a:rPr>
              <a:t>defined </a:t>
            </a:r>
            <a:r>
              <a:rPr sz="1200" spc="-10" dirty="0">
                <a:latin typeface="Arial"/>
                <a:cs typeface="Arial"/>
              </a:rPr>
              <a:t>time </a:t>
            </a:r>
            <a:r>
              <a:rPr sz="1200" spc="-50" dirty="0">
                <a:latin typeface="Arial"/>
                <a:cs typeface="Arial"/>
              </a:rPr>
              <a:t>slots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60" dirty="0">
                <a:latin typeface="Arial"/>
                <a:cs typeface="Arial"/>
              </a:rPr>
              <a:t>achieving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objectives. </a:t>
            </a:r>
            <a:r>
              <a:rPr sz="1200" spc="-80" dirty="0">
                <a:latin typeface="Arial"/>
                <a:cs typeface="Arial"/>
              </a:rPr>
              <a:t>They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30" dirty="0">
                <a:latin typeface="Arial"/>
                <a:cs typeface="Arial"/>
              </a:rPr>
              <a:t>required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45" dirty="0">
                <a:latin typeface="Arial"/>
                <a:cs typeface="Arial"/>
              </a:rPr>
              <a:t>study </a:t>
            </a:r>
            <a:r>
              <a:rPr sz="1200" spc="-15" dirty="0">
                <a:latin typeface="Arial"/>
                <a:cs typeface="Arial"/>
              </a:rPr>
              <a:t>the  </a:t>
            </a:r>
            <a:r>
              <a:rPr sz="1200" spc="-50" dirty="0">
                <a:latin typeface="Arial"/>
                <a:cs typeface="Arial"/>
              </a:rPr>
              <a:t>recommended </a:t>
            </a:r>
            <a:r>
              <a:rPr sz="1200" spc="-30" dirty="0">
                <a:latin typeface="Arial"/>
                <a:cs typeface="Arial"/>
              </a:rPr>
              <a:t>authentic </a:t>
            </a:r>
            <a:r>
              <a:rPr sz="1200" spc="-40" dirty="0">
                <a:latin typeface="Arial"/>
                <a:cs typeface="Arial"/>
              </a:rPr>
              <a:t>website </a:t>
            </a: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(patient </a:t>
            </a:r>
            <a:r>
              <a:rPr sz="12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education </a:t>
            </a:r>
            <a:r>
              <a:rPr sz="12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websites are </a:t>
            </a:r>
            <a:r>
              <a:rPr sz="12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strictly </a:t>
            </a:r>
            <a:r>
              <a:rPr sz="1200" u="sng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12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ADVISED!!!)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and  </a:t>
            </a:r>
            <a:r>
              <a:rPr sz="1200" spc="-25" dirty="0">
                <a:latin typeface="Arial"/>
                <a:cs typeface="Arial"/>
              </a:rPr>
              <a:t>work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in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groups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develop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presentations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during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allotted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hours.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34925" marR="11430">
              <a:lnSpc>
                <a:spcPct val="101899"/>
              </a:lnSpc>
            </a:pPr>
            <a:r>
              <a:rPr sz="1200" b="1" spc="-165" dirty="0">
                <a:latin typeface="Arial"/>
                <a:cs typeface="Arial"/>
              </a:rPr>
              <a:t>TOL </a:t>
            </a:r>
            <a:r>
              <a:rPr sz="1200" b="1" spc="-120" dirty="0">
                <a:latin typeface="Arial"/>
                <a:cs typeface="Arial"/>
              </a:rPr>
              <a:t>process </a:t>
            </a:r>
            <a:r>
              <a:rPr sz="1200" b="1" spc="-100" dirty="0">
                <a:latin typeface="Arial"/>
                <a:cs typeface="Arial"/>
              </a:rPr>
              <a:t>stage </a:t>
            </a:r>
            <a:r>
              <a:rPr sz="1200" b="1" spc="-40" dirty="0">
                <a:latin typeface="Arial"/>
                <a:cs typeface="Arial"/>
              </a:rPr>
              <a:t>2</a:t>
            </a:r>
            <a:r>
              <a:rPr sz="1200" spc="-40" dirty="0">
                <a:latin typeface="Arial"/>
                <a:cs typeface="Arial"/>
              </a:rPr>
              <a:t>: </a:t>
            </a:r>
            <a:r>
              <a:rPr sz="1200" spc="-90" dirty="0">
                <a:latin typeface="Arial"/>
                <a:cs typeface="Arial"/>
              </a:rPr>
              <a:t>The </a:t>
            </a:r>
            <a:r>
              <a:rPr sz="1200" spc="-55" dirty="0">
                <a:latin typeface="Arial"/>
                <a:cs typeface="Arial"/>
              </a:rPr>
              <a:t>groups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25" dirty="0">
                <a:latin typeface="Arial"/>
                <a:cs typeface="Arial"/>
              </a:rPr>
              <a:t>then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30" dirty="0">
                <a:latin typeface="Arial"/>
                <a:cs typeface="Arial"/>
              </a:rPr>
              <a:t>required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present </a:t>
            </a:r>
            <a:r>
              <a:rPr sz="1200" spc="-5" dirty="0">
                <a:latin typeface="Arial"/>
                <a:cs typeface="Arial"/>
              </a:rPr>
              <a:t>their </a:t>
            </a:r>
            <a:r>
              <a:rPr sz="1200" spc="-85" dirty="0">
                <a:latin typeface="Arial"/>
                <a:cs typeface="Arial"/>
              </a:rPr>
              <a:t>PPT/Prezi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spc="-90" dirty="0">
                <a:latin typeface="Arial"/>
                <a:cs typeface="Arial"/>
              </a:rPr>
              <a:t>class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60" dirty="0">
                <a:latin typeface="Arial"/>
                <a:cs typeface="Arial"/>
              </a:rPr>
              <a:t>show  </a:t>
            </a:r>
            <a:r>
              <a:rPr sz="1200" spc="-5" dirty="0">
                <a:latin typeface="Arial"/>
                <a:cs typeface="Arial"/>
              </a:rPr>
              <a:t>their </a:t>
            </a:r>
            <a:r>
              <a:rPr sz="1200" spc="-45" dirty="0">
                <a:latin typeface="Arial"/>
                <a:cs typeface="Arial"/>
              </a:rPr>
              <a:t>understanding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45" dirty="0">
                <a:latin typeface="Arial"/>
                <a:cs typeface="Arial"/>
              </a:rPr>
              <a:t>subject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matter.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7620">
              <a:lnSpc>
                <a:spcPct val="101699"/>
              </a:lnSpc>
            </a:pPr>
            <a:r>
              <a:rPr sz="1200" b="1" spc="-85" dirty="0">
                <a:latin typeface="Arial"/>
                <a:cs typeface="Arial"/>
              </a:rPr>
              <a:t>Time </a:t>
            </a:r>
            <a:r>
              <a:rPr sz="1200" b="1" spc="-55" dirty="0">
                <a:latin typeface="Arial"/>
                <a:cs typeface="Arial"/>
              </a:rPr>
              <a:t>for </a:t>
            </a:r>
            <a:r>
              <a:rPr sz="1200" b="1" spc="-100" dirty="0">
                <a:latin typeface="Arial"/>
                <a:cs typeface="Arial"/>
              </a:rPr>
              <a:t>group </a:t>
            </a:r>
            <a:r>
              <a:rPr sz="1200" b="1" spc="-65" dirty="0">
                <a:latin typeface="Arial"/>
                <a:cs typeface="Arial"/>
              </a:rPr>
              <a:t>presentation</a:t>
            </a:r>
            <a:r>
              <a:rPr sz="1200" spc="-65" dirty="0">
                <a:latin typeface="Arial"/>
                <a:cs typeface="Arial"/>
              </a:rPr>
              <a:t>: </a:t>
            </a:r>
            <a:r>
              <a:rPr sz="1200" spc="-114" dirty="0">
                <a:latin typeface="Arial"/>
                <a:cs typeface="Arial"/>
              </a:rPr>
              <a:t>Each </a:t>
            </a:r>
            <a:r>
              <a:rPr sz="1200" spc="-35" dirty="0">
                <a:latin typeface="Arial"/>
                <a:cs typeface="Arial"/>
              </a:rPr>
              <a:t>presentation </a:t>
            </a:r>
            <a:r>
              <a:rPr sz="1200" spc="-50" dirty="0">
                <a:latin typeface="Arial"/>
                <a:cs typeface="Arial"/>
              </a:rPr>
              <a:t>should </a:t>
            </a:r>
            <a:r>
              <a:rPr sz="1200" spc="-10" dirty="0">
                <a:latin typeface="Arial"/>
                <a:cs typeface="Arial"/>
              </a:rPr>
              <a:t>not </a:t>
            </a:r>
            <a:r>
              <a:rPr sz="1200" spc="-75" dirty="0">
                <a:latin typeface="Arial"/>
                <a:cs typeface="Arial"/>
              </a:rPr>
              <a:t>exceed </a:t>
            </a:r>
            <a:r>
              <a:rPr sz="1200" spc="-60" dirty="0">
                <a:latin typeface="Arial"/>
                <a:cs typeface="Arial"/>
              </a:rPr>
              <a:t>10 </a:t>
            </a:r>
            <a:r>
              <a:rPr sz="1200" spc="-35" dirty="0">
                <a:latin typeface="Arial"/>
                <a:cs typeface="Arial"/>
              </a:rPr>
              <a:t>minutes </a:t>
            </a:r>
            <a:r>
              <a:rPr sz="1200" spc="-20" dirty="0">
                <a:latin typeface="Arial"/>
                <a:cs typeface="Arial"/>
              </a:rPr>
              <a:t>followed </a:t>
            </a:r>
            <a:r>
              <a:rPr sz="1200" spc="-50" dirty="0">
                <a:latin typeface="Arial"/>
                <a:cs typeface="Arial"/>
              </a:rPr>
              <a:t>by </a:t>
            </a:r>
            <a:r>
              <a:rPr sz="1200" spc="-30" dirty="0">
                <a:latin typeface="Arial"/>
                <a:cs typeface="Arial"/>
              </a:rPr>
              <a:t>five  </a:t>
            </a:r>
            <a:r>
              <a:rPr sz="1200" spc="-35" dirty="0">
                <a:latin typeface="Arial"/>
                <a:cs typeface="Arial"/>
              </a:rPr>
              <a:t>minutes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discussion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</a:pPr>
            <a:r>
              <a:rPr sz="1200" b="1" spc="-120" dirty="0">
                <a:latin typeface="Arial"/>
                <a:cs typeface="Arial"/>
              </a:rPr>
              <a:t>Assessment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1699"/>
              </a:lnSpc>
            </a:pPr>
            <a:r>
              <a:rPr sz="1200" spc="-85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group </a:t>
            </a:r>
            <a:r>
              <a:rPr sz="1200" spc="-40" dirty="0">
                <a:latin typeface="Arial"/>
                <a:cs typeface="Arial"/>
              </a:rPr>
              <a:t>presentations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collaborative </a:t>
            </a:r>
            <a:r>
              <a:rPr sz="1200" spc="-20" dirty="0">
                <a:latin typeface="Arial"/>
                <a:cs typeface="Arial"/>
              </a:rPr>
              <a:t>work </a:t>
            </a:r>
            <a:r>
              <a:rPr sz="1200" dirty="0">
                <a:latin typeface="Arial"/>
                <a:cs typeface="Arial"/>
              </a:rPr>
              <a:t>will </a:t>
            </a:r>
            <a:r>
              <a:rPr sz="1200" spc="-55" dirty="0">
                <a:latin typeface="Arial"/>
                <a:cs typeface="Arial"/>
              </a:rPr>
              <a:t>be </a:t>
            </a:r>
            <a:r>
              <a:rPr sz="1200" spc="-65" dirty="0">
                <a:latin typeface="Arial"/>
                <a:cs typeface="Arial"/>
              </a:rPr>
              <a:t>graded </a:t>
            </a:r>
            <a:r>
              <a:rPr sz="1200" spc="-40" dirty="0">
                <a:latin typeface="Arial"/>
                <a:cs typeface="Arial"/>
              </a:rPr>
              <a:t>on </a:t>
            </a:r>
            <a:r>
              <a:rPr sz="1200" spc="-35" dirty="0">
                <a:latin typeface="Arial"/>
                <a:cs typeface="Arial"/>
              </a:rPr>
              <a:t>defined </a:t>
            </a:r>
            <a:r>
              <a:rPr sz="1200" spc="-20" dirty="0">
                <a:latin typeface="Arial"/>
                <a:cs typeface="Arial"/>
              </a:rPr>
              <a:t>criteria </a:t>
            </a:r>
            <a:r>
              <a:rPr sz="1200" spc="-110" dirty="0">
                <a:latin typeface="Arial"/>
                <a:cs typeface="Arial"/>
              </a:rPr>
              <a:t>(</a:t>
            </a:r>
            <a:r>
              <a:rPr sz="1200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 </a:t>
            </a:r>
            <a:r>
              <a:rPr sz="12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Appendix </a:t>
            </a:r>
            <a:r>
              <a:rPr sz="12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).  </a:t>
            </a:r>
            <a:r>
              <a:rPr sz="1200" spc="-114" dirty="0">
                <a:latin typeface="Arial"/>
                <a:cs typeface="Arial"/>
              </a:rPr>
              <a:t>Each </a:t>
            </a:r>
            <a:r>
              <a:rPr sz="1200" spc="-30" dirty="0">
                <a:latin typeface="Arial"/>
                <a:cs typeface="Arial"/>
              </a:rPr>
              <a:t>student </a:t>
            </a:r>
            <a:r>
              <a:rPr sz="1200" spc="-65" dirty="0">
                <a:latin typeface="Arial"/>
                <a:cs typeface="Arial"/>
              </a:rPr>
              <a:t>is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demonstrate active </a:t>
            </a:r>
            <a:r>
              <a:rPr sz="1200" spc="-25" dirty="0">
                <a:latin typeface="Arial"/>
                <a:cs typeface="Arial"/>
              </a:rPr>
              <a:t>participation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0" dirty="0">
                <a:latin typeface="Arial"/>
                <a:cs typeface="Arial"/>
              </a:rPr>
              <a:t>effective </a:t>
            </a:r>
            <a:r>
              <a:rPr sz="1200" spc="-15" dirty="0">
                <a:latin typeface="Arial"/>
                <a:cs typeface="Arial"/>
              </a:rPr>
              <a:t>contribution </a:t>
            </a:r>
            <a:r>
              <a:rPr sz="1200" spc="-35" dirty="0">
                <a:latin typeface="Arial"/>
                <a:cs typeface="Arial"/>
              </a:rPr>
              <a:t>during </a:t>
            </a:r>
            <a:r>
              <a:rPr sz="1200" spc="-1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group  </a:t>
            </a:r>
            <a:r>
              <a:rPr sz="1200" spc="-35" dirty="0">
                <a:latin typeface="Arial"/>
                <a:cs typeface="Arial"/>
              </a:rPr>
              <a:t>activities.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It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is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mandatory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for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students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participate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in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this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activity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as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their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scores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contribute 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b="1" spc="-55" dirty="0">
                <a:latin typeface="Arial"/>
                <a:cs typeface="Arial"/>
              </a:rPr>
              <a:t>internal</a:t>
            </a:r>
            <a:r>
              <a:rPr sz="1200" b="1" spc="-140" dirty="0">
                <a:latin typeface="Arial"/>
                <a:cs typeface="Arial"/>
              </a:rPr>
              <a:t> </a:t>
            </a:r>
            <a:r>
              <a:rPr sz="1200" b="1" spc="-65" dirty="0">
                <a:latin typeface="Arial"/>
                <a:cs typeface="Arial"/>
              </a:rPr>
              <a:t>evaluation</a:t>
            </a:r>
            <a:r>
              <a:rPr sz="1200" spc="-65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24275" y="3342004"/>
            <a:ext cx="9525" cy="904875"/>
          </a:xfrm>
          <a:custGeom>
            <a:avLst/>
            <a:gdLst/>
            <a:ahLst/>
            <a:cxnLst/>
            <a:rect l="l" t="t" r="r" b="b"/>
            <a:pathLst>
              <a:path w="9525" h="904875">
                <a:moveTo>
                  <a:pt x="0" y="0"/>
                </a:moveTo>
                <a:lnTo>
                  <a:pt x="9525" y="90487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33800" y="3940809"/>
            <a:ext cx="9525" cy="904875"/>
          </a:xfrm>
          <a:custGeom>
            <a:avLst/>
            <a:gdLst/>
            <a:ahLst/>
            <a:cxnLst/>
            <a:rect l="l" t="t" r="r" b="b"/>
            <a:pathLst>
              <a:path w="9525" h="904875">
                <a:moveTo>
                  <a:pt x="0" y="0"/>
                </a:moveTo>
                <a:lnTo>
                  <a:pt x="9525" y="90487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6492" y="539343"/>
            <a:ext cx="6198235" cy="2238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2831465" indent="-1905">
              <a:lnSpc>
                <a:spcPct val="136500"/>
              </a:lnSpc>
              <a:spcBef>
                <a:spcPts val="100"/>
              </a:spcBef>
            </a:pPr>
            <a:r>
              <a:rPr sz="1400" b="1" spc="-210" dirty="0">
                <a:latin typeface="Arial"/>
                <a:cs typeface="Arial"/>
              </a:rPr>
              <a:t>SEMESTER </a:t>
            </a:r>
            <a:r>
              <a:rPr sz="1400" b="1" spc="-50" dirty="0">
                <a:latin typeface="Arial"/>
                <a:cs typeface="Arial"/>
              </a:rPr>
              <a:t>VII </a:t>
            </a:r>
            <a:r>
              <a:rPr sz="1400" b="1" spc="-145" dirty="0">
                <a:latin typeface="Arial"/>
                <a:cs typeface="Arial"/>
              </a:rPr>
              <a:t>MODULE </a:t>
            </a:r>
            <a:r>
              <a:rPr sz="1400" b="1" spc="-75" dirty="0">
                <a:latin typeface="Arial"/>
                <a:cs typeface="Arial"/>
              </a:rPr>
              <a:t>1: </a:t>
            </a:r>
            <a:r>
              <a:rPr sz="1400" b="1" spc="-105" dirty="0">
                <a:latin typeface="Arial"/>
                <a:cs typeface="Arial"/>
              </a:rPr>
              <a:t>Ear, </a:t>
            </a:r>
            <a:r>
              <a:rPr sz="1400" b="1" spc="-120" dirty="0">
                <a:latin typeface="Arial"/>
                <a:cs typeface="Arial"/>
              </a:rPr>
              <a:t>Nose </a:t>
            </a:r>
            <a:r>
              <a:rPr sz="1400" b="1" spc="-25" dirty="0">
                <a:latin typeface="Arial"/>
                <a:cs typeface="Arial"/>
              </a:rPr>
              <a:t>&amp; </a:t>
            </a:r>
            <a:r>
              <a:rPr sz="1400" b="1" spc="-85" dirty="0">
                <a:latin typeface="Arial"/>
                <a:cs typeface="Arial"/>
              </a:rPr>
              <a:t>Throat  </a:t>
            </a:r>
            <a:r>
              <a:rPr sz="1400" b="1" spc="-150" dirty="0">
                <a:latin typeface="Arial"/>
                <a:cs typeface="Arial"/>
              </a:rPr>
              <a:t>IMPORTANCE</a:t>
            </a:r>
            <a:endParaRPr sz="1400">
              <a:latin typeface="Arial"/>
              <a:cs typeface="Arial"/>
            </a:endParaRPr>
          </a:p>
          <a:p>
            <a:pPr marL="12700" marR="5080" indent="12065" algn="just">
              <a:lnSpc>
                <a:spcPct val="116900"/>
              </a:lnSpc>
              <a:spcBef>
                <a:spcPts val="1045"/>
              </a:spcBef>
            </a:pPr>
            <a:r>
              <a:rPr sz="1200" spc="-120" dirty="0">
                <a:latin typeface="Arial"/>
                <a:cs typeface="Arial"/>
              </a:rPr>
              <a:t>As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55" dirty="0">
                <a:latin typeface="Arial"/>
                <a:cs typeface="Arial"/>
              </a:rPr>
              <a:t>general </a:t>
            </a:r>
            <a:r>
              <a:rPr sz="1200" spc="-20" dirty="0">
                <a:latin typeface="Arial"/>
                <a:cs typeface="Arial"/>
              </a:rPr>
              <a:t>trend, </a:t>
            </a:r>
            <a:r>
              <a:rPr sz="1200" spc="-80" dirty="0">
                <a:latin typeface="Arial"/>
                <a:cs typeface="Arial"/>
              </a:rPr>
              <a:t>disease </a:t>
            </a:r>
            <a:r>
              <a:rPr sz="1200" spc="-40" dirty="0">
                <a:latin typeface="Arial"/>
                <a:cs typeface="Arial"/>
              </a:rPr>
              <a:t>burden </a:t>
            </a:r>
            <a:r>
              <a:rPr sz="1200" spc="-65" dirty="0">
                <a:latin typeface="Arial"/>
                <a:cs typeface="Arial"/>
              </a:rPr>
              <a:t>is </a:t>
            </a:r>
            <a:r>
              <a:rPr sz="1200" spc="-55" dirty="0">
                <a:latin typeface="Arial"/>
                <a:cs typeface="Arial"/>
              </a:rPr>
              <a:t>increasing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95" dirty="0">
                <a:latin typeface="Arial"/>
                <a:cs typeface="Arial"/>
              </a:rPr>
              <a:t>passage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10" dirty="0">
                <a:latin typeface="Arial"/>
                <a:cs typeface="Arial"/>
              </a:rPr>
              <a:t>time </a:t>
            </a:r>
            <a:r>
              <a:rPr sz="1200" spc="-65" dirty="0">
                <a:latin typeface="Arial"/>
                <a:cs typeface="Arial"/>
              </a:rPr>
              <a:t>and is also </a:t>
            </a:r>
            <a:r>
              <a:rPr sz="1200" spc="-5" dirty="0">
                <a:latin typeface="Arial"/>
                <a:cs typeface="Arial"/>
              </a:rPr>
              <a:t>true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5" dirty="0">
                <a:latin typeface="Arial"/>
                <a:cs typeface="Arial"/>
              </a:rPr>
              <a:t>common  </a:t>
            </a:r>
            <a:r>
              <a:rPr sz="1200" spc="-155" dirty="0">
                <a:latin typeface="Arial"/>
                <a:cs typeface="Arial"/>
              </a:rPr>
              <a:t>ENT </a:t>
            </a:r>
            <a:r>
              <a:rPr sz="1200" spc="-45" dirty="0">
                <a:latin typeface="Arial"/>
                <a:cs typeface="Arial"/>
              </a:rPr>
              <a:t>problems. </a:t>
            </a:r>
            <a:r>
              <a:rPr sz="1200" spc="-60" dirty="0">
                <a:latin typeface="Arial"/>
                <a:cs typeface="Arial"/>
              </a:rPr>
              <a:t>According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45" dirty="0">
                <a:latin typeface="Arial"/>
                <a:cs typeface="Arial"/>
              </a:rPr>
              <a:t>local study,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highest </a:t>
            </a:r>
            <a:r>
              <a:rPr sz="1200" spc="-50" dirty="0">
                <a:latin typeface="Arial"/>
                <a:cs typeface="Arial"/>
              </a:rPr>
              <a:t>incidence </a:t>
            </a:r>
            <a:r>
              <a:rPr sz="1200" spc="-65" dirty="0">
                <a:latin typeface="Arial"/>
                <a:cs typeface="Arial"/>
              </a:rPr>
              <a:t>is </a:t>
            </a:r>
            <a:r>
              <a:rPr sz="1200" spc="-25" dirty="0">
                <a:latin typeface="Arial"/>
                <a:cs typeface="Arial"/>
              </a:rPr>
              <a:t>noted </a:t>
            </a:r>
            <a:r>
              <a:rPr sz="1200" dirty="0">
                <a:latin typeface="Arial"/>
                <a:cs typeface="Arial"/>
              </a:rPr>
              <a:t>for </a:t>
            </a:r>
            <a:r>
              <a:rPr sz="1200" spc="-55" dirty="0">
                <a:latin typeface="Arial"/>
                <a:cs typeface="Arial"/>
              </a:rPr>
              <a:t>ear </a:t>
            </a:r>
            <a:r>
              <a:rPr sz="1200" spc="-75" dirty="0">
                <a:latin typeface="Arial"/>
                <a:cs typeface="Arial"/>
              </a:rPr>
              <a:t>diseases; </a:t>
            </a:r>
            <a:r>
              <a:rPr sz="1200" spc="-60" dirty="0">
                <a:latin typeface="Arial"/>
                <a:cs typeface="Arial"/>
              </a:rPr>
              <a:t>especially  </a:t>
            </a:r>
            <a:r>
              <a:rPr sz="1200" spc="-55" dirty="0">
                <a:latin typeface="Arial"/>
                <a:cs typeface="Arial"/>
              </a:rPr>
              <a:t>discharging </a:t>
            </a:r>
            <a:r>
              <a:rPr sz="1200" spc="-50" dirty="0">
                <a:latin typeface="Arial"/>
                <a:cs typeface="Arial"/>
              </a:rPr>
              <a:t>ear, </a:t>
            </a:r>
            <a:r>
              <a:rPr sz="1200" spc="-25" dirty="0">
                <a:latin typeface="Arial"/>
                <a:cs typeface="Arial"/>
              </a:rPr>
              <a:t>followed </a:t>
            </a:r>
            <a:r>
              <a:rPr sz="1200" spc="-50" dirty="0">
                <a:latin typeface="Arial"/>
                <a:cs typeface="Arial"/>
              </a:rPr>
              <a:t>by </a:t>
            </a:r>
            <a:r>
              <a:rPr sz="1200" spc="-75" dirty="0">
                <a:latin typeface="Arial"/>
                <a:cs typeface="Arial"/>
              </a:rPr>
              <a:t>nose </a:t>
            </a:r>
            <a:r>
              <a:rPr sz="1200" spc="-40" dirty="0">
                <a:latin typeface="Arial"/>
                <a:cs typeface="Arial"/>
              </a:rPr>
              <a:t>(rhinosinusitis)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throat </a:t>
            </a:r>
            <a:r>
              <a:rPr sz="1200" spc="-55" dirty="0">
                <a:latin typeface="Arial"/>
                <a:cs typeface="Arial"/>
              </a:rPr>
              <a:t>(sore </a:t>
            </a:r>
            <a:r>
              <a:rPr sz="1200" spc="-15" dirty="0">
                <a:latin typeface="Arial"/>
                <a:cs typeface="Arial"/>
              </a:rPr>
              <a:t>throat) </a:t>
            </a:r>
            <a:r>
              <a:rPr sz="1200" spc="-45" dirty="0">
                <a:latin typeface="Arial"/>
                <a:cs typeface="Arial"/>
              </a:rPr>
              <a:t>respectively </a:t>
            </a:r>
            <a:r>
              <a:rPr sz="1200" spc="5" dirty="0">
                <a:latin typeface="Arial"/>
                <a:cs typeface="Arial"/>
              </a:rPr>
              <a:t>with </a:t>
            </a:r>
            <a:r>
              <a:rPr sz="1200" spc="-95" dirty="0">
                <a:latin typeface="Arial"/>
                <a:cs typeface="Arial"/>
              </a:rPr>
              <a:t>a  </a:t>
            </a:r>
            <a:r>
              <a:rPr sz="1200" spc="-50" dirty="0">
                <a:latin typeface="Arial"/>
                <a:cs typeface="Arial"/>
              </a:rPr>
              <a:t>general </a:t>
            </a:r>
            <a:r>
              <a:rPr sz="1200" spc="-55" dirty="0">
                <a:latin typeface="Arial"/>
                <a:cs typeface="Arial"/>
              </a:rPr>
              <a:t>increasing </a:t>
            </a:r>
            <a:r>
              <a:rPr sz="1200" spc="-20" dirty="0">
                <a:latin typeface="Arial"/>
                <a:cs typeface="Arial"/>
              </a:rPr>
              <a:t>trend </a:t>
            </a:r>
            <a:r>
              <a:rPr sz="1200" spc="-45" dirty="0">
                <a:latin typeface="Arial"/>
                <a:cs typeface="Arial"/>
              </a:rPr>
              <a:t>over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55" dirty="0">
                <a:latin typeface="Arial"/>
                <a:cs typeface="Arial"/>
              </a:rPr>
              <a:t>past </a:t>
            </a:r>
            <a:r>
              <a:rPr sz="1200" spc="-70" dirty="0">
                <a:latin typeface="Arial"/>
                <a:cs typeface="Arial"/>
              </a:rPr>
              <a:t>decade </a:t>
            </a:r>
            <a:r>
              <a:rPr sz="1200" spc="-85" dirty="0">
                <a:latin typeface="Arial"/>
                <a:cs typeface="Arial"/>
              </a:rPr>
              <a:t>(Z. </a:t>
            </a:r>
            <a:r>
              <a:rPr sz="1200" spc="-60" dirty="0">
                <a:latin typeface="Arial"/>
                <a:cs typeface="Arial"/>
              </a:rPr>
              <a:t>Awan, </a:t>
            </a:r>
            <a:r>
              <a:rPr sz="1200" spc="-55" dirty="0">
                <a:latin typeface="Arial"/>
                <a:cs typeface="Arial"/>
              </a:rPr>
              <a:t>2009). </a:t>
            </a:r>
            <a:r>
              <a:rPr sz="1200" spc="-145" dirty="0">
                <a:latin typeface="Arial"/>
                <a:cs typeface="Arial"/>
              </a:rPr>
              <a:t>So </a:t>
            </a:r>
            <a:r>
              <a:rPr sz="1200" spc="-30" dirty="0">
                <a:latin typeface="Arial"/>
                <a:cs typeface="Arial"/>
              </a:rPr>
              <a:t>this </a:t>
            </a:r>
            <a:r>
              <a:rPr sz="1200" spc="-40" dirty="0">
                <a:latin typeface="Arial"/>
                <a:cs typeface="Arial"/>
              </a:rPr>
              <a:t>module </a:t>
            </a:r>
            <a:r>
              <a:rPr sz="1200" spc="-65" dirty="0">
                <a:latin typeface="Arial"/>
                <a:cs typeface="Arial"/>
              </a:rPr>
              <a:t>is designed </a:t>
            </a:r>
            <a:r>
              <a:rPr sz="1200" spc="10" dirty="0">
                <a:latin typeface="Arial"/>
                <a:cs typeface="Arial"/>
              </a:rPr>
              <a:t>to  </a:t>
            </a:r>
            <a:r>
              <a:rPr sz="1200" spc="-45" dirty="0">
                <a:latin typeface="Arial"/>
                <a:cs typeface="Arial"/>
              </a:rPr>
              <a:t>specifically </a:t>
            </a:r>
            <a:r>
              <a:rPr sz="1200" spc="-75" dirty="0">
                <a:latin typeface="Arial"/>
                <a:cs typeface="Arial"/>
              </a:rPr>
              <a:t>address </a:t>
            </a:r>
            <a:r>
              <a:rPr sz="1200" spc="-15" dirty="0">
                <a:latin typeface="Arial"/>
                <a:cs typeface="Arial"/>
              </a:rPr>
              <a:t>the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75" dirty="0">
                <a:latin typeface="Arial"/>
                <a:cs typeface="Arial"/>
              </a:rPr>
              <a:t>needs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medical </a:t>
            </a:r>
            <a:r>
              <a:rPr sz="1200" spc="-40" dirty="0">
                <a:latin typeface="Arial"/>
                <a:cs typeface="Arial"/>
              </a:rPr>
              <a:t>students </a:t>
            </a:r>
            <a:r>
              <a:rPr sz="1200" spc="-114" dirty="0">
                <a:latin typeface="Arial"/>
                <a:cs typeface="Arial"/>
              </a:rPr>
              <a:t>as </a:t>
            </a:r>
            <a:r>
              <a:rPr sz="1200" spc="-45" dirty="0">
                <a:latin typeface="Arial"/>
                <a:cs typeface="Arial"/>
              </a:rPr>
              <a:t>graduating </a:t>
            </a:r>
            <a:r>
              <a:rPr sz="1200" spc="-40" dirty="0">
                <a:latin typeface="Arial"/>
                <a:cs typeface="Arial"/>
              </a:rPr>
              <a:t>doctors, </a:t>
            </a:r>
            <a:r>
              <a:rPr sz="1200" spc="-50" dirty="0">
                <a:latin typeface="Arial"/>
                <a:cs typeface="Arial"/>
              </a:rPr>
              <a:t>enabling </a:t>
            </a:r>
            <a:r>
              <a:rPr sz="1200" spc="-25" dirty="0">
                <a:latin typeface="Arial"/>
                <a:cs typeface="Arial"/>
              </a:rPr>
              <a:t>them </a:t>
            </a:r>
            <a:r>
              <a:rPr sz="1200" spc="15" dirty="0">
                <a:latin typeface="Arial"/>
                <a:cs typeface="Arial"/>
              </a:rPr>
              <a:t>to  </a:t>
            </a:r>
            <a:r>
              <a:rPr sz="1200" spc="-65" dirty="0">
                <a:latin typeface="Arial"/>
                <a:cs typeface="Arial"/>
              </a:rPr>
              <a:t>diagnose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treat </a:t>
            </a:r>
            <a:r>
              <a:rPr sz="1200" spc="-55" dirty="0">
                <a:latin typeface="Arial"/>
                <a:cs typeface="Arial"/>
              </a:rPr>
              <a:t>common everyday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ear, </a:t>
            </a:r>
            <a:r>
              <a:rPr sz="1200" spc="-75" dirty="0">
                <a:latin typeface="Arial"/>
                <a:cs typeface="Arial"/>
              </a:rPr>
              <a:t>nose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throat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20" dirty="0">
                <a:latin typeface="Arial"/>
                <a:cs typeface="Arial"/>
              </a:rPr>
              <a:t>contribute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10" dirty="0">
                <a:latin typeface="Arial"/>
                <a:cs typeface="Arial"/>
              </a:rPr>
              <a:t>better  </a:t>
            </a:r>
            <a:r>
              <a:rPr sz="1200" spc="-35" dirty="0">
                <a:latin typeface="Arial"/>
                <a:cs typeface="Arial"/>
              </a:rPr>
              <a:t>overall </a:t>
            </a:r>
            <a:r>
              <a:rPr sz="1200" spc="-30" dirty="0">
                <a:latin typeface="Arial"/>
                <a:cs typeface="Arial"/>
              </a:rPr>
              <a:t>health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care.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580" y="2991738"/>
            <a:ext cx="6298565" cy="3130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1400" b="1" spc="-100" dirty="0">
                <a:latin typeface="Arial"/>
                <a:cs typeface="Arial"/>
              </a:rPr>
              <a:t>AIMS </a:t>
            </a:r>
            <a:r>
              <a:rPr sz="1400" b="1" spc="-180" dirty="0">
                <a:latin typeface="Arial"/>
                <a:cs typeface="Arial"/>
              </a:rPr>
              <a:t>OF </a:t>
            </a:r>
            <a:r>
              <a:rPr sz="1400" b="1" spc="-150" dirty="0">
                <a:latin typeface="Arial"/>
                <a:cs typeface="Arial"/>
              </a:rPr>
              <a:t>THIS</a:t>
            </a:r>
            <a:r>
              <a:rPr sz="1400" b="1" spc="-180" dirty="0">
                <a:latin typeface="Arial"/>
                <a:cs typeface="Arial"/>
              </a:rPr>
              <a:t> </a:t>
            </a:r>
            <a:r>
              <a:rPr sz="1400" b="1" spc="-140" dirty="0">
                <a:latin typeface="Arial"/>
                <a:cs typeface="Arial"/>
              </a:rPr>
              <a:t>MODULE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</a:pPr>
            <a:r>
              <a:rPr sz="1200" spc="-9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module </a:t>
            </a:r>
            <a:r>
              <a:rPr sz="1200" spc="-65" dirty="0">
                <a:latin typeface="Arial"/>
                <a:cs typeface="Arial"/>
              </a:rPr>
              <a:t>aims </a:t>
            </a:r>
            <a:r>
              <a:rPr sz="1200" spc="1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provide:</a:t>
            </a:r>
            <a:endParaRPr sz="1200">
              <a:latin typeface="Arial"/>
              <a:cs typeface="Arial"/>
            </a:endParaRPr>
          </a:p>
          <a:p>
            <a:pPr marL="12700" marR="5080" indent="34925" algn="just">
              <a:lnSpc>
                <a:spcPct val="116700"/>
              </a:lnSpc>
              <a:spcBef>
                <a:spcPts val="1005"/>
              </a:spcBef>
              <a:buChar char="•"/>
              <a:tabLst>
                <a:tab pos="177165" algn="l"/>
              </a:tabLst>
            </a:pPr>
            <a:r>
              <a:rPr sz="1200" spc="-65" dirty="0">
                <a:latin typeface="Arial"/>
                <a:cs typeface="Arial"/>
              </a:rPr>
              <a:t>Knowledge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45" dirty="0">
                <a:latin typeface="Arial"/>
                <a:cs typeface="Arial"/>
              </a:rPr>
              <a:t>understanding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0" dirty="0">
                <a:latin typeface="Arial"/>
                <a:cs typeface="Arial"/>
              </a:rPr>
              <a:t>structures </a:t>
            </a:r>
            <a:r>
              <a:rPr sz="1200" spc="-55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functions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45" dirty="0">
                <a:latin typeface="Arial"/>
                <a:cs typeface="Arial"/>
              </a:rPr>
              <a:t>ear, </a:t>
            </a:r>
            <a:r>
              <a:rPr sz="1200" spc="-75" dirty="0">
                <a:latin typeface="Arial"/>
                <a:cs typeface="Arial"/>
              </a:rPr>
              <a:t>nose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throat </a:t>
            </a:r>
            <a:r>
              <a:rPr sz="1200" dirty="0">
                <a:latin typeface="Arial"/>
                <a:cs typeface="Arial"/>
              </a:rPr>
              <a:t>with  </a:t>
            </a:r>
            <a:r>
              <a:rPr sz="1200" spc="-35" dirty="0">
                <a:latin typeface="Arial"/>
                <a:cs typeface="Arial"/>
              </a:rPr>
              <a:t>application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-40" dirty="0">
                <a:latin typeface="Arial"/>
                <a:cs typeface="Arial"/>
              </a:rPr>
              <a:t>clinical practice, </a:t>
            </a:r>
            <a:r>
              <a:rPr sz="1200" spc="-30" dirty="0">
                <a:latin typeface="Arial"/>
                <a:cs typeface="Arial"/>
              </a:rPr>
              <a:t>integrating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75" dirty="0">
                <a:latin typeface="Arial"/>
                <a:cs typeface="Arial"/>
              </a:rPr>
              <a:t>science </a:t>
            </a:r>
            <a:r>
              <a:rPr sz="1200" spc="-55" dirty="0">
                <a:latin typeface="Arial"/>
                <a:cs typeface="Arial"/>
              </a:rPr>
              <a:t>knowledge </a:t>
            </a: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-65" dirty="0">
                <a:latin typeface="Arial"/>
                <a:cs typeface="Arial"/>
              </a:rPr>
              <a:t>solve and </a:t>
            </a:r>
            <a:r>
              <a:rPr sz="1200" spc="-75" dirty="0">
                <a:latin typeface="Arial"/>
                <a:cs typeface="Arial"/>
              </a:rPr>
              <a:t>manage </a:t>
            </a:r>
            <a:r>
              <a:rPr sz="1200" spc="-55" dirty="0">
                <a:latin typeface="Arial"/>
                <a:cs typeface="Arial"/>
              </a:rPr>
              <a:t>common  </a:t>
            </a:r>
            <a:r>
              <a:rPr sz="1200" spc="-30" dirty="0">
                <a:latin typeface="Arial"/>
                <a:cs typeface="Arial"/>
              </a:rPr>
              <a:t>related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25" dirty="0">
                <a:latin typeface="Arial"/>
                <a:cs typeface="Arial"/>
              </a:rPr>
              <a:t>in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community</a:t>
            </a:r>
            <a:endParaRPr sz="1200">
              <a:latin typeface="Arial"/>
              <a:cs typeface="Arial"/>
            </a:endParaRPr>
          </a:p>
          <a:p>
            <a:pPr marL="12700" marR="6350" algn="just">
              <a:lnSpc>
                <a:spcPct val="117500"/>
              </a:lnSpc>
              <a:spcBef>
                <a:spcPts val="1000"/>
              </a:spcBef>
              <a:buChar char="•"/>
              <a:tabLst>
                <a:tab pos="128905" algn="l"/>
              </a:tabLst>
            </a:pPr>
            <a:r>
              <a:rPr sz="1200" spc="-65" dirty="0">
                <a:latin typeface="Arial"/>
                <a:cs typeface="Arial"/>
              </a:rPr>
              <a:t>Knowledge and </a:t>
            </a:r>
            <a:r>
              <a:rPr sz="1200" spc="-45" dirty="0">
                <a:latin typeface="Arial"/>
                <a:cs typeface="Arial"/>
              </a:rPr>
              <a:t>understanding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20" dirty="0">
                <a:latin typeface="Arial"/>
                <a:cs typeface="Arial"/>
              </a:rPr>
              <a:t>the </a:t>
            </a:r>
            <a:r>
              <a:rPr sz="1200" spc="-30" dirty="0">
                <a:latin typeface="Arial"/>
                <a:cs typeface="Arial"/>
              </a:rPr>
              <a:t>origin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65" dirty="0">
                <a:latin typeface="Arial"/>
                <a:cs typeface="Arial"/>
              </a:rPr>
              <a:t>associated </a:t>
            </a:r>
            <a:r>
              <a:rPr sz="1200" spc="-40" dirty="0">
                <a:latin typeface="Arial"/>
                <a:cs typeface="Arial"/>
              </a:rPr>
              <a:t>risk </a:t>
            </a:r>
            <a:r>
              <a:rPr sz="1200" spc="-35" dirty="0">
                <a:latin typeface="Arial"/>
                <a:cs typeface="Arial"/>
              </a:rPr>
              <a:t>factors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40" dirty="0">
                <a:latin typeface="Arial"/>
                <a:cs typeface="Arial"/>
              </a:rPr>
              <a:t>common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ear,  </a:t>
            </a:r>
            <a:r>
              <a:rPr sz="1200" spc="-75" dirty="0">
                <a:latin typeface="Arial"/>
                <a:cs typeface="Arial"/>
              </a:rPr>
              <a:t>nose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throat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35" dirty="0">
                <a:latin typeface="Arial"/>
                <a:cs typeface="Arial"/>
              </a:rPr>
              <a:t>application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spc="-35" dirty="0">
                <a:latin typeface="Arial"/>
                <a:cs typeface="Arial"/>
              </a:rPr>
              <a:t>real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context</a:t>
            </a:r>
            <a:endParaRPr sz="1200">
              <a:latin typeface="Arial"/>
              <a:cs typeface="Arial"/>
            </a:endParaRPr>
          </a:p>
          <a:p>
            <a:pPr marL="127000" marR="6985" indent="-114300">
              <a:lnSpc>
                <a:spcPct val="116799"/>
              </a:lnSpc>
              <a:spcBef>
                <a:spcPts val="1065"/>
              </a:spcBef>
              <a:buFont typeface="Symbol"/>
              <a:buChar char=""/>
              <a:tabLst>
                <a:tab pos="127000" algn="l"/>
              </a:tabLst>
            </a:pPr>
            <a:r>
              <a:rPr sz="1200" spc="-35" dirty="0">
                <a:latin typeface="Arial"/>
                <a:cs typeface="Arial"/>
              </a:rPr>
              <a:t>Application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knowledge </a:t>
            </a:r>
            <a:r>
              <a:rPr sz="1200" spc="-15" dirty="0">
                <a:latin typeface="Arial"/>
                <a:cs typeface="Arial"/>
              </a:rPr>
              <a:t>in </a:t>
            </a:r>
            <a:r>
              <a:rPr sz="1200" spc="-55" dirty="0">
                <a:latin typeface="Arial"/>
                <a:cs typeface="Arial"/>
              </a:rPr>
              <a:t>management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30" dirty="0">
                <a:latin typeface="Arial"/>
                <a:cs typeface="Arial"/>
              </a:rPr>
              <a:t>prevention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50" dirty="0">
                <a:latin typeface="Arial"/>
                <a:cs typeface="Arial"/>
              </a:rPr>
              <a:t>common </a:t>
            </a:r>
            <a:r>
              <a:rPr sz="1200" spc="-45" dirty="0">
                <a:latin typeface="Arial"/>
                <a:cs typeface="Arial"/>
              </a:rPr>
              <a:t>pathologies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45" dirty="0">
                <a:latin typeface="Arial"/>
                <a:cs typeface="Arial"/>
              </a:rPr>
              <a:t>ear, </a:t>
            </a:r>
            <a:r>
              <a:rPr sz="1200" spc="-75" dirty="0">
                <a:latin typeface="Arial"/>
                <a:cs typeface="Arial"/>
              </a:rPr>
              <a:t>nose </a:t>
            </a:r>
            <a:r>
              <a:rPr sz="1200" spc="-65" dirty="0">
                <a:latin typeface="Arial"/>
                <a:cs typeface="Arial"/>
              </a:rPr>
              <a:t>and  </a:t>
            </a:r>
            <a:r>
              <a:rPr sz="1200" spc="-5" dirty="0">
                <a:latin typeface="Arial"/>
                <a:cs typeface="Arial"/>
              </a:rPr>
              <a:t>throat</a:t>
            </a:r>
            <a:endParaRPr sz="1200">
              <a:latin typeface="Arial"/>
              <a:cs typeface="Arial"/>
            </a:endParaRPr>
          </a:p>
          <a:p>
            <a:pPr marL="123189" indent="-110489" algn="just">
              <a:lnSpc>
                <a:spcPct val="100000"/>
              </a:lnSpc>
              <a:spcBef>
                <a:spcPts val="1045"/>
              </a:spcBef>
              <a:buChar char="•"/>
              <a:tabLst>
                <a:tab pos="123825" algn="l"/>
              </a:tabLst>
            </a:pPr>
            <a:r>
              <a:rPr sz="1200" spc="-55" dirty="0">
                <a:latin typeface="Arial"/>
                <a:cs typeface="Arial"/>
              </a:rPr>
              <a:t>Practice </a:t>
            </a:r>
            <a:r>
              <a:rPr sz="1200" spc="-5" dirty="0">
                <a:latin typeface="Arial"/>
                <a:cs typeface="Arial"/>
              </a:rPr>
              <a:t>of </a:t>
            </a:r>
            <a:r>
              <a:rPr sz="1200" spc="-70" dirty="0">
                <a:latin typeface="Arial"/>
                <a:cs typeface="Arial"/>
              </a:rPr>
              <a:t>basic </a:t>
            </a:r>
            <a:r>
              <a:rPr sz="1200" spc="-55" dirty="0">
                <a:latin typeface="Arial"/>
                <a:cs typeface="Arial"/>
              </a:rPr>
              <a:t>skills </a:t>
            </a:r>
            <a:r>
              <a:rPr sz="1200" spc="-75" dirty="0">
                <a:latin typeface="Arial"/>
                <a:cs typeface="Arial"/>
              </a:rPr>
              <a:t>used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-65" dirty="0">
                <a:latin typeface="Arial"/>
                <a:cs typeface="Arial"/>
              </a:rPr>
              <a:t>diagnose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treat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25" dirty="0">
                <a:latin typeface="Arial"/>
                <a:cs typeface="Arial"/>
              </a:rPr>
              <a:t>in </a:t>
            </a:r>
            <a:r>
              <a:rPr sz="1200" spc="-95" dirty="0">
                <a:latin typeface="Arial"/>
                <a:cs typeface="Arial"/>
              </a:rPr>
              <a:t>a </a:t>
            </a:r>
            <a:r>
              <a:rPr sz="1200" spc="-45" dirty="0">
                <a:latin typeface="Arial"/>
                <a:cs typeface="Arial"/>
              </a:rPr>
              <a:t>simulated </a:t>
            </a:r>
            <a:r>
              <a:rPr sz="1200" spc="-40" dirty="0">
                <a:latin typeface="Arial"/>
                <a:cs typeface="Arial"/>
              </a:rPr>
              <a:t>clinical</a:t>
            </a:r>
            <a:r>
              <a:rPr sz="1200" spc="-21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setting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050">
              <a:latin typeface="Times New Roman"/>
              <a:cs typeface="Times New Roman"/>
            </a:endParaRPr>
          </a:p>
          <a:p>
            <a:pPr marL="123189" indent="-110489" algn="just">
              <a:lnSpc>
                <a:spcPct val="100000"/>
              </a:lnSpc>
              <a:buChar char="•"/>
              <a:tabLst>
                <a:tab pos="123825" algn="l"/>
              </a:tabLst>
            </a:pPr>
            <a:r>
              <a:rPr sz="1200" spc="-65" dirty="0">
                <a:latin typeface="Arial"/>
                <a:cs typeface="Arial"/>
              </a:rPr>
              <a:t>Knowledge </a:t>
            </a:r>
            <a:r>
              <a:rPr sz="1200" spc="-10" dirty="0">
                <a:latin typeface="Arial"/>
                <a:cs typeface="Arial"/>
              </a:rPr>
              <a:t>of </a:t>
            </a:r>
            <a:r>
              <a:rPr sz="1200" spc="-60" dirty="0">
                <a:latin typeface="Arial"/>
                <a:cs typeface="Arial"/>
              </a:rPr>
              <a:t>drugs </a:t>
            </a:r>
            <a:r>
              <a:rPr sz="1200" spc="-75" dirty="0">
                <a:latin typeface="Arial"/>
                <a:cs typeface="Arial"/>
              </a:rPr>
              <a:t>used </a:t>
            </a:r>
            <a:r>
              <a:rPr sz="1200" spc="2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treat</a:t>
            </a:r>
            <a:r>
              <a:rPr sz="1200" spc="-25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ear, </a:t>
            </a:r>
            <a:r>
              <a:rPr sz="1200" spc="-75" dirty="0">
                <a:latin typeface="Arial"/>
                <a:cs typeface="Arial"/>
              </a:rPr>
              <a:t>nose </a:t>
            </a:r>
            <a:r>
              <a:rPr sz="1200" spc="-65" dirty="0">
                <a:latin typeface="Arial"/>
                <a:cs typeface="Arial"/>
              </a:rPr>
              <a:t>and </a:t>
            </a:r>
            <a:r>
              <a:rPr sz="1200" spc="-5" dirty="0">
                <a:latin typeface="Arial"/>
                <a:cs typeface="Arial"/>
              </a:rPr>
              <a:t>throat </a:t>
            </a:r>
            <a:r>
              <a:rPr sz="1200" spc="-85" dirty="0">
                <a:latin typeface="Arial"/>
                <a:cs typeface="Arial"/>
              </a:rPr>
              <a:t>diseases </a:t>
            </a:r>
            <a:r>
              <a:rPr sz="1200" spc="-60" dirty="0">
                <a:latin typeface="Arial"/>
                <a:cs typeface="Arial"/>
              </a:rPr>
              <a:t>and </a:t>
            </a:r>
            <a:r>
              <a:rPr sz="1200" spc="-10" dirty="0">
                <a:latin typeface="Arial"/>
                <a:cs typeface="Arial"/>
              </a:rPr>
              <a:t>their </a:t>
            </a:r>
            <a:r>
              <a:rPr sz="1200" spc="-35" dirty="0">
                <a:latin typeface="Arial"/>
                <a:cs typeface="Arial"/>
              </a:rPr>
              <a:t>application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38647" y="6447508"/>
            <a:ext cx="4377815" cy="2535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35" smtClean="0">
                <a:latin typeface="Arial"/>
                <a:cs typeface="Arial"/>
              </a:rPr>
              <a:t> </a:t>
            </a:r>
            <a:r>
              <a:rPr sz="1000" b="1" i="1" spc="-125" dirty="0">
                <a:latin typeface="Arial"/>
                <a:cs typeface="Arial"/>
              </a:rPr>
              <a:t>EAR,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3736" y="639571"/>
            <a:ext cx="3692525" cy="92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sz="1200" b="1" u="heavy" spc="-1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COURSE </a:t>
            </a:r>
            <a:r>
              <a:rPr sz="1200" b="1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OBJECTIVES </a:t>
            </a:r>
            <a:r>
              <a:rPr sz="1200" b="1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&amp; </a:t>
            </a:r>
            <a:r>
              <a:rPr sz="1200" b="1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TEACHING </a:t>
            </a:r>
            <a:r>
              <a:rPr sz="1200" b="1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LEARNING</a:t>
            </a:r>
            <a:r>
              <a:rPr sz="1200" b="1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STRATEGIES:</a:t>
            </a:r>
            <a:endParaRPr sz="1200">
              <a:latin typeface="Arial"/>
              <a:cs typeface="Arial"/>
            </a:endParaRPr>
          </a:p>
          <a:p>
            <a:pPr marR="415925" algn="r">
              <a:lnSpc>
                <a:spcPct val="100000"/>
              </a:lnSpc>
              <a:spcBef>
                <a:spcPts val="994"/>
              </a:spcBef>
            </a:pPr>
            <a:r>
              <a:rPr sz="1200" spc="-30" dirty="0">
                <a:latin typeface="Arial"/>
                <a:cs typeface="Arial"/>
              </a:rPr>
              <a:t>At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0" dirty="0">
                <a:latin typeface="Arial"/>
                <a:cs typeface="Arial"/>
              </a:rPr>
              <a:t>end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module,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student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will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be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able </a:t>
            </a:r>
            <a:r>
              <a:rPr sz="1200" spc="15" dirty="0">
                <a:latin typeface="Arial"/>
                <a:cs typeface="Arial"/>
              </a:rPr>
              <a:t>to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R="436880" algn="r">
              <a:lnSpc>
                <a:spcPct val="100000"/>
              </a:lnSpc>
            </a:pPr>
            <a:r>
              <a:rPr sz="1400" b="1" u="sng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NOS</a:t>
            </a:r>
            <a:r>
              <a:rPr sz="1400" b="1" u="sng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66800" y="1600200"/>
          <a:ext cx="6001384" cy="75935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0"/>
                <a:gridCol w="1087120"/>
                <a:gridCol w="1199514"/>
              </a:tblGrid>
              <a:tr h="563880">
                <a:tc>
                  <a:txBody>
                    <a:bodyPr/>
                    <a:lstStyle/>
                    <a:p>
                      <a:pPr marL="5715" algn="ctr">
                        <a:lnSpc>
                          <a:spcPts val="1405"/>
                        </a:lnSpc>
                      </a:pPr>
                      <a:r>
                        <a:rPr sz="1200" b="1" spc="-180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160" dirty="0">
                          <a:latin typeface="Arial"/>
                          <a:cs typeface="Arial"/>
                        </a:rPr>
                        <a:t>SUBJECTS/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55" dirty="0">
                          <a:latin typeface="Arial"/>
                          <a:cs typeface="Arial"/>
                        </a:rPr>
                        <a:t>TOPICS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ts val="1405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TEACHING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21615" marR="208915" indent="-1270" algn="ctr">
                        <a:lnSpc>
                          <a:spcPct val="101699"/>
                        </a:lnSpc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LEARNING 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STRA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21640">
                <a:tc>
                  <a:txBody>
                    <a:bodyPr/>
                    <a:lstStyle/>
                    <a:p>
                      <a:pPr marL="299720" marR="12700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paranasal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sinuses 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r>
                        <a:rPr sz="1200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presentations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2875" marR="131445" indent="127635">
                        <a:lnSpc>
                          <a:spcPct val="1016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</a:t>
                      </a:r>
                      <a:r>
                        <a:rPr sz="1200" i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 marL="299720" marR="31305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olfaction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nasal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cavity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Explain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pathology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nasal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cavity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 marL="299720" marR="40386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common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nasal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pathologies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34645" indent="-26352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34645" algn="l"/>
                          <a:tab pos="335280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Advise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prescriptions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rhinosinusitis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445">
                <a:tc>
                  <a:txBody>
                    <a:bodyPr/>
                    <a:lstStyle/>
                    <a:p>
                      <a:pPr marL="299720" marR="36957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fractures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 based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history,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examination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325120" indent="-228600">
                        <a:lnSpc>
                          <a:spcPct val="1024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trauma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external 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58775" marR="258445" indent="-8890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299720" marR="75882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epistaxis,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deviated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nasal</a:t>
                      </a:r>
                      <a:r>
                        <a:rPr sz="12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septum,  hematoma,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septal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abscess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perforation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335915" indent="-228600">
                        <a:lnSpc>
                          <a:spcPct val="102099"/>
                        </a:lnSpc>
                        <a:spcBef>
                          <a:spcPts val="5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epistaxis,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deviated 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nasal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septum, hematoma, septal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abscess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perforation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Septum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ethmoidal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antrochoanal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587375" indent="-228600">
                        <a:lnSpc>
                          <a:spcPct val="1016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ethmoidal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antrochoanal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405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 marL="299720" marR="93345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foreign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bodies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(i.e.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rhinoliths)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clinical examination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rhinolith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05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Foreign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1390">
                <a:tc>
                  <a:txBody>
                    <a:bodyPr/>
                    <a:lstStyle/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220979">
                        <a:lnSpc>
                          <a:spcPct val="101699"/>
                        </a:lnSpc>
                        <a:spcBef>
                          <a:spcPts val="15"/>
                        </a:spcBef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presentations, examination findings,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investigations,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chronic</a:t>
                      </a:r>
                      <a:r>
                        <a:rPr sz="12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sinusitis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sinusitis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sinusitis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Sinusitis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2080" marR="120650" indent="1270" algn="ctr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learning/</a:t>
                      </a:r>
                      <a:r>
                        <a:rPr sz="1200" i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299720" marR="11239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presentations, investigations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allergic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rhinitis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rhinitis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due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foreign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bodies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405"/>
                        </a:lnSpc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Rhinitis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299720" marR="87630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fungal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sinusitis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basis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presentation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Sinusitis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6710" marR="172085" indent="-161925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</a:t>
                      </a:r>
                      <a:r>
                        <a:rPr sz="1200" i="1" spc="-1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</a:t>
                      </a:r>
                      <a:r>
                        <a:rPr sz="1200" i="1" spc="-60" dirty="0">
                          <a:latin typeface="Trebuchet MS"/>
                          <a:cs typeface="Trebuchet MS"/>
                        </a:rPr>
                        <a:t>learning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pc="-105" dirty="0"/>
              <a:t>Page </a:t>
            </a:r>
            <a:r>
              <a:rPr spc="220" dirty="0"/>
              <a:t>|</a:t>
            </a:r>
            <a:r>
              <a:rPr spc="-80" dirty="0"/>
              <a:t> </a:t>
            </a:r>
            <a:r>
              <a:rPr spc="-55" dirty="0"/>
              <a:t>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665346" y="439927"/>
            <a:ext cx="3323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i="1" spc="-60" dirty="0">
                <a:latin typeface="Arial"/>
                <a:cs typeface="Arial"/>
              </a:rPr>
              <a:t>4</a:t>
            </a:r>
            <a:r>
              <a:rPr sz="975" b="1" i="1" spc="-89" baseline="29914" dirty="0">
                <a:latin typeface="Arial"/>
                <a:cs typeface="Arial"/>
              </a:rPr>
              <a:t>TH </a:t>
            </a:r>
            <a:r>
              <a:rPr sz="1000" b="1" i="1" spc="-160" dirty="0">
                <a:latin typeface="Arial"/>
                <a:cs typeface="Arial"/>
              </a:rPr>
              <a:t>YEAR </a:t>
            </a:r>
            <a:r>
              <a:rPr sz="1000" b="1" i="1" spc="-105" dirty="0">
                <a:latin typeface="Arial"/>
                <a:cs typeface="Arial"/>
              </a:rPr>
              <a:t>MBBS</a:t>
            </a:r>
            <a:r>
              <a:rPr sz="1000" b="1" i="1" spc="-105">
                <a:latin typeface="Arial"/>
                <a:cs typeface="Arial"/>
              </a:rPr>
              <a:t>, </a:t>
            </a:r>
            <a:r>
              <a:rPr sz="1000" b="1" i="1" spc="-155" smtClean="0">
                <a:latin typeface="Arial"/>
                <a:cs typeface="Arial"/>
              </a:rPr>
              <a:t>S</a:t>
            </a:r>
            <a:r>
              <a:rPr sz="1000" b="1" i="1" spc="-125" smtClean="0">
                <a:latin typeface="Arial"/>
                <a:cs typeface="Arial"/>
              </a:rPr>
              <a:t>EAR</a:t>
            </a:r>
            <a:r>
              <a:rPr sz="1000" b="1" i="1" spc="-125" dirty="0">
                <a:latin typeface="Arial"/>
                <a:cs typeface="Arial"/>
              </a:rPr>
              <a:t>, </a:t>
            </a:r>
            <a:r>
              <a:rPr sz="1000" b="1" i="1" spc="-145" dirty="0">
                <a:latin typeface="Arial"/>
                <a:cs typeface="Arial"/>
              </a:rPr>
              <a:t>NOSE </a:t>
            </a:r>
            <a:r>
              <a:rPr sz="1000" b="1" i="1" spc="-25" dirty="0">
                <a:latin typeface="Arial"/>
                <a:cs typeface="Arial"/>
              </a:rPr>
              <a:t>&amp; </a:t>
            </a:r>
            <a:r>
              <a:rPr sz="1000" b="1" i="1" spc="-125" dirty="0">
                <a:latin typeface="Arial"/>
                <a:cs typeface="Arial"/>
              </a:rPr>
              <a:t>THROAT</a:t>
            </a:r>
            <a:r>
              <a:rPr sz="1000" b="1" i="1" spc="-155" dirty="0">
                <a:latin typeface="Arial"/>
                <a:cs typeface="Arial"/>
              </a:rPr>
              <a:t> </a:t>
            </a:r>
            <a:r>
              <a:rPr sz="1000" b="1" i="1" spc="-105" dirty="0">
                <a:latin typeface="Arial"/>
                <a:cs typeface="Arial"/>
              </a:rPr>
              <a:t>MODULE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789" y="441325"/>
            <a:ext cx="2373630" cy="153888"/>
          </a:xfrm>
          <a:prstGeom prst="rect">
            <a:avLst/>
          </a:prstGeom>
          <a:solidFill>
            <a:srgbClr val="C5D9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1175"/>
              </a:lnSpc>
            </a:pPr>
            <a:r>
              <a:rPr lang="en-US" sz="1100" b="1" spc="-114" dirty="0" smtClean="0">
                <a:latin typeface="Arial"/>
                <a:cs typeface="Arial"/>
              </a:rPr>
              <a:t>AVICENNA MEDICAL COLLEGE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8200" y="990600"/>
          <a:ext cx="6263639" cy="38639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25"/>
                <a:gridCol w="3714115"/>
                <a:gridCol w="1085214"/>
                <a:gridCol w="1200785"/>
              </a:tblGrid>
              <a:tr h="21018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10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fungal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sinusitis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113664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Order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differential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diagnosis 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headaches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emphasis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 </a:t>
                      </a:r>
                      <a:r>
                        <a:rPr sz="1200" spc="-155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causes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spc="-155" dirty="0">
                          <a:latin typeface="Arial"/>
                          <a:cs typeface="Arial"/>
                        </a:rPr>
                        <a:t>ENT </a:t>
                      </a:r>
                      <a:r>
                        <a:rPr sz="1200" spc="-100" dirty="0">
                          <a:latin typeface="Arial"/>
                          <a:cs typeface="Arial"/>
                        </a:rPr>
                        <a:t>causes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headache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37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97155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congenital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lesions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(choanal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atresia)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clinical examination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investigation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648335" indent="-228600">
                        <a:lnSpc>
                          <a:spcPct val="1016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 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deformities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15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 marR="260350" indent="-88900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85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11557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pathophysiology,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presentations, investigations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common types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atrophic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rhinitis, 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hypertrophic 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rhinitis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VMR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749935" indent="-228600">
                        <a:lnSpc>
                          <a:spcPct val="1024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CSF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rhinorrhoea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examination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Rhinosinusitis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1445" marR="121920" indent="1270" algn="ctr">
                        <a:lnSpc>
                          <a:spcPct val="101699"/>
                        </a:lnSpc>
                      </a:pPr>
                      <a:r>
                        <a:rPr sz="1200" i="1" spc="-55" dirty="0">
                          <a:latin typeface="Trebuchet MS"/>
                          <a:cs typeface="Trebuchet MS"/>
                        </a:rPr>
                        <a:t>Task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oriented  learning/</a:t>
                      </a:r>
                      <a:r>
                        <a:rPr sz="1200" i="1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bleeding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bleeding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Polyps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58775" marR="260350" indent="-88900">
                        <a:lnSpc>
                          <a:spcPct val="101699"/>
                        </a:lnSpc>
                      </a:pPr>
                      <a:r>
                        <a:rPr sz="1200" i="1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ter</a:t>
                      </a:r>
                      <a:r>
                        <a:rPr sz="1200" i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i="1" dirty="0">
                          <a:latin typeface="Trebuchet MS"/>
                          <a:cs typeface="Trebuchet MS"/>
                        </a:rPr>
                        <a:t>ctive  </a:t>
                      </a: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03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180" marR="154940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Diagnose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foreign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bodies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nose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(i.e.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maggots) 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based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on examination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plans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maggots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Foreign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927475" y="5061584"/>
            <a:ext cx="3213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u="sng" spc="-2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EAR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20444" y="5459857"/>
          <a:ext cx="6001384" cy="363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0"/>
                <a:gridCol w="1087120"/>
                <a:gridCol w="1199514"/>
              </a:tblGrid>
              <a:tr h="565150">
                <a:tc>
                  <a:txBody>
                    <a:bodyPr/>
                    <a:lstStyle/>
                    <a:p>
                      <a:pPr marL="5715" algn="ctr">
                        <a:lnSpc>
                          <a:spcPts val="1415"/>
                        </a:lnSpc>
                      </a:pPr>
                      <a:r>
                        <a:rPr sz="1200" b="1" spc="-175" dirty="0">
                          <a:latin typeface="Arial"/>
                          <a:cs typeface="Arial"/>
                        </a:rPr>
                        <a:t>OBJECTIVES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332740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BJEC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/  </a:t>
                      </a:r>
                      <a:r>
                        <a:rPr sz="1200" b="1" spc="-155" dirty="0">
                          <a:latin typeface="Arial"/>
                          <a:cs typeface="Arial"/>
                        </a:rPr>
                        <a:t>TOPICS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1930" marR="189230" algn="ctr">
                        <a:lnSpc>
                          <a:spcPts val="1460"/>
                        </a:lnSpc>
                        <a:spcBef>
                          <a:spcPts val="5"/>
                        </a:spcBef>
                      </a:pPr>
                      <a:r>
                        <a:rPr sz="1200" b="1" spc="-140" dirty="0">
                          <a:latin typeface="Arial"/>
                          <a:cs typeface="Arial"/>
                        </a:rPr>
                        <a:t>TEACHING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200" b="1" spc="-140" dirty="0">
                          <a:latin typeface="Arial"/>
                          <a:cs typeface="Arial"/>
                        </a:rPr>
                        <a:t>LEARNING  </a:t>
                      </a:r>
                      <a:r>
                        <a:rPr sz="1200" b="1" spc="-170" dirty="0">
                          <a:latin typeface="Arial"/>
                          <a:cs typeface="Arial"/>
                        </a:rPr>
                        <a:t>STRATEGIES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299720" marR="83883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anatomy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85" dirty="0">
                          <a:latin typeface="Arial"/>
                          <a:cs typeface="Arial"/>
                        </a:rPr>
                        <a:t>Anatomy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2875" marR="131445" indent="127635">
                        <a:lnSpc>
                          <a:spcPct val="101699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  </a:t>
                      </a:r>
                      <a:r>
                        <a:rPr sz="1200" i="1" spc="-85" dirty="0">
                          <a:latin typeface="Trebuchet MS"/>
                          <a:cs typeface="Trebuchet MS"/>
                        </a:rPr>
                        <a:t>lectures/</a:t>
                      </a:r>
                      <a:r>
                        <a:rPr sz="1200" i="1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Small 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group</a:t>
                      </a:r>
                      <a:r>
                        <a:rPr sz="1200" i="1" spc="-1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i="1" spc="-45" dirty="0">
                          <a:latin typeface="Trebuchet MS"/>
                          <a:cs typeface="Trebuchet MS"/>
                        </a:rPr>
                        <a:t>sessions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299720" marR="646430" indent="-228600">
                        <a:lnSpc>
                          <a:spcPct val="1016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process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hearing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 presentations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r>
                        <a:rPr sz="12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</a:pPr>
                      <a:r>
                        <a:rPr sz="1200" b="1" spc="-110" dirty="0">
                          <a:latin typeface="Arial"/>
                          <a:cs typeface="Arial"/>
                        </a:rPr>
                        <a:t>Physiology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marL="299720" marR="468630" indent="-228600">
                        <a:lnSpc>
                          <a:spcPts val="148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45" dirty="0">
                          <a:latin typeface="Arial"/>
                          <a:cs typeface="Arial"/>
                        </a:rPr>
                        <a:t>Correlate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pathogenesis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r>
                        <a:rPr sz="1200" spc="-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clinical presentations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diseases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b="1" spc="-90" dirty="0">
                          <a:latin typeface="Arial"/>
                          <a:cs typeface="Arial"/>
                        </a:rPr>
                        <a:t>Pathology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38555">
                <a:tc>
                  <a:txBody>
                    <a:bodyPr/>
                    <a:lstStyle/>
                    <a:p>
                      <a:pPr marL="299720" marR="403225" indent="-228600">
                        <a:lnSpc>
                          <a:spcPts val="147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Describe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pharmacological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common 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pathologies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Advise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prescriptions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for: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757555" algn="l"/>
                        </a:tabLst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Otomycosis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757555" algn="l"/>
                        </a:tabLst>
                      </a:pPr>
                      <a:r>
                        <a:rPr sz="12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media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56920" lvl="1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757555" algn="l"/>
                        </a:tabLst>
                      </a:pPr>
                      <a:r>
                        <a:rPr sz="1200" spc="-20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externa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405"/>
                        </a:lnSpc>
                      </a:pPr>
                      <a:r>
                        <a:rPr sz="1200" b="1" spc="-105" dirty="0">
                          <a:latin typeface="Arial"/>
                          <a:cs typeface="Arial"/>
                        </a:rPr>
                        <a:t>Pharmacology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6445">
                <a:tc>
                  <a:txBody>
                    <a:bodyPr/>
                    <a:lstStyle/>
                    <a:p>
                      <a:pPr marL="299720" marR="278765" indent="-228600">
                        <a:lnSpc>
                          <a:spcPct val="101699"/>
                        </a:lnSpc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95" dirty="0">
                          <a:latin typeface="Arial"/>
                          <a:cs typeface="Arial"/>
                        </a:rPr>
                        <a:t>Discuss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etiology,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investigations,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treatment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complications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acute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otitis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externa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9720" marR="354965" indent="-228600">
                        <a:lnSpc>
                          <a:spcPct val="101699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9720" algn="l"/>
                          <a:tab pos="300355" algn="l"/>
                        </a:tabLst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Develop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management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plan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impacted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wax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foreign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body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145" dirty="0">
                          <a:latin typeface="Arial"/>
                          <a:cs typeface="Arial"/>
                        </a:rPr>
                        <a:t>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ear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i="1" spc="-70" dirty="0">
                          <a:latin typeface="Trebuchet MS"/>
                          <a:cs typeface="Trebuchet MS"/>
                        </a:rPr>
                        <a:t>Interactive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i="1" spc="-75" dirty="0">
                          <a:latin typeface="Trebuchet MS"/>
                          <a:cs typeface="Trebuchet MS"/>
                        </a:rPr>
                        <a:t>lectures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4128</Words>
  <Application>Microsoft Office PowerPoint</Application>
  <PresentationFormat>Custom</PresentationFormat>
  <Paragraphs>775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STUDY GUIDE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cp:lastModifiedBy>Muzzammil</cp:lastModifiedBy>
  <cp:revision>7</cp:revision>
  <dcterms:created xsi:type="dcterms:W3CDTF">2019-06-10T13:46:49Z</dcterms:created>
  <dcterms:modified xsi:type="dcterms:W3CDTF">2019-06-13T13:20:09Z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2019-06-10T00:00:00Z</vt:filetime>
  </property>
</Properties>
</file>