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0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7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6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0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Wound</a:t>
            </a:r>
            <a:br>
              <a:rPr lang="en-US" sz="6000" dirty="0" smtClean="0"/>
            </a:br>
            <a:r>
              <a:rPr lang="en-US" sz="6000" dirty="0" smtClean="0"/>
              <a:t>Types </a:t>
            </a:r>
            <a:r>
              <a:rPr lang="en-US" sz="6000" dirty="0"/>
              <a:t>A</a:t>
            </a:r>
            <a:r>
              <a:rPr lang="en-US" sz="6000" dirty="0" smtClean="0"/>
              <a:t>nd Management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073563" y="5223265"/>
            <a:ext cx="2870081" cy="114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Prepared by: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Imran iqbal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Clinical instructor</a:t>
            </a:r>
          </a:p>
        </p:txBody>
      </p:sp>
    </p:spTree>
    <p:extLst>
      <p:ext uri="{BB962C8B-B14F-4D97-AF65-F5344CB8AC3E}">
        <p14:creationId xmlns:p14="http://schemas.microsoft.com/office/powerpoint/2010/main" val="9280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Apply direct pressure to any bleeding wound, to control </a:t>
            </a:r>
            <a:r>
              <a:rPr lang="en-US" dirty="0" smtClean="0"/>
              <a:t>hemorrhage.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Examine </a:t>
            </a:r>
            <a:r>
              <a:rPr lang="en-US" dirty="0"/>
              <a:t>wounds for gross contamination, devitalized tissue, and foreign </a:t>
            </a:r>
            <a:r>
              <a:rPr lang="en-US" dirty="0" smtClean="0"/>
              <a:t>bodies.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Remove </a:t>
            </a:r>
            <a:r>
              <a:rPr lang="en-US" dirty="0"/>
              <a:t>constricting rings or other jewelry from injured body </a:t>
            </a:r>
            <a:r>
              <a:rPr lang="en-US" dirty="0" smtClean="0"/>
              <a:t>part.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Cleanse </a:t>
            </a:r>
            <a:r>
              <a:rPr lang="en-US" dirty="0"/>
              <a:t>the wound periphery with soap and sterile water or available solutions, and provide anesthetics and analgesia whenever </a:t>
            </a:r>
            <a:r>
              <a:rPr lang="en-US" dirty="0" smtClean="0"/>
              <a:t>possible.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Irrigate </a:t>
            </a:r>
            <a:r>
              <a:rPr lang="en-US" dirty="0"/>
              <a:t>wounds with saline solution using a large bore needle and </a:t>
            </a:r>
            <a:r>
              <a:rPr lang="en-US" dirty="0" smtClean="0"/>
              <a:t>syringe.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Leave </a:t>
            </a:r>
            <a:r>
              <a:rPr lang="en-US" dirty="0"/>
              <a:t>contaminated wounds, bites, and punctures open.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Remove </a:t>
            </a:r>
            <a:r>
              <a:rPr lang="en-US" dirty="0"/>
              <a:t>devitalized tissue and foreign bodies prior to repair as they may increase the incidence of </a:t>
            </a:r>
            <a:r>
              <a:rPr lang="en-US" dirty="0" smtClean="0"/>
              <a:t>infection.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Cover </a:t>
            </a:r>
            <a:r>
              <a:rPr lang="en-US" dirty="0"/>
              <a:t>wounds with dry dressing; deeper wounds may require packing with saline soaked gauze and subsequent coverage with a dry bulky </a:t>
            </a:r>
            <a:r>
              <a:rPr lang="en-US" dirty="0" smtClean="0"/>
              <a:t>dressing.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Follow tetanus prophylaxis guidelines for all wounded patients.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3362" y="0"/>
            <a:ext cx="7658638" cy="2562896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WOUND DRESSING PROCEDURE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53659" y="4952878"/>
            <a:ext cx="3515603" cy="2120430"/>
          </a:xfrm>
        </p:spPr>
        <p:txBody>
          <a:bodyPr/>
          <a:lstStyle/>
          <a:p>
            <a:r>
              <a:rPr lang="en-US" b="1" dirty="0" smtClean="0"/>
              <a:t>Prepared by: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Imran iqbal</a:t>
            </a:r>
          </a:p>
          <a:p>
            <a:r>
              <a:rPr lang="en-US" b="1" dirty="0" smtClean="0"/>
              <a:t>Clinical instructor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78" y="0"/>
            <a:ext cx="4533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2" y="91693"/>
            <a:ext cx="6568225" cy="82424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WOUND DRESSING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971" y="1107584"/>
            <a:ext cx="7636695" cy="551215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Important Points: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Review the Physician’s order.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Identify patient using 2 identifiers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3.   Explain the procedure to the patient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4.  Provide privacy and adequate lighting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009882"/>
            <a:ext cx="2818325" cy="1848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73" y="1931782"/>
            <a:ext cx="273032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2" y="91693"/>
            <a:ext cx="6568225" cy="82424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WOUND DRESSING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971" y="1107584"/>
            <a:ext cx="7794739" cy="551215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Important Points: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5.   Wash 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hands or use hand </a:t>
            </a: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rub</a:t>
            </a:r>
          </a:p>
          <a:p>
            <a:pPr marL="0" lvl="0" indent="0">
              <a:buNone/>
            </a:pPr>
            <a:endParaRPr lang="en-US" sz="2400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6.   Clean 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dressing trolley with disinfectant </a:t>
            </a: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wipes</a:t>
            </a:r>
          </a:p>
          <a:p>
            <a:pPr marL="0" lvl="0" indent="0">
              <a:buNone/>
            </a:pPr>
            <a:endParaRPr lang="en-US" sz="2400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7.   Collect 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dressing materials on dressing trolley</a:t>
            </a: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en-US" sz="2400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8.   Place 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an absorbent pad under the wound</a:t>
            </a: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en-US" sz="2400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ED7D31">
                    <a:lumMod val="75000"/>
                  </a:srgbClr>
                </a:solidFill>
              </a:rPr>
              <a:t>9.   Place </a:t>
            </a:r>
            <a:r>
              <a:rPr lang="en-US" sz="2400" dirty="0">
                <a:solidFill>
                  <a:srgbClr val="ED7D31">
                    <a:lumMod val="75000"/>
                  </a:srgbClr>
                </a:solidFill>
              </a:rPr>
              <a:t>a disposable bag nearby to collect soiled dressings.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009882"/>
            <a:ext cx="2818325" cy="1848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73" y="1931782"/>
            <a:ext cx="273032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2" y="91693"/>
            <a:ext cx="6568225" cy="82424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WOUND DRESSING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971" y="1107584"/>
            <a:ext cx="7817317" cy="551215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Important Points: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10. Open dressing pack on to the trolley, add </a:t>
            </a:r>
            <a:endParaRPr lang="en-US" dirty="0" smtClean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      cleansing </a:t>
            </a: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solution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11. Disinfect hands &amp; Put on clean gloves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12. Carefully remove old dressings and discard items 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      into </a:t>
            </a: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a disposable bag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ED7D31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ED7D31">
                    <a:lumMod val="75000"/>
                  </a:srgbClr>
                </a:solidFill>
              </a:rPr>
              <a:t>13. Inspect the old dressing for the presence </a:t>
            </a: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of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ED7D31">
                    <a:lumMod val="75000"/>
                  </a:srgbClr>
                </a:solidFill>
              </a:rPr>
              <a:t>      infection &amp; inform the Physician.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009882"/>
            <a:ext cx="2818325" cy="1848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840" y="1681105"/>
            <a:ext cx="273032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5769" y="-1"/>
            <a:ext cx="9105364" cy="811369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CLEANSING OF WOUND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68" y="940158"/>
            <a:ext cx="4893973" cy="56795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061" y="940158"/>
            <a:ext cx="11809927" cy="5808374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For open wounds :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entle innermost to outermost </a:t>
            </a:r>
          </a:p>
          <a:p>
            <a:pPr marL="0" indent="0">
              <a:buNone/>
            </a:pPr>
            <a:r>
              <a:rPr lang="en-US" dirty="0" smtClean="0"/>
              <a:t>circular cleansing pattern.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For closed or sutured wounds:</a:t>
            </a:r>
          </a:p>
          <a:p>
            <a:pPr marL="0" indent="0">
              <a:buNone/>
            </a:pPr>
            <a:r>
              <a:rPr lang="en-US" dirty="0" smtClean="0"/>
              <a:t> Clean along the wound edges taking care</a:t>
            </a:r>
          </a:p>
          <a:p>
            <a:pPr marL="0" indent="0">
              <a:buNone/>
            </a:pPr>
            <a:r>
              <a:rPr lang="en-US" dirty="0" smtClean="0"/>
              <a:t> to clean each side of the wound separately.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</a:rPr>
              <a:t>For surgical drain cleansing : </a:t>
            </a:r>
          </a:p>
          <a:p>
            <a:pPr marL="0" indent="0">
              <a:buNone/>
            </a:pPr>
            <a:r>
              <a:rPr lang="en-US" dirty="0" smtClean="0"/>
              <a:t>Using small circular motion, cleanse the skin</a:t>
            </a:r>
          </a:p>
          <a:p>
            <a:pPr marL="0" indent="0">
              <a:buNone/>
            </a:pPr>
            <a:r>
              <a:rPr lang="en-US" dirty="0" smtClean="0"/>
              <a:t> around the drain using gauze moistened with</a:t>
            </a:r>
          </a:p>
          <a:p>
            <a:pPr marL="0" indent="0">
              <a:buNone/>
            </a:pPr>
            <a:r>
              <a:rPr lang="en-US" dirty="0" smtClean="0"/>
              <a:t> cleaning solution, starting from the drain and </a:t>
            </a:r>
          </a:p>
          <a:p>
            <a:pPr marL="0" indent="0">
              <a:buNone/>
            </a:pPr>
            <a:r>
              <a:rPr lang="en-US" dirty="0" smtClean="0"/>
              <a:t>working outwards.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365160"/>
            <a:ext cx="11237890" cy="549283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Discard the disposable items according to the hospital protocol and clean the trolley prior to replacing it</a:t>
            </a:r>
            <a:r>
              <a:rPr lang="en-US" dirty="0" smtClean="0"/>
              <a:t>.</a:t>
            </a:r>
          </a:p>
          <a:p>
            <a:r>
              <a:rPr lang="en-US" dirty="0"/>
              <a:t>Wash hands or use hand </a:t>
            </a:r>
            <a:r>
              <a:rPr lang="en-US" dirty="0" smtClean="0"/>
              <a:t>rubs</a:t>
            </a:r>
          </a:p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1820" y="122347"/>
            <a:ext cx="11006070" cy="81137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POST DRESSING PROCEDURE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9" y="1867437"/>
            <a:ext cx="5178715" cy="482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51" y="3090930"/>
            <a:ext cx="3322749" cy="3515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0" y="3296992"/>
            <a:ext cx="2962141" cy="33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40940"/>
            <a:ext cx="9601196" cy="1303867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097" y="1970469"/>
            <a:ext cx="10643313" cy="4224270"/>
          </a:xfrm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 wound is a type of injury, which happens relatively, quickly in which skin is torn, cut, or puncture or where blunt force trauma causes a contusion.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5" y="3696236"/>
            <a:ext cx="3240378" cy="2302784"/>
          </a:xfrm>
          <a:prstGeom prst="rect">
            <a:avLst/>
          </a:prstGeom>
        </p:spPr>
      </p:pic>
      <p:sp>
        <p:nvSpPr>
          <p:cNvPr id="5" name="AutoShape 2" descr="Image result for contusion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ontusion"/>
          <p:cNvSpPr>
            <a:spLocks noChangeAspect="1" noChangeArrowheads="1"/>
          </p:cNvSpPr>
          <p:nvPr/>
        </p:nvSpPr>
        <p:spPr bwMode="auto">
          <a:xfrm>
            <a:off x="2873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ontusion"/>
          <p:cNvSpPr>
            <a:spLocks noChangeAspect="1" noChangeArrowheads="1"/>
          </p:cNvSpPr>
          <p:nvPr/>
        </p:nvSpPr>
        <p:spPr bwMode="auto">
          <a:xfrm>
            <a:off x="4397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962" y="3539000"/>
            <a:ext cx="3284113" cy="26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92" y="1845734"/>
            <a:ext cx="9932187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MAINLY TWO TYPES OF WOUND 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1. OPEN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2. CLOSED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According to level of contamination a wound can be classified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1.  </a:t>
            </a:r>
            <a:r>
              <a:rPr lang="en-US" sz="2000" dirty="0" smtClean="0">
                <a:solidFill>
                  <a:schemeClr val="tx1"/>
                </a:solidFill>
              </a:rPr>
              <a:t>Clean wound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2.  Contaminated wound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3.  Infected </a:t>
            </a:r>
            <a:r>
              <a:rPr lang="en-US" sz="2000" dirty="0">
                <a:solidFill>
                  <a:schemeClr val="tx1"/>
                </a:solidFill>
              </a:rPr>
              <a:t>wound </a:t>
            </a:r>
            <a:r>
              <a:rPr lang="en-US" sz="2000" dirty="0" smtClean="0">
                <a:solidFill>
                  <a:schemeClr val="tx1"/>
                </a:solidFill>
              </a:rPr>
              <a:t>&amp; Colonized </a:t>
            </a:r>
            <a:r>
              <a:rPr lang="en-US" sz="2000" dirty="0">
                <a:solidFill>
                  <a:schemeClr val="tx1"/>
                </a:solidFill>
              </a:rPr>
              <a:t>wound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858613"/>
            <a:ext cx="11423560" cy="42330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Open wounds can be classified according to the object that caused the wound.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Incisions or incised wounds: </a:t>
            </a:r>
            <a:r>
              <a:rPr lang="en-US" dirty="0"/>
              <a:t>caused by a clean sharp-edged object such as a knife, razor or glass splinter.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Lacerations: </a:t>
            </a:r>
            <a:r>
              <a:rPr lang="en-US" dirty="0" smtClean="0"/>
              <a:t>irregular tear-like wounds caused </a:t>
            </a:r>
            <a:r>
              <a:rPr lang="en-US" dirty="0"/>
              <a:t>by some blunt trauma.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492" y="3357252"/>
            <a:ext cx="3603508" cy="297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61" y="2962141"/>
            <a:ext cx="4629239" cy="24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398542" cy="1450757"/>
          </a:xfrm>
        </p:spPr>
        <p:txBody>
          <a:bodyPr>
            <a:normAutofit/>
          </a:bodyPr>
          <a:lstStyle/>
          <a:p>
            <a:r>
              <a:rPr lang="en-US" sz="6600" b="1" dirty="0"/>
              <a:t>OPEN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893811"/>
            <a:ext cx="11088709" cy="4377954"/>
          </a:xfrm>
        </p:spPr>
        <p:txBody>
          <a:bodyPr/>
          <a:lstStyle/>
          <a:p>
            <a:r>
              <a:rPr lang="en-US" b="1" dirty="0"/>
              <a:t>Avulsions: </a:t>
            </a:r>
            <a:r>
              <a:rPr lang="en-US" dirty="0"/>
              <a:t>injuries in which a body structure is forcibly </a:t>
            </a:r>
          </a:p>
          <a:p>
            <a:r>
              <a:rPr lang="en-US" dirty="0"/>
              <a:t>detached from its normal point of insertion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12015988" y="5009882"/>
            <a:ext cx="45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723" y="2291644"/>
            <a:ext cx="5179040" cy="254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81" y="3026536"/>
            <a:ext cx="4026838" cy="28906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6219" y="5162282"/>
            <a:ext cx="7212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314682" y="4948326"/>
            <a:ext cx="6250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Abrasions</a:t>
            </a:r>
            <a:r>
              <a:rPr lang="en-US" sz="2000" dirty="0"/>
              <a:t>: (grazes), superficial wounds in which the topmost layer of the skin (the epidermis) scraped off. Abrasions are often caused by a sliding fall onto a rough surface.</a:t>
            </a:r>
          </a:p>
        </p:txBody>
      </p:sp>
    </p:spTree>
    <p:extLst>
      <p:ext uri="{BB962C8B-B14F-4D97-AF65-F5344CB8AC3E}">
        <p14:creationId xmlns:p14="http://schemas.microsoft.com/office/powerpoint/2010/main" val="7605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5831"/>
          </a:xfrm>
        </p:spPr>
        <p:txBody>
          <a:bodyPr/>
          <a:lstStyle/>
          <a:p>
            <a:r>
              <a:rPr lang="en-US" dirty="0"/>
              <a:t>OPEN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3998"/>
          </a:xfrm>
        </p:spPr>
        <p:txBody>
          <a:bodyPr/>
          <a:lstStyle/>
          <a:p>
            <a:r>
              <a:rPr lang="en-US" b="1" dirty="0"/>
              <a:t>A crush </a:t>
            </a:r>
            <a:r>
              <a:rPr lang="en-US" b="1" dirty="0" smtClean="0"/>
              <a:t>injury</a:t>
            </a:r>
            <a:r>
              <a:rPr lang="en-US" dirty="0" smtClean="0"/>
              <a:t>: </a:t>
            </a:r>
            <a:r>
              <a:rPr lang="en-US" dirty="0"/>
              <a:t>is injury by an object that causes compression of the body. This form of injury is common following a natural disaster or after some form of trauma from a deliberate attack. Common concerns after an injury of this type are rhabdomyolysis and crush syndrome.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" y="2987899"/>
            <a:ext cx="6204372" cy="3039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3" y="2987899"/>
            <a:ext cx="5926667" cy="30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6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8098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dirty="0"/>
              <a:t>OPEN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Gunshot </a:t>
            </a:r>
            <a:r>
              <a:rPr lang="en-US" b="1" dirty="0" smtClean="0"/>
              <a:t>wounds: </a:t>
            </a:r>
            <a:r>
              <a:rPr lang="en-US" dirty="0"/>
              <a:t>caused by a bullet or similar projectile driving into or through the body.</a:t>
            </a:r>
          </a:p>
          <a:p>
            <a:pPr marL="0" indent="0">
              <a:buNone/>
            </a:pPr>
            <a:r>
              <a:rPr lang="en-US" b="1" dirty="0"/>
              <a:t>Puncture </a:t>
            </a:r>
            <a:r>
              <a:rPr lang="en-US" b="1" dirty="0" smtClean="0"/>
              <a:t>wounds</a:t>
            </a:r>
            <a:r>
              <a:rPr lang="en-US" dirty="0" smtClean="0"/>
              <a:t>: </a:t>
            </a:r>
            <a:r>
              <a:rPr lang="en-US" dirty="0"/>
              <a:t>caused by an object puncturing the skin, such as a splinter, nail or needle.</a:t>
            </a:r>
          </a:p>
          <a:p>
            <a:pPr marL="0" indent="0">
              <a:buNone/>
            </a:pPr>
            <a:r>
              <a:rPr lang="en-US" b="1" dirty="0"/>
              <a:t>Penetration </a:t>
            </a:r>
            <a:r>
              <a:rPr lang="en-US" b="1" dirty="0" smtClean="0"/>
              <a:t>wounds: </a:t>
            </a:r>
            <a:r>
              <a:rPr lang="en-US" dirty="0"/>
              <a:t>caused by an object </a:t>
            </a:r>
            <a:r>
              <a:rPr lang="en-US" dirty="0" smtClean="0"/>
              <a:t>entering </a:t>
            </a:r>
            <a:r>
              <a:rPr lang="en-US" dirty="0"/>
              <a:t>and coming out from the skin.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1" y="3174771"/>
            <a:ext cx="3407750" cy="2981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98" y="3174771"/>
            <a:ext cx="3566364" cy="307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42" y="3174771"/>
            <a:ext cx="3451537" cy="30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CLOSED WOUNDS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1737360"/>
            <a:ext cx="10831133" cy="44617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types of closed wounds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are:</a:t>
            </a:r>
          </a:p>
          <a:p>
            <a:r>
              <a:rPr lang="en-US" b="1" dirty="0" smtClean="0"/>
              <a:t>Hematomas: </a:t>
            </a:r>
            <a:r>
              <a:rPr lang="en-US" dirty="0" smtClean="0"/>
              <a:t>also called a blood tumor, caused by damage</a:t>
            </a:r>
          </a:p>
          <a:p>
            <a:r>
              <a:rPr lang="en-US" dirty="0" smtClean="0"/>
              <a:t> </a:t>
            </a:r>
            <a:r>
              <a:rPr lang="en-US" dirty="0"/>
              <a:t>to a blood vessel that in turn causes blood to collect under the skin.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605" y="1906073"/>
            <a:ext cx="2760075" cy="2334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9" y="3580325"/>
            <a:ext cx="2764948" cy="26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CLOSED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Contusions: </a:t>
            </a:r>
            <a:r>
              <a:rPr lang="en-US" dirty="0"/>
              <a:t>These are a common type of sports injury, where a direct blunt trauma can damage the small blood vessels and capillaries, muscles and underlying tissue, as well the internal organs and, in some cases, bone. Contusions present as a painful bruise with reddish to bluish discoloration that spreads over the injured area of skin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73" y="2808637"/>
            <a:ext cx="376320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</TotalTime>
  <Words>782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Wound Types And Management</vt:lpstr>
      <vt:lpstr>DEFINITION</vt:lpstr>
      <vt:lpstr>CLASSIFICATION</vt:lpstr>
      <vt:lpstr>OPEN WOUNDS</vt:lpstr>
      <vt:lpstr>OPEN WOUNDS</vt:lpstr>
      <vt:lpstr>OPEN WOUNDS</vt:lpstr>
      <vt:lpstr>OPEN WOUNDS</vt:lpstr>
      <vt:lpstr>CLOSED WOUNDS</vt:lpstr>
      <vt:lpstr>CLOSED WOUNDS</vt:lpstr>
      <vt:lpstr>GENERAL MANAGEMENT</vt:lpstr>
      <vt:lpstr>WOUND DRESSING PROCEDURE</vt:lpstr>
      <vt:lpstr>WOUND DRESSING</vt:lpstr>
      <vt:lpstr>WOUND DRESSING</vt:lpstr>
      <vt:lpstr>WOUND DRESSING</vt:lpstr>
      <vt:lpstr>CLEANSING OF WOUND</vt:lpstr>
      <vt:lpstr>POST DRESSING PROCEDURE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</dc:title>
  <dc:creator>Tom Gee Varghese</dc:creator>
  <cp:lastModifiedBy>imran iqbal</cp:lastModifiedBy>
  <cp:revision>36</cp:revision>
  <dcterms:created xsi:type="dcterms:W3CDTF">2016-02-19T15:47:04Z</dcterms:created>
  <dcterms:modified xsi:type="dcterms:W3CDTF">2019-02-22T14:50:23Z</dcterms:modified>
</cp:coreProperties>
</file>