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0" r:id="rId2"/>
    <p:sldMasterId id="2147483692" r:id="rId3"/>
  </p:sldMasterIdLst>
  <p:notesMasterIdLst>
    <p:notesMasterId r:id="rId62"/>
  </p:notesMasterIdLst>
  <p:handoutMasterIdLst>
    <p:handoutMasterId r:id="rId63"/>
  </p:handoutMasterIdLst>
  <p:sldIdLst>
    <p:sldId id="316" r:id="rId4"/>
    <p:sldId id="371" r:id="rId5"/>
    <p:sldId id="258" r:id="rId6"/>
    <p:sldId id="338" r:id="rId7"/>
    <p:sldId id="339" r:id="rId8"/>
    <p:sldId id="317" r:id="rId9"/>
    <p:sldId id="341" r:id="rId10"/>
    <p:sldId id="367" r:id="rId11"/>
    <p:sldId id="368" r:id="rId12"/>
    <p:sldId id="369" r:id="rId13"/>
    <p:sldId id="370" r:id="rId14"/>
    <p:sldId id="337" r:id="rId15"/>
    <p:sldId id="342" r:id="rId16"/>
    <p:sldId id="372" r:id="rId17"/>
    <p:sldId id="373" r:id="rId18"/>
    <p:sldId id="374" r:id="rId19"/>
    <p:sldId id="340" r:id="rId20"/>
    <p:sldId id="365" r:id="rId21"/>
    <p:sldId id="361" r:id="rId22"/>
    <p:sldId id="362" r:id="rId23"/>
    <p:sldId id="363" r:id="rId24"/>
    <p:sldId id="364" r:id="rId25"/>
    <p:sldId id="343" r:id="rId26"/>
    <p:sldId id="347" r:id="rId27"/>
    <p:sldId id="348" r:id="rId28"/>
    <p:sldId id="349" r:id="rId29"/>
    <p:sldId id="350" r:id="rId30"/>
    <p:sldId id="351" r:id="rId31"/>
    <p:sldId id="352" r:id="rId32"/>
    <p:sldId id="353" r:id="rId33"/>
    <p:sldId id="354" r:id="rId34"/>
    <p:sldId id="355" r:id="rId35"/>
    <p:sldId id="356" r:id="rId36"/>
    <p:sldId id="359" r:id="rId37"/>
    <p:sldId id="321" r:id="rId38"/>
    <p:sldId id="305" r:id="rId39"/>
    <p:sldId id="358" r:id="rId40"/>
    <p:sldId id="322" r:id="rId41"/>
    <p:sldId id="314"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271" r:id="rId57"/>
    <p:sldId id="276" r:id="rId58"/>
    <p:sldId id="357" r:id="rId59"/>
    <p:sldId id="315" r:id="rId60"/>
    <p:sldId id="31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1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410" autoAdjust="0"/>
  </p:normalViewPr>
  <p:slideViewPr>
    <p:cSldViewPr snapToGrid="0">
      <p:cViewPr varScale="1">
        <p:scale>
          <a:sx n="79" d="100"/>
          <a:sy n="79" d="100"/>
        </p:scale>
        <p:origin x="378" y="90"/>
      </p:cViewPr>
      <p:guideLst/>
    </p:cSldViewPr>
  </p:slideViewPr>
  <p:notesTextViewPr>
    <p:cViewPr>
      <p:scale>
        <a:sx n="1" d="1"/>
        <a:sy n="1" d="1"/>
      </p:scale>
      <p:origin x="0" y="0"/>
    </p:cViewPr>
  </p:notesTextViewPr>
  <p:notesViewPr>
    <p:cSldViewPr snapToGrid="0">
      <p:cViewPr varScale="1">
        <p:scale>
          <a:sx n="56" d="100"/>
          <a:sy n="56" d="100"/>
        </p:scale>
        <p:origin x="19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CD234B-279E-41B5-AF11-953276629387}" type="datetimeFigureOut">
              <a:rPr lang="en-GB" smtClean="0"/>
              <a:t>22/02/2019</a:t>
            </a:fld>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B764B1-D924-453B-AAFA-1AA6ECA7F9FD}" type="slidenum">
              <a:rPr lang="en-GB" smtClean="0"/>
              <a:t>‹#›</a:t>
            </a:fld>
            <a:endParaRPr lang="en-GB"/>
          </a:p>
        </p:txBody>
      </p:sp>
      <p:sp>
        <p:nvSpPr>
          <p:cNvPr id="6" name="Header Placeholder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7" name="Footer Placeholder 6"/>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363069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1B7B0-A236-438E-80C2-CCF69831B392}" type="datetimeFigureOut">
              <a:rPr lang="en-GB" smtClean="0"/>
              <a:t>22/02/2019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79A40-3F8D-4E8D-A9D0-D4E778438B8A}" type="slidenum">
              <a:rPr lang="en-GB" smtClean="0"/>
              <a:t>‹#›</a:t>
            </a:fld>
            <a:endParaRPr lang="en-GB"/>
          </a:p>
        </p:txBody>
      </p:sp>
    </p:spTree>
    <p:extLst>
      <p:ext uri="{BB962C8B-B14F-4D97-AF65-F5344CB8AC3E}">
        <p14:creationId xmlns:p14="http://schemas.microsoft.com/office/powerpoint/2010/main" val="324240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F79A40-3F8D-4E8D-A9D0-D4E778438B8A}" type="slidenum">
              <a:rPr lang="en-GB" smtClean="0"/>
              <a:t>4</a:t>
            </a:fld>
            <a:endParaRPr lang="en-GB"/>
          </a:p>
        </p:txBody>
      </p:sp>
    </p:spTree>
    <p:extLst>
      <p:ext uri="{BB962C8B-B14F-4D97-AF65-F5344CB8AC3E}">
        <p14:creationId xmlns:p14="http://schemas.microsoft.com/office/powerpoint/2010/main" val="140431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F79A40-3F8D-4E8D-A9D0-D4E778438B8A}" type="slidenum">
              <a:rPr lang="en-GB" smtClean="0"/>
              <a:t>36</a:t>
            </a:fld>
            <a:endParaRPr lang="en-GB"/>
          </a:p>
        </p:txBody>
      </p:sp>
    </p:spTree>
    <p:extLst>
      <p:ext uri="{BB962C8B-B14F-4D97-AF65-F5344CB8AC3E}">
        <p14:creationId xmlns:p14="http://schemas.microsoft.com/office/powerpoint/2010/main" val="382458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Morse Fall Scale (MFS) is a rapid and simple method of assessing a patient’s likelihood of falling.  A large majority of nurses (82.9%) rate the scale as “quick and easy to use,” and 54% estimated that it took less than 3 minutes to rate a patient.  It consists of six variables that are quick and easy to score, and it has been shown to have predictive validity and interrater reliability.  The MFS is used widely in acute care settings, both in the hospital and long term care inpatient settings</a:t>
            </a:r>
          </a:p>
          <a:p>
            <a:endParaRPr lang="en-GB" dirty="0"/>
          </a:p>
        </p:txBody>
      </p:sp>
      <p:sp>
        <p:nvSpPr>
          <p:cNvPr id="4" name="Slide Number Placeholder 3"/>
          <p:cNvSpPr>
            <a:spLocks noGrp="1"/>
          </p:cNvSpPr>
          <p:nvPr>
            <p:ph type="sldNum" sz="quarter" idx="10"/>
          </p:nvPr>
        </p:nvSpPr>
        <p:spPr/>
        <p:txBody>
          <a:bodyPr/>
          <a:lstStyle/>
          <a:p>
            <a:fld id="{6EF79A40-3F8D-4E8D-A9D0-D4E778438B8A}" type="slidenum">
              <a:rPr lang="en-GB" smtClean="0"/>
              <a:t>54</a:t>
            </a:fld>
            <a:endParaRPr lang="en-GB"/>
          </a:p>
        </p:txBody>
      </p:sp>
    </p:spTree>
    <p:extLst>
      <p:ext uri="{BB962C8B-B14F-4D97-AF65-F5344CB8AC3E}">
        <p14:creationId xmlns:p14="http://schemas.microsoft.com/office/powerpoint/2010/main" val="246687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cxnSp>
        <p:nvCxnSpPr>
          <p:cNvPr id="4" name="رابط مستقيم 6"/>
          <p:cNvCxnSpPr/>
          <p:nvPr/>
        </p:nvCxnSpPr>
        <p:spPr>
          <a:xfrm>
            <a:off x="1951567"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رابط مستقيم 7"/>
          <p:cNvCxnSpPr/>
          <p:nvPr/>
        </p:nvCxnSpPr>
        <p:spPr>
          <a:xfrm>
            <a:off x="627803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شكل بيضاوي 10"/>
          <p:cNvSpPr/>
          <p:nvPr/>
        </p:nvSpPr>
        <p:spPr>
          <a:xfrm>
            <a:off x="6053667" y="3525839"/>
            <a:ext cx="61384"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rtl="1" eaLnBrk="1" fontAlgn="auto" hangingPunct="1">
              <a:spcBef>
                <a:spcPts val="0"/>
              </a:spcBef>
              <a:spcAft>
                <a:spcPts val="0"/>
              </a:spcAft>
              <a:defRPr/>
            </a:pPr>
            <a:endParaRPr lang="en-US" sz="1800"/>
          </a:p>
        </p:txBody>
      </p:sp>
      <p:sp>
        <p:nvSpPr>
          <p:cNvPr id="9" name="عنوان فرعي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28" name="عنوان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ar-SA" smtClean="0"/>
              <a:t>انقر لتحرير نمط العنوان الرئيسي</a:t>
            </a:r>
            <a:endParaRPr lang="en-US"/>
          </a:p>
        </p:txBody>
      </p:sp>
      <p:sp>
        <p:nvSpPr>
          <p:cNvPr id="7" name="عنصر نائب للتاريخ 14"/>
          <p:cNvSpPr>
            <a:spLocks noGrp="1"/>
          </p:cNvSpPr>
          <p:nvPr>
            <p:ph type="dt" sz="half" idx="10"/>
          </p:nvPr>
        </p:nvSpPr>
        <p:spPr/>
        <p:txBody>
          <a:bodyPr/>
          <a:lstStyle>
            <a:lvl1pPr>
              <a:defRPr/>
            </a:lvl1pPr>
          </a:lstStyle>
          <a:p>
            <a:pPr>
              <a:defRPr/>
            </a:pPr>
            <a:fld id="{EC39375E-E92B-4E81-85AD-AB8B8D95063D}" type="datetimeFigureOut">
              <a:rPr lang="ar-SA"/>
              <a:pPr>
                <a:defRPr/>
              </a:pPr>
              <a:t>17/06/1440</a:t>
            </a:fld>
            <a:endParaRPr lang="ar-SA"/>
          </a:p>
        </p:txBody>
      </p:sp>
      <p:sp>
        <p:nvSpPr>
          <p:cNvPr id="8" name="عنصر نائب لرقم الشريحة 15"/>
          <p:cNvSpPr>
            <a:spLocks noGrp="1"/>
          </p:cNvSpPr>
          <p:nvPr>
            <p:ph type="sldNum" sz="quarter" idx="11"/>
          </p:nvPr>
        </p:nvSpPr>
        <p:spPr/>
        <p:txBody>
          <a:bodyPr/>
          <a:lstStyle>
            <a:lvl1pPr>
              <a:defRPr/>
            </a:lvl1pPr>
          </a:lstStyle>
          <a:p>
            <a:pPr>
              <a:defRPr/>
            </a:pPr>
            <a:fld id="{BE3E7DA3-0E29-4604-A493-956756D74BC9}" type="slidenum">
              <a:rPr lang="ar-SA" altLang="en-US"/>
              <a:pPr>
                <a:defRPr/>
              </a:pPr>
              <a:t>‹#›</a:t>
            </a:fld>
            <a:endParaRPr lang="ar-SA" altLang="en-US"/>
          </a:p>
        </p:txBody>
      </p:sp>
      <p:sp>
        <p:nvSpPr>
          <p:cNvPr id="10" name="عنصر نائب للتذييل 16"/>
          <p:cNvSpPr>
            <a:spLocks noGrp="1"/>
          </p:cNvSpPr>
          <p:nvPr>
            <p:ph type="ftr" sz="quarter" idx="12"/>
          </p:nvPr>
        </p:nvSpPr>
        <p:spPr/>
        <p:txBody>
          <a:bodyPr/>
          <a:lstStyle>
            <a:lvl1pPr>
              <a:defRPr/>
            </a:lvl1pPr>
          </a:lstStyle>
          <a:p>
            <a:pPr>
              <a:defRPr/>
            </a:pPr>
            <a:endParaRPr lang="ar-SA"/>
          </a:p>
        </p:txBody>
      </p:sp>
    </p:spTree>
    <p:extLst>
      <p:ext uri="{BB962C8B-B14F-4D97-AF65-F5344CB8AC3E}">
        <p14:creationId xmlns:p14="http://schemas.microsoft.com/office/powerpoint/2010/main" val="626414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609600" y="1524000"/>
            <a:ext cx="1097280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7" name="عنوان 16"/>
          <p:cNvSpPr>
            <a:spLocks noGrp="1"/>
          </p:cNvSpPr>
          <p:nvPr>
            <p:ph type="title"/>
          </p:nvPr>
        </p:nvSpPr>
        <p:spPr/>
        <p:txBody>
          <a:bodyPr rtlCol="0"/>
          <a:lstStyle/>
          <a:p>
            <a:r>
              <a:rPr lang="ar-SA" smtClean="0"/>
              <a:t>انقر لتحرير نمط العنوان الرئيسي</a:t>
            </a:r>
            <a:endParaRPr lang="en-US"/>
          </a:p>
        </p:txBody>
      </p:sp>
      <p:sp>
        <p:nvSpPr>
          <p:cNvPr id="4" name="عنصر نائب للتاريخ 23"/>
          <p:cNvSpPr>
            <a:spLocks noGrp="1"/>
          </p:cNvSpPr>
          <p:nvPr>
            <p:ph type="dt" sz="half" idx="10"/>
          </p:nvPr>
        </p:nvSpPr>
        <p:spPr/>
        <p:txBody>
          <a:bodyPr/>
          <a:lstStyle>
            <a:lvl1pPr>
              <a:defRPr/>
            </a:lvl1pPr>
          </a:lstStyle>
          <a:p>
            <a:pPr>
              <a:defRPr/>
            </a:pPr>
            <a:fld id="{00536E47-E1B6-4577-A00D-8F7915024744}" type="datetimeFigureOut">
              <a:rPr lang="ar-SA"/>
              <a:pPr>
                <a:defRPr/>
              </a:pPr>
              <a:t>17/06/1440</a:t>
            </a:fld>
            <a:endParaRPr lang="ar-SA"/>
          </a:p>
        </p:txBody>
      </p:sp>
      <p:sp>
        <p:nvSpPr>
          <p:cNvPr id="5" name="عنصر نائب للتذييل 9"/>
          <p:cNvSpPr>
            <a:spLocks noGrp="1"/>
          </p:cNvSpPr>
          <p:nvPr>
            <p:ph type="ftr" sz="quarter" idx="11"/>
          </p:nvPr>
        </p:nvSpPr>
        <p:spPr/>
        <p:txBody>
          <a:bodyPr/>
          <a:lstStyle>
            <a:lvl1pPr>
              <a:defRPr/>
            </a:lvl1pPr>
          </a:lstStyle>
          <a:p>
            <a:pPr>
              <a:defRPr/>
            </a:pPr>
            <a:endParaRPr lang="ar-SA"/>
          </a:p>
        </p:txBody>
      </p:sp>
      <p:sp>
        <p:nvSpPr>
          <p:cNvPr id="6" name="عنصر نائب لرقم الشريحة 21"/>
          <p:cNvSpPr>
            <a:spLocks noGrp="1"/>
          </p:cNvSpPr>
          <p:nvPr>
            <p:ph type="sldNum" sz="quarter" idx="12"/>
          </p:nvPr>
        </p:nvSpPr>
        <p:spPr/>
        <p:txBody>
          <a:bodyPr/>
          <a:lstStyle>
            <a:lvl1pPr>
              <a:defRPr/>
            </a:lvl1pPr>
          </a:lstStyle>
          <a:p>
            <a:pPr>
              <a:defRPr/>
            </a:pPr>
            <a:fld id="{2478F5E9-11AC-4042-9159-9CCD14A25943}" type="slidenum">
              <a:rPr lang="ar-SA" altLang="en-US"/>
              <a:pPr>
                <a:defRPr/>
              </a:pPr>
              <a:t>‹#›</a:t>
            </a:fld>
            <a:endParaRPr lang="ar-SA" altLang="en-US"/>
          </a:p>
        </p:txBody>
      </p:sp>
    </p:spTree>
    <p:extLst>
      <p:ext uri="{BB962C8B-B14F-4D97-AF65-F5344CB8AC3E}">
        <p14:creationId xmlns:p14="http://schemas.microsoft.com/office/powerpoint/2010/main" val="2725556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cxnSp>
        <p:nvCxnSpPr>
          <p:cNvPr id="4" name="رابط مستقيم 6"/>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عنوان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914400" y="4958864"/>
            <a:ext cx="105664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55E45872-E4AC-4F8B-ACD0-EE439717ED8E}" type="datetimeFigureOut">
              <a:rPr lang="ar-SA"/>
              <a:pPr>
                <a:defRPr/>
              </a:pPr>
              <a:t>17/06/1440</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81ED54D9-81F8-439F-A11C-6A8B90007D0C}" type="slidenum">
              <a:rPr lang="ar-SA" altLang="en-US"/>
              <a:pPr>
                <a:defRPr/>
              </a:pPr>
              <a:t>‹#›</a:t>
            </a:fld>
            <a:endParaRPr lang="ar-SA" altLang="en-US"/>
          </a:p>
        </p:txBody>
      </p:sp>
    </p:spTree>
    <p:extLst>
      <p:ext uri="{BB962C8B-B14F-4D97-AF65-F5344CB8AC3E}">
        <p14:creationId xmlns:p14="http://schemas.microsoft.com/office/powerpoint/2010/main" val="242697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11" name="عنصر نائب للمحتوى 10"/>
          <p:cNvSpPr>
            <a:spLocks noGrp="1"/>
          </p:cNvSpPr>
          <p:nvPr>
            <p:ph sz="half" idx="1"/>
          </p:nvPr>
        </p:nvSpPr>
        <p:spPr>
          <a:xfrm>
            <a:off x="609600" y="1524000"/>
            <a:ext cx="5413248"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عنصر نائب للمحتوى 12"/>
          <p:cNvSpPr>
            <a:spLocks noGrp="1"/>
          </p:cNvSpPr>
          <p:nvPr>
            <p:ph sz="half" idx="2"/>
          </p:nvPr>
        </p:nvSpPr>
        <p:spPr>
          <a:xfrm>
            <a:off x="6197600" y="1524000"/>
            <a:ext cx="5413248"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3"/>
          <p:cNvSpPr>
            <a:spLocks noGrp="1"/>
          </p:cNvSpPr>
          <p:nvPr>
            <p:ph type="dt" sz="half" idx="10"/>
          </p:nvPr>
        </p:nvSpPr>
        <p:spPr/>
        <p:txBody>
          <a:bodyPr/>
          <a:lstStyle>
            <a:lvl1pPr>
              <a:defRPr/>
            </a:lvl1pPr>
          </a:lstStyle>
          <a:p>
            <a:pPr>
              <a:defRPr/>
            </a:pPr>
            <a:fld id="{48E6EE75-9D8B-41F8-89BC-22D6F3E3BF8C}" type="datetimeFigureOut">
              <a:rPr lang="ar-SA"/>
              <a:pPr>
                <a:defRPr/>
              </a:pPr>
              <a:t>17/06/1440</a:t>
            </a:fld>
            <a:endParaRPr lang="ar-SA"/>
          </a:p>
        </p:txBody>
      </p:sp>
      <p:sp>
        <p:nvSpPr>
          <p:cNvPr id="6" name="عنصر نائب للتذييل 9"/>
          <p:cNvSpPr>
            <a:spLocks noGrp="1"/>
          </p:cNvSpPr>
          <p:nvPr>
            <p:ph type="ftr" sz="quarter" idx="11"/>
          </p:nvPr>
        </p:nvSpPr>
        <p:spPr/>
        <p:txBody>
          <a:bodyPr/>
          <a:lstStyle>
            <a:lvl1pPr>
              <a:defRPr/>
            </a:lvl1pPr>
          </a:lstStyle>
          <a:p>
            <a:pPr>
              <a:defRPr/>
            </a:pPr>
            <a:endParaRPr lang="ar-SA"/>
          </a:p>
        </p:txBody>
      </p:sp>
      <p:sp>
        <p:nvSpPr>
          <p:cNvPr id="7" name="عنصر نائب لرقم الشريحة 21"/>
          <p:cNvSpPr>
            <a:spLocks noGrp="1"/>
          </p:cNvSpPr>
          <p:nvPr>
            <p:ph type="sldNum" sz="quarter" idx="12"/>
          </p:nvPr>
        </p:nvSpPr>
        <p:spPr/>
        <p:txBody>
          <a:bodyPr/>
          <a:lstStyle>
            <a:lvl1pPr>
              <a:defRPr/>
            </a:lvl1pPr>
          </a:lstStyle>
          <a:p>
            <a:pPr>
              <a:defRPr/>
            </a:pPr>
            <a:fld id="{ED6F6599-AD48-4668-AE08-92FD33D4A3FE}" type="slidenum">
              <a:rPr lang="ar-SA" altLang="en-US"/>
              <a:pPr>
                <a:defRPr/>
              </a:pPr>
              <a:t>‹#›</a:t>
            </a:fld>
            <a:endParaRPr lang="ar-SA" altLang="en-US"/>
          </a:p>
        </p:txBody>
      </p:sp>
    </p:spTree>
    <p:extLst>
      <p:ext uri="{BB962C8B-B14F-4D97-AF65-F5344CB8AC3E}">
        <p14:creationId xmlns:p14="http://schemas.microsoft.com/office/powerpoint/2010/main" val="2346795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cxnSp>
        <p:nvCxnSpPr>
          <p:cNvPr id="7" name="رابط مستقيم 6"/>
          <p:cNvCxnSpPr/>
          <p:nvPr/>
        </p:nvCxnSpPr>
        <p:spPr>
          <a:xfrm>
            <a:off x="751418" y="2179639"/>
            <a:ext cx="4997449"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6339418" y="2179639"/>
            <a:ext cx="499956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عنصر نائب للنص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32" name="عنصر نائب للمحتوى 31"/>
          <p:cNvSpPr>
            <a:spLocks noGrp="1"/>
          </p:cNvSpPr>
          <p:nvPr>
            <p:ph sz="half" idx="2"/>
          </p:nvPr>
        </p:nvSpPr>
        <p:spPr>
          <a:xfrm>
            <a:off x="609600" y="2201896"/>
            <a:ext cx="5384800"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4" name="عنصر نائب للمحتوى 33"/>
          <p:cNvSpPr>
            <a:spLocks noGrp="1"/>
          </p:cNvSpPr>
          <p:nvPr>
            <p:ph sz="quarter" idx="4"/>
          </p:nvPr>
        </p:nvSpPr>
        <p:spPr>
          <a:xfrm>
            <a:off x="6199717" y="2201896"/>
            <a:ext cx="5384800"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 name="عنوان 1"/>
          <p:cNvSpPr>
            <a:spLocks noGrp="1"/>
          </p:cNvSpPr>
          <p:nvPr>
            <p:ph type="title"/>
          </p:nvPr>
        </p:nvSpPr>
        <p:spPr>
          <a:xfrm>
            <a:off x="609600" y="155448"/>
            <a:ext cx="10972800" cy="1143000"/>
          </a:xfrm>
        </p:spPr>
        <p:txBody>
          <a:bodyPr/>
          <a:lstStyle>
            <a:lvl1pPr>
              <a:defRPr/>
            </a:lvl1pPr>
          </a:lstStyle>
          <a:p>
            <a:r>
              <a:rPr lang="ar-SA" smtClean="0"/>
              <a:t>انقر لتحرير نمط العنوان الرئيسي</a:t>
            </a:r>
            <a:endParaRPr lang="en-US"/>
          </a:p>
        </p:txBody>
      </p:sp>
      <p:sp>
        <p:nvSpPr>
          <p:cNvPr id="12" name="عنصر نائب للنص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9" name="عنصر نائب لرقم الشريحة 8"/>
          <p:cNvSpPr>
            <a:spLocks noGrp="1"/>
          </p:cNvSpPr>
          <p:nvPr>
            <p:ph type="sldNum" sz="quarter" idx="10"/>
          </p:nvPr>
        </p:nvSpPr>
        <p:spPr/>
        <p:txBody>
          <a:bodyPr/>
          <a:lstStyle>
            <a:lvl1pPr>
              <a:defRPr/>
            </a:lvl1pPr>
          </a:lstStyle>
          <a:p>
            <a:pPr>
              <a:defRPr/>
            </a:pPr>
            <a:fld id="{86500EDF-10C8-4FA9-828E-8DEF747639AE}" type="slidenum">
              <a:rPr lang="ar-SA" altLang="en-US"/>
              <a:pPr>
                <a:defRPr/>
              </a:pPr>
              <a:t>‹#›</a:t>
            </a:fld>
            <a:endParaRPr lang="ar-SA" altLang="en-US"/>
          </a:p>
        </p:txBody>
      </p:sp>
      <p:sp>
        <p:nvSpPr>
          <p:cNvPr id="10" name="عنصر نائب للتذييل 7"/>
          <p:cNvSpPr>
            <a:spLocks noGrp="1"/>
          </p:cNvSpPr>
          <p:nvPr>
            <p:ph type="ftr" sz="quarter" idx="11"/>
          </p:nvPr>
        </p:nvSpPr>
        <p:spPr/>
        <p:txBody>
          <a:bodyPr/>
          <a:lstStyle>
            <a:lvl1pPr>
              <a:defRPr/>
            </a:lvl1pPr>
          </a:lstStyle>
          <a:p>
            <a:pPr>
              <a:defRPr/>
            </a:pPr>
            <a:endParaRPr lang="ar-SA"/>
          </a:p>
        </p:txBody>
      </p:sp>
      <p:sp>
        <p:nvSpPr>
          <p:cNvPr id="11" name="عنصر نائب للتاريخ 6"/>
          <p:cNvSpPr>
            <a:spLocks noGrp="1"/>
          </p:cNvSpPr>
          <p:nvPr>
            <p:ph type="dt" sz="half" idx="12"/>
          </p:nvPr>
        </p:nvSpPr>
        <p:spPr/>
        <p:txBody>
          <a:bodyPr/>
          <a:lstStyle>
            <a:lvl1pPr>
              <a:defRPr/>
            </a:lvl1pPr>
          </a:lstStyle>
          <a:p>
            <a:pPr>
              <a:defRPr/>
            </a:pPr>
            <a:fld id="{6FCC7476-B5E8-4D2C-81EA-B7292FED25A7}" type="datetimeFigureOut">
              <a:rPr lang="ar-SA"/>
              <a:pPr>
                <a:defRPr/>
              </a:pPr>
              <a:t>17/06/1440</a:t>
            </a:fld>
            <a:endParaRPr lang="ar-SA"/>
          </a:p>
        </p:txBody>
      </p:sp>
    </p:spTree>
    <p:extLst>
      <p:ext uri="{BB962C8B-B14F-4D97-AF65-F5344CB8AC3E}">
        <p14:creationId xmlns:p14="http://schemas.microsoft.com/office/powerpoint/2010/main" val="2694762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3"/>
          <p:cNvSpPr>
            <a:spLocks noGrp="1"/>
          </p:cNvSpPr>
          <p:nvPr>
            <p:ph type="dt" sz="half" idx="10"/>
          </p:nvPr>
        </p:nvSpPr>
        <p:spPr/>
        <p:txBody>
          <a:bodyPr/>
          <a:lstStyle>
            <a:lvl1pPr>
              <a:defRPr/>
            </a:lvl1pPr>
          </a:lstStyle>
          <a:p>
            <a:pPr>
              <a:defRPr/>
            </a:pPr>
            <a:fld id="{D97CC4EF-F7D4-488B-A3B5-A3482109CD89}" type="datetimeFigureOut">
              <a:rPr lang="ar-SA"/>
              <a:pPr>
                <a:defRPr/>
              </a:pPr>
              <a:t>17/06/1440</a:t>
            </a:fld>
            <a:endParaRPr lang="ar-SA"/>
          </a:p>
        </p:txBody>
      </p:sp>
      <p:sp>
        <p:nvSpPr>
          <p:cNvPr id="4" name="عنصر نائب للتذييل 9"/>
          <p:cNvSpPr>
            <a:spLocks noGrp="1"/>
          </p:cNvSpPr>
          <p:nvPr>
            <p:ph type="ftr" sz="quarter" idx="11"/>
          </p:nvPr>
        </p:nvSpPr>
        <p:spPr/>
        <p:txBody>
          <a:bodyPr/>
          <a:lstStyle>
            <a:lvl1pPr>
              <a:defRPr/>
            </a:lvl1pPr>
          </a:lstStyle>
          <a:p>
            <a:pPr>
              <a:defRPr/>
            </a:pPr>
            <a:endParaRPr lang="ar-SA"/>
          </a:p>
        </p:txBody>
      </p:sp>
      <p:sp>
        <p:nvSpPr>
          <p:cNvPr id="5" name="عنصر نائب لرقم الشريحة 21"/>
          <p:cNvSpPr>
            <a:spLocks noGrp="1"/>
          </p:cNvSpPr>
          <p:nvPr>
            <p:ph type="sldNum" sz="quarter" idx="12"/>
          </p:nvPr>
        </p:nvSpPr>
        <p:spPr/>
        <p:txBody>
          <a:bodyPr/>
          <a:lstStyle>
            <a:lvl1pPr>
              <a:defRPr/>
            </a:lvl1pPr>
          </a:lstStyle>
          <a:p>
            <a:pPr>
              <a:defRPr/>
            </a:pPr>
            <a:fld id="{A0EDF58E-44C0-46F1-99A5-F334780D020E}" type="slidenum">
              <a:rPr lang="ar-SA" altLang="en-US"/>
              <a:pPr>
                <a:defRPr/>
              </a:pPr>
              <a:t>‹#›</a:t>
            </a:fld>
            <a:endParaRPr lang="ar-SA" altLang="en-US"/>
          </a:p>
        </p:txBody>
      </p:sp>
    </p:spTree>
    <p:extLst>
      <p:ext uri="{BB962C8B-B14F-4D97-AF65-F5344CB8AC3E}">
        <p14:creationId xmlns:p14="http://schemas.microsoft.com/office/powerpoint/2010/main" val="387154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23"/>
          <p:cNvSpPr>
            <a:spLocks noGrp="1"/>
          </p:cNvSpPr>
          <p:nvPr>
            <p:ph type="dt" sz="half" idx="10"/>
          </p:nvPr>
        </p:nvSpPr>
        <p:spPr/>
        <p:txBody>
          <a:bodyPr/>
          <a:lstStyle>
            <a:lvl1pPr>
              <a:defRPr/>
            </a:lvl1pPr>
          </a:lstStyle>
          <a:p>
            <a:pPr>
              <a:defRPr/>
            </a:pPr>
            <a:fld id="{4B891485-4C4B-4709-AC2C-9557669C28EA}" type="datetimeFigureOut">
              <a:rPr lang="ar-SA"/>
              <a:pPr>
                <a:defRPr/>
              </a:pPr>
              <a:t>17/06/1440</a:t>
            </a:fld>
            <a:endParaRPr lang="ar-SA"/>
          </a:p>
        </p:txBody>
      </p:sp>
      <p:sp>
        <p:nvSpPr>
          <p:cNvPr id="3" name="عنصر نائب للتذييل 9"/>
          <p:cNvSpPr>
            <a:spLocks noGrp="1"/>
          </p:cNvSpPr>
          <p:nvPr>
            <p:ph type="ftr" sz="quarter" idx="11"/>
          </p:nvPr>
        </p:nvSpPr>
        <p:spPr/>
        <p:txBody>
          <a:bodyPr/>
          <a:lstStyle>
            <a:lvl1pPr>
              <a:defRPr/>
            </a:lvl1pPr>
          </a:lstStyle>
          <a:p>
            <a:pPr>
              <a:defRPr/>
            </a:pPr>
            <a:endParaRPr lang="ar-SA"/>
          </a:p>
        </p:txBody>
      </p:sp>
      <p:sp>
        <p:nvSpPr>
          <p:cNvPr id="4" name="عنصر نائب لرقم الشريحة 21"/>
          <p:cNvSpPr>
            <a:spLocks noGrp="1"/>
          </p:cNvSpPr>
          <p:nvPr>
            <p:ph type="sldNum" sz="quarter" idx="12"/>
          </p:nvPr>
        </p:nvSpPr>
        <p:spPr/>
        <p:txBody>
          <a:bodyPr/>
          <a:lstStyle>
            <a:lvl1pPr>
              <a:defRPr/>
            </a:lvl1pPr>
          </a:lstStyle>
          <a:p>
            <a:pPr>
              <a:defRPr/>
            </a:pPr>
            <a:fld id="{65DD1B00-B56D-4EC2-B3E4-1FBC19D6ACBA}" type="slidenum">
              <a:rPr lang="ar-SA" altLang="en-US"/>
              <a:pPr>
                <a:defRPr/>
              </a:pPr>
              <a:t>‹#›</a:t>
            </a:fld>
            <a:endParaRPr lang="ar-SA" altLang="en-US"/>
          </a:p>
        </p:txBody>
      </p:sp>
    </p:spTree>
    <p:extLst>
      <p:ext uri="{BB962C8B-B14F-4D97-AF65-F5344CB8AC3E}">
        <p14:creationId xmlns:p14="http://schemas.microsoft.com/office/powerpoint/2010/main" val="189584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609600" y="457200"/>
            <a:ext cx="8331200" cy="5715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عنصر نائب للنص 2"/>
          <p:cNvSpPr>
            <a:spLocks noGrp="1"/>
          </p:cNvSpPr>
          <p:nvPr>
            <p:ph type="body" idx="2"/>
          </p:nvPr>
        </p:nvSpPr>
        <p:spPr>
          <a:xfrm>
            <a:off x="9042400" y="1600200"/>
            <a:ext cx="2645664"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31" name="عنوان 30"/>
          <p:cNvSpPr>
            <a:spLocks noGrp="1"/>
          </p:cNvSpPr>
          <p:nvPr>
            <p:ph type="title"/>
          </p:nvPr>
        </p:nvSpPr>
        <p:spPr>
          <a:xfrm>
            <a:off x="9042400" y="457200"/>
            <a:ext cx="2641600" cy="1066800"/>
          </a:xfrm>
        </p:spPr>
        <p:txBody>
          <a:bodyPr tIns="91440"/>
          <a:lstStyle>
            <a:lvl1pPr algn="l">
              <a:buNone/>
              <a:defRPr sz="1800" b="1" spc="-50" baseline="0">
                <a:ln w="3175">
                  <a:noFill/>
                </a:ln>
                <a:solidFill>
                  <a:schemeClr val="tx2"/>
                </a:solidFill>
                <a:effectLst/>
                <a:latin typeface="+mn-lt"/>
                <a:ea typeface="+mn-ea"/>
                <a:cs typeface="+mn-cs"/>
              </a:defRPr>
            </a:lvl1pPr>
          </a:lstStyle>
          <a:p>
            <a:r>
              <a:rPr lang="ar-SA" smtClean="0"/>
              <a:t>انقر لتحرير نمط العنوان الرئيسي</a:t>
            </a:r>
            <a:endParaRPr lang="en-US"/>
          </a:p>
        </p:txBody>
      </p:sp>
      <p:sp>
        <p:nvSpPr>
          <p:cNvPr id="5" name="عنصر نائب للتاريخ 23"/>
          <p:cNvSpPr>
            <a:spLocks noGrp="1"/>
          </p:cNvSpPr>
          <p:nvPr>
            <p:ph type="dt" sz="half" idx="10"/>
          </p:nvPr>
        </p:nvSpPr>
        <p:spPr/>
        <p:txBody>
          <a:bodyPr/>
          <a:lstStyle>
            <a:lvl1pPr>
              <a:defRPr/>
            </a:lvl1pPr>
          </a:lstStyle>
          <a:p>
            <a:pPr>
              <a:defRPr/>
            </a:pPr>
            <a:fld id="{337C487B-57BB-4FFA-BD73-EA4CD58D2838}" type="datetimeFigureOut">
              <a:rPr lang="ar-SA"/>
              <a:pPr>
                <a:defRPr/>
              </a:pPr>
              <a:t>17/06/1440</a:t>
            </a:fld>
            <a:endParaRPr lang="ar-SA"/>
          </a:p>
        </p:txBody>
      </p:sp>
      <p:sp>
        <p:nvSpPr>
          <p:cNvPr id="6" name="عنصر نائب للتذييل 9"/>
          <p:cNvSpPr>
            <a:spLocks noGrp="1"/>
          </p:cNvSpPr>
          <p:nvPr>
            <p:ph type="ftr" sz="quarter" idx="11"/>
          </p:nvPr>
        </p:nvSpPr>
        <p:spPr/>
        <p:txBody>
          <a:bodyPr/>
          <a:lstStyle>
            <a:lvl1pPr>
              <a:defRPr/>
            </a:lvl1pPr>
          </a:lstStyle>
          <a:p>
            <a:pPr>
              <a:defRPr/>
            </a:pPr>
            <a:endParaRPr lang="ar-SA"/>
          </a:p>
        </p:txBody>
      </p:sp>
      <p:sp>
        <p:nvSpPr>
          <p:cNvPr id="7" name="عنصر نائب لرقم الشريحة 21"/>
          <p:cNvSpPr>
            <a:spLocks noGrp="1"/>
          </p:cNvSpPr>
          <p:nvPr>
            <p:ph type="sldNum" sz="quarter" idx="12"/>
          </p:nvPr>
        </p:nvSpPr>
        <p:spPr/>
        <p:txBody>
          <a:bodyPr/>
          <a:lstStyle>
            <a:lvl1pPr>
              <a:defRPr/>
            </a:lvl1pPr>
          </a:lstStyle>
          <a:p>
            <a:pPr>
              <a:defRPr/>
            </a:pPr>
            <a:fld id="{8B6D8400-FDC5-49E8-A0BC-10689BC37075}" type="slidenum">
              <a:rPr lang="ar-SA" altLang="en-US"/>
              <a:pPr>
                <a:defRPr/>
              </a:pPr>
              <a:t>‹#›</a:t>
            </a:fld>
            <a:endParaRPr lang="ar-SA" altLang="en-US"/>
          </a:p>
        </p:txBody>
      </p:sp>
    </p:spTree>
    <p:extLst>
      <p:ext uri="{BB962C8B-B14F-4D97-AF65-F5344CB8AC3E}">
        <p14:creationId xmlns:p14="http://schemas.microsoft.com/office/powerpoint/2010/main" val="2226438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839200" y="457200"/>
            <a:ext cx="2743200" cy="1066800"/>
          </a:xfrm>
        </p:spPr>
        <p:txBody>
          <a:bodyPr tIns="91440"/>
          <a:lstStyle>
            <a:lvl1pPr algn="l">
              <a:buNone/>
              <a:defRPr sz="1800" b="1" spc="-50" baseline="0">
                <a:ln w="3175">
                  <a:noFill/>
                </a:ln>
                <a:solidFill>
                  <a:schemeClr val="tx2"/>
                </a:solidFill>
                <a:effectLst/>
                <a:latin typeface="+mn-lt"/>
                <a:ea typeface="+mn-ea"/>
                <a:cs typeface="+mn-cs"/>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ar-SA" noProof="0" smtClean="0"/>
              <a:t>انقر فوق الرمز لإضافة صورة</a:t>
            </a:r>
            <a:endParaRPr lang="en-US" noProof="0"/>
          </a:p>
        </p:txBody>
      </p:sp>
      <p:sp>
        <p:nvSpPr>
          <p:cNvPr id="4" name="عنصر نائب للنص 3"/>
          <p:cNvSpPr>
            <a:spLocks noGrp="1"/>
          </p:cNvSpPr>
          <p:nvPr>
            <p:ph type="body" sz="half" idx="2"/>
          </p:nvPr>
        </p:nvSpPr>
        <p:spPr>
          <a:xfrm>
            <a:off x="8839200" y="1600200"/>
            <a:ext cx="27432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5" name="عنصر نائب للتاريخ 23"/>
          <p:cNvSpPr>
            <a:spLocks noGrp="1"/>
          </p:cNvSpPr>
          <p:nvPr>
            <p:ph type="dt" sz="half" idx="10"/>
          </p:nvPr>
        </p:nvSpPr>
        <p:spPr/>
        <p:txBody>
          <a:bodyPr/>
          <a:lstStyle>
            <a:lvl1pPr>
              <a:defRPr/>
            </a:lvl1pPr>
          </a:lstStyle>
          <a:p>
            <a:pPr>
              <a:defRPr/>
            </a:pPr>
            <a:fld id="{897F3877-88E4-4BED-9A57-F5ED844756D7}" type="datetimeFigureOut">
              <a:rPr lang="ar-SA"/>
              <a:pPr>
                <a:defRPr/>
              </a:pPr>
              <a:t>17/06/1440</a:t>
            </a:fld>
            <a:endParaRPr lang="ar-SA"/>
          </a:p>
        </p:txBody>
      </p:sp>
      <p:sp>
        <p:nvSpPr>
          <p:cNvPr id="6" name="عنصر نائب للتذييل 9"/>
          <p:cNvSpPr>
            <a:spLocks noGrp="1"/>
          </p:cNvSpPr>
          <p:nvPr>
            <p:ph type="ftr" sz="quarter" idx="11"/>
          </p:nvPr>
        </p:nvSpPr>
        <p:spPr/>
        <p:txBody>
          <a:bodyPr/>
          <a:lstStyle>
            <a:lvl1pPr>
              <a:defRPr/>
            </a:lvl1pPr>
          </a:lstStyle>
          <a:p>
            <a:pPr>
              <a:defRPr/>
            </a:pPr>
            <a:endParaRPr lang="ar-SA"/>
          </a:p>
        </p:txBody>
      </p:sp>
      <p:sp>
        <p:nvSpPr>
          <p:cNvPr id="7" name="عنصر نائب لرقم الشريحة 21"/>
          <p:cNvSpPr>
            <a:spLocks noGrp="1"/>
          </p:cNvSpPr>
          <p:nvPr>
            <p:ph type="sldNum" sz="quarter" idx="12"/>
          </p:nvPr>
        </p:nvSpPr>
        <p:spPr/>
        <p:txBody>
          <a:bodyPr/>
          <a:lstStyle>
            <a:lvl1pPr>
              <a:defRPr/>
            </a:lvl1pPr>
          </a:lstStyle>
          <a:p>
            <a:pPr>
              <a:defRPr/>
            </a:pPr>
            <a:fld id="{8AE26874-DF54-4F18-99F0-469DA101BC26}" type="slidenum">
              <a:rPr lang="ar-SA" altLang="en-US"/>
              <a:pPr>
                <a:defRPr/>
              </a:pPr>
              <a:t>‹#›</a:t>
            </a:fld>
            <a:endParaRPr lang="ar-SA" altLang="en-US"/>
          </a:p>
        </p:txBody>
      </p:sp>
    </p:spTree>
    <p:extLst>
      <p:ext uri="{BB962C8B-B14F-4D97-AF65-F5344CB8AC3E}">
        <p14:creationId xmlns:p14="http://schemas.microsoft.com/office/powerpoint/2010/main" val="1407371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B9F231CF-CC29-4F8C-8DEF-6FA2F5DA5F6D}" type="datetimeFigureOut">
              <a:rPr lang="ar-SA"/>
              <a:pPr>
                <a:defRPr/>
              </a:pPr>
              <a:t>17/06/1440</a:t>
            </a:fld>
            <a:endParaRPr lang="ar-SA"/>
          </a:p>
        </p:txBody>
      </p:sp>
      <p:sp>
        <p:nvSpPr>
          <p:cNvPr id="5" name="عنصر نائب للتذييل 9"/>
          <p:cNvSpPr>
            <a:spLocks noGrp="1"/>
          </p:cNvSpPr>
          <p:nvPr>
            <p:ph type="ftr" sz="quarter" idx="11"/>
          </p:nvPr>
        </p:nvSpPr>
        <p:spPr/>
        <p:txBody>
          <a:bodyPr/>
          <a:lstStyle>
            <a:lvl1pPr>
              <a:defRPr/>
            </a:lvl1pPr>
          </a:lstStyle>
          <a:p>
            <a:pPr>
              <a:defRPr/>
            </a:pPr>
            <a:endParaRPr lang="ar-SA"/>
          </a:p>
        </p:txBody>
      </p:sp>
      <p:sp>
        <p:nvSpPr>
          <p:cNvPr id="6" name="عنصر نائب لرقم الشريحة 21"/>
          <p:cNvSpPr>
            <a:spLocks noGrp="1"/>
          </p:cNvSpPr>
          <p:nvPr>
            <p:ph type="sldNum" sz="quarter" idx="12"/>
          </p:nvPr>
        </p:nvSpPr>
        <p:spPr/>
        <p:txBody>
          <a:bodyPr/>
          <a:lstStyle>
            <a:lvl1pPr>
              <a:defRPr/>
            </a:lvl1pPr>
          </a:lstStyle>
          <a:p>
            <a:pPr>
              <a:defRPr/>
            </a:pPr>
            <a:fld id="{0286516B-76BE-4D9D-9993-17F90F4CE967}" type="slidenum">
              <a:rPr lang="ar-SA" altLang="en-US"/>
              <a:pPr>
                <a:defRPr/>
              </a:pPr>
              <a:t>‹#›</a:t>
            </a:fld>
            <a:endParaRPr lang="ar-SA" altLang="en-US"/>
          </a:p>
        </p:txBody>
      </p:sp>
    </p:spTree>
    <p:extLst>
      <p:ext uri="{BB962C8B-B14F-4D97-AF65-F5344CB8AC3E}">
        <p14:creationId xmlns:p14="http://schemas.microsoft.com/office/powerpoint/2010/main" val="2164100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A90C512F-FEC3-47C7-8AED-0783521B6713}" type="datetimeFigureOut">
              <a:rPr lang="ar-SA"/>
              <a:pPr>
                <a:defRPr/>
              </a:pPr>
              <a:t>17/06/1440</a:t>
            </a:fld>
            <a:endParaRPr lang="ar-SA"/>
          </a:p>
        </p:txBody>
      </p:sp>
      <p:sp>
        <p:nvSpPr>
          <p:cNvPr id="5" name="عنصر نائب للتذييل 9"/>
          <p:cNvSpPr>
            <a:spLocks noGrp="1"/>
          </p:cNvSpPr>
          <p:nvPr>
            <p:ph type="ftr" sz="quarter" idx="11"/>
          </p:nvPr>
        </p:nvSpPr>
        <p:spPr/>
        <p:txBody>
          <a:bodyPr/>
          <a:lstStyle>
            <a:lvl1pPr>
              <a:defRPr/>
            </a:lvl1pPr>
          </a:lstStyle>
          <a:p>
            <a:pPr>
              <a:defRPr/>
            </a:pPr>
            <a:endParaRPr lang="ar-SA"/>
          </a:p>
        </p:txBody>
      </p:sp>
      <p:sp>
        <p:nvSpPr>
          <p:cNvPr id="6" name="عنصر نائب لرقم الشريحة 21"/>
          <p:cNvSpPr>
            <a:spLocks noGrp="1"/>
          </p:cNvSpPr>
          <p:nvPr>
            <p:ph type="sldNum" sz="quarter" idx="12"/>
          </p:nvPr>
        </p:nvSpPr>
        <p:spPr/>
        <p:txBody>
          <a:bodyPr/>
          <a:lstStyle>
            <a:lvl1pPr>
              <a:defRPr/>
            </a:lvl1pPr>
          </a:lstStyle>
          <a:p>
            <a:pPr>
              <a:defRPr/>
            </a:pPr>
            <a:fld id="{E1C06A9A-1925-42C2-ABD0-A9831E2B0614}" type="slidenum">
              <a:rPr lang="ar-SA" altLang="en-US"/>
              <a:pPr>
                <a:defRPr/>
              </a:pPr>
              <a:t>‹#›</a:t>
            </a:fld>
            <a:endParaRPr lang="ar-SA" altLang="en-US"/>
          </a:p>
        </p:txBody>
      </p:sp>
    </p:spTree>
    <p:extLst>
      <p:ext uri="{BB962C8B-B14F-4D97-AF65-F5344CB8AC3E}">
        <p14:creationId xmlns:p14="http://schemas.microsoft.com/office/powerpoint/2010/main" val="1075459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298356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10998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1322831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4220420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8" name="Footer Placeholder 7"/>
          <p:cNvSpPr>
            <a:spLocks noGrp="1"/>
          </p:cNvSpPr>
          <p:nvPr>
            <p:ph type="ftr" sz="quarter" idx="11"/>
          </p:nvPr>
        </p:nvSpPr>
        <p:spPr/>
        <p:txBody>
          <a:bodyPr/>
          <a:lstStyle/>
          <a:p>
            <a:pPr>
              <a:defRPr/>
            </a:pPr>
            <a:endParaRPr lang="ar-S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1138495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4" name="Footer Placeholder 3"/>
          <p:cNvSpPr>
            <a:spLocks noGrp="1"/>
          </p:cNvSpPr>
          <p:nvPr>
            <p:ph type="ftr" sz="quarter" idx="11"/>
          </p:nvPr>
        </p:nvSpPr>
        <p:spPr/>
        <p:txBody>
          <a:bodyPr/>
          <a:lstStyle/>
          <a:p>
            <a:pPr>
              <a:defRPr/>
            </a:pPr>
            <a:endParaRPr lang="ar-S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1874358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3" name="Footer Placeholder 2"/>
          <p:cNvSpPr>
            <a:spLocks noGrp="1"/>
          </p:cNvSpPr>
          <p:nvPr>
            <p:ph type="ftr" sz="quarter" idx="11"/>
          </p:nvPr>
        </p:nvSpPr>
        <p:spPr/>
        <p:txBody>
          <a:bodyPr/>
          <a:lstStyle/>
          <a:p>
            <a:pPr>
              <a:defRPr/>
            </a:pPr>
            <a:endParaRPr lang="ar-S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1002297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59156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817014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2814166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E4EF1F6A-85D7-4378-94D6-D71D260B81F8}" type="slidenum">
              <a:rPr lang="ar-SA" altLang="en-US" smtClean="0"/>
              <a:pPr>
                <a:defRPr/>
              </a:pPr>
              <a:t>‹#›</a:t>
            </a:fld>
            <a:endParaRPr lang="ar-SA"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7441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110147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E4EF1F6A-85D7-4378-94D6-D71D260B81F8}" type="slidenum">
              <a:rPr lang="ar-SA" altLang="en-US" smtClean="0"/>
              <a:pPr>
                <a:defRPr/>
              </a:pPr>
              <a:t>‹#›</a:t>
            </a:fld>
            <a:endParaRPr lang="ar-SA"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857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6" name="Footer Placeholder 5"/>
          <p:cNvSpPr>
            <a:spLocks noGrp="1"/>
          </p:cNvSpPr>
          <p:nvPr>
            <p:ph type="ftr" sz="quarter" idx="11"/>
          </p:nvPr>
        </p:nvSpPr>
        <p:spPr/>
        <p:txBody>
          <a:bodyPr/>
          <a:lstStyle/>
          <a:p>
            <a:pPr>
              <a:defRPr/>
            </a:pPr>
            <a:endParaRPr lang="ar-S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1317096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489816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DD6417A-AC7A-4BAF-8518-2D129BCB97FB}" type="datetimeFigureOut">
              <a:rPr lang="ar-SA" smtClean="0"/>
              <a:pPr>
                <a:defRPr/>
              </a:pPr>
              <a:t>17/06/1440</a:t>
            </a:fld>
            <a:endParaRPr lang="ar-SA"/>
          </a:p>
        </p:txBody>
      </p:sp>
      <p:sp>
        <p:nvSpPr>
          <p:cNvPr id="5" name="Footer Placeholder 4"/>
          <p:cNvSpPr>
            <a:spLocks noGrp="1"/>
          </p:cNvSpPr>
          <p:nvPr>
            <p:ph type="ftr" sz="quarter" idx="11"/>
          </p:nvPr>
        </p:nvSpPr>
        <p:spPr/>
        <p:txBody>
          <a:bodyPr/>
          <a:lstStyle/>
          <a:p>
            <a:pPr>
              <a:defRPr/>
            </a:pPr>
            <a:endParaRPr lang="ar-S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4EF1F6A-85D7-4378-94D6-D71D260B81F8}" type="slidenum">
              <a:rPr lang="ar-SA" altLang="en-US" smtClean="0"/>
              <a:pPr>
                <a:defRPr/>
              </a:pPr>
              <a:t>‹#›</a:t>
            </a:fld>
            <a:endParaRPr lang="ar-SA" altLang="en-US"/>
          </a:p>
        </p:txBody>
      </p:sp>
    </p:spTree>
    <p:extLst>
      <p:ext uri="{BB962C8B-B14F-4D97-AF65-F5344CB8AC3E}">
        <p14:creationId xmlns:p14="http://schemas.microsoft.com/office/powerpoint/2010/main" val="27468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4000"/>
    </mc:Choice>
    <mc:Fallback xmlns="">
      <p:transition spd="slow"/>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عنصر نائب للنص 8"/>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p>
        </p:txBody>
      </p:sp>
      <p:sp>
        <p:nvSpPr>
          <p:cNvPr id="24" name="عنصر نائب للتاريخ 23"/>
          <p:cNvSpPr>
            <a:spLocks noGrp="1"/>
          </p:cNvSpPr>
          <p:nvPr>
            <p:ph type="dt" sz="half" idx="2"/>
          </p:nvPr>
        </p:nvSpPr>
        <p:spPr>
          <a:xfrm>
            <a:off x="7721600" y="6203951"/>
            <a:ext cx="3454400" cy="384175"/>
          </a:xfrm>
          <a:prstGeom prst="rect">
            <a:avLst/>
          </a:prstGeom>
        </p:spPr>
        <p:txBody>
          <a:bodyPr vert="horz" anchor="ctr" anchorCtr="0"/>
          <a:lstStyle>
            <a:lvl1pPr algn="l" rtl="1" eaLnBrk="1" fontAlgn="auto" latinLnBrk="0" hangingPunct="1">
              <a:spcBef>
                <a:spcPts val="0"/>
              </a:spcBef>
              <a:spcAft>
                <a:spcPts val="0"/>
              </a:spcAft>
              <a:defRPr kumimoji="0" sz="1200">
                <a:solidFill>
                  <a:schemeClr val="tx2"/>
                </a:solidFill>
                <a:latin typeface="+mn-lt"/>
                <a:cs typeface="+mn-cs"/>
              </a:defRPr>
            </a:lvl1pPr>
          </a:lstStyle>
          <a:p>
            <a:pPr>
              <a:defRPr/>
            </a:pPr>
            <a:fld id="{8DD6417A-AC7A-4BAF-8518-2D129BCB97FB}" type="datetimeFigureOut">
              <a:rPr lang="ar-SA"/>
              <a:pPr>
                <a:defRPr/>
              </a:pPr>
              <a:t>17/06/1440</a:t>
            </a:fld>
            <a:endParaRPr lang="ar-SA"/>
          </a:p>
        </p:txBody>
      </p:sp>
      <p:sp>
        <p:nvSpPr>
          <p:cNvPr id="10" name="عنصر نائب للتذييل 9"/>
          <p:cNvSpPr>
            <a:spLocks noGrp="1"/>
          </p:cNvSpPr>
          <p:nvPr>
            <p:ph type="ftr" sz="quarter" idx="3"/>
          </p:nvPr>
        </p:nvSpPr>
        <p:spPr>
          <a:xfrm>
            <a:off x="2844800" y="6203951"/>
            <a:ext cx="4775200" cy="384175"/>
          </a:xfrm>
          <a:prstGeom prst="rect">
            <a:avLst/>
          </a:prstGeom>
        </p:spPr>
        <p:txBody>
          <a:bodyPr vert="horz" anchor="ctr" anchorCtr="0"/>
          <a:lstStyle>
            <a:lvl1pPr algn="r" rtl="1" eaLnBrk="1" fontAlgn="auto" latinLnBrk="0" hangingPunct="1">
              <a:spcBef>
                <a:spcPts val="0"/>
              </a:spcBef>
              <a:spcAft>
                <a:spcPts val="0"/>
              </a:spcAft>
              <a:defRPr kumimoji="0" sz="1200">
                <a:solidFill>
                  <a:schemeClr val="tx2"/>
                </a:solidFill>
                <a:latin typeface="+mn-lt"/>
                <a:cs typeface="+mn-cs"/>
              </a:defRPr>
            </a:lvl1pPr>
          </a:lstStyle>
          <a:p>
            <a:pPr>
              <a:defRPr/>
            </a:pPr>
            <a:endParaRPr lang="ar-SA"/>
          </a:p>
        </p:txBody>
      </p:sp>
      <p:sp>
        <p:nvSpPr>
          <p:cNvPr id="22" name="عنصر نائب لرقم الشريحة 21"/>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ctr" rtl="1" eaLnBrk="1" hangingPunct="1">
              <a:defRPr sz="1600">
                <a:solidFill>
                  <a:schemeClr val="tx2"/>
                </a:solidFill>
                <a:latin typeface="Constantia" panose="02030602050306030303" pitchFamily="18" charset="0"/>
                <a:cs typeface="Times New Roman" panose="02020603050405020304" pitchFamily="18" charset="0"/>
              </a:defRPr>
            </a:lvl1pPr>
          </a:lstStyle>
          <a:p>
            <a:pPr>
              <a:defRPr/>
            </a:pPr>
            <a:fld id="{E4EF1F6A-85D7-4378-94D6-D71D260B81F8}" type="slidenum">
              <a:rPr lang="ar-SA" altLang="en-US"/>
              <a:pPr>
                <a:defRPr/>
              </a:pPr>
              <a:t>‹#›</a:t>
            </a:fld>
            <a:endParaRPr lang="ar-SA" altLang="en-US"/>
          </a:p>
        </p:txBody>
      </p:sp>
      <p:sp>
        <p:nvSpPr>
          <p:cNvPr id="5" name="عنصر نائب للعنوان 4"/>
          <p:cNvSpPr>
            <a:spLocks noGrp="1"/>
          </p:cNvSpPr>
          <p:nvPr>
            <p:ph type="title"/>
          </p:nvPr>
        </p:nvSpPr>
        <p:spPr>
          <a:xfrm>
            <a:off x="609600" y="152400"/>
            <a:ext cx="10972800" cy="1219200"/>
          </a:xfrm>
          <a:prstGeom prst="rect">
            <a:avLst/>
          </a:prstGeom>
          <a:ln w="6350" cap="rnd">
            <a:noFill/>
          </a:ln>
        </p:spPr>
        <p:txBody>
          <a:bodyPr vert="horz" wrap="square" lIns="91440" tIns="45720" rIns="91440" bIns="45720" numCol="1" anchor="b" anchorCtr="0" compatLnSpc="1">
            <a:prstTxWarp prst="textNoShape">
              <a:avLst/>
            </a:prstTxWarp>
            <a:normAutofit/>
          </a:bodyPr>
          <a:lstStyle/>
          <a:p>
            <a:pPr lvl="0"/>
            <a:r>
              <a:rPr lang="ar-SA" altLang="ar-SA" smtClean="0"/>
              <a:t>انقر لتحرير نمط العنوان الرئيسي</a:t>
            </a:r>
          </a:p>
        </p:txBody>
      </p:sp>
    </p:spTree>
    <p:extLst>
      <p:ext uri="{BB962C8B-B14F-4D97-AF65-F5344CB8AC3E}">
        <p14:creationId xmlns:p14="http://schemas.microsoft.com/office/powerpoint/2010/main" val="4189961449"/>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1"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1" eaLnBrk="0" fontAlgn="base" hangingPunct="0">
        <a:spcBef>
          <a:spcPct val="0"/>
        </a:spcBef>
        <a:spcAft>
          <a:spcPct val="0"/>
        </a:spcAft>
        <a:defRPr sz="4200">
          <a:solidFill>
            <a:srgbClr val="F9F9F9"/>
          </a:solidFill>
          <a:latin typeface="Constantia" pitchFamily="18" charset="0"/>
          <a:cs typeface="Times New Roman" pitchFamily="18" charset="0"/>
        </a:defRPr>
      </a:lvl2pPr>
      <a:lvl3pPr algn="l" rtl="1" eaLnBrk="0" fontAlgn="base" hangingPunct="0">
        <a:spcBef>
          <a:spcPct val="0"/>
        </a:spcBef>
        <a:spcAft>
          <a:spcPct val="0"/>
        </a:spcAft>
        <a:defRPr sz="4200">
          <a:solidFill>
            <a:srgbClr val="F9F9F9"/>
          </a:solidFill>
          <a:latin typeface="Constantia" pitchFamily="18" charset="0"/>
          <a:cs typeface="Times New Roman" pitchFamily="18" charset="0"/>
        </a:defRPr>
      </a:lvl3pPr>
      <a:lvl4pPr algn="l" rtl="1" eaLnBrk="0" fontAlgn="base" hangingPunct="0">
        <a:spcBef>
          <a:spcPct val="0"/>
        </a:spcBef>
        <a:spcAft>
          <a:spcPct val="0"/>
        </a:spcAft>
        <a:defRPr sz="4200">
          <a:solidFill>
            <a:srgbClr val="F9F9F9"/>
          </a:solidFill>
          <a:latin typeface="Constantia" pitchFamily="18" charset="0"/>
          <a:cs typeface="Times New Roman" pitchFamily="18" charset="0"/>
        </a:defRPr>
      </a:lvl4pPr>
      <a:lvl5pPr algn="l" rtl="1" eaLnBrk="0" fontAlgn="base" hangingPunct="0">
        <a:spcBef>
          <a:spcPct val="0"/>
        </a:spcBef>
        <a:spcAft>
          <a:spcPct val="0"/>
        </a:spcAft>
        <a:defRPr sz="4200">
          <a:solidFill>
            <a:srgbClr val="F9F9F9"/>
          </a:solidFill>
          <a:latin typeface="Constantia" pitchFamily="18" charset="0"/>
          <a:cs typeface="Times New Roman" pitchFamily="18" charset="0"/>
        </a:defRPr>
      </a:lvl5pPr>
      <a:lvl6pPr marL="457200" algn="l" rtl="1" fontAlgn="base">
        <a:spcBef>
          <a:spcPct val="0"/>
        </a:spcBef>
        <a:spcAft>
          <a:spcPct val="0"/>
        </a:spcAft>
        <a:defRPr sz="4200">
          <a:solidFill>
            <a:srgbClr val="F9F9F9"/>
          </a:solidFill>
          <a:latin typeface="Constantia" pitchFamily="18" charset="0"/>
          <a:cs typeface="Times New Roman" pitchFamily="18" charset="0"/>
        </a:defRPr>
      </a:lvl6pPr>
      <a:lvl7pPr marL="914400" algn="l" rtl="1" fontAlgn="base">
        <a:spcBef>
          <a:spcPct val="0"/>
        </a:spcBef>
        <a:spcAft>
          <a:spcPct val="0"/>
        </a:spcAft>
        <a:defRPr sz="4200">
          <a:solidFill>
            <a:srgbClr val="F9F9F9"/>
          </a:solidFill>
          <a:latin typeface="Constantia" pitchFamily="18" charset="0"/>
          <a:cs typeface="Times New Roman" pitchFamily="18" charset="0"/>
        </a:defRPr>
      </a:lvl7pPr>
      <a:lvl8pPr marL="1371600" algn="l" rtl="1" fontAlgn="base">
        <a:spcBef>
          <a:spcPct val="0"/>
        </a:spcBef>
        <a:spcAft>
          <a:spcPct val="0"/>
        </a:spcAft>
        <a:defRPr sz="4200">
          <a:solidFill>
            <a:srgbClr val="F9F9F9"/>
          </a:solidFill>
          <a:latin typeface="Constantia" pitchFamily="18" charset="0"/>
          <a:cs typeface="Times New Roman" pitchFamily="18" charset="0"/>
        </a:defRPr>
      </a:lvl8pPr>
      <a:lvl9pPr marL="1828800" algn="l" rtl="1" fontAlgn="base">
        <a:spcBef>
          <a:spcPct val="0"/>
        </a:spcBef>
        <a:spcAft>
          <a:spcPct val="0"/>
        </a:spcAft>
        <a:defRPr sz="4200">
          <a:solidFill>
            <a:srgbClr val="F9F9F9"/>
          </a:solidFill>
          <a:latin typeface="Constantia" pitchFamily="18" charset="0"/>
          <a:cs typeface="Times New Roman" pitchFamily="18" charset="0"/>
        </a:defRPr>
      </a:lvl9pPr>
    </p:titleStyle>
    <p:bodyStyle>
      <a:lvl1pPr marL="273050" indent="-273050" algn="r" rtl="1"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r" rtl="1"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r" rtl="1"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r" rtl="1"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r" rtl="1"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1264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185401" y="745433"/>
            <a:ext cx="1782856"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SUCTIONING OF THE AIRWAY</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14" name="شكل بيضاوي 1"/>
          <p:cNvSpPr/>
          <p:nvPr/>
        </p:nvSpPr>
        <p:spPr>
          <a:xfrm>
            <a:off x="8177367" y="3121721"/>
            <a:ext cx="4014632" cy="1571636"/>
          </a:xfrm>
          <a:prstGeom prst="ellipse">
            <a:avLst/>
          </a:prstGeom>
          <a:solidFill>
            <a:srgbClr val="99FF99"/>
          </a:solidFill>
          <a:ln w="12700" cap="flat" cmpd="sng" algn="ctr">
            <a:solidFill>
              <a:srgbClr val="66FF66"/>
            </a:solidFill>
            <a:prstDash val="solid"/>
          </a:ln>
          <a:effectLst>
            <a:outerShdw blurRad="95000" rotWithShape="0">
              <a:srgbClr val="000000">
                <a:alpha val="50000"/>
              </a:srgbClr>
            </a:outerShdw>
            <a:softEdge rad="12700"/>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prstClr val="black">
                    <a:lumMod val="95000"/>
                    <a:lumOff val="5000"/>
                  </a:prstClr>
                </a:solidFill>
                <a:effectLst/>
                <a:uLnTx/>
                <a:uFillTx/>
                <a:latin typeface="Constantia"/>
                <a:ea typeface="+mn-ea"/>
                <a:cs typeface="+mn-cs"/>
              </a:rPr>
              <a:t> </a:t>
            </a:r>
            <a:r>
              <a:rPr kumimoji="0" lang="en-US" sz="2800" b="0" i="0" u="none" strike="noStrike" kern="0" cap="none" spc="0" normalizeH="0" baseline="0" noProof="0" dirty="0" smtClean="0">
                <a:ln>
                  <a:noFill/>
                </a:ln>
                <a:solidFill>
                  <a:prstClr val="black">
                    <a:lumMod val="95000"/>
                    <a:lumOff val="5000"/>
                  </a:prstClr>
                </a:solidFill>
                <a:effectLst/>
                <a:uLnTx/>
                <a:uFillTx/>
                <a:latin typeface="Constantia"/>
                <a:ea typeface="+mn-ea"/>
                <a:cs typeface="+mn-cs"/>
              </a:rPr>
              <a:t>Prepared</a:t>
            </a:r>
            <a:r>
              <a:rPr kumimoji="0" lang="en-US" sz="2800" b="0" i="0" u="none" strike="noStrike" kern="0" cap="none" spc="0" normalizeH="0" noProof="0" dirty="0" smtClean="0">
                <a:ln>
                  <a:noFill/>
                </a:ln>
                <a:solidFill>
                  <a:prstClr val="black">
                    <a:lumMod val="95000"/>
                    <a:lumOff val="5000"/>
                  </a:prstClr>
                </a:solidFill>
                <a:effectLst/>
                <a:uLnTx/>
                <a:uFillTx/>
                <a:latin typeface="Constantia"/>
                <a:ea typeface="+mn-ea"/>
                <a:cs typeface="+mn-cs"/>
              </a:rPr>
              <a:t> by: </a:t>
            </a:r>
            <a:r>
              <a:rPr kumimoji="0" lang="en-US" sz="2400" b="0" i="0" u="none" strike="noStrike" kern="0" cap="none" spc="0" normalizeH="0" noProof="0" dirty="0" smtClean="0">
                <a:ln>
                  <a:noFill/>
                </a:ln>
                <a:solidFill>
                  <a:prstClr val="black">
                    <a:lumMod val="95000"/>
                    <a:lumOff val="5000"/>
                  </a:prstClr>
                </a:solidFill>
                <a:effectLst/>
                <a:uLnTx/>
                <a:uFillTx/>
                <a:latin typeface="Constantia"/>
              </a:rPr>
              <a:t>Imran Iqbal</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kern="0" baseline="0" dirty="0" smtClean="0">
                <a:solidFill>
                  <a:prstClr val="black">
                    <a:lumMod val="95000"/>
                    <a:lumOff val="5000"/>
                  </a:prstClr>
                </a:solidFill>
                <a:latin typeface="Constantia"/>
              </a:rPr>
              <a:t>Clinical Instructor</a:t>
            </a:r>
            <a:r>
              <a:rPr kumimoji="0" lang="en-US" sz="2400" b="0" i="0" u="none" strike="noStrike" kern="0" cap="none" spc="0" normalizeH="0" baseline="0" noProof="0" dirty="0" smtClean="0">
                <a:ln>
                  <a:noFill/>
                </a:ln>
                <a:solidFill>
                  <a:prstClr val="black">
                    <a:lumMod val="95000"/>
                    <a:lumOff val="5000"/>
                  </a:prstClr>
                </a:solidFill>
                <a:effectLst/>
                <a:uLnTx/>
                <a:uFillTx/>
                <a:latin typeface="Constantia"/>
              </a:rPr>
              <a:t> </a:t>
            </a:r>
            <a:endParaRPr kumimoji="0" lang="ar-SA" sz="2400" b="0" i="0" u="none" strike="noStrike" kern="0" cap="none" spc="0" normalizeH="0" baseline="0" noProof="0" dirty="0">
              <a:ln>
                <a:noFill/>
              </a:ln>
              <a:solidFill>
                <a:prstClr val="black"/>
              </a:solidFill>
              <a:effectLst/>
              <a:uLnTx/>
              <a:uFillTx/>
              <a:latin typeface="Constantia"/>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3432430" y="1437931"/>
            <a:ext cx="4762500" cy="5420069"/>
          </a:xfrm>
          <a:prstGeom prst="rect">
            <a:avLst/>
          </a:prstGeom>
        </p:spPr>
      </p:pic>
      <p:pic>
        <p:nvPicPr>
          <p:cNvPr id="8" name="Picture 7"/>
          <p:cNvPicPr>
            <a:picLocks noChangeAspect="1"/>
          </p:cNvPicPr>
          <p:nvPr/>
        </p:nvPicPr>
        <p:blipFill>
          <a:blip r:embed="rId5"/>
          <a:stretch>
            <a:fillRect/>
          </a:stretch>
        </p:blipFill>
        <p:spPr>
          <a:xfrm>
            <a:off x="7941781" y="4767073"/>
            <a:ext cx="4294933" cy="2090927"/>
          </a:xfrm>
          <a:prstGeom prst="rect">
            <a:avLst/>
          </a:prstGeom>
        </p:spPr>
      </p:pic>
    </p:spTree>
    <p:extLst>
      <p:ext uri="{BB962C8B-B14F-4D97-AF65-F5344CB8AC3E}">
        <p14:creationId xmlns:p14="http://schemas.microsoft.com/office/powerpoint/2010/main" val="424595728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39688" y="776211"/>
            <a:ext cx="1551511"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rPr>
              <a:t>SUCTION</a:t>
            </a:r>
            <a:endParaRPr kumimoji="0" lang="en-US" sz="2000" b="1" i="0" u="none" strike="noStrike" kern="1200" cap="none" spc="0" normalizeH="0" baseline="0" noProof="0" dirty="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smtClean="0">
                <a:ln w="0"/>
                <a:solidFill>
                  <a:srgbClr val="002060"/>
                </a:solidFill>
                <a:effectLst>
                  <a:reflection blurRad="12700" stA="50000" endPos="50000" dist="5000" dir="5400000" sy="-100000" rotWithShape="0"/>
                </a:effectLst>
                <a:uLnTx/>
                <a:uFillTx/>
                <a:latin typeface="Times New Roman" pitchFamily="18" charset="0"/>
                <a:ea typeface="+mn-ea"/>
                <a:cs typeface="Times New Roman" pitchFamily="18" charset="0"/>
              </a:rPr>
              <a:t>THERAPEUTIC</a:t>
            </a:r>
            <a:endParaRPr kumimoji="0" lang="en-US" sz="5400" b="1" i="0" u="none" strike="noStrike" kern="1200" cap="none" spc="0" normalizeH="0" baseline="0" noProof="0" dirty="0">
              <a:ln w="6600">
                <a:solidFill>
                  <a:srgbClr val="DE7E18"/>
                </a:solidFill>
                <a:prstDash val="solid"/>
              </a:ln>
              <a:solidFill>
                <a:srgbClr val="3119C1"/>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Rectangle 1"/>
          <p:cNvSpPr/>
          <p:nvPr/>
        </p:nvSpPr>
        <p:spPr>
          <a:xfrm>
            <a:off x="2340864" y="1582341"/>
            <a:ext cx="8719220" cy="39703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X-ray changes consistent with retained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secretions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need to maintain the patency and integrity of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artificial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airway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need to stimulate a cough in patients unable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to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cough effectively secondary to changes in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mental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status or the influence of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medication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Presence of pulmonary atelectasis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or consolidation</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presumed to be associated with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secretion retention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During special procedures like Bronchoscopy </a:t>
            </a:r>
            <a:b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Endoscopy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
            </a:r>
            <a:b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394734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85389" y="745433"/>
            <a:ext cx="1682844" cy="46166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rPr>
              <a:t>SUCTION</a:t>
            </a:r>
            <a:endParaRPr kumimoji="0" lang="en-US" sz="2400" b="1" i="0" u="none" strike="noStrike" kern="1200" cap="none" spc="0" normalizeH="0" baseline="0" noProof="0" dirty="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smtClean="0">
                <a:ln w="0"/>
                <a:solidFill>
                  <a:srgbClr val="002060"/>
                </a:solidFill>
                <a:effectLst>
                  <a:reflection blurRad="12700" stA="50000" endPos="50000" dist="5000" dir="5400000" sy="-100000" rotWithShape="0"/>
                </a:effectLst>
                <a:uLnTx/>
                <a:uFillTx/>
                <a:latin typeface="Times New Roman" pitchFamily="18" charset="0"/>
                <a:ea typeface="+mn-ea"/>
                <a:cs typeface="Times New Roman" pitchFamily="18" charset="0"/>
              </a:rPr>
              <a:t>DIAGNOSTIC</a:t>
            </a:r>
            <a:endParaRPr kumimoji="0" lang="en-US" sz="5400" b="1" i="0" u="none" strike="noStrike" kern="1200" cap="none" spc="0" normalizeH="0" baseline="0" noProof="0" dirty="0">
              <a:ln w="6600">
                <a:solidFill>
                  <a:srgbClr val="DE7E18"/>
                </a:solidFill>
                <a:prstDash val="solid"/>
              </a:ln>
              <a:solidFill>
                <a:srgbClr val="3119C1"/>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Rectangle 1"/>
          <p:cNvSpPr/>
          <p:nvPr/>
        </p:nvSpPr>
        <p:spPr>
          <a:xfrm>
            <a:off x="2688562" y="2042236"/>
            <a:ext cx="8412329"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need to obtain a sputum specimen / ETA </a:t>
            </a:r>
            <a:b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(Endo Tracheal Aspiration) for Bacteriological or </a:t>
            </a:r>
            <a:b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microbiological or cytological </a:t>
            </a:r>
            <a:r>
              <a:rPr kumimoji="0" lang="en-GB"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investigations.</a:t>
            </a:r>
          </a:p>
          <a:p>
            <a:pPr marL="0" marR="0" lvl="0" indent="0" algn="l" defTabSz="4572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4"/>
          <a:stretch>
            <a:fillRect/>
          </a:stretch>
        </p:blipFill>
        <p:spPr>
          <a:xfrm>
            <a:off x="4828033" y="3631749"/>
            <a:ext cx="3537620" cy="3226251"/>
          </a:xfrm>
          <a:prstGeom prst="rect">
            <a:avLst/>
          </a:prstGeom>
        </p:spPr>
      </p:pic>
    </p:spTree>
    <p:extLst>
      <p:ext uri="{BB962C8B-B14F-4D97-AF65-F5344CB8AC3E}">
        <p14:creationId xmlns:p14="http://schemas.microsoft.com/office/powerpoint/2010/main" val="298000136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3738546" y="2857496"/>
            <a:ext cx="4929222" cy="1357322"/>
          </a:xfrm>
          <a:prstGeom prst="roundRect">
            <a:avLst/>
          </a:prstGeom>
          <a:solidFill>
            <a:schemeClr val="accent1">
              <a:lumMod val="40000"/>
              <a:lumOff val="6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defTabSz="914400" rtl="1">
              <a:defRPr/>
            </a:pPr>
            <a:r>
              <a:rPr lang="en-US" sz="3200" b="1" dirty="0">
                <a:solidFill>
                  <a:prstClr val="black">
                    <a:lumMod val="95000"/>
                    <a:lumOff val="5000"/>
                  </a:prstClr>
                </a:solidFill>
                <a:latin typeface="Constantia"/>
              </a:rPr>
              <a:t>Sites for Suctioning </a:t>
            </a:r>
            <a:endParaRPr lang="ar-SA" sz="3200" b="1" dirty="0">
              <a:solidFill>
                <a:prstClr val="black"/>
              </a:solidFill>
              <a:latin typeface="Constantia"/>
              <a:cs typeface="Times New Roman" panose="02020603050405020304" pitchFamily="18" charset="0"/>
            </a:endParaRPr>
          </a:p>
        </p:txBody>
      </p:sp>
      <p:sp>
        <p:nvSpPr>
          <p:cNvPr id="4" name="وسيلة شرح على شكل سحابة 3"/>
          <p:cNvSpPr/>
          <p:nvPr/>
        </p:nvSpPr>
        <p:spPr>
          <a:xfrm>
            <a:off x="6096001" y="785814"/>
            <a:ext cx="4429125" cy="1785937"/>
          </a:xfrm>
          <a:prstGeom prst="cloudCallou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00">
              <a:defRPr/>
            </a:pPr>
            <a:r>
              <a:rPr lang="en-US" sz="3100" dirty="0">
                <a:solidFill>
                  <a:prstClr val="white"/>
                </a:solidFill>
                <a:latin typeface="Constantia"/>
              </a:rPr>
              <a:t>Oropharyngeal </a:t>
            </a:r>
          </a:p>
        </p:txBody>
      </p:sp>
      <p:sp>
        <p:nvSpPr>
          <p:cNvPr id="5" name="وسيلة شرح على شكل سحابة 4"/>
          <p:cNvSpPr/>
          <p:nvPr/>
        </p:nvSpPr>
        <p:spPr>
          <a:xfrm>
            <a:off x="1524001" y="785814"/>
            <a:ext cx="4500563" cy="1857375"/>
          </a:xfrm>
          <a:prstGeom prst="cloudCallout">
            <a:avLst>
              <a:gd name="adj1" fmla="val 28680"/>
              <a:gd name="adj2" fmla="val 57759"/>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00">
              <a:defRPr/>
            </a:pPr>
            <a:r>
              <a:rPr lang="en-US" sz="3100" dirty="0">
                <a:solidFill>
                  <a:prstClr val="white"/>
                </a:solidFill>
                <a:latin typeface="Constantia"/>
              </a:rPr>
              <a:t>Nasopharyngeal </a:t>
            </a:r>
          </a:p>
        </p:txBody>
      </p:sp>
      <p:sp>
        <p:nvSpPr>
          <p:cNvPr id="6" name="وسيلة شرح على شكل سحابة 5"/>
          <p:cNvSpPr/>
          <p:nvPr/>
        </p:nvSpPr>
        <p:spPr>
          <a:xfrm>
            <a:off x="1666876" y="4643438"/>
            <a:ext cx="4429125" cy="1643062"/>
          </a:xfrm>
          <a:prstGeom prst="cloudCallout">
            <a:avLst>
              <a:gd name="adj1" fmla="val 24743"/>
              <a:gd name="adj2" fmla="val -69775"/>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endParaRPr lang="en-US" sz="3200" dirty="0" smtClean="0">
              <a:solidFill>
                <a:prstClr val="white"/>
              </a:solidFill>
              <a:latin typeface="Constantia"/>
            </a:endParaRPr>
          </a:p>
          <a:p>
            <a:pPr algn="ctr" defTabSz="914400" rtl="1">
              <a:defRPr/>
            </a:pPr>
            <a:r>
              <a:rPr lang="en-US" sz="3200" dirty="0" smtClean="0">
                <a:solidFill>
                  <a:prstClr val="white"/>
                </a:solidFill>
                <a:latin typeface="Constantia"/>
              </a:rPr>
              <a:t>Endotracheal</a:t>
            </a:r>
            <a:r>
              <a:rPr lang="en-US" sz="3200" dirty="0">
                <a:solidFill>
                  <a:prstClr val="white"/>
                </a:solidFill>
                <a:latin typeface="Constantia"/>
              </a:rPr>
              <a:t>.</a:t>
            </a:r>
          </a:p>
          <a:p>
            <a:pPr algn="ctr" defTabSz="914400" rtl="1">
              <a:defRPr/>
            </a:pPr>
            <a:endParaRPr lang="ar-SA" sz="3200" dirty="0">
              <a:solidFill>
                <a:prstClr val="white"/>
              </a:solidFill>
              <a:latin typeface="Constantia"/>
              <a:cs typeface="Times New Roman" panose="02020603050405020304" pitchFamily="18" charset="0"/>
            </a:endParaRPr>
          </a:p>
        </p:txBody>
      </p:sp>
      <p:sp>
        <p:nvSpPr>
          <p:cNvPr id="7" name="وسيلة شرح على شكل سحابة 6"/>
          <p:cNvSpPr/>
          <p:nvPr/>
        </p:nvSpPr>
        <p:spPr>
          <a:xfrm>
            <a:off x="6096001" y="4714876"/>
            <a:ext cx="4429125" cy="1643063"/>
          </a:xfrm>
          <a:prstGeom prst="cloudCallout">
            <a:avLst>
              <a:gd name="adj1" fmla="val -9964"/>
              <a:gd name="adj2" fmla="val -74969"/>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00">
              <a:defRPr/>
            </a:pPr>
            <a:r>
              <a:rPr lang="en-US" sz="3200" dirty="0">
                <a:solidFill>
                  <a:prstClr val="white"/>
                </a:solidFill>
                <a:latin typeface="Constantia"/>
              </a:rPr>
              <a:t>Tracheostomy  </a:t>
            </a:r>
          </a:p>
        </p:txBody>
      </p:sp>
    </p:spTree>
    <p:extLst>
      <p:ext uri="{BB962C8B-B14F-4D97-AF65-F5344CB8AC3E}">
        <p14:creationId xmlns:p14="http://schemas.microsoft.com/office/powerpoint/2010/main" val="83380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CHOOSING THE RIGHT SIZE</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graphicFrame>
        <p:nvGraphicFramePr>
          <p:cNvPr id="8" name="جدول 3"/>
          <p:cNvGraphicFramePr>
            <a:graphicFrameLocks noGrp="1"/>
          </p:cNvGraphicFramePr>
          <p:nvPr>
            <p:extLst>
              <p:ext uri="{D42A27DB-BD31-4B8C-83A1-F6EECF244321}">
                <p14:modId xmlns:p14="http://schemas.microsoft.com/office/powerpoint/2010/main" val="3516835608"/>
              </p:ext>
            </p:extLst>
          </p:nvPr>
        </p:nvGraphicFramePr>
        <p:xfrm>
          <a:off x="3088577" y="2005394"/>
          <a:ext cx="6572250" cy="2803840"/>
        </p:xfrm>
        <a:graphic>
          <a:graphicData uri="http://schemas.openxmlformats.org/drawingml/2006/table">
            <a:tbl>
              <a:tblPr rtl="1" firstRow="1" bandRow="1"/>
              <a:tblGrid>
                <a:gridCol w="3286125">
                  <a:extLst>
                    <a:ext uri="{9D8B030D-6E8A-4147-A177-3AD203B41FA5}">
                      <a16:colId xmlns:a16="http://schemas.microsoft.com/office/drawing/2014/main" val="20000"/>
                    </a:ext>
                  </a:extLst>
                </a:gridCol>
                <a:gridCol w="3286125">
                  <a:extLst>
                    <a:ext uri="{9D8B030D-6E8A-4147-A177-3AD203B41FA5}">
                      <a16:colId xmlns:a16="http://schemas.microsoft.com/office/drawing/2014/main" val="20001"/>
                    </a:ext>
                  </a:extLst>
                </a:gridCol>
              </a:tblGrid>
              <a:tr h="700881">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rtl="1"/>
                      <a:r>
                        <a:rPr lang="en-US" sz="4000" dirty="0" smtClean="0"/>
                        <a:t>Size </a:t>
                      </a:r>
                      <a:endParaRPr lang="ar-SA" sz="4000" dirty="0">
                        <a:solidFill>
                          <a:srgbClr val="002060"/>
                        </a:solidFill>
                      </a:endParaRPr>
                    </a:p>
                  </a:txBody>
                  <a:tcPr marL="91439" marR="91439" marT="45680" marB="45680">
                    <a:lnL w="12700" cmpd="sng">
                      <a:solidFill>
                        <a:srgbClr val="809EC2"/>
                      </a:solidFill>
                    </a:lnL>
                    <a:lnR>
                      <a:no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rtl="1"/>
                      <a:r>
                        <a:rPr lang="en-GB" sz="4000" dirty="0" smtClean="0">
                          <a:solidFill>
                            <a:schemeClr val="bg1"/>
                          </a:solidFill>
                        </a:rPr>
                        <a:t>Age</a:t>
                      </a:r>
                      <a:r>
                        <a:rPr lang="en-GB" sz="4000" baseline="0" dirty="0" smtClean="0">
                          <a:solidFill>
                            <a:schemeClr val="bg1"/>
                          </a:solidFill>
                        </a:rPr>
                        <a:t> group</a:t>
                      </a:r>
                      <a:endParaRPr lang="ar-SA" sz="4000" dirty="0">
                        <a:solidFill>
                          <a:schemeClr val="bg1"/>
                        </a:solidFill>
                      </a:endParaRPr>
                    </a:p>
                  </a:txBody>
                  <a:tcPr marL="91439" marR="91439" marT="45680" marB="45680">
                    <a:lnL>
                      <a:noFill/>
                    </a:lnL>
                    <a:lnR w="12700" cmpd="sng">
                      <a:solidFill>
                        <a:srgbClr val="809EC2"/>
                      </a:solid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solidFill>
                  </a:tcPr>
                </a:tc>
                <a:extLst>
                  <a:ext uri="{0D108BD9-81ED-4DB2-BD59-A6C34878D82A}">
                    <a16:rowId xmlns:a16="http://schemas.microsoft.com/office/drawing/2014/main" val="10000"/>
                  </a:ext>
                </a:extLst>
              </a:tr>
              <a:tr h="700881">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#12 to #18</a:t>
                      </a:r>
                      <a:r>
                        <a:rPr lang="en-US" sz="4000" baseline="0" dirty="0" smtClean="0"/>
                        <a:t> </a:t>
                      </a:r>
                      <a:endParaRPr lang="ar-SA" sz="4000" dirty="0"/>
                    </a:p>
                  </a:txBody>
                  <a:tcPr marL="91439" marR="91439" marT="45680" marB="45680">
                    <a:lnL w="12700" cmpd="sng">
                      <a:solidFill>
                        <a:srgbClr val="809EC2"/>
                      </a:solidFill>
                    </a:lnL>
                    <a:lnR>
                      <a:no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Adult </a:t>
                      </a:r>
                      <a:endParaRPr lang="ar-SA" sz="4000" dirty="0">
                        <a:solidFill>
                          <a:srgbClr val="002060"/>
                        </a:solidFill>
                      </a:endParaRPr>
                    </a:p>
                  </a:txBody>
                  <a:tcPr marL="91439" marR="91439" marT="45680" marB="45680">
                    <a:lnL>
                      <a:noFill/>
                    </a:lnL>
                    <a:lnR w="12700" cmpd="sng">
                      <a:solidFill>
                        <a:srgbClr val="809EC2"/>
                      </a:solid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extLst>
                  <a:ext uri="{0D108BD9-81ED-4DB2-BD59-A6C34878D82A}">
                    <a16:rowId xmlns:a16="http://schemas.microsoft.com/office/drawing/2014/main" val="10001"/>
                  </a:ext>
                </a:extLst>
              </a:tr>
              <a:tr h="700881">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#8 to # 10 </a:t>
                      </a:r>
                      <a:endParaRPr lang="ar-SA" sz="4000" dirty="0"/>
                    </a:p>
                  </a:txBody>
                  <a:tcPr marL="91439" marR="91439" marT="45680" marB="45680">
                    <a:lnL w="12700" cmpd="sng">
                      <a:solidFill>
                        <a:srgbClr val="809EC2"/>
                      </a:solidFill>
                    </a:lnL>
                    <a:lnR>
                      <a:noFill/>
                    </a:lnR>
                    <a:lnT w="12700" cmpd="sng">
                      <a:solidFill>
                        <a:srgbClr val="809EC2"/>
                      </a:solidFill>
                    </a:lnT>
                    <a:lnB w="12700" cmpd="sng">
                      <a:solidFill>
                        <a:srgbClr val="809EC2"/>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Children </a:t>
                      </a:r>
                      <a:endParaRPr lang="ar-SA" sz="4000" dirty="0">
                        <a:solidFill>
                          <a:srgbClr val="002060"/>
                        </a:solidFill>
                      </a:endParaRPr>
                    </a:p>
                  </a:txBody>
                  <a:tcPr marL="91439" marR="91439" marT="45680" marB="45680">
                    <a:lnL>
                      <a:noFill/>
                    </a:lnL>
                    <a:lnR w="12700" cmpd="sng">
                      <a:solidFill>
                        <a:srgbClr val="809EC2"/>
                      </a:solidFill>
                    </a:lnR>
                    <a:lnT w="12700" cmpd="sng">
                      <a:solidFill>
                        <a:srgbClr val="809EC2"/>
                      </a:solidFill>
                    </a:lnT>
                    <a:lnB w="12700" cmpd="sng">
                      <a:solidFill>
                        <a:srgbClr val="809EC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700881">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 5 to #8 </a:t>
                      </a:r>
                      <a:endParaRPr lang="ar-SA" sz="4000" dirty="0"/>
                    </a:p>
                  </a:txBody>
                  <a:tcPr marL="91439" marR="91439" marT="45680" marB="45680">
                    <a:lnL w="12700" cmpd="sng">
                      <a:solidFill>
                        <a:srgbClr val="809EC2"/>
                      </a:solidFill>
                    </a:lnL>
                    <a:lnR>
                      <a:no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Infant </a:t>
                      </a:r>
                      <a:endParaRPr lang="ar-SA" sz="4000" dirty="0">
                        <a:solidFill>
                          <a:srgbClr val="002060"/>
                        </a:solidFill>
                      </a:endParaRPr>
                    </a:p>
                  </a:txBody>
                  <a:tcPr marL="91439" marR="91439" marT="45680" marB="45680">
                    <a:lnL>
                      <a:noFill/>
                    </a:lnL>
                    <a:lnR w="12700" cmpd="sng">
                      <a:solidFill>
                        <a:srgbClr val="809EC2"/>
                      </a:solid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1977044" y="5631941"/>
            <a:ext cx="9083040" cy="584775"/>
          </a:xfrm>
          <a:prstGeom prst="rect">
            <a:avLst/>
          </a:prstGeom>
        </p:spPr>
        <p:txBody>
          <a:bodyPr wrap="square">
            <a:spAutoFit/>
          </a:bodyPr>
          <a:lstStyle/>
          <a:p>
            <a:pPr lvl="0" defTabSz="914400" fontAlgn="base">
              <a:spcBef>
                <a:spcPct val="0"/>
              </a:spcBef>
              <a:spcAft>
                <a:spcPct val="0"/>
              </a:spcAft>
              <a:buFont typeface="Arial" panose="020B0604020202020204" pitchFamily="34" charset="0"/>
              <a:buChar char="•"/>
            </a:pPr>
            <a:r>
              <a:rPr lang="en-US" altLang="ar-SA" sz="3200" dirty="0">
                <a:solidFill>
                  <a:srgbClr val="C00000"/>
                </a:solidFill>
                <a:latin typeface="Arial" panose="020B0604020202020204" pitchFamily="34" charset="0"/>
                <a:cs typeface="Arial" panose="020B0604020202020204" pitchFamily="34" charset="0"/>
              </a:rPr>
              <a:t>Half the diameter (or less) of the tracheal tube.</a:t>
            </a:r>
          </a:p>
        </p:txBody>
      </p:sp>
    </p:spTree>
    <p:extLst>
      <p:ext uri="{BB962C8B-B14F-4D97-AF65-F5344CB8AC3E}">
        <p14:creationId xmlns:p14="http://schemas.microsoft.com/office/powerpoint/2010/main" val="6559289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CHOOSING THE RIGHT SIZE</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graphicFrame>
        <p:nvGraphicFramePr>
          <p:cNvPr id="8" name="جدول 3"/>
          <p:cNvGraphicFramePr>
            <a:graphicFrameLocks noGrp="1"/>
          </p:cNvGraphicFramePr>
          <p:nvPr>
            <p:extLst>
              <p:ext uri="{D42A27DB-BD31-4B8C-83A1-F6EECF244321}">
                <p14:modId xmlns:p14="http://schemas.microsoft.com/office/powerpoint/2010/main" val="2338824691"/>
              </p:ext>
            </p:extLst>
          </p:nvPr>
        </p:nvGraphicFramePr>
        <p:xfrm>
          <a:off x="3405569" y="1645947"/>
          <a:ext cx="6572250" cy="700960"/>
        </p:xfrm>
        <a:graphic>
          <a:graphicData uri="http://schemas.openxmlformats.org/drawingml/2006/table">
            <a:tbl>
              <a:tblPr rtl="1" firstRow="1" bandRow="1"/>
              <a:tblGrid>
                <a:gridCol w="3286125">
                  <a:extLst>
                    <a:ext uri="{9D8B030D-6E8A-4147-A177-3AD203B41FA5}">
                      <a16:colId xmlns:a16="http://schemas.microsoft.com/office/drawing/2014/main" val="20000"/>
                    </a:ext>
                  </a:extLst>
                </a:gridCol>
                <a:gridCol w="3286125">
                  <a:extLst>
                    <a:ext uri="{9D8B030D-6E8A-4147-A177-3AD203B41FA5}">
                      <a16:colId xmlns:a16="http://schemas.microsoft.com/office/drawing/2014/main" val="20001"/>
                    </a:ext>
                  </a:extLst>
                </a:gridCol>
              </a:tblGrid>
              <a:tr h="700881">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#12 to #18</a:t>
                      </a:r>
                      <a:r>
                        <a:rPr lang="en-US" sz="4000" baseline="0" dirty="0" smtClean="0"/>
                        <a:t> </a:t>
                      </a:r>
                      <a:endParaRPr lang="ar-SA" sz="4000" dirty="0"/>
                    </a:p>
                  </a:txBody>
                  <a:tcPr marL="91439" marR="91439" marT="45680" marB="45680">
                    <a:lnL w="12700" cmpd="sng">
                      <a:solidFill>
                        <a:srgbClr val="809EC2"/>
                      </a:solidFill>
                    </a:lnL>
                    <a:lnR>
                      <a:no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Adult Sizes</a:t>
                      </a:r>
                      <a:endParaRPr lang="ar-SA" sz="4000" dirty="0">
                        <a:solidFill>
                          <a:srgbClr val="002060"/>
                        </a:solidFill>
                      </a:endParaRPr>
                    </a:p>
                  </a:txBody>
                  <a:tcPr marL="91439" marR="91439" marT="45680" marB="45680">
                    <a:lnL>
                      <a:noFill/>
                    </a:lnL>
                    <a:lnR w="12700" cmpd="sng">
                      <a:solidFill>
                        <a:srgbClr val="809EC2"/>
                      </a:solid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4"/>
          <a:stretch>
            <a:fillRect/>
          </a:stretch>
        </p:blipFill>
        <p:spPr>
          <a:xfrm>
            <a:off x="1370035" y="4617101"/>
            <a:ext cx="2240899" cy="2240899"/>
          </a:xfrm>
          <a:prstGeom prst="rect">
            <a:avLst/>
          </a:prstGeom>
        </p:spPr>
      </p:pic>
      <p:sp>
        <p:nvSpPr>
          <p:cNvPr id="4" name="AutoShape 2" descr="Image result for png images of suction catheter 14 f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5"/>
          <a:stretch>
            <a:fillRect/>
          </a:stretch>
        </p:blipFill>
        <p:spPr>
          <a:xfrm>
            <a:off x="3692312" y="3566319"/>
            <a:ext cx="2534603" cy="2534603"/>
          </a:xfrm>
          <a:prstGeom prst="rect">
            <a:avLst/>
          </a:prstGeom>
        </p:spPr>
      </p:pic>
      <p:pic>
        <p:nvPicPr>
          <p:cNvPr id="12" name="Picture 11"/>
          <p:cNvPicPr>
            <a:picLocks noChangeAspect="1"/>
          </p:cNvPicPr>
          <p:nvPr/>
        </p:nvPicPr>
        <p:blipFill>
          <a:blip r:embed="rId6"/>
          <a:stretch>
            <a:fillRect/>
          </a:stretch>
        </p:blipFill>
        <p:spPr>
          <a:xfrm>
            <a:off x="6274453" y="3566319"/>
            <a:ext cx="2524480" cy="2534603"/>
          </a:xfrm>
          <a:prstGeom prst="rect">
            <a:avLst/>
          </a:prstGeom>
        </p:spPr>
      </p:pic>
      <p:pic>
        <p:nvPicPr>
          <p:cNvPr id="1028" name="Picture 4" descr="Image result for png images of suction catheter 18 fr red c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434" y="4617101"/>
            <a:ext cx="2353055" cy="22408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79362" y="4229100"/>
            <a:ext cx="1808508" cy="707886"/>
          </a:xfrm>
          <a:prstGeom prst="rect">
            <a:avLst/>
          </a:prstGeom>
        </p:spPr>
        <p:txBody>
          <a:bodyPr wrap="none">
            <a:spAutoFit/>
          </a:bodyPr>
          <a:lstStyle/>
          <a:p>
            <a:r>
              <a:rPr lang="en-US" sz="4000" dirty="0">
                <a:solidFill>
                  <a:prstClr val="black"/>
                </a:solidFill>
              </a:rPr>
              <a:t>#</a:t>
            </a:r>
            <a:r>
              <a:rPr lang="en-US" sz="4000" dirty="0" smtClean="0">
                <a:solidFill>
                  <a:prstClr val="black"/>
                </a:solidFill>
              </a:rPr>
              <a:t>12 Fr </a:t>
            </a:r>
            <a:endParaRPr lang="en-GB" dirty="0"/>
          </a:p>
        </p:txBody>
      </p:sp>
      <p:sp>
        <p:nvSpPr>
          <p:cNvPr id="14" name="Rectangle 13"/>
          <p:cNvSpPr/>
          <p:nvPr/>
        </p:nvSpPr>
        <p:spPr>
          <a:xfrm>
            <a:off x="6711603" y="3242564"/>
            <a:ext cx="1808508" cy="707886"/>
          </a:xfrm>
          <a:prstGeom prst="rect">
            <a:avLst/>
          </a:prstGeom>
        </p:spPr>
        <p:txBody>
          <a:bodyPr wrap="none">
            <a:spAutoFit/>
          </a:bodyPr>
          <a:lstStyle/>
          <a:p>
            <a:r>
              <a:rPr lang="en-US" sz="4000" dirty="0">
                <a:solidFill>
                  <a:prstClr val="black"/>
                </a:solidFill>
              </a:rPr>
              <a:t>#</a:t>
            </a:r>
            <a:r>
              <a:rPr lang="en-US" sz="4000" dirty="0" smtClean="0">
                <a:solidFill>
                  <a:prstClr val="black"/>
                </a:solidFill>
              </a:rPr>
              <a:t>16 Fr </a:t>
            </a:r>
            <a:endParaRPr lang="en-GB" dirty="0"/>
          </a:p>
        </p:txBody>
      </p:sp>
      <p:sp>
        <p:nvSpPr>
          <p:cNvPr id="15" name="Rectangle 14"/>
          <p:cNvSpPr/>
          <p:nvPr/>
        </p:nvSpPr>
        <p:spPr>
          <a:xfrm>
            <a:off x="9162707" y="4363587"/>
            <a:ext cx="1808508" cy="707886"/>
          </a:xfrm>
          <a:prstGeom prst="rect">
            <a:avLst/>
          </a:prstGeom>
        </p:spPr>
        <p:txBody>
          <a:bodyPr wrap="none">
            <a:spAutoFit/>
          </a:bodyPr>
          <a:lstStyle/>
          <a:p>
            <a:r>
              <a:rPr lang="en-US" sz="4000" dirty="0">
                <a:solidFill>
                  <a:prstClr val="black"/>
                </a:solidFill>
              </a:rPr>
              <a:t>#</a:t>
            </a:r>
            <a:r>
              <a:rPr lang="en-US" sz="4000" dirty="0" smtClean="0">
                <a:solidFill>
                  <a:prstClr val="black"/>
                </a:solidFill>
              </a:rPr>
              <a:t>12 Fr </a:t>
            </a:r>
            <a:endParaRPr lang="en-GB" dirty="0"/>
          </a:p>
        </p:txBody>
      </p:sp>
      <p:sp>
        <p:nvSpPr>
          <p:cNvPr id="16" name="Rectangle 15"/>
          <p:cNvSpPr/>
          <p:nvPr/>
        </p:nvSpPr>
        <p:spPr>
          <a:xfrm>
            <a:off x="4177000" y="3242564"/>
            <a:ext cx="1808508" cy="707886"/>
          </a:xfrm>
          <a:prstGeom prst="rect">
            <a:avLst/>
          </a:prstGeom>
        </p:spPr>
        <p:txBody>
          <a:bodyPr wrap="none">
            <a:spAutoFit/>
          </a:bodyPr>
          <a:lstStyle/>
          <a:p>
            <a:r>
              <a:rPr lang="en-US" sz="4000" dirty="0">
                <a:solidFill>
                  <a:prstClr val="black"/>
                </a:solidFill>
              </a:rPr>
              <a:t>#</a:t>
            </a:r>
            <a:r>
              <a:rPr lang="en-US" sz="4000" dirty="0" smtClean="0">
                <a:solidFill>
                  <a:prstClr val="black"/>
                </a:solidFill>
              </a:rPr>
              <a:t>14 Fr </a:t>
            </a:r>
            <a:endParaRPr lang="en-GB" dirty="0"/>
          </a:p>
        </p:txBody>
      </p:sp>
    </p:spTree>
    <p:extLst>
      <p:ext uri="{BB962C8B-B14F-4D97-AF65-F5344CB8AC3E}">
        <p14:creationId xmlns:p14="http://schemas.microsoft.com/office/powerpoint/2010/main" val="261868569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CHOOSING THE RIGHT SIZE</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graphicFrame>
        <p:nvGraphicFramePr>
          <p:cNvPr id="8" name="جدول 3"/>
          <p:cNvGraphicFramePr>
            <a:graphicFrameLocks noGrp="1"/>
          </p:cNvGraphicFramePr>
          <p:nvPr>
            <p:extLst>
              <p:ext uri="{D42A27DB-BD31-4B8C-83A1-F6EECF244321}">
                <p14:modId xmlns:p14="http://schemas.microsoft.com/office/powerpoint/2010/main" val="328762083"/>
              </p:ext>
            </p:extLst>
          </p:nvPr>
        </p:nvGraphicFramePr>
        <p:xfrm>
          <a:off x="2826701" y="1666659"/>
          <a:ext cx="7565646" cy="700960"/>
        </p:xfrm>
        <a:graphic>
          <a:graphicData uri="http://schemas.openxmlformats.org/drawingml/2006/table">
            <a:tbl>
              <a:tblPr rtl="1" firstRow="1" bandRow="1"/>
              <a:tblGrid>
                <a:gridCol w="3782823">
                  <a:extLst>
                    <a:ext uri="{9D8B030D-6E8A-4147-A177-3AD203B41FA5}">
                      <a16:colId xmlns:a16="http://schemas.microsoft.com/office/drawing/2014/main" val="20000"/>
                    </a:ext>
                  </a:extLst>
                </a:gridCol>
                <a:gridCol w="3782823">
                  <a:extLst>
                    <a:ext uri="{9D8B030D-6E8A-4147-A177-3AD203B41FA5}">
                      <a16:colId xmlns:a16="http://schemas.microsoft.com/office/drawing/2014/main" val="20001"/>
                    </a:ext>
                  </a:extLst>
                </a:gridCol>
              </a:tblGrid>
              <a:tr h="700881">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#08 to #10</a:t>
                      </a:r>
                      <a:r>
                        <a:rPr lang="en-US" sz="4000" baseline="0" dirty="0" smtClean="0"/>
                        <a:t> </a:t>
                      </a:r>
                      <a:endParaRPr lang="ar-SA" sz="4000" dirty="0"/>
                    </a:p>
                  </a:txBody>
                  <a:tcPr marL="91439" marR="91439" marT="45680" marB="45680">
                    <a:lnL w="12700" cmpd="sng">
                      <a:solidFill>
                        <a:srgbClr val="809EC2"/>
                      </a:solidFill>
                    </a:lnL>
                    <a:lnR>
                      <a:no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Children Sizes</a:t>
                      </a:r>
                      <a:endParaRPr lang="ar-SA" sz="4000" dirty="0">
                        <a:solidFill>
                          <a:srgbClr val="002060"/>
                        </a:solidFill>
                      </a:endParaRPr>
                    </a:p>
                  </a:txBody>
                  <a:tcPr marL="91439" marR="91439" marT="45680" marB="45680">
                    <a:lnL>
                      <a:noFill/>
                    </a:lnL>
                    <a:lnR w="12700" cmpd="sng">
                      <a:solidFill>
                        <a:srgbClr val="809EC2"/>
                      </a:solid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extLst>
                  <a:ext uri="{0D108BD9-81ED-4DB2-BD59-A6C34878D82A}">
                    <a16:rowId xmlns:a16="http://schemas.microsoft.com/office/drawing/2014/main" val="10001"/>
                  </a:ext>
                </a:extLst>
              </a:tr>
            </a:tbl>
          </a:graphicData>
        </a:graphic>
      </p:graphicFrame>
      <p:sp>
        <p:nvSpPr>
          <p:cNvPr id="4" name="AutoShape 2" descr="Image result for png images of suction catheter 14 f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p:nvSpPr>
        <p:spPr>
          <a:xfrm>
            <a:off x="7052979" y="3242564"/>
            <a:ext cx="1951175" cy="707886"/>
          </a:xfrm>
          <a:prstGeom prst="rect">
            <a:avLst/>
          </a:prstGeom>
        </p:spPr>
        <p:txBody>
          <a:bodyPr wrap="none">
            <a:spAutoFit/>
          </a:bodyPr>
          <a:lstStyle/>
          <a:p>
            <a:r>
              <a:rPr lang="en-US" sz="4000" dirty="0" smtClean="0">
                <a:solidFill>
                  <a:prstClr val="black"/>
                </a:solidFill>
              </a:rPr>
              <a:t> #10 Fr </a:t>
            </a:r>
            <a:endParaRPr lang="en-GB" dirty="0"/>
          </a:p>
        </p:txBody>
      </p:sp>
      <p:sp>
        <p:nvSpPr>
          <p:cNvPr id="16" name="Rectangle 15"/>
          <p:cNvSpPr/>
          <p:nvPr/>
        </p:nvSpPr>
        <p:spPr>
          <a:xfrm>
            <a:off x="2965944" y="3234865"/>
            <a:ext cx="1808508" cy="707886"/>
          </a:xfrm>
          <a:prstGeom prst="rect">
            <a:avLst/>
          </a:prstGeom>
        </p:spPr>
        <p:txBody>
          <a:bodyPr wrap="none">
            <a:spAutoFit/>
          </a:bodyPr>
          <a:lstStyle/>
          <a:p>
            <a:r>
              <a:rPr lang="en-US" sz="4000" dirty="0" smtClean="0">
                <a:solidFill>
                  <a:prstClr val="black"/>
                </a:solidFill>
              </a:rPr>
              <a:t>#08 Fr </a:t>
            </a:r>
            <a:endParaRPr lang="en-GB" dirty="0"/>
          </a:p>
        </p:txBody>
      </p:sp>
      <p:pic>
        <p:nvPicPr>
          <p:cNvPr id="2" name="Picture 1"/>
          <p:cNvPicPr>
            <a:picLocks noChangeAspect="1"/>
          </p:cNvPicPr>
          <p:nvPr/>
        </p:nvPicPr>
        <p:blipFill>
          <a:blip r:embed="rId4"/>
          <a:stretch>
            <a:fillRect/>
          </a:stretch>
        </p:blipFill>
        <p:spPr>
          <a:xfrm>
            <a:off x="2535937" y="3950450"/>
            <a:ext cx="3270648" cy="2907550"/>
          </a:xfrm>
          <a:prstGeom prst="rect">
            <a:avLst/>
          </a:prstGeom>
        </p:spPr>
      </p:pic>
      <p:pic>
        <p:nvPicPr>
          <p:cNvPr id="17" name="Picture 16"/>
          <p:cNvPicPr>
            <a:picLocks noChangeAspect="1"/>
          </p:cNvPicPr>
          <p:nvPr/>
        </p:nvPicPr>
        <p:blipFill>
          <a:blip r:embed="rId5"/>
          <a:stretch>
            <a:fillRect/>
          </a:stretch>
        </p:blipFill>
        <p:spPr>
          <a:xfrm>
            <a:off x="6609524" y="3950451"/>
            <a:ext cx="3387916" cy="2907550"/>
          </a:xfrm>
          <a:prstGeom prst="rect">
            <a:avLst/>
          </a:prstGeom>
        </p:spPr>
      </p:pic>
    </p:spTree>
    <p:extLst>
      <p:ext uri="{BB962C8B-B14F-4D97-AF65-F5344CB8AC3E}">
        <p14:creationId xmlns:p14="http://schemas.microsoft.com/office/powerpoint/2010/main" val="83281599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CHOOSING THE RIGHT SIZE</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graphicFrame>
        <p:nvGraphicFramePr>
          <p:cNvPr id="8" name="جدول 3"/>
          <p:cNvGraphicFramePr>
            <a:graphicFrameLocks noGrp="1"/>
          </p:cNvGraphicFramePr>
          <p:nvPr>
            <p:extLst>
              <p:ext uri="{D42A27DB-BD31-4B8C-83A1-F6EECF244321}">
                <p14:modId xmlns:p14="http://schemas.microsoft.com/office/powerpoint/2010/main" val="2048883819"/>
              </p:ext>
            </p:extLst>
          </p:nvPr>
        </p:nvGraphicFramePr>
        <p:xfrm>
          <a:off x="2826701" y="1666659"/>
          <a:ext cx="7565646" cy="700960"/>
        </p:xfrm>
        <a:graphic>
          <a:graphicData uri="http://schemas.openxmlformats.org/drawingml/2006/table">
            <a:tbl>
              <a:tblPr rtl="1" firstRow="1" bandRow="1"/>
              <a:tblGrid>
                <a:gridCol w="3782823">
                  <a:extLst>
                    <a:ext uri="{9D8B030D-6E8A-4147-A177-3AD203B41FA5}">
                      <a16:colId xmlns:a16="http://schemas.microsoft.com/office/drawing/2014/main" val="20000"/>
                    </a:ext>
                  </a:extLst>
                </a:gridCol>
                <a:gridCol w="3782823">
                  <a:extLst>
                    <a:ext uri="{9D8B030D-6E8A-4147-A177-3AD203B41FA5}">
                      <a16:colId xmlns:a16="http://schemas.microsoft.com/office/drawing/2014/main" val="20001"/>
                    </a:ext>
                  </a:extLst>
                </a:gridCol>
              </a:tblGrid>
              <a:tr h="700881">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#05 to #08</a:t>
                      </a:r>
                      <a:r>
                        <a:rPr lang="en-US" sz="4000" baseline="0" dirty="0" smtClean="0"/>
                        <a:t> </a:t>
                      </a:r>
                      <a:endParaRPr lang="ar-SA" sz="4000" dirty="0"/>
                    </a:p>
                  </a:txBody>
                  <a:tcPr marL="91439" marR="91439" marT="45680" marB="45680">
                    <a:lnL w="12700" cmpd="sng">
                      <a:solidFill>
                        <a:srgbClr val="809EC2"/>
                      </a:solidFill>
                    </a:lnL>
                    <a:lnR>
                      <a:no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rtl="1"/>
                      <a:r>
                        <a:rPr lang="en-US" sz="4000" dirty="0" smtClean="0"/>
                        <a:t>Infant Sizes</a:t>
                      </a:r>
                      <a:endParaRPr lang="ar-SA" sz="4000" dirty="0">
                        <a:solidFill>
                          <a:srgbClr val="002060"/>
                        </a:solidFill>
                      </a:endParaRPr>
                    </a:p>
                  </a:txBody>
                  <a:tcPr marL="91439" marR="91439" marT="45680" marB="45680">
                    <a:lnL>
                      <a:noFill/>
                    </a:lnL>
                    <a:lnR w="12700" cmpd="sng">
                      <a:solidFill>
                        <a:srgbClr val="809EC2"/>
                      </a:solidFill>
                    </a:lnR>
                    <a:lnT w="12700" cmpd="sng">
                      <a:solidFill>
                        <a:srgbClr val="809EC2"/>
                      </a:solidFill>
                    </a:lnT>
                    <a:lnB w="12700" cmpd="sng">
                      <a:solidFill>
                        <a:srgbClr val="809EC2"/>
                      </a:solidFill>
                    </a:lnB>
                    <a:lnTlToBr w="12700" cmpd="sng">
                      <a:noFill/>
                      <a:prstDash val="solid"/>
                    </a:lnTlToBr>
                    <a:lnBlToTr w="12700" cmpd="sng">
                      <a:noFill/>
                      <a:prstDash val="solid"/>
                    </a:lnBlToTr>
                    <a:solidFill>
                      <a:srgbClr val="809EC2">
                        <a:tint val="20000"/>
                      </a:srgbClr>
                    </a:solidFill>
                  </a:tcPr>
                </a:tc>
                <a:extLst>
                  <a:ext uri="{0D108BD9-81ED-4DB2-BD59-A6C34878D82A}">
                    <a16:rowId xmlns:a16="http://schemas.microsoft.com/office/drawing/2014/main" val="10001"/>
                  </a:ext>
                </a:extLst>
              </a:tr>
            </a:tbl>
          </a:graphicData>
        </a:graphic>
      </p:graphicFrame>
      <p:sp>
        <p:nvSpPr>
          <p:cNvPr id="4" name="AutoShape 2" descr="Image result for png images of suction catheter 14 f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p:nvSpPr>
        <p:spPr>
          <a:xfrm>
            <a:off x="5051540" y="3164567"/>
            <a:ext cx="1951175" cy="707886"/>
          </a:xfrm>
          <a:prstGeom prst="rect">
            <a:avLst/>
          </a:prstGeom>
        </p:spPr>
        <p:txBody>
          <a:bodyPr wrap="none">
            <a:spAutoFit/>
          </a:bodyPr>
          <a:lstStyle/>
          <a:p>
            <a:r>
              <a:rPr lang="en-US" sz="4000" dirty="0" smtClean="0">
                <a:solidFill>
                  <a:prstClr val="black"/>
                </a:solidFill>
              </a:rPr>
              <a:t> #06 Fr </a:t>
            </a:r>
            <a:endParaRPr lang="en-GB" dirty="0"/>
          </a:p>
        </p:txBody>
      </p:sp>
      <p:sp>
        <p:nvSpPr>
          <p:cNvPr id="16" name="Rectangle 15"/>
          <p:cNvSpPr/>
          <p:nvPr/>
        </p:nvSpPr>
        <p:spPr>
          <a:xfrm>
            <a:off x="8576917" y="3279421"/>
            <a:ext cx="1808508" cy="707886"/>
          </a:xfrm>
          <a:prstGeom prst="rect">
            <a:avLst/>
          </a:prstGeom>
        </p:spPr>
        <p:txBody>
          <a:bodyPr wrap="none">
            <a:spAutoFit/>
          </a:bodyPr>
          <a:lstStyle/>
          <a:p>
            <a:r>
              <a:rPr lang="en-US" sz="4000" dirty="0" smtClean="0">
                <a:solidFill>
                  <a:prstClr val="black"/>
                </a:solidFill>
              </a:rPr>
              <a:t>#08 Fr </a:t>
            </a:r>
            <a:endParaRPr lang="en-GB" dirty="0"/>
          </a:p>
        </p:txBody>
      </p:sp>
      <p:pic>
        <p:nvPicPr>
          <p:cNvPr id="2" name="Picture 1"/>
          <p:cNvPicPr>
            <a:picLocks noChangeAspect="1"/>
          </p:cNvPicPr>
          <p:nvPr/>
        </p:nvPicPr>
        <p:blipFill>
          <a:blip r:embed="rId4"/>
          <a:stretch>
            <a:fillRect/>
          </a:stretch>
        </p:blipFill>
        <p:spPr>
          <a:xfrm>
            <a:off x="8012033" y="3950450"/>
            <a:ext cx="3270648" cy="2907550"/>
          </a:xfrm>
          <a:prstGeom prst="rect">
            <a:avLst/>
          </a:prstGeom>
        </p:spPr>
      </p:pic>
      <p:pic>
        <p:nvPicPr>
          <p:cNvPr id="3" name="Picture 2"/>
          <p:cNvPicPr>
            <a:picLocks noChangeAspect="1"/>
          </p:cNvPicPr>
          <p:nvPr/>
        </p:nvPicPr>
        <p:blipFill>
          <a:blip r:embed="rId5"/>
          <a:stretch>
            <a:fillRect/>
          </a:stretch>
        </p:blipFill>
        <p:spPr>
          <a:xfrm>
            <a:off x="1859914" y="3950450"/>
            <a:ext cx="2626741" cy="2907550"/>
          </a:xfrm>
          <a:prstGeom prst="rect">
            <a:avLst/>
          </a:prstGeom>
        </p:spPr>
      </p:pic>
      <p:sp>
        <p:nvSpPr>
          <p:cNvPr id="15" name="Rectangle 14"/>
          <p:cNvSpPr/>
          <p:nvPr/>
        </p:nvSpPr>
        <p:spPr>
          <a:xfrm>
            <a:off x="2118547" y="3164567"/>
            <a:ext cx="1951175" cy="707886"/>
          </a:xfrm>
          <a:prstGeom prst="rect">
            <a:avLst/>
          </a:prstGeom>
        </p:spPr>
        <p:txBody>
          <a:bodyPr wrap="none">
            <a:spAutoFit/>
          </a:bodyPr>
          <a:lstStyle/>
          <a:p>
            <a:r>
              <a:rPr lang="en-US" sz="4000" dirty="0" smtClean="0">
                <a:solidFill>
                  <a:prstClr val="black"/>
                </a:solidFill>
              </a:rPr>
              <a:t> #05 Fr </a:t>
            </a:r>
            <a:endParaRPr lang="en-GB" dirty="0"/>
          </a:p>
        </p:txBody>
      </p:sp>
      <p:pic>
        <p:nvPicPr>
          <p:cNvPr id="2050" name="Picture 2" descr="Image result for suction catheter  lightgreen c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797" y="3950450"/>
            <a:ext cx="3273094" cy="287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68002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769441"/>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 catheters</a:t>
            </a:r>
            <a:endParaRPr lang="en-US" sz="4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428148" y="1516333"/>
            <a:ext cx="8497824" cy="2862322"/>
          </a:xfrm>
          <a:prstGeom prst="rect">
            <a:avLst/>
          </a:prstGeom>
        </p:spPr>
        <p:txBody>
          <a:bodyPr wrap="square">
            <a:spAutoFit/>
          </a:bodyPr>
          <a:lstStyle/>
          <a:p>
            <a:pPr marL="273050" lvl="0" indent="-273050" defTabSz="914400" fontAlgn="base">
              <a:spcBef>
                <a:spcPts val="600"/>
              </a:spcBef>
              <a:spcAft>
                <a:spcPct val="0"/>
              </a:spcAft>
              <a:buClr>
                <a:srgbClr val="F3A447"/>
              </a:buClr>
              <a:buSzPct val="85000"/>
              <a:buFont typeface="Wingdings 2" panose="05020102010507070707" pitchFamily="18" charset="2"/>
              <a:buChar char=""/>
            </a:pPr>
            <a:r>
              <a:rPr lang="en-US" altLang="ar-SA" sz="3200" b="1" dirty="0">
                <a:solidFill>
                  <a:srgbClr val="002060"/>
                </a:solidFill>
                <a:latin typeface="Constantia"/>
                <a:cs typeface="Times New Roman" panose="02020603050405020304" pitchFamily="18" charset="0"/>
              </a:rPr>
              <a:t>T</a:t>
            </a:r>
            <a:r>
              <a:rPr lang="en-US" altLang="ar-SA" sz="3200" b="1" dirty="0" smtClean="0">
                <a:solidFill>
                  <a:srgbClr val="002060"/>
                </a:solidFill>
                <a:latin typeface="Constantia"/>
                <a:cs typeface="Times New Roman" panose="02020603050405020304" pitchFamily="18" charset="0"/>
              </a:rPr>
              <a:t>ypes </a:t>
            </a:r>
            <a:r>
              <a:rPr lang="en-US" altLang="ar-SA" sz="3200" b="1" dirty="0">
                <a:solidFill>
                  <a:srgbClr val="002060"/>
                </a:solidFill>
                <a:latin typeface="Constantia"/>
                <a:cs typeface="Times New Roman" panose="02020603050405020304" pitchFamily="18" charset="0"/>
              </a:rPr>
              <a:t>of suctioning </a:t>
            </a:r>
            <a:r>
              <a:rPr lang="en-US" altLang="ar-SA" sz="3200" b="1" dirty="0" smtClean="0">
                <a:solidFill>
                  <a:srgbClr val="002060"/>
                </a:solidFill>
                <a:latin typeface="Constantia"/>
                <a:cs typeface="Times New Roman" panose="02020603050405020304" pitchFamily="18" charset="0"/>
              </a:rPr>
              <a:t>catheters :</a:t>
            </a:r>
            <a:endParaRPr lang="en-US" altLang="ar-SA" sz="3200" b="1" dirty="0">
              <a:solidFill>
                <a:srgbClr val="002060"/>
              </a:solidFill>
              <a:latin typeface="Constantia"/>
              <a:cs typeface="Times New Roman" panose="02020603050405020304" pitchFamily="18" charset="0"/>
            </a:endParaRPr>
          </a:p>
          <a:p>
            <a:pPr marL="273050" lvl="0" indent="-273050" defTabSz="914400" fontAlgn="base">
              <a:spcBef>
                <a:spcPts val="600"/>
              </a:spcBef>
              <a:spcAft>
                <a:spcPct val="0"/>
              </a:spcAft>
              <a:buClr>
                <a:srgbClr val="F3A447"/>
              </a:buClr>
              <a:buSzPct val="85000"/>
            </a:pPr>
            <a:r>
              <a:rPr lang="en-US" altLang="ar-SA" sz="3200" b="1" dirty="0">
                <a:latin typeface="Constantia"/>
                <a:cs typeface="Times New Roman" panose="02020603050405020304" pitchFamily="18" charset="0"/>
              </a:rPr>
              <a:t>1- Whistle – tipped </a:t>
            </a:r>
            <a:r>
              <a:rPr lang="en-US" altLang="ar-SA" sz="3200" b="1" dirty="0" smtClean="0">
                <a:latin typeface="Constantia"/>
                <a:cs typeface="Times New Roman" panose="02020603050405020304" pitchFamily="18" charset="0"/>
              </a:rPr>
              <a:t>catheter.</a:t>
            </a:r>
          </a:p>
          <a:p>
            <a:pPr marL="273050" lvl="0" indent="-273050" defTabSz="914400" fontAlgn="base">
              <a:spcBef>
                <a:spcPts val="600"/>
              </a:spcBef>
              <a:spcAft>
                <a:spcPct val="0"/>
              </a:spcAft>
              <a:buClr>
                <a:srgbClr val="F3A447"/>
              </a:buClr>
              <a:buSzPct val="85000"/>
            </a:pPr>
            <a:r>
              <a:rPr lang="en-US" altLang="ar-SA" sz="3200" b="1" dirty="0" smtClean="0">
                <a:latin typeface="Constantia"/>
                <a:cs typeface="Times New Roman" panose="02020603050405020304" pitchFamily="18" charset="0"/>
              </a:rPr>
              <a:t>2- </a:t>
            </a:r>
            <a:r>
              <a:rPr lang="en-US" altLang="ar-SA" sz="3200" b="1" dirty="0">
                <a:latin typeface="Constantia"/>
                <a:cs typeface="Times New Roman" panose="02020603050405020304" pitchFamily="18" charset="0"/>
              </a:rPr>
              <a:t>Open – tipped </a:t>
            </a:r>
            <a:r>
              <a:rPr lang="en-US" altLang="ar-SA" sz="3200" b="1" dirty="0" smtClean="0">
                <a:latin typeface="Constantia"/>
                <a:cs typeface="Times New Roman" panose="02020603050405020304" pitchFamily="18" charset="0"/>
              </a:rPr>
              <a:t>catheter.</a:t>
            </a:r>
          </a:p>
          <a:p>
            <a:pPr marL="273050" lvl="0" indent="-273050" defTabSz="914400" fontAlgn="base">
              <a:spcBef>
                <a:spcPts val="600"/>
              </a:spcBef>
              <a:spcAft>
                <a:spcPct val="0"/>
              </a:spcAft>
              <a:buClr>
                <a:srgbClr val="F3A447"/>
              </a:buClr>
              <a:buSzPct val="85000"/>
            </a:pPr>
            <a:r>
              <a:rPr lang="en-US" altLang="ar-SA" sz="3200" b="1" dirty="0" smtClean="0">
                <a:latin typeface="Constantia"/>
                <a:cs typeface="Times New Roman" panose="02020603050405020304" pitchFamily="18" charset="0"/>
              </a:rPr>
              <a:t>3- Nelton Catheter</a:t>
            </a:r>
          </a:p>
          <a:p>
            <a:pPr marL="273050" lvl="0" indent="-273050" defTabSz="914400" fontAlgn="base">
              <a:spcBef>
                <a:spcPts val="600"/>
              </a:spcBef>
              <a:spcAft>
                <a:spcPct val="0"/>
              </a:spcAft>
              <a:buClr>
                <a:srgbClr val="F3A447"/>
              </a:buClr>
              <a:buSzPct val="85000"/>
            </a:pPr>
            <a:r>
              <a:rPr lang="en-US" altLang="ar-SA" sz="3200" b="1" dirty="0" smtClean="0">
                <a:latin typeface="Constantia"/>
                <a:cs typeface="Times New Roman" panose="02020603050405020304" pitchFamily="18" charset="0"/>
              </a:rPr>
              <a:t>4- Yankauer Suction Catheter </a:t>
            </a:r>
            <a:endParaRPr lang="en-US" altLang="ar-SA" sz="3200" b="1" dirty="0">
              <a:latin typeface="Constantia"/>
              <a:cs typeface="Times New Roman" panose="02020603050405020304" pitchFamily="18" charset="0"/>
            </a:endParaRPr>
          </a:p>
        </p:txBody>
      </p:sp>
      <p:graphicFrame>
        <p:nvGraphicFramePr>
          <p:cNvPr id="9" name="جدول 3"/>
          <p:cNvGraphicFramePr>
            <a:graphicFrameLocks noGrp="1"/>
          </p:cNvGraphicFramePr>
          <p:nvPr>
            <p:extLst>
              <p:ext uri="{D42A27DB-BD31-4B8C-83A1-F6EECF244321}">
                <p14:modId xmlns:p14="http://schemas.microsoft.com/office/powerpoint/2010/main" val="1999817967"/>
              </p:ext>
            </p:extLst>
          </p:nvPr>
        </p:nvGraphicFramePr>
        <p:xfrm>
          <a:off x="2036254" y="4724029"/>
          <a:ext cx="8358188" cy="2133971"/>
        </p:xfrm>
        <a:graphic>
          <a:graphicData uri="http://schemas.openxmlformats.org/drawingml/2006/table">
            <a:tbl>
              <a:tblPr rtl="1" firstRow="1" bandRow="1">
                <a:tableStyleId>{5C22544A-7EE6-4342-B048-85BDC9FD1C3A}</a:tableStyleId>
              </a:tblPr>
              <a:tblGrid>
                <a:gridCol w="4179094">
                  <a:extLst>
                    <a:ext uri="{9D8B030D-6E8A-4147-A177-3AD203B41FA5}">
                      <a16:colId xmlns:a16="http://schemas.microsoft.com/office/drawing/2014/main" val="20000"/>
                    </a:ext>
                  </a:extLst>
                </a:gridCol>
                <a:gridCol w="4179094">
                  <a:extLst>
                    <a:ext uri="{9D8B030D-6E8A-4147-A177-3AD203B41FA5}">
                      <a16:colId xmlns:a16="http://schemas.microsoft.com/office/drawing/2014/main" val="20001"/>
                    </a:ext>
                  </a:extLst>
                </a:gridCol>
              </a:tblGrid>
              <a:tr h="945219">
                <a:tc>
                  <a:txBody>
                    <a:bodyPr/>
                    <a:lstStyle/>
                    <a:p>
                      <a:pPr algn="ctr" rtl="1"/>
                      <a:r>
                        <a:rPr lang="en-US" sz="2800" dirty="0" smtClean="0">
                          <a:solidFill>
                            <a:srgbClr val="002060"/>
                          </a:solidFill>
                        </a:rPr>
                        <a:t>open – tipped catheter </a:t>
                      </a:r>
                      <a:endParaRPr lang="ar-SA" sz="2800" dirty="0">
                        <a:solidFill>
                          <a:srgbClr val="002060"/>
                        </a:solidFill>
                      </a:endParaRPr>
                    </a:p>
                  </a:txBody>
                  <a:tcPr marL="91439" marR="91439" marT="45736" marB="45736"/>
                </a:tc>
                <a:tc>
                  <a:txBody>
                    <a:bodyPr/>
                    <a:lstStyle/>
                    <a:p>
                      <a:pPr algn="ctr" rtl="1"/>
                      <a:r>
                        <a:rPr lang="en-US" sz="2800" dirty="0" smtClean="0">
                          <a:solidFill>
                            <a:srgbClr val="002060"/>
                          </a:solidFill>
                        </a:rPr>
                        <a:t>whistle – tipped catheter </a:t>
                      </a:r>
                      <a:endParaRPr lang="ar-SA" sz="2800" dirty="0">
                        <a:solidFill>
                          <a:srgbClr val="002060"/>
                        </a:solidFill>
                      </a:endParaRPr>
                    </a:p>
                  </a:txBody>
                  <a:tcPr marL="91439" marR="91439" marT="45736" marB="45736"/>
                </a:tc>
                <a:extLst>
                  <a:ext uri="{0D108BD9-81ED-4DB2-BD59-A6C34878D82A}">
                    <a16:rowId xmlns:a16="http://schemas.microsoft.com/office/drawing/2014/main" val="10000"/>
                  </a:ext>
                </a:extLst>
              </a:tr>
              <a:tr h="823256">
                <a:tc>
                  <a:txBody>
                    <a:bodyPr/>
                    <a:lstStyle/>
                    <a:p>
                      <a:pPr algn="ctr" rtl="1"/>
                      <a:r>
                        <a:rPr lang="en-US" sz="2400" b="1" dirty="0" smtClean="0"/>
                        <a:t>More effective</a:t>
                      </a:r>
                      <a:r>
                        <a:rPr lang="en-US" sz="2400" b="1" baseline="0" dirty="0" smtClean="0"/>
                        <a:t> for removing thick mucus plugs </a:t>
                      </a:r>
                      <a:r>
                        <a:rPr lang="en-US" sz="2400" baseline="0" dirty="0" smtClean="0"/>
                        <a:t>.</a:t>
                      </a:r>
                      <a:endParaRPr lang="ar-SA" sz="2400" dirty="0"/>
                    </a:p>
                  </a:txBody>
                  <a:tcPr marL="91439" marR="91439" marT="45736" marB="45736"/>
                </a:tc>
                <a:tc>
                  <a:txBody>
                    <a:bodyPr/>
                    <a:lstStyle/>
                    <a:p>
                      <a:pPr algn="ctr" rtl="1"/>
                      <a:r>
                        <a:rPr lang="en-US" sz="2400" b="1" dirty="0" smtClean="0"/>
                        <a:t>Less irritate the airway</a:t>
                      </a:r>
                      <a:r>
                        <a:rPr lang="en-US" sz="2400" b="1" baseline="0" dirty="0" smtClean="0"/>
                        <a:t> </a:t>
                      </a:r>
                      <a:endParaRPr lang="ar-SA" sz="2400" b="1" dirty="0"/>
                    </a:p>
                  </a:txBody>
                  <a:tcPr marL="91439" marR="91439" marT="45736" marB="4573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519399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769441"/>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 catheters</a:t>
            </a:r>
            <a:endParaRPr lang="en-US" sz="4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658367" y="1516333"/>
            <a:ext cx="11533631" cy="1154162"/>
          </a:xfrm>
          <a:prstGeom prst="rect">
            <a:avLst/>
          </a:prstGeom>
        </p:spPr>
        <p:txBody>
          <a:bodyPr wrap="square">
            <a:spAutoFit/>
          </a:bodyPr>
          <a:lstStyle/>
          <a:p>
            <a:pPr marL="273050" lvl="0" indent="-273050" defTabSz="914400" fontAlgn="base">
              <a:spcBef>
                <a:spcPts val="600"/>
              </a:spcBef>
              <a:spcAft>
                <a:spcPct val="0"/>
              </a:spcAft>
              <a:buClr>
                <a:srgbClr val="F3A447"/>
              </a:buClr>
              <a:buSzPct val="85000"/>
              <a:buFont typeface="Wingdings 2" panose="05020102010507070707" pitchFamily="18" charset="2"/>
              <a:buChar char=""/>
            </a:pPr>
            <a:r>
              <a:rPr lang="en-US" altLang="ar-SA" sz="3200" b="1" dirty="0">
                <a:solidFill>
                  <a:srgbClr val="002060"/>
                </a:solidFill>
                <a:latin typeface="Constantia"/>
                <a:cs typeface="Times New Roman" panose="02020603050405020304" pitchFamily="18" charset="0"/>
              </a:rPr>
              <a:t>T</a:t>
            </a:r>
            <a:r>
              <a:rPr lang="en-US" altLang="ar-SA" sz="3200" b="1" dirty="0" smtClean="0">
                <a:solidFill>
                  <a:srgbClr val="002060"/>
                </a:solidFill>
                <a:latin typeface="Constantia"/>
                <a:cs typeface="Times New Roman" panose="02020603050405020304" pitchFamily="18" charset="0"/>
              </a:rPr>
              <a:t>ypes </a:t>
            </a:r>
            <a:r>
              <a:rPr lang="en-US" altLang="ar-SA" sz="3200" b="1" dirty="0">
                <a:solidFill>
                  <a:srgbClr val="002060"/>
                </a:solidFill>
                <a:latin typeface="Constantia"/>
                <a:cs typeface="Times New Roman" panose="02020603050405020304" pitchFamily="18" charset="0"/>
              </a:rPr>
              <a:t>of suctioning </a:t>
            </a:r>
            <a:r>
              <a:rPr lang="en-US" altLang="ar-SA" sz="3200" b="1" dirty="0" smtClean="0">
                <a:solidFill>
                  <a:srgbClr val="002060"/>
                </a:solidFill>
                <a:latin typeface="Constantia"/>
                <a:cs typeface="Times New Roman" panose="02020603050405020304" pitchFamily="18" charset="0"/>
              </a:rPr>
              <a:t>catheters :</a:t>
            </a:r>
            <a:endParaRPr lang="en-US" altLang="ar-SA" sz="3200" b="1" dirty="0">
              <a:solidFill>
                <a:srgbClr val="002060"/>
              </a:solidFill>
              <a:latin typeface="Constantia"/>
              <a:cs typeface="Times New Roman" panose="02020603050405020304" pitchFamily="18" charset="0"/>
            </a:endParaRPr>
          </a:p>
          <a:p>
            <a:pPr marL="273050" lvl="0" indent="-273050" defTabSz="914400" fontAlgn="base">
              <a:spcBef>
                <a:spcPts val="600"/>
              </a:spcBef>
              <a:spcAft>
                <a:spcPct val="0"/>
              </a:spcAft>
              <a:buClr>
                <a:srgbClr val="F3A447"/>
              </a:buClr>
              <a:buSzPct val="85000"/>
            </a:pPr>
            <a:r>
              <a:rPr lang="en-US" altLang="ar-SA" sz="3200" b="1" dirty="0">
                <a:latin typeface="Constantia"/>
                <a:cs typeface="Times New Roman" panose="02020603050405020304" pitchFamily="18" charset="0"/>
              </a:rPr>
              <a:t>1- Whistle – tipped </a:t>
            </a:r>
            <a:r>
              <a:rPr lang="en-US" altLang="ar-SA" sz="3200" b="1" dirty="0" smtClean="0">
                <a:latin typeface="Constantia"/>
                <a:cs typeface="Times New Roman" panose="02020603050405020304" pitchFamily="18" charset="0"/>
              </a:rPr>
              <a:t>catheter.        2- </a:t>
            </a:r>
            <a:r>
              <a:rPr lang="en-US" altLang="ar-SA" sz="3200" b="1" dirty="0">
                <a:latin typeface="Constantia"/>
                <a:cs typeface="Times New Roman" panose="02020603050405020304" pitchFamily="18" charset="0"/>
              </a:rPr>
              <a:t>Open – </a:t>
            </a:r>
            <a:r>
              <a:rPr lang="en-US" altLang="ar-SA" sz="3200" b="1" dirty="0" smtClean="0">
                <a:latin typeface="Constantia"/>
                <a:cs typeface="Times New Roman" panose="02020603050405020304" pitchFamily="18" charset="0"/>
              </a:rPr>
              <a:t>tipped catheter.</a:t>
            </a:r>
          </a:p>
        </p:txBody>
      </p:sp>
      <p:pic>
        <p:nvPicPr>
          <p:cNvPr id="3" name="Picture 2"/>
          <p:cNvPicPr>
            <a:picLocks noChangeAspect="1"/>
          </p:cNvPicPr>
          <p:nvPr/>
        </p:nvPicPr>
        <p:blipFill>
          <a:blip r:embed="rId4"/>
          <a:stretch>
            <a:fillRect/>
          </a:stretch>
        </p:blipFill>
        <p:spPr>
          <a:xfrm>
            <a:off x="1319593" y="3193542"/>
            <a:ext cx="4105847" cy="3664458"/>
          </a:xfrm>
          <a:prstGeom prst="rect">
            <a:avLst/>
          </a:prstGeom>
        </p:spPr>
      </p:pic>
      <p:pic>
        <p:nvPicPr>
          <p:cNvPr id="4" name="Picture 3"/>
          <p:cNvPicPr>
            <a:picLocks noChangeAspect="1"/>
          </p:cNvPicPr>
          <p:nvPr/>
        </p:nvPicPr>
        <p:blipFill>
          <a:blip r:embed="rId5"/>
          <a:stretch>
            <a:fillRect/>
          </a:stretch>
        </p:blipFill>
        <p:spPr>
          <a:xfrm>
            <a:off x="6912863" y="3193542"/>
            <a:ext cx="4352545" cy="3664458"/>
          </a:xfrm>
          <a:prstGeom prst="rect">
            <a:avLst/>
          </a:prstGeom>
        </p:spPr>
      </p:pic>
    </p:spTree>
    <p:extLst>
      <p:ext uri="{BB962C8B-B14F-4D97-AF65-F5344CB8AC3E}">
        <p14:creationId xmlns:p14="http://schemas.microsoft.com/office/powerpoint/2010/main" val="131775644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769441"/>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 catheters</a:t>
            </a:r>
            <a:endParaRPr lang="en-US" sz="4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428148" y="1516333"/>
            <a:ext cx="8497824" cy="1723549"/>
          </a:xfrm>
          <a:prstGeom prst="rect">
            <a:avLst/>
          </a:prstGeom>
        </p:spPr>
        <p:txBody>
          <a:bodyPr wrap="square">
            <a:spAutoFit/>
          </a:bodyPr>
          <a:lstStyle/>
          <a:p>
            <a:pPr marL="273050" lvl="0" indent="-273050" defTabSz="914400" fontAlgn="base">
              <a:spcBef>
                <a:spcPts val="600"/>
              </a:spcBef>
              <a:spcAft>
                <a:spcPct val="0"/>
              </a:spcAft>
              <a:buClr>
                <a:srgbClr val="F3A447"/>
              </a:buClr>
              <a:buSzPct val="85000"/>
              <a:buFont typeface="Wingdings 2" panose="05020102010507070707" pitchFamily="18" charset="2"/>
              <a:buChar char=""/>
            </a:pPr>
            <a:r>
              <a:rPr lang="en-US" altLang="ar-SA" sz="3200" b="1" dirty="0" smtClean="0">
                <a:solidFill>
                  <a:srgbClr val="002060"/>
                </a:solidFill>
                <a:latin typeface="Constantia"/>
                <a:cs typeface="Times New Roman" panose="02020603050405020304" pitchFamily="18" charset="0"/>
              </a:rPr>
              <a:t>Types </a:t>
            </a:r>
            <a:r>
              <a:rPr lang="en-US" altLang="ar-SA" sz="3200" b="1" dirty="0">
                <a:solidFill>
                  <a:srgbClr val="002060"/>
                </a:solidFill>
                <a:latin typeface="Constantia"/>
                <a:cs typeface="Times New Roman" panose="02020603050405020304" pitchFamily="18" charset="0"/>
              </a:rPr>
              <a:t>of suctioning catheter </a:t>
            </a:r>
            <a:r>
              <a:rPr lang="en-US" altLang="ar-SA" sz="3200" b="1" dirty="0" smtClean="0">
                <a:solidFill>
                  <a:srgbClr val="002060"/>
                </a:solidFill>
                <a:latin typeface="Constantia"/>
                <a:cs typeface="Times New Roman" panose="02020603050405020304" pitchFamily="18" charset="0"/>
              </a:rPr>
              <a:t>:</a:t>
            </a:r>
          </a:p>
          <a:p>
            <a:pPr lvl="0" defTabSz="914400" fontAlgn="base">
              <a:spcBef>
                <a:spcPts val="600"/>
              </a:spcBef>
              <a:spcAft>
                <a:spcPct val="0"/>
              </a:spcAft>
              <a:buClr>
                <a:srgbClr val="F3A447"/>
              </a:buClr>
              <a:buSzPct val="85000"/>
            </a:pPr>
            <a:endParaRPr lang="en-US" altLang="ar-SA" sz="3200" b="1" dirty="0">
              <a:solidFill>
                <a:srgbClr val="002060"/>
              </a:solidFill>
              <a:latin typeface="Constantia"/>
              <a:cs typeface="Times New Roman" panose="02020603050405020304" pitchFamily="18" charset="0"/>
            </a:endParaRPr>
          </a:p>
          <a:p>
            <a:pPr marL="273050" lvl="0" indent="-273050" defTabSz="914400" fontAlgn="base">
              <a:spcBef>
                <a:spcPts val="600"/>
              </a:spcBef>
              <a:spcAft>
                <a:spcPct val="0"/>
              </a:spcAft>
              <a:buClr>
                <a:srgbClr val="F3A447"/>
              </a:buClr>
              <a:buSzPct val="85000"/>
            </a:pPr>
            <a:endParaRPr lang="en-US" altLang="ar-SA" sz="3200" b="1" dirty="0">
              <a:latin typeface="Constantia"/>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428148" y="2102167"/>
            <a:ext cx="7741920" cy="4253865"/>
          </a:xfrm>
          <a:prstGeom prst="rect">
            <a:avLst/>
          </a:prstGeom>
        </p:spPr>
      </p:pic>
    </p:spTree>
    <p:extLst>
      <p:ext uri="{BB962C8B-B14F-4D97-AF65-F5344CB8AC3E}">
        <p14:creationId xmlns:p14="http://schemas.microsoft.com/office/powerpoint/2010/main" val="368766817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FEBE-404E-4145-8407-4E911D57C5FC}"/>
              </a:ext>
            </a:extLst>
          </p:cNvPr>
          <p:cNvPicPr>
            <a:picLocks noChangeAspect="1"/>
          </p:cNvPicPr>
          <p:nvPr/>
        </p:nvPicPr>
        <p:blipFill>
          <a:blip r:embed="rId2"/>
          <a:stretch>
            <a:fillRect/>
          </a:stretch>
        </p:blipFill>
        <p:spPr>
          <a:xfrm>
            <a:off x="244743" y="5340520"/>
            <a:ext cx="1158340" cy="1359526"/>
          </a:xfrm>
          <a:prstGeom prst="rect">
            <a:avLst/>
          </a:prstGeom>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3"/>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4"/>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4"/>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185401" y="745433"/>
            <a:ext cx="1782856"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WHAT IS SUCTIONING</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9" name="شكل بيضاوي 1"/>
          <p:cNvSpPr/>
          <p:nvPr/>
        </p:nvSpPr>
        <p:spPr>
          <a:xfrm>
            <a:off x="3481517" y="1726292"/>
            <a:ext cx="6143668" cy="1571636"/>
          </a:xfrm>
          <a:prstGeom prst="ellipse">
            <a:avLst/>
          </a:prstGeom>
          <a:solidFill>
            <a:srgbClr val="99FF99"/>
          </a:solidFill>
          <a:ln w="12700" cap="flat" cmpd="sng" algn="ctr">
            <a:solidFill>
              <a:srgbClr val="66FF66"/>
            </a:solidFill>
            <a:prstDash val="solid"/>
          </a:ln>
          <a:effectLst>
            <a:outerShdw blurRad="95000" rotWithShape="0">
              <a:srgbClr val="000000">
                <a:alpha val="50000"/>
              </a:srgbClr>
            </a:outerShdw>
            <a:softEdge rad="12700"/>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lumMod val="95000"/>
                    <a:lumOff val="5000"/>
                  </a:prstClr>
                </a:solidFill>
                <a:effectLst/>
                <a:uLnTx/>
                <a:uFillTx/>
                <a:latin typeface="Constantia"/>
                <a:ea typeface="+mn-ea"/>
                <a:cs typeface="+mn-cs"/>
              </a:rPr>
              <a:t>Suctioning Definition </a:t>
            </a:r>
            <a:endParaRPr kumimoji="0" lang="ar-SA" sz="4400" b="0" i="0" u="none" strike="noStrike" kern="0" cap="none" spc="0" normalizeH="0" baseline="0" noProof="0" dirty="0">
              <a:ln>
                <a:noFill/>
              </a:ln>
              <a:solidFill>
                <a:prstClr val="black"/>
              </a:solidFill>
              <a:effectLst/>
              <a:uLnTx/>
              <a:uFillTx/>
              <a:latin typeface="Constantia"/>
              <a:ea typeface="+mn-ea"/>
              <a:cs typeface="Times New Roman" panose="02020603050405020304" pitchFamily="18" charset="0"/>
            </a:endParaRPr>
          </a:p>
        </p:txBody>
      </p:sp>
      <p:sp>
        <p:nvSpPr>
          <p:cNvPr id="12" name="مستطيل مستدير الزوايا 3"/>
          <p:cNvSpPr/>
          <p:nvPr/>
        </p:nvSpPr>
        <p:spPr>
          <a:xfrm>
            <a:off x="2531896" y="4238149"/>
            <a:ext cx="8725662" cy="2411023"/>
          </a:xfrm>
          <a:prstGeom prst="roundRect">
            <a:avLst/>
          </a:prstGeom>
          <a:solidFill>
            <a:srgbClr val="00CCFF"/>
          </a:solidFill>
          <a:ln w="38100" cap="flat" cmpd="sng" algn="ctr">
            <a:solidFill>
              <a:srgbClr val="A5B592">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onstantia"/>
                <a:ea typeface="+mn-ea"/>
                <a:cs typeface="+mn-cs"/>
              </a:rPr>
              <a:t>Aspirating secretion through a catheter connected to a suction machine or </a:t>
            </a:r>
            <a:r>
              <a:rPr kumimoji="0" lang="en-US" sz="3200" b="0" i="0" u="none" strike="noStrike" kern="0" cap="none" spc="0" normalizeH="0" baseline="0" noProof="0" dirty="0" smtClean="0">
                <a:ln>
                  <a:noFill/>
                </a:ln>
                <a:solidFill>
                  <a:prstClr val="white"/>
                </a:solidFill>
                <a:effectLst/>
                <a:uLnTx/>
                <a:uFillTx/>
                <a:latin typeface="Constantia"/>
                <a:ea typeface="+mn-ea"/>
                <a:cs typeface="+mn-cs"/>
              </a:rPr>
              <a:t>a wall </a:t>
            </a:r>
            <a:r>
              <a:rPr lang="en-US" sz="3200" kern="0" dirty="0" smtClean="0">
                <a:solidFill>
                  <a:prstClr val="white"/>
                </a:solidFill>
                <a:latin typeface="Constantia"/>
              </a:rPr>
              <a:t> </a:t>
            </a:r>
            <a:r>
              <a:rPr kumimoji="0" lang="en-US" sz="3200" b="0" i="0" u="none" strike="noStrike" kern="0" cap="none" spc="0" normalizeH="0" baseline="0" noProof="0" dirty="0" smtClean="0">
                <a:ln>
                  <a:noFill/>
                </a:ln>
                <a:solidFill>
                  <a:prstClr val="white"/>
                </a:solidFill>
                <a:effectLst/>
                <a:uLnTx/>
                <a:uFillTx/>
                <a:latin typeface="Constantia"/>
                <a:ea typeface="+mn-ea"/>
                <a:cs typeface="+mn-cs"/>
              </a:rPr>
              <a:t>suction </a:t>
            </a:r>
            <a:r>
              <a:rPr kumimoji="0" lang="en-US" sz="3200" b="0" i="0" u="none" strike="noStrike" kern="0" cap="none" spc="0" normalizeH="0" baseline="0" noProof="0" dirty="0">
                <a:ln>
                  <a:noFill/>
                </a:ln>
                <a:solidFill>
                  <a:prstClr val="white"/>
                </a:solidFill>
                <a:effectLst/>
                <a:uLnTx/>
                <a:uFillTx/>
                <a:latin typeface="Constantia"/>
                <a:ea typeface="+mn-ea"/>
                <a:cs typeface="+mn-cs"/>
              </a:rPr>
              <a:t>outlet.</a:t>
            </a:r>
          </a:p>
        </p:txBody>
      </p:sp>
      <p:sp>
        <p:nvSpPr>
          <p:cNvPr id="13" name="سهم للأسفل 2"/>
          <p:cNvSpPr/>
          <p:nvPr/>
        </p:nvSpPr>
        <p:spPr>
          <a:xfrm>
            <a:off x="6318730" y="3402342"/>
            <a:ext cx="469241" cy="731393"/>
          </a:xfrm>
          <a:prstGeom prst="downArrow">
            <a:avLst/>
          </a:prstGeom>
          <a:solidFill>
            <a:srgbClr val="A5B592"/>
          </a:solidFill>
          <a:ln w="38100" cap="flat" cmpd="sng" algn="ctr">
            <a:solidFill>
              <a:srgbClr val="A5B592">
                <a:shade val="50000"/>
              </a:srgbClr>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prstClr val="white"/>
              </a:solidFill>
              <a:effectLst/>
              <a:uLnTx/>
              <a:uFillTx/>
              <a:latin typeface="Constantia"/>
              <a:ea typeface="+mn-ea"/>
              <a:cs typeface="Times New Roman" panose="02020603050405020304" pitchFamily="18" charset="0"/>
            </a:endParaRPr>
          </a:p>
        </p:txBody>
      </p:sp>
    </p:spTree>
    <p:extLst>
      <p:ext uri="{BB962C8B-B14F-4D97-AF65-F5344CB8AC3E}">
        <p14:creationId xmlns:p14="http://schemas.microsoft.com/office/powerpoint/2010/main" val="319889493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769441"/>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 catheters</a:t>
            </a:r>
            <a:endParaRPr lang="en-US" sz="4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428148" y="1516333"/>
            <a:ext cx="8497824" cy="1723549"/>
          </a:xfrm>
          <a:prstGeom prst="rect">
            <a:avLst/>
          </a:prstGeom>
        </p:spPr>
        <p:txBody>
          <a:bodyPr wrap="square">
            <a:spAutoFit/>
          </a:bodyPr>
          <a:lstStyle/>
          <a:p>
            <a:pPr marL="273050" lvl="0" indent="-273050" defTabSz="914400" fontAlgn="base">
              <a:spcBef>
                <a:spcPts val="600"/>
              </a:spcBef>
              <a:spcAft>
                <a:spcPct val="0"/>
              </a:spcAft>
              <a:buClr>
                <a:srgbClr val="F3A447"/>
              </a:buClr>
              <a:buSzPct val="85000"/>
              <a:buFont typeface="Wingdings 2" panose="05020102010507070707" pitchFamily="18" charset="2"/>
              <a:buChar char=""/>
            </a:pPr>
            <a:r>
              <a:rPr lang="en-US" altLang="ar-SA" sz="3200" b="1" dirty="0" smtClean="0">
                <a:solidFill>
                  <a:srgbClr val="002060"/>
                </a:solidFill>
                <a:latin typeface="Constantia"/>
                <a:cs typeface="Times New Roman" panose="02020603050405020304" pitchFamily="18" charset="0"/>
              </a:rPr>
              <a:t>Yankauer Suction Catheter:</a:t>
            </a:r>
          </a:p>
          <a:p>
            <a:pPr lvl="0" defTabSz="914400" fontAlgn="base">
              <a:spcBef>
                <a:spcPts val="600"/>
              </a:spcBef>
              <a:spcAft>
                <a:spcPct val="0"/>
              </a:spcAft>
              <a:buClr>
                <a:srgbClr val="F3A447"/>
              </a:buClr>
              <a:buSzPct val="85000"/>
            </a:pPr>
            <a:endParaRPr lang="en-US" altLang="ar-SA" sz="3200" b="1" dirty="0">
              <a:solidFill>
                <a:srgbClr val="002060"/>
              </a:solidFill>
              <a:latin typeface="Constantia"/>
              <a:cs typeface="Times New Roman" panose="02020603050405020304" pitchFamily="18" charset="0"/>
            </a:endParaRPr>
          </a:p>
          <a:p>
            <a:pPr marL="273050" lvl="0" indent="-273050" defTabSz="914400" fontAlgn="base">
              <a:spcBef>
                <a:spcPts val="600"/>
              </a:spcBef>
              <a:spcAft>
                <a:spcPct val="0"/>
              </a:spcAft>
              <a:buClr>
                <a:srgbClr val="F3A447"/>
              </a:buClr>
              <a:buSzPct val="85000"/>
            </a:pPr>
            <a:endParaRPr lang="en-US" altLang="ar-SA" sz="3200" b="1" dirty="0">
              <a:latin typeface="Constantia"/>
              <a:cs typeface="Times New Roman" panose="02020603050405020304" pitchFamily="18" charset="0"/>
            </a:endParaRPr>
          </a:p>
        </p:txBody>
      </p:sp>
      <p:pic>
        <p:nvPicPr>
          <p:cNvPr id="2050" name="Picture 2" descr="Image result for different kinds of suction cath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76" y="3023617"/>
            <a:ext cx="4511040" cy="37429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ifferent kinds of suction cath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059" y="3023617"/>
            <a:ext cx="4686382" cy="374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53976"/>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769441"/>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 catheters</a:t>
            </a:r>
            <a:endParaRPr lang="en-US" sz="4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1916084" y="1284042"/>
            <a:ext cx="9849196" cy="5586145"/>
          </a:xfrm>
          <a:prstGeom prst="rect">
            <a:avLst/>
          </a:prstGeom>
        </p:spPr>
        <p:txBody>
          <a:bodyPr wrap="square">
            <a:spAutoFit/>
          </a:bodyPr>
          <a:lstStyle/>
          <a:p>
            <a:pPr marL="273050" lvl="0" indent="-273050" defTabSz="914400" fontAlgn="base">
              <a:spcBef>
                <a:spcPts val="600"/>
              </a:spcBef>
              <a:spcAft>
                <a:spcPct val="0"/>
              </a:spcAft>
              <a:buClr>
                <a:srgbClr val="F3A447"/>
              </a:buClr>
              <a:buSzPct val="85000"/>
              <a:buFont typeface="Wingdings 2" panose="05020102010507070707" pitchFamily="18" charset="2"/>
              <a:buChar char=""/>
            </a:pPr>
            <a:r>
              <a:rPr lang="en-US" altLang="ar-SA" sz="3200" b="1" dirty="0" smtClean="0">
                <a:solidFill>
                  <a:srgbClr val="002060"/>
                </a:solidFill>
                <a:latin typeface="Constantia"/>
                <a:cs typeface="Times New Roman" panose="02020603050405020304" pitchFamily="18" charset="0"/>
              </a:rPr>
              <a:t>Nelaton Suction Catheter:</a:t>
            </a:r>
            <a:endParaRPr lang="en-US" altLang="ar-SA" sz="3200" b="1" dirty="0">
              <a:solidFill>
                <a:srgbClr val="002060"/>
              </a:solidFill>
              <a:latin typeface="Constantia"/>
              <a:cs typeface="Times New Roman" panose="02020603050405020304" pitchFamily="18" charset="0"/>
            </a:endParaRPr>
          </a:p>
          <a:p>
            <a:pPr>
              <a:buFont typeface="Arial" panose="020B0604020202020204" pitchFamily="34" charset="0"/>
              <a:buChar char="•"/>
            </a:pPr>
            <a:r>
              <a:rPr lang="en-GB" sz="3200" dirty="0">
                <a:solidFill>
                  <a:srgbClr val="222222"/>
                </a:solidFill>
                <a:latin typeface="arial" panose="020B0604020202020204" pitchFamily="34" charset="0"/>
              </a:rPr>
              <a:t>40 cm long sterile </a:t>
            </a:r>
            <a:r>
              <a:rPr lang="en-GB" sz="3200" b="1" dirty="0">
                <a:solidFill>
                  <a:srgbClr val="222222"/>
                </a:solidFill>
                <a:latin typeface="arial" panose="020B0604020202020204" pitchFamily="34" charset="0"/>
              </a:rPr>
              <a:t>catheter</a:t>
            </a:r>
            <a:r>
              <a:rPr lang="en-GB" sz="3200" dirty="0" smtClean="0">
                <a:solidFill>
                  <a:srgbClr val="222222"/>
                </a:solidFill>
                <a:latin typeface="arial" panose="020B0604020202020204" pitchFamily="34" charset="0"/>
              </a:rPr>
              <a:t>.</a:t>
            </a:r>
          </a:p>
          <a:p>
            <a:endParaRPr lang="en-GB" sz="3200" dirty="0">
              <a:solidFill>
                <a:srgbClr val="222222"/>
              </a:solidFill>
              <a:latin typeface="arial" panose="020B0604020202020204" pitchFamily="34" charset="0"/>
            </a:endParaRPr>
          </a:p>
          <a:p>
            <a:pPr>
              <a:buFont typeface="Arial" panose="020B0604020202020204" pitchFamily="34" charset="0"/>
              <a:buChar char="•"/>
            </a:pPr>
            <a:r>
              <a:rPr lang="en-GB" sz="3200" dirty="0">
                <a:solidFill>
                  <a:srgbClr val="222222"/>
                </a:solidFill>
                <a:latin typeface="arial" panose="020B0604020202020204" pitchFamily="34" charset="0"/>
              </a:rPr>
              <a:t>Medical PVC material - latex free</a:t>
            </a:r>
            <a:r>
              <a:rPr lang="en-GB" sz="3200" dirty="0" smtClean="0">
                <a:solidFill>
                  <a:srgbClr val="222222"/>
                </a:solidFill>
                <a:latin typeface="arial" panose="020B0604020202020204" pitchFamily="34" charset="0"/>
              </a:rPr>
              <a:t>.</a:t>
            </a:r>
          </a:p>
          <a:p>
            <a:endParaRPr lang="en-GB" sz="3200" dirty="0">
              <a:solidFill>
                <a:srgbClr val="222222"/>
              </a:solidFill>
              <a:latin typeface="arial" panose="020B0604020202020204" pitchFamily="34" charset="0"/>
            </a:endParaRPr>
          </a:p>
          <a:p>
            <a:pPr>
              <a:buFont typeface="Arial" panose="020B0604020202020204" pitchFamily="34" charset="0"/>
              <a:buChar char="•"/>
            </a:pPr>
            <a:r>
              <a:rPr lang="en-GB" sz="3200" dirty="0">
                <a:solidFill>
                  <a:srgbClr val="222222"/>
                </a:solidFill>
                <a:latin typeface="arial" panose="020B0604020202020204" pitchFamily="34" charset="0"/>
              </a:rPr>
              <a:t>Transparent PVC - allowing urine visibility through it</a:t>
            </a:r>
            <a:r>
              <a:rPr lang="en-GB" sz="3200" dirty="0" smtClean="0">
                <a:solidFill>
                  <a:srgbClr val="222222"/>
                </a:solidFill>
                <a:latin typeface="arial" panose="020B0604020202020204" pitchFamily="34" charset="0"/>
              </a:rPr>
              <a:t>.</a:t>
            </a:r>
          </a:p>
          <a:p>
            <a:endParaRPr lang="en-GB" sz="3200" dirty="0">
              <a:solidFill>
                <a:srgbClr val="222222"/>
              </a:solidFill>
              <a:latin typeface="arial" panose="020B0604020202020204" pitchFamily="34" charset="0"/>
            </a:endParaRPr>
          </a:p>
          <a:p>
            <a:pPr>
              <a:buFont typeface="Arial" panose="020B0604020202020204" pitchFamily="34" charset="0"/>
              <a:buChar char="•"/>
            </a:pPr>
            <a:r>
              <a:rPr lang="en-GB" sz="3200" dirty="0">
                <a:solidFill>
                  <a:srgbClr val="222222"/>
                </a:solidFill>
                <a:latin typeface="arial" panose="020B0604020202020204" pitchFamily="34" charset="0"/>
              </a:rPr>
              <a:t>Universal color-coded connectors</a:t>
            </a:r>
            <a:r>
              <a:rPr lang="en-GB" sz="3200" dirty="0" smtClean="0">
                <a:solidFill>
                  <a:srgbClr val="222222"/>
                </a:solidFill>
                <a:latin typeface="arial" panose="020B0604020202020204" pitchFamily="34" charset="0"/>
              </a:rPr>
              <a:t>.</a:t>
            </a:r>
          </a:p>
          <a:p>
            <a:endParaRPr lang="en-GB" sz="3200" dirty="0">
              <a:solidFill>
                <a:srgbClr val="222222"/>
              </a:solidFill>
              <a:latin typeface="arial" panose="020B0604020202020204" pitchFamily="34" charset="0"/>
            </a:endParaRPr>
          </a:p>
          <a:p>
            <a:pPr>
              <a:buFont typeface="Arial" panose="020B0604020202020204" pitchFamily="34" charset="0"/>
              <a:buChar char="•"/>
            </a:pPr>
            <a:r>
              <a:rPr lang="en-GB" sz="3200" dirty="0">
                <a:solidFill>
                  <a:srgbClr val="222222"/>
                </a:solidFill>
                <a:latin typeface="arial" panose="020B0604020202020204" pitchFamily="34" charset="0"/>
              </a:rPr>
              <a:t>Closed rounded tip.</a:t>
            </a:r>
          </a:p>
          <a:p>
            <a:pPr marL="273050" lvl="0" indent="-273050" defTabSz="914400" fontAlgn="base">
              <a:spcBef>
                <a:spcPts val="600"/>
              </a:spcBef>
              <a:spcAft>
                <a:spcPct val="0"/>
              </a:spcAft>
              <a:buClr>
                <a:srgbClr val="F3A447"/>
              </a:buClr>
              <a:buSzPct val="85000"/>
            </a:pPr>
            <a:endParaRPr lang="en-US" altLang="ar-SA" sz="3200" b="1" dirty="0">
              <a:latin typeface="Constantia"/>
              <a:cs typeface="Times New Roman" panose="02020603050405020304" pitchFamily="18" charset="0"/>
            </a:endParaRPr>
          </a:p>
        </p:txBody>
      </p:sp>
    </p:spTree>
    <p:extLst>
      <p:ext uri="{BB962C8B-B14F-4D97-AF65-F5344CB8AC3E}">
        <p14:creationId xmlns:p14="http://schemas.microsoft.com/office/powerpoint/2010/main" val="3333684416"/>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769441"/>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 catheters</a:t>
            </a:r>
            <a:endParaRPr lang="en-US" sz="4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428148" y="1516333"/>
            <a:ext cx="8497824" cy="1723549"/>
          </a:xfrm>
          <a:prstGeom prst="rect">
            <a:avLst/>
          </a:prstGeom>
        </p:spPr>
        <p:txBody>
          <a:bodyPr wrap="square">
            <a:spAutoFit/>
          </a:bodyPr>
          <a:lstStyle/>
          <a:p>
            <a:pPr marL="273050" lvl="0" indent="-273050" defTabSz="914400" fontAlgn="base">
              <a:spcBef>
                <a:spcPts val="600"/>
              </a:spcBef>
              <a:spcAft>
                <a:spcPct val="0"/>
              </a:spcAft>
              <a:buClr>
                <a:srgbClr val="F3A447"/>
              </a:buClr>
              <a:buSzPct val="85000"/>
              <a:buFont typeface="Wingdings 2" panose="05020102010507070707" pitchFamily="18" charset="2"/>
              <a:buChar char=""/>
            </a:pPr>
            <a:r>
              <a:rPr lang="en-US" altLang="ar-SA" sz="3200" b="1" dirty="0" smtClean="0">
                <a:solidFill>
                  <a:srgbClr val="002060"/>
                </a:solidFill>
                <a:latin typeface="Constantia"/>
                <a:cs typeface="Times New Roman" panose="02020603050405020304" pitchFamily="18" charset="0"/>
              </a:rPr>
              <a:t>Nelaton Suction Catheter:</a:t>
            </a:r>
          </a:p>
          <a:p>
            <a:pPr lvl="0" defTabSz="914400" fontAlgn="base">
              <a:spcBef>
                <a:spcPts val="600"/>
              </a:spcBef>
              <a:spcAft>
                <a:spcPct val="0"/>
              </a:spcAft>
              <a:buClr>
                <a:srgbClr val="F3A447"/>
              </a:buClr>
              <a:buSzPct val="85000"/>
            </a:pPr>
            <a:endParaRPr lang="en-US" altLang="ar-SA" sz="3200" b="1" dirty="0">
              <a:solidFill>
                <a:srgbClr val="002060"/>
              </a:solidFill>
              <a:latin typeface="Constantia"/>
              <a:cs typeface="Times New Roman" panose="02020603050405020304" pitchFamily="18" charset="0"/>
            </a:endParaRPr>
          </a:p>
          <a:p>
            <a:pPr marL="273050" lvl="0" indent="-273050" defTabSz="914400" fontAlgn="base">
              <a:spcBef>
                <a:spcPts val="600"/>
              </a:spcBef>
              <a:spcAft>
                <a:spcPct val="0"/>
              </a:spcAft>
              <a:buClr>
                <a:srgbClr val="F3A447"/>
              </a:buClr>
              <a:buSzPct val="85000"/>
            </a:pPr>
            <a:endParaRPr lang="en-US" altLang="ar-SA" sz="3200" b="1" dirty="0">
              <a:latin typeface="Constantia"/>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479362" y="3014420"/>
            <a:ext cx="2972685" cy="3834382"/>
          </a:xfrm>
          <a:prstGeom prst="rect">
            <a:avLst/>
          </a:prstGeom>
        </p:spPr>
      </p:pic>
      <p:pic>
        <p:nvPicPr>
          <p:cNvPr id="4" name="Picture 3"/>
          <p:cNvPicPr>
            <a:picLocks noChangeAspect="1"/>
          </p:cNvPicPr>
          <p:nvPr/>
        </p:nvPicPr>
        <p:blipFill>
          <a:blip r:embed="rId5"/>
          <a:stretch>
            <a:fillRect/>
          </a:stretch>
        </p:blipFill>
        <p:spPr>
          <a:xfrm>
            <a:off x="7327392" y="3014420"/>
            <a:ext cx="2462784" cy="3866460"/>
          </a:xfrm>
          <a:prstGeom prst="rect">
            <a:avLst/>
          </a:prstGeom>
        </p:spPr>
      </p:pic>
      <p:pic>
        <p:nvPicPr>
          <p:cNvPr id="8" name="Picture 7"/>
          <p:cNvPicPr>
            <a:picLocks noChangeAspect="1"/>
          </p:cNvPicPr>
          <p:nvPr/>
        </p:nvPicPr>
        <p:blipFill>
          <a:blip r:embed="rId6"/>
          <a:stretch>
            <a:fillRect/>
          </a:stretch>
        </p:blipFill>
        <p:spPr>
          <a:xfrm>
            <a:off x="9790176" y="3023618"/>
            <a:ext cx="2395466" cy="3848065"/>
          </a:xfrm>
          <a:prstGeom prst="rect">
            <a:avLst/>
          </a:prstGeom>
        </p:spPr>
      </p:pic>
      <p:pic>
        <p:nvPicPr>
          <p:cNvPr id="9" name="Picture 8"/>
          <p:cNvPicPr>
            <a:picLocks noChangeAspect="1"/>
          </p:cNvPicPr>
          <p:nvPr/>
        </p:nvPicPr>
        <p:blipFill>
          <a:blip r:embed="rId7"/>
          <a:stretch>
            <a:fillRect/>
          </a:stretch>
        </p:blipFill>
        <p:spPr>
          <a:xfrm>
            <a:off x="4452048" y="3014420"/>
            <a:ext cx="2875344" cy="3834381"/>
          </a:xfrm>
          <a:prstGeom prst="rect">
            <a:avLst/>
          </a:prstGeom>
        </p:spPr>
      </p:pic>
    </p:spTree>
    <p:extLst>
      <p:ext uri="{BB962C8B-B14F-4D97-AF65-F5344CB8AC3E}">
        <p14:creationId xmlns:p14="http://schemas.microsoft.com/office/powerpoint/2010/main" val="276413036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RECOMMENDED PRESSURE</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graphicFrame>
        <p:nvGraphicFramePr>
          <p:cNvPr id="9" name="عنصر نائب للمحتوى 3"/>
          <p:cNvGraphicFramePr>
            <a:graphicFrameLocks noGrp="1"/>
          </p:cNvGraphicFramePr>
          <p:nvPr>
            <p:ph idx="1"/>
            <p:extLst>
              <p:ext uri="{D42A27DB-BD31-4B8C-83A1-F6EECF244321}">
                <p14:modId xmlns:p14="http://schemas.microsoft.com/office/powerpoint/2010/main" val="3084367430"/>
              </p:ext>
            </p:extLst>
          </p:nvPr>
        </p:nvGraphicFramePr>
        <p:xfrm>
          <a:off x="2696337" y="2025365"/>
          <a:ext cx="8166100" cy="4206240"/>
        </p:xfrm>
        <a:graphic>
          <a:graphicData uri="http://schemas.openxmlformats.org/drawingml/2006/table">
            <a:tbl>
              <a:tblPr rtl="1" firstRow="1" bandRow="1">
                <a:tableStyleId>{00A15C55-8517-42AA-B614-E9B94910E393}</a:tableStyleId>
              </a:tblPr>
              <a:tblGrid>
                <a:gridCol w="3336992">
                  <a:extLst>
                    <a:ext uri="{9D8B030D-6E8A-4147-A177-3AD203B41FA5}">
                      <a16:colId xmlns:a16="http://schemas.microsoft.com/office/drawing/2014/main" val="20000"/>
                    </a:ext>
                  </a:extLst>
                </a:gridCol>
                <a:gridCol w="3077294">
                  <a:extLst>
                    <a:ext uri="{9D8B030D-6E8A-4147-A177-3AD203B41FA5}">
                      <a16:colId xmlns:a16="http://schemas.microsoft.com/office/drawing/2014/main" val="20001"/>
                    </a:ext>
                  </a:extLst>
                </a:gridCol>
                <a:gridCol w="1751814">
                  <a:extLst>
                    <a:ext uri="{9D8B030D-6E8A-4147-A177-3AD203B41FA5}">
                      <a16:colId xmlns:a16="http://schemas.microsoft.com/office/drawing/2014/main" val="20002"/>
                    </a:ext>
                  </a:extLst>
                </a:gridCol>
              </a:tblGrid>
              <a:tr h="370840">
                <a:tc>
                  <a:txBody>
                    <a:bodyPr/>
                    <a:lstStyle/>
                    <a:p>
                      <a:pPr algn="ctr" rtl="1"/>
                      <a:r>
                        <a:rPr lang="en-US" sz="2800" dirty="0" smtClean="0"/>
                        <a:t>Portable Unite </a:t>
                      </a:r>
                      <a:endParaRPr lang="ar-SA" sz="2800" dirty="0">
                        <a:solidFill>
                          <a:srgbClr val="002060"/>
                        </a:solidFill>
                      </a:endParaRPr>
                    </a:p>
                  </a:txBody>
                  <a:tcPr marL="91444" marR="91444"/>
                </a:tc>
                <a:tc>
                  <a:txBody>
                    <a:bodyPr/>
                    <a:lstStyle/>
                    <a:p>
                      <a:pPr algn="ctr" rtl="1"/>
                      <a:r>
                        <a:rPr lang="en-US" sz="2800" dirty="0" smtClean="0"/>
                        <a:t>Wall</a:t>
                      </a:r>
                      <a:r>
                        <a:rPr lang="en-US" sz="2800" baseline="0" dirty="0" smtClean="0"/>
                        <a:t> Unit </a:t>
                      </a:r>
                      <a:endParaRPr lang="ar-SA" sz="2800" dirty="0">
                        <a:solidFill>
                          <a:srgbClr val="002060"/>
                        </a:solidFill>
                      </a:endParaRPr>
                    </a:p>
                  </a:txBody>
                  <a:tcPr marL="91444" marR="91444"/>
                </a:tc>
                <a:tc>
                  <a:txBody>
                    <a:bodyPr/>
                    <a:lstStyle/>
                    <a:p>
                      <a:pPr algn="ctr" rtl="1"/>
                      <a:endParaRPr lang="ar-SA" sz="2800" b="1" dirty="0">
                        <a:solidFill>
                          <a:srgbClr val="002060"/>
                        </a:solidFill>
                      </a:endParaRPr>
                    </a:p>
                  </a:txBody>
                  <a:tcPr marL="91444" marR="91444"/>
                </a:tc>
                <a:extLst>
                  <a:ext uri="{0D108BD9-81ED-4DB2-BD59-A6C34878D82A}">
                    <a16:rowId xmlns:a16="http://schemas.microsoft.com/office/drawing/2014/main" val="10000"/>
                  </a:ext>
                </a:extLst>
              </a:tr>
              <a:tr h="529266">
                <a:tc>
                  <a:txBody>
                    <a:bodyPr/>
                    <a:lstStyle/>
                    <a:p>
                      <a:pPr algn="ctr" rtl="1"/>
                      <a:r>
                        <a:rPr lang="en-US" sz="2800" dirty="0" smtClean="0"/>
                        <a:t>10 to 15 mm Hg</a:t>
                      </a:r>
                      <a:r>
                        <a:rPr lang="en-US" sz="2800" baseline="0" dirty="0" smtClean="0"/>
                        <a:t> </a:t>
                      </a:r>
                      <a:endParaRPr lang="ar-SA" sz="2800" dirty="0"/>
                    </a:p>
                  </a:txBody>
                  <a:tcPr marL="91444" marR="91444"/>
                </a:tc>
                <a:tc>
                  <a:txBody>
                    <a:bodyPr/>
                    <a:lstStyle/>
                    <a:p>
                      <a:pPr algn="ctr" rtl="0">
                        <a:buNone/>
                      </a:pPr>
                      <a:r>
                        <a:rPr lang="en-US" sz="2800" dirty="0" smtClean="0"/>
                        <a:t>100to 120 mm Hg .</a:t>
                      </a:r>
                    </a:p>
                    <a:p>
                      <a:pPr algn="ctr" rtl="0">
                        <a:buNone/>
                      </a:pPr>
                      <a:endParaRPr lang="ar-SA" sz="2800" dirty="0" smtClean="0"/>
                    </a:p>
                  </a:txBody>
                  <a:tcPr marL="91444" marR="91444"/>
                </a:tc>
                <a:tc>
                  <a:txBody>
                    <a:bodyPr/>
                    <a:lstStyle/>
                    <a:p>
                      <a:pPr algn="ctr" rtl="1"/>
                      <a:r>
                        <a:rPr lang="en-US" sz="2800" dirty="0" smtClean="0"/>
                        <a:t>Adult  </a:t>
                      </a:r>
                      <a:endParaRPr lang="ar-SA" sz="2800" b="1" dirty="0">
                        <a:solidFill>
                          <a:srgbClr val="002060"/>
                        </a:solidFill>
                      </a:endParaRPr>
                    </a:p>
                  </a:txBody>
                  <a:tcPr marL="91444" marR="91444"/>
                </a:tc>
                <a:extLst>
                  <a:ext uri="{0D108BD9-81ED-4DB2-BD59-A6C34878D82A}">
                    <a16:rowId xmlns:a16="http://schemas.microsoft.com/office/drawing/2014/main" val="10001"/>
                  </a:ext>
                </a:extLst>
              </a:tr>
              <a:tr h="370840">
                <a:tc>
                  <a:txBody>
                    <a:bodyPr/>
                    <a:lstStyle/>
                    <a:p>
                      <a:pPr algn="ctr" rtl="1"/>
                      <a:r>
                        <a:rPr lang="en-US" sz="2800" dirty="0" smtClean="0"/>
                        <a:t>5 to 10 mm Hg</a:t>
                      </a:r>
                      <a:endParaRPr lang="ar-SA" sz="2800" dirty="0"/>
                    </a:p>
                  </a:txBody>
                  <a:tcPr marL="91444" marR="91444"/>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dirty="0" smtClean="0"/>
                        <a:t>95 to 110 mm Hg .</a:t>
                      </a:r>
                    </a:p>
                    <a:p>
                      <a:pPr algn="ctr" rtl="1"/>
                      <a:endParaRPr lang="ar-SA" sz="2800" dirty="0"/>
                    </a:p>
                  </a:txBody>
                  <a:tcPr marL="91444" marR="91444"/>
                </a:tc>
                <a:tc>
                  <a:txBody>
                    <a:bodyPr/>
                    <a:lstStyle/>
                    <a:p>
                      <a:pPr algn="ctr" rtl="1"/>
                      <a:r>
                        <a:rPr lang="en-US" sz="2800" dirty="0" smtClean="0"/>
                        <a:t> Child  </a:t>
                      </a:r>
                      <a:endParaRPr lang="ar-SA" sz="2800" b="1" dirty="0">
                        <a:solidFill>
                          <a:srgbClr val="002060"/>
                        </a:solidFill>
                      </a:endParaRPr>
                    </a:p>
                  </a:txBody>
                  <a:tcPr marL="91444" marR="91444"/>
                </a:tc>
                <a:extLst>
                  <a:ext uri="{0D108BD9-81ED-4DB2-BD59-A6C34878D82A}">
                    <a16:rowId xmlns:a16="http://schemas.microsoft.com/office/drawing/2014/main" val="10002"/>
                  </a:ext>
                </a:extLst>
              </a:tr>
              <a:tr h="370840">
                <a:tc>
                  <a:txBody>
                    <a:bodyPr/>
                    <a:lstStyle/>
                    <a:p>
                      <a:pPr algn="ctr" rtl="1"/>
                      <a:r>
                        <a:rPr lang="en-US" sz="2800" dirty="0" smtClean="0"/>
                        <a:t>2 to 5 mm</a:t>
                      </a:r>
                      <a:r>
                        <a:rPr lang="en-US" sz="2800" baseline="0" dirty="0" smtClean="0"/>
                        <a:t> Hg</a:t>
                      </a:r>
                      <a:endParaRPr lang="ar-SA" sz="2800" dirty="0"/>
                    </a:p>
                  </a:txBody>
                  <a:tcPr marL="91444" marR="91444"/>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dirty="0" smtClean="0"/>
                        <a:t>50 to 95 mm Hg .</a:t>
                      </a:r>
                    </a:p>
                    <a:p>
                      <a:pPr algn="ctr" rtl="1"/>
                      <a:endParaRPr lang="ar-SA" sz="2800" dirty="0"/>
                    </a:p>
                  </a:txBody>
                  <a:tcPr marL="91444" marR="91444"/>
                </a:tc>
                <a:tc>
                  <a:txBody>
                    <a:bodyPr/>
                    <a:lstStyle/>
                    <a:p>
                      <a:pPr algn="ctr" rtl="1"/>
                      <a:r>
                        <a:rPr lang="en-US" sz="2800" dirty="0" smtClean="0"/>
                        <a:t>Infant  </a:t>
                      </a:r>
                      <a:endParaRPr lang="ar-SA" sz="2800" b="1" dirty="0">
                        <a:solidFill>
                          <a:srgbClr val="002060"/>
                        </a:solidFill>
                      </a:endParaRPr>
                    </a:p>
                  </a:txBody>
                  <a:tcPr marL="91444" marR="9144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60929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3775583" y="235840"/>
            <a:ext cx="7095743" cy="102552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EQUIPMENTS</a:t>
            </a:r>
            <a:endParaRPr lang="en-US" sz="5400" b="1" dirty="0">
              <a:ln w="6600">
                <a:solidFill>
                  <a:srgbClr val="DE7E18"/>
                </a:solidFill>
                <a:prstDash val="solid"/>
              </a:ln>
              <a:solidFill>
                <a:srgbClr val="3119C1"/>
              </a:solidFill>
              <a:effectLst>
                <a:outerShdw blurRad="38100" dist="38100" dir="2700000" algn="tl">
                  <a:srgbClr val="000000">
                    <a:alpha val="43137"/>
                  </a:srgbClr>
                </a:outerShdw>
              </a:effectLst>
            </a:endParaRPr>
          </a:p>
        </p:txBody>
      </p:sp>
      <p:sp>
        <p:nvSpPr>
          <p:cNvPr id="3" name="وسيلة شرح مع سهم إلى اليمين 2"/>
          <p:cNvSpPr/>
          <p:nvPr/>
        </p:nvSpPr>
        <p:spPr>
          <a:xfrm>
            <a:off x="1738314" y="1500188"/>
            <a:ext cx="1285875" cy="4786312"/>
          </a:xfrm>
          <a:prstGeom prst="rightArrow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b="1" dirty="0">
                <a:solidFill>
                  <a:srgbClr val="002060"/>
                </a:solidFill>
              </a:rPr>
              <a:t>E</a:t>
            </a:r>
          </a:p>
          <a:p>
            <a:pPr algn="ctr">
              <a:defRPr/>
            </a:pPr>
            <a:r>
              <a:rPr lang="en-US" sz="3200" b="1" dirty="0">
                <a:solidFill>
                  <a:srgbClr val="002060"/>
                </a:solidFill>
              </a:rPr>
              <a:t>Q</a:t>
            </a:r>
          </a:p>
          <a:p>
            <a:pPr algn="ctr">
              <a:defRPr/>
            </a:pPr>
            <a:r>
              <a:rPr lang="en-US" sz="3200" b="1" dirty="0">
                <a:solidFill>
                  <a:srgbClr val="002060"/>
                </a:solidFill>
              </a:rPr>
              <a:t>U</a:t>
            </a:r>
          </a:p>
          <a:p>
            <a:pPr algn="ctr">
              <a:defRPr/>
            </a:pPr>
            <a:r>
              <a:rPr lang="en-US" sz="3200" b="1" dirty="0">
                <a:solidFill>
                  <a:srgbClr val="002060"/>
                </a:solidFill>
              </a:rPr>
              <a:t>I</a:t>
            </a:r>
          </a:p>
          <a:p>
            <a:pPr algn="ctr">
              <a:defRPr/>
            </a:pPr>
            <a:r>
              <a:rPr lang="en-US" sz="3200" b="1" dirty="0">
                <a:solidFill>
                  <a:srgbClr val="002060"/>
                </a:solidFill>
              </a:rPr>
              <a:t>P</a:t>
            </a:r>
          </a:p>
          <a:p>
            <a:pPr algn="ctr">
              <a:defRPr/>
            </a:pPr>
            <a:r>
              <a:rPr lang="en-US" sz="3200" b="1" dirty="0">
                <a:solidFill>
                  <a:srgbClr val="002060"/>
                </a:solidFill>
              </a:rPr>
              <a:t>M</a:t>
            </a:r>
          </a:p>
          <a:p>
            <a:pPr algn="ctr">
              <a:defRPr/>
            </a:pPr>
            <a:r>
              <a:rPr lang="en-US" sz="3200" b="1" dirty="0">
                <a:solidFill>
                  <a:srgbClr val="002060"/>
                </a:solidFill>
              </a:rPr>
              <a:t>E</a:t>
            </a:r>
          </a:p>
          <a:p>
            <a:pPr algn="ctr">
              <a:defRPr/>
            </a:pPr>
            <a:r>
              <a:rPr lang="en-US" sz="3200" b="1" dirty="0">
                <a:solidFill>
                  <a:srgbClr val="002060"/>
                </a:solidFill>
              </a:rPr>
              <a:t>N</a:t>
            </a:r>
          </a:p>
          <a:p>
            <a:pPr algn="ctr">
              <a:defRPr/>
            </a:pPr>
            <a:r>
              <a:rPr lang="en-US" sz="3200" b="1" dirty="0">
                <a:solidFill>
                  <a:srgbClr val="002060"/>
                </a:solidFill>
              </a:rPr>
              <a:t>T</a:t>
            </a:r>
          </a:p>
          <a:p>
            <a:pPr algn="ctr" rtl="1">
              <a:defRPr/>
            </a:pPr>
            <a:endParaRPr lang="ar-SA" dirty="0"/>
          </a:p>
        </p:txBody>
      </p:sp>
      <p:sp>
        <p:nvSpPr>
          <p:cNvPr id="4" name="مستطيل مستدير الزوايا 3"/>
          <p:cNvSpPr/>
          <p:nvPr/>
        </p:nvSpPr>
        <p:spPr>
          <a:xfrm>
            <a:off x="3003550" y="1500189"/>
            <a:ext cx="8639810" cy="49291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en-US" sz="3200" dirty="0">
                <a:solidFill>
                  <a:srgbClr val="002060"/>
                </a:solidFill>
              </a:rPr>
              <a:t>1- </a:t>
            </a:r>
            <a:r>
              <a:rPr lang="en-US" sz="2800" dirty="0">
                <a:solidFill>
                  <a:srgbClr val="002060"/>
                </a:solidFill>
              </a:rPr>
              <a:t>Towel or moisture – resistant pad .</a:t>
            </a:r>
          </a:p>
          <a:p>
            <a:pPr>
              <a:defRPr/>
            </a:pPr>
            <a:endParaRPr lang="en-US" sz="2800" dirty="0">
              <a:solidFill>
                <a:srgbClr val="002060"/>
              </a:solidFill>
            </a:endParaRPr>
          </a:p>
          <a:p>
            <a:pPr>
              <a:defRPr/>
            </a:pPr>
            <a:r>
              <a:rPr lang="en-US" sz="2800" dirty="0">
                <a:solidFill>
                  <a:srgbClr val="002060"/>
                </a:solidFill>
              </a:rPr>
              <a:t>2- Portable or wall suctioning machine with tubing and collection receptor.</a:t>
            </a:r>
          </a:p>
          <a:p>
            <a:pPr>
              <a:defRPr/>
            </a:pPr>
            <a:endParaRPr lang="en-US" sz="2800" dirty="0">
              <a:solidFill>
                <a:srgbClr val="002060"/>
              </a:solidFill>
            </a:endParaRPr>
          </a:p>
          <a:p>
            <a:pPr>
              <a:defRPr/>
            </a:pPr>
            <a:r>
              <a:rPr lang="en-US" sz="2800" dirty="0">
                <a:solidFill>
                  <a:srgbClr val="002060"/>
                </a:solidFill>
              </a:rPr>
              <a:t>3- sterile deposable container for fluids.</a:t>
            </a:r>
          </a:p>
          <a:p>
            <a:pPr>
              <a:defRPr/>
            </a:pPr>
            <a:endParaRPr lang="en-US" sz="2800" dirty="0">
              <a:solidFill>
                <a:srgbClr val="002060"/>
              </a:solidFill>
            </a:endParaRPr>
          </a:p>
          <a:p>
            <a:pPr>
              <a:defRPr/>
            </a:pPr>
            <a:r>
              <a:rPr lang="en-US" sz="2800" dirty="0">
                <a:solidFill>
                  <a:srgbClr val="002060"/>
                </a:solidFill>
              </a:rPr>
              <a:t>4- Sterile normal saline or water.</a:t>
            </a:r>
          </a:p>
        </p:txBody>
      </p:sp>
      <p:sp>
        <p:nvSpPr>
          <p:cNvPr id="5" name="Rectangle 4"/>
          <p:cNvSpPr/>
          <p:nvPr/>
        </p:nvSpPr>
        <p:spPr>
          <a:xfrm>
            <a:off x="0" y="748602"/>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402031650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يمين 1"/>
          <p:cNvSpPr/>
          <p:nvPr/>
        </p:nvSpPr>
        <p:spPr>
          <a:xfrm>
            <a:off x="1738314" y="1500188"/>
            <a:ext cx="1285875" cy="4786312"/>
          </a:xfrm>
          <a:prstGeom prst="rightArrow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b="1" dirty="0">
                <a:solidFill>
                  <a:srgbClr val="002060"/>
                </a:solidFill>
              </a:rPr>
              <a:t>E</a:t>
            </a:r>
          </a:p>
          <a:p>
            <a:pPr algn="ctr">
              <a:defRPr/>
            </a:pPr>
            <a:r>
              <a:rPr lang="en-US" sz="3200" b="1" dirty="0">
                <a:solidFill>
                  <a:srgbClr val="002060"/>
                </a:solidFill>
              </a:rPr>
              <a:t>Q</a:t>
            </a:r>
          </a:p>
          <a:p>
            <a:pPr algn="ctr">
              <a:defRPr/>
            </a:pPr>
            <a:r>
              <a:rPr lang="en-US" sz="3200" b="1" dirty="0">
                <a:solidFill>
                  <a:srgbClr val="002060"/>
                </a:solidFill>
              </a:rPr>
              <a:t>U</a:t>
            </a:r>
          </a:p>
          <a:p>
            <a:pPr algn="ctr">
              <a:defRPr/>
            </a:pPr>
            <a:r>
              <a:rPr lang="en-US" sz="3200" b="1" dirty="0">
                <a:solidFill>
                  <a:srgbClr val="002060"/>
                </a:solidFill>
              </a:rPr>
              <a:t>I</a:t>
            </a:r>
          </a:p>
          <a:p>
            <a:pPr algn="ctr">
              <a:defRPr/>
            </a:pPr>
            <a:r>
              <a:rPr lang="en-US" sz="3200" b="1" dirty="0">
                <a:solidFill>
                  <a:srgbClr val="002060"/>
                </a:solidFill>
              </a:rPr>
              <a:t>P</a:t>
            </a:r>
          </a:p>
          <a:p>
            <a:pPr algn="ctr">
              <a:defRPr/>
            </a:pPr>
            <a:r>
              <a:rPr lang="en-US" sz="3200" b="1" dirty="0">
                <a:solidFill>
                  <a:srgbClr val="002060"/>
                </a:solidFill>
              </a:rPr>
              <a:t>M</a:t>
            </a:r>
          </a:p>
          <a:p>
            <a:pPr algn="ctr">
              <a:defRPr/>
            </a:pPr>
            <a:r>
              <a:rPr lang="en-US" sz="3200" b="1" dirty="0">
                <a:solidFill>
                  <a:srgbClr val="002060"/>
                </a:solidFill>
              </a:rPr>
              <a:t>E</a:t>
            </a:r>
          </a:p>
          <a:p>
            <a:pPr algn="ctr">
              <a:defRPr/>
            </a:pPr>
            <a:r>
              <a:rPr lang="en-US" sz="3200" b="1" dirty="0">
                <a:solidFill>
                  <a:srgbClr val="002060"/>
                </a:solidFill>
              </a:rPr>
              <a:t>N</a:t>
            </a:r>
          </a:p>
          <a:p>
            <a:pPr algn="ctr">
              <a:defRPr/>
            </a:pPr>
            <a:r>
              <a:rPr lang="en-US" sz="3200" b="1" dirty="0">
                <a:solidFill>
                  <a:srgbClr val="002060"/>
                </a:solidFill>
              </a:rPr>
              <a:t>T</a:t>
            </a:r>
          </a:p>
          <a:p>
            <a:pPr algn="ctr" rtl="1">
              <a:defRPr/>
            </a:pPr>
            <a:endParaRPr lang="ar-SA" dirty="0"/>
          </a:p>
        </p:txBody>
      </p:sp>
      <p:sp>
        <p:nvSpPr>
          <p:cNvPr id="3" name="شكل بيضاوي 2"/>
          <p:cNvSpPr/>
          <p:nvPr/>
        </p:nvSpPr>
        <p:spPr>
          <a:xfrm>
            <a:off x="3095626" y="344996"/>
            <a:ext cx="7215188" cy="85725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EQUIPMENTS</a:t>
            </a:r>
            <a:endParaRPr lang="en-US" sz="5400" b="1" dirty="0">
              <a:ln w="6600">
                <a:solidFill>
                  <a:srgbClr val="DE7E18"/>
                </a:solidFill>
                <a:prstDash val="solid"/>
              </a:ln>
              <a:solidFill>
                <a:srgbClr val="3119C1"/>
              </a:solidFill>
              <a:effectLst>
                <a:outerShdw blurRad="38100" dist="38100" dir="2700000" algn="tl">
                  <a:srgbClr val="000000">
                    <a:alpha val="43137"/>
                  </a:srgbClr>
                </a:outerShdw>
              </a:effectLst>
            </a:endParaRPr>
          </a:p>
        </p:txBody>
      </p:sp>
      <p:sp>
        <p:nvSpPr>
          <p:cNvPr id="4" name="مستطيل مستدير الزوايا 3"/>
          <p:cNvSpPr/>
          <p:nvPr/>
        </p:nvSpPr>
        <p:spPr>
          <a:xfrm>
            <a:off x="3095626" y="1428750"/>
            <a:ext cx="8328278" cy="49291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en-US" sz="3200" dirty="0">
              <a:solidFill>
                <a:srgbClr val="002060"/>
              </a:solidFill>
            </a:endParaRPr>
          </a:p>
          <a:p>
            <a:pPr>
              <a:defRPr/>
            </a:pPr>
            <a:r>
              <a:rPr lang="en-US" sz="3200" dirty="0" smtClean="0">
                <a:solidFill>
                  <a:srgbClr val="002060"/>
                </a:solidFill>
              </a:rPr>
              <a:t>5- </a:t>
            </a:r>
            <a:r>
              <a:rPr lang="en-US" sz="3200" dirty="0">
                <a:solidFill>
                  <a:srgbClr val="002060"/>
                </a:solidFill>
              </a:rPr>
              <a:t>Sterile gloves </a:t>
            </a:r>
            <a:r>
              <a:rPr lang="en-US" sz="3200" dirty="0" smtClean="0">
                <a:solidFill>
                  <a:srgbClr val="002060"/>
                </a:solidFill>
              </a:rPr>
              <a:t>.</a:t>
            </a:r>
            <a:endParaRPr lang="en-US" sz="3200" dirty="0">
              <a:solidFill>
                <a:srgbClr val="002060"/>
              </a:solidFill>
            </a:endParaRPr>
          </a:p>
          <a:p>
            <a:pPr>
              <a:defRPr/>
            </a:pPr>
            <a:r>
              <a:rPr lang="en-US" sz="2800" dirty="0">
                <a:solidFill>
                  <a:srgbClr val="002060"/>
                </a:solidFill>
              </a:rPr>
              <a:t>6- Goggles or face shield </a:t>
            </a:r>
            <a:r>
              <a:rPr lang="en-US" sz="2800" dirty="0" smtClean="0">
                <a:solidFill>
                  <a:srgbClr val="002060"/>
                </a:solidFill>
              </a:rPr>
              <a:t>.</a:t>
            </a:r>
          </a:p>
          <a:p>
            <a:pPr>
              <a:defRPr/>
            </a:pPr>
            <a:endParaRPr lang="en-US" sz="2800" dirty="0">
              <a:solidFill>
                <a:srgbClr val="002060"/>
              </a:solidFill>
            </a:endParaRPr>
          </a:p>
          <a:p>
            <a:pPr>
              <a:defRPr/>
            </a:pPr>
            <a:r>
              <a:rPr lang="en-US" sz="2800" dirty="0">
                <a:solidFill>
                  <a:srgbClr val="002060"/>
                </a:solidFill>
              </a:rPr>
              <a:t>7- Sterile Suction Catheter kit </a:t>
            </a:r>
            <a:r>
              <a:rPr lang="en-US" sz="2800" dirty="0" smtClean="0">
                <a:solidFill>
                  <a:srgbClr val="002060"/>
                </a:solidFill>
              </a:rPr>
              <a:t>.</a:t>
            </a:r>
          </a:p>
          <a:p>
            <a:pPr>
              <a:defRPr/>
            </a:pPr>
            <a:endParaRPr lang="en-US" sz="2800" dirty="0">
              <a:solidFill>
                <a:srgbClr val="002060"/>
              </a:solidFill>
            </a:endParaRPr>
          </a:p>
          <a:p>
            <a:pPr>
              <a:defRPr/>
            </a:pPr>
            <a:r>
              <a:rPr lang="en-US" sz="2800" dirty="0">
                <a:solidFill>
                  <a:srgbClr val="002060"/>
                </a:solidFill>
              </a:rPr>
              <a:t>8- Water – soluble lubricant </a:t>
            </a:r>
            <a:r>
              <a:rPr lang="en-US" sz="2800" dirty="0" smtClean="0">
                <a:solidFill>
                  <a:srgbClr val="002060"/>
                </a:solidFill>
              </a:rPr>
              <a:t>.</a:t>
            </a:r>
            <a:endParaRPr lang="en-US" sz="2800" dirty="0">
              <a:solidFill>
                <a:srgbClr val="002060"/>
              </a:solidFill>
            </a:endParaRPr>
          </a:p>
          <a:p>
            <a:pPr>
              <a:defRPr/>
            </a:pPr>
            <a:r>
              <a:rPr lang="en-US" sz="2800" dirty="0">
                <a:solidFill>
                  <a:srgbClr val="002060"/>
                </a:solidFill>
              </a:rPr>
              <a:t>10- sterile gauzes</a:t>
            </a:r>
            <a:r>
              <a:rPr lang="en-US" sz="2800" dirty="0" smtClean="0">
                <a:solidFill>
                  <a:srgbClr val="002060"/>
                </a:solidFill>
              </a:rPr>
              <a:t>.</a:t>
            </a:r>
            <a:endParaRPr lang="en-US" sz="2800" dirty="0">
              <a:solidFill>
                <a:srgbClr val="002060"/>
              </a:solidFill>
            </a:endParaRPr>
          </a:p>
          <a:p>
            <a:pPr>
              <a:defRPr/>
            </a:pPr>
            <a:r>
              <a:rPr lang="en-US" sz="2800" dirty="0">
                <a:solidFill>
                  <a:srgbClr val="002060"/>
                </a:solidFill>
              </a:rPr>
              <a:t>11- Moisture resistant disposable bag</a:t>
            </a:r>
            <a:r>
              <a:rPr lang="en-US" sz="2800" dirty="0" smtClean="0">
                <a:solidFill>
                  <a:srgbClr val="002060"/>
                </a:solidFill>
              </a:rPr>
              <a:t>.</a:t>
            </a:r>
          </a:p>
          <a:p>
            <a:pPr>
              <a:defRPr/>
            </a:pPr>
            <a:endParaRPr lang="en-US" sz="2800" dirty="0">
              <a:solidFill>
                <a:srgbClr val="002060"/>
              </a:solidFill>
            </a:endParaRPr>
          </a:p>
          <a:p>
            <a:pPr>
              <a:defRPr/>
            </a:pPr>
            <a:r>
              <a:rPr lang="en-US" sz="2800" dirty="0">
                <a:solidFill>
                  <a:srgbClr val="002060"/>
                </a:solidFill>
              </a:rPr>
              <a:t>12- Sputum trap .</a:t>
            </a:r>
          </a:p>
          <a:p>
            <a:pPr>
              <a:defRPr/>
            </a:pPr>
            <a:r>
              <a:rPr lang="en-US" sz="3200" dirty="0">
                <a:solidFill>
                  <a:schemeClr val="bg1">
                    <a:lumMod val="95000"/>
                    <a:lumOff val="5000"/>
                  </a:schemeClr>
                </a:solidFill>
              </a:rPr>
              <a:t> </a:t>
            </a:r>
          </a:p>
        </p:txBody>
      </p:sp>
      <p:sp>
        <p:nvSpPr>
          <p:cNvPr id="5" name="Rectangle 4"/>
          <p:cNvSpPr/>
          <p:nvPr/>
        </p:nvSpPr>
        <p:spPr>
          <a:xfrm>
            <a:off x="0" y="740581"/>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20850959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صر نائب للمحتوى 1"/>
          <p:cNvSpPr>
            <a:spLocks noGrp="1"/>
          </p:cNvSpPr>
          <p:nvPr>
            <p:ph idx="1"/>
          </p:nvPr>
        </p:nvSpPr>
        <p:spPr/>
        <p:txBody>
          <a:bodyPr/>
          <a:lstStyle/>
          <a:p>
            <a:pPr algn="l" rtl="0" eaLnBrk="1" hangingPunct="1"/>
            <a:r>
              <a:rPr lang="en-US" altLang="ar-SA" sz="3200"/>
              <a:t>4- position the patient.</a:t>
            </a:r>
          </a:p>
          <a:p>
            <a:pPr algn="l" rtl="0" eaLnBrk="1" hangingPunct="1">
              <a:buFont typeface="Wingdings 2" panose="05020102010507070707" pitchFamily="18" charset="2"/>
              <a:buNone/>
            </a:pPr>
            <a:endParaRPr lang="ar-SA" altLang="ar-SA" smtClean="0"/>
          </a:p>
        </p:txBody>
      </p:sp>
      <p:graphicFrame>
        <p:nvGraphicFramePr>
          <p:cNvPr id="5" name="جدول 4"/>
          <p:cNvGraphicFramePr>
            <a:graphicFrameLocks noGrp="1"/>
          </p:cNvGraphicFramePr>
          <p:nvPr>
            <p:extLst>
              <p:ext uri="{D42A27DB-BD31-4B8C-83A1-F6EECF244321}">
                <p14:modId xmlns:p14="http://schemas.microsoft.com/office/powerpoint/2010/main" val="1800243226"/>
              </p:ext>
            </p:extLst>
          </p:nvPr>
        </p:nvGraphicFramePr>
        <p:xfrm>
          <a:off x="2117437" y="2789500"/>
          <a:ext cx="9224836" cy="4068500"/>
        </p:xfrm>
        <a:graphic>
          <a:graphicData uri="http://schemas.openxmlformats.org/drawingml/2006/table">
            <a:tbl>
              <a:tblPr rtl="1" firstRow="1" bandRow="1">
                <a:tableStyleId>{5C22544A-7EE6-4342-B048-85BDC9FD1C3A}</a:tableStyleId>
              </a:tblPr>
              <a:tblGrid>
                <a:gridCol w="4612418">
                  <a:extLst>
                    <a:ext uri="{9D8B030D-6E8A-4147-A177-3AD203B41FA5}">
                      <a16:colId xmlns:a16="http://schemas.microsoft.com/office/drawing/2014/main" val="20000"/>
                    </a:ext>
                  </a:extLst>
                </a:gridCol>
                <a:gridCol w="4612418">
                  <a:extLst>
                    <a:ext uri="{9D8B030D-6E8A-4147-A177-3AD203B41FA5}">
                      <a16:colId xmlns:a16="http://schemas.microsoft.com/office/drawing/2014/main" val="20001"/>
                    </a:ext>
                  </a:extLst>
                </a:gridCol>
              </a:tblGrid>
              <a:tr h="563312">
                <a:tc>
                  <a:txBody>
                    <a:bodyPr/>
                    <a:lstStyle/>
                    <a:p>
                      <a:pPr algn="ctr" rtl="1"/>
                      <a:r>
                        <a:rPr lang="en-US" sz="2800" dirty="0" smtClean="0">
                          <a:solidFill>
                            <a:srgbClr val="002060"/>
                          </a:solidFill>
                        </a:rPr>
                        <a:t>Unconscious</a:t>
                      </a:r>
                      <a:r>
                        <a:rPr lang="en-US" sz="2800" baseline="0" dirty="0" smtClean="0">
                          <a:solidFill>
                            <a:srgbClr val="002060"/>
                          </a:solidFill>
                        </a:rPr>
                        <a:t> patient </a:t>
                      </a:r>
                      <a:endParaRPr lang="ar-SA" sz="2800" dirty="0">
                        <a:solidFill>
                          <a:srgbClr val="002060"/>
                        </a:solidFill>
                      </a:endParaRPr>
                    </a:p>
                  </a:txBody>
                  <a:tcPr marL="91439" marR="91439" marT="45714" marB="45714"/>
                </a:tc>
                <a:tc>
                  <a:txBody>
                    <a:bodyPr/>
                    <a:lstStyle/>
                    <a:p>
                      <a:pPr algn="ctr" rtl="1"/>
                      <a:r>
                        <a:rPr lang="en-US" sz="2800" dirty="0" smtClean="0">
                          <a:solidFill>
                            <a:srgbClr val="002060"/>
                          </a:solidFill>
                        </a:rPr>
                        <a:t>Conscious patient </a:t>
                      </a:r>
                      <a:endParaRPr lang="ar-SA" sz="2800" dirty="0">
                        <a:solidFill>
                          <a:srgbClr val="002060"/>
                        </a:solidFill>
                      </a:endParaRPr>
                    </a:p>
                  </a:txBody>
                  <a:tcPr marL="91439" marR="91439" marT="45714" marB="45714"/>
                </a:tc>
                <a:extLst>
                  <a:ext uri="{0D108BD9-81ED-4DB2-BD59-A6C34878D82A}">
                    <a16:rowId xmlns:a16="http://schemas.microsoft.com/office/drawing/2014/main" val="10000"/>
                  </a:ext>
                </a:extLst>
              </a:tr>
              <a:tr h="3078413">
                <a:tc>
                  <a:txBody>
                    <a:bodyPr/>
                    <a:lstStyle/>
                    <a:p>
                      <a:pPr algn="l" rtl="0"/>
                      <a:r>
                        <a:rPr lang="en-US" sz="2800" dirty="0" smtClean="0"/>
                        <a:t>Lateral position and</a:t>
                      </a:r>
                      <a:r>
                        <a:rPr lang="en-US" sz="2800" baseline="0" dirty="0" smtClean="0"/>
                        <a:t> the patient facing you .</a:t>
                      </a:r>
                      <a:endParaRPr lang="ar-SA" sz="2800" dirty="0"/>
                    </a:p>
                  </a:txBody>
                  <a:tcPr marL="91439" marR="91439" marT="45714" marB="45714"/>
                </a:tc>
                <a:tc>
                  <a:txBody>
                    <a:bodyPr/>
                    <a:lstStyle/>
                    <a:p>
                      <a:pPr algn="l" rtl="1"/>
                      <a:r>
                        <a:rPr lang="en-US" sz="2800" dirty="0" smtClean="0"/>
                        <a:t>Semi – Fowler’s position with:</a:t>
                      </a:r>
                    </a:p>
                    <a:p>
                      <a:pPr lvl="0" algn="l" rtl="0">
                        <a:buFont typeface="Wingdings" pitchFamily="2" charset="2"/>
                        <a:buChar char="ü"/>
                      </a:pPr>
                      <a:r>
                        <a:rPr lang="en-US" sz="2800" dirty="0" smtClean="0"/>
                        <a:t>head turned to one side for oral suctioning </a:t>
                      </a:r>
                    </a:p>
                    <a:p>
                      <a:pPr lvl="0" algn="l" rtl="0">
                        <a:buFont typeface="Wingdings" pitchFamily="2" charset="2"/>
                        <a:buNone/>
                      </a:pPr>
                      <a:r>
                        <a:rPr lang="en-US" sz="2800" dirty="0" smtClean="0"/>
                        <a:t> </a:t>
                      </a:r>
                    </a:p>
                    <a:p>
                      <a:pPr algn="l" rtl="0">
                        <a:buFont typeface="Wingdings" pitchFamily="2" charset="2"/>
                        <a:buChar char="ü"/>
                      </a:pPr>
                      <a:r>
                        <a:rPr lang="en-US" sz="2800" dirty="0" smtClean="0"/>
                        <a:t>For nasal suctioning with the neck hyperextended.</a:t>
                      </a:r>
                      <a:r>
                        <a:rPr lang="en-US" sz="2800" baseline="0" dirty="0" smtClean="0"/>
                        <a:t> </a:t>
                      </a:r>
                      <a:r>
                        <a:rPr lang="en-US" sz="2800" dirty="0" smtClean="0"/>
                        <a:t> </a:t>
                      </a:r>
                      <a:endParaRPr lang="ar-SA" sz="2800" dirty="0"/>
                    </a:p>
                  </a:txBody>
                  <a:tcPr marL="91439" marR="91439" marT="45714" marB="45714"/>
                </a:tc>
                <a:extLst>
                  <a:ext uri="{0D108BD9-81ED-4DB2-BD59-A6C34878D82A}">
                    <a16:rowId xmlns:a16="http://schemas.microsoft.com/office/drawing/2014/main" val="10001"/>
                  </a:ext>
                </a:extLst>
              </a:tr>
            </a:tbl>
          </a:graphicData>
        </a:graphic>
      </p:graphicFrame>
      <p:sp>
        <p:nvSpPr>
          <p:cNvPr id="6" name="عنوان 3"/>
          <p:cNvSpPr>
            <a:spLocks noGrp="1"/>
          </p:cNvSpPr>
          <p:nvPr>
            <p:ph type="title"/>
          </p:nvPr>
        </p:nvSpPr>
        <p:spPr>
          <a:xfrm>
            <a:off x="2117437" y="597916"/>
            <a:ext cx="8911687" cy="128089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90000"/>
          </a:bodyPr>
          <a:lstStyle/>
          <a:p>
            <a:pPr lvl="0" algn="ctr">
              <a:spcBef>
                <a:spcPts val="0"/>
              </a:spcBef>
            </a:pP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endParaRPr lang="en-US" sz="5400" b="1" dirty="0">
              <a:ln w="6600">
                <a:solidFill>
                  <a:srgbClr val="DE7E18"/>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0" y="776696"/>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307341234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صورة 1" descr="ty_zvfzf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143000"/>
            <a:ext cx="30718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صورة 2" descr="oral suctioning posi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1143000"/>
            <a:ext cx="3143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81335"/>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11018533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809720" y="214290"/>
            <a:ext cx="8501122" cy="1219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Aft>
                <a:spcPts val="0"/>
              </a:spcAft>
              <a:defRPr/>
            </a:pPr>
            <a:r>
              <a:rPr lang="en-US" sz="4900" b="1" cap="all" spc="0" dirty="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endParaRPr lang="ar-SA" dirty="0"/>
          </a:p>
        </p:txBody>
      </p:sp>
      <p:sp>
        <p:nvSpPr>
          <p:cNvPr id="22530" name="عنصر نائب للمحتوى 1"/>
          <p:cNvSpPr>
            <a:spLocks noGrp="1"/>
          </p:cNvSpPr>
          <p:nvPr>
            <p:ph idx="1"/>
          </p:nvPr>
        </p:nvSpPr>
        <p:spPr>
          <a:xfrm>
            <a:off x="2024063" y="2286000"/>
            <a:ext cx="8229600" cy="4572000"/>
          </a:xfrm>
        </p:spPr>
        <p:txBody>
          <a:bodyPr/>
          <a:lstStyle/>
          <a:p>
            <a:pPr algn="l" rtl="0" eaLnBrk="1" hangingPunct="1">
              <a:buFont typeface="Wingdings 2" panose="05020102010507070707" pitchFamily="18" charset="2"/>
              <a:buNone/>
            </a:pPr>
            <a:r>
              <a:rPr lang="en-US" altLang="ar-SA" sz="3200">
                <a:solidFill>
                  <a:srgbClr val="002060"/>
                </a:solidFill>
              </a:rPr>
              <a:t>5- Prepare the equipment .</a:t>
            </a:r>
          </a:p>
          <a:p>
            <a:pPr algn="l" rtl="0" eaLnBrk="1" hangingPunct="1">
              <a:buFont typeface="Wingdings 2" panose="05020102010507070707" pitchFamily="18" charset="2"/>
              <a:buNone/>
            </a:pPr>
            <a:endParaRPr lang="en-US" altLang="ar-SA" sz="3200">
              <a:solidFill>
                <a:srgbClr val="002060"/>
              </a:solidFill>
            </a:endParaRPr>
          </a:p>
          <a:p>
            <a:pPr algn="l" rtl="0" eaLnBrk="1" hangingPunct="1">
              <a:buFont typeface="Wingdings 2" panose="05020102010507070707" pitchFamily="18" charset="2"/>
              <a:buNone/>
            </a:pPr>
            <a:r>
              <a:rPr lang="en-US" altLang="ar-SA" sz="3200">
                <a:solidFill>
                  <a:srgbClr val="002060"/>
                </a:solidFill>
              </a:rPr>
              <a:t>6- Make approximate measure of the depth for the insertion of the catheter and test the equipment .</a:t>
            </a:r>
          </a:p>
          <a:p>
            <a:pPr algn="l" rtl="0" eaLnBrk="1" hangingPunct="1">
              <a:buFont typeface="Wingdings 2" panose="05020102010507070707" pitchFamily="18" charset="2"/>
              <a:buNone/>
            </a:pPr>
            <a:endParaRPr lang="en-US" altLang="ar-SA" sz="3200">
              <a:solidFill>
                <a:srgbClr val="002060"/>
              </a:solidFill>
            </a:endParaRPr>
          </a:p>
          <a:p>
            <a:pPr algn="l" rtl="0" eaLnBrk="1" hangingPunct="1">
              <a:buFont typeface="Wingdings 2" panose="05020102010507070707" pitchFamily="18" charset="2"/>
              <a:buNone/>
            </a:pPr>
            <a:r>
              <a:rPr lang="en-US" altLang="ar-SA" sz="3200">
                <a:solidFill>
                  <a:srgbClr val="002060"/>
                </a:solidFill>
              </a:rPr>
              <a:t>7- Lubricate and introduce the catheter :</a:t>
            </a:r>
          </a:p>
          <a:p>
            <a:pPr eaLnBrk="1" hangingPunct="1"/>
            <a:endParaRPr lang="ar-SA" altLang="ar-SA" sz="3200"/>
          </a:p>
        </p:txBody>
      </p:sp>
    </p:spTree>
    <p:extLst>
      <p:ext uri="{BB962C8B-B14F-4D97-AF65-F5344CB8AC3E}">
        <p14:creationId xmlns:p14="http://schemas.microsoft.com/office/powerpoint/2010/main" val="3320573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2311402" y="128589"/>
            <a:ext cx="8286748" cy="2014536"/>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defTabSz="914400">
              <a:buFont typeface="Wingdings" pitchFamily="2" charset="2"/>
              <a:buChar char="§"/>
              <a:defRPr/>
            </a:pPr>
            <a:r>
              <a:rPr lang="en-US" sz="3200" dirty="0">
                <a:solidFill>
                  <a:srgbClr val="444D26">
                    <a:lumMod val="50000"/>
                  </a:srgbClr>
                </a:solidFill>
                <a:latin typeface="Constantia"/>
              </a:rPr>
              <a:t> Oropharyngeal suctioning :</a:t>
            </a:r>
          </a:p>
        </p:txBody>
      </p:sp>
      <p:sp>
        <p:nvSpPr>
          <p:cNvPr id="4" name="مخطط انسيابي: بيانات 3"/>
          <p:cNvSpPr/>
          <p:nvPr/>
        </p:nvSpPr>
        <p:spPr>
          <a:xfrm>
            <a:off x="1219199" y="2143125"/>
            <a:ext cx="9107488" cy="4521992"/>
          </a:xfrm>
          <a:prstGeom prst="flowChartInputOutp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defTabSz="914400">
              <a:buFont typeface="Wingdings" pitchFamily="2" charset="2"/>
              <a:buChar char="ü"/>
              <a:defRPr/>
            </a:pPr>
            <a:r>
              <a:rPr lang="en-US" sz="2400" dirty="0">
                <a:solidFill>
                  <a:srgbClr val="002060"/>
                </a:solidFill>
                <a:latin typeface="Constantia"/>
              </a:rPr>
              <a:t>Pull the tongue forward .</a:t>
            </a:r>
          </a:p>
          <a:p>
            <a:pPr lvl="2" defTabSz="914400">
              <a:defRPr/>
            </a:pPr>
            <a:endParaRPr lang="en-US" sz="2400" dirty="0">
              <a:solidFill>
                <a:srgbClr val="002060"/>
              </a:solidFill>
              <a:latin typeface="Constantia"/>
            </a:endParaRPr>
          </a:p>
          <a:p>
            <a:pPr lvl="2" defTabSz="914400">
              <a:buFont typeface="Wingdings" pitchFamily="2" charset="2"/>
              <a:buChar char="ü"/>
              <a:defRPr/>
            </a:pPr>
            <a:r>
              <a:rPr lang="en-US" sz="2400" dirty="0">
                <a:solidFill>
                  <a:srgbClr val="002060"/>
                </a:solidFill>
                <a:latin typeface="Constantia"/>
              </a:rPr>
              <a:t>Do not apply suction during insertion .</a:t>
            </a:r>
          </a:p>
          <a:p>
            <a:pPr lvl="2" defTabSz="914400">
              <a:defRPr/>
            </a:pPr>
            <a:endParaRPr lang="en-US" sz="2400" dirty="0">
              <a:solidFill>
                <a:srgbClr val="002060"/>
              </a:solidFill>
              <a:latin typeface="Constantia"/>
            </a:endParaRPr>
          </a:p>
          <a:p>
            <a:pPr lvl="2" defTabSz="914400">
              <a:buFont typeface="Wingdings" pitchFamily="2" charset="2"/>
              <a:buChar char="ü"/>
              <a:defRPr/>
            </a:pPr>
            <a:r>
              <a:rPr lang="en-US" sz="2400" dirty="0">
                <a:solidFill>
                  <a:srgbClr val="002060"/>
                </a:solidFill>
                <a:latin typeface="Constantia"/>
              </a:rPr>
              <a:t>Advance the catheter about 10 to 15 cm along on side of the mouth into oropharynx</a:t>
            </a:r>
            <a:r>
              <a:rPr lang="en-US" sz="2400" dirty="0">
                <a:solidFill>
                  <a:prstClr val="white"/>
                </a:solidFill>
                <a:latin typeface="Constantia"/>
              </a:rPr>
              <a:t>.</a:t>
            </a:r>
          </a:p>
        </p:txBody>
      </p:sp>
      <p:sp>
        <p:nvSpPr>
          <p:cNvPr id="5" name="Rectangle 4"/>
          <p:cNvSpPr/>
          <p:nvPr/>
        </p:nvSpPr>
        <p:spPr>
          <a:xfrm>
            <a:off x="0" y="797868"/>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87900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BD7091C-766B-4C90-A4AE-D8D5DA25F90A}"/>
              </a:ext>
            </a:extLst>
          </p:cNvPr>
          <p:cNvPicPr>
            <a:picLocks noGrp="1" noChangeAspect="1"/>
          </p:cNvPicPr>
          <p:nvPr>
            <p:ph idx="1"/>
          </p:nvPr>
        </p:nvPicPr>
        <p:blipFill>
          <a:blip r:embed="rId2"/>
          <a:stretch>
            <a:fillRect/>
          </a:stretch>
        </p:blipFill>
        <p:spPr>
          <a:xfrm>
            <a:off x="2557464" y="1437932"/>
            <a:ext cx="8201024" cy="5262114"/>
          </a:xfrm>
          <a:solidFill>
            <a:srgbClr val="F2F2F2"/>
          </a:solidFill>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3"/>
          <a:stretch>
            <a:fillRect/>
          </a:stretch>
        </p:blipFill>
        <p:spPr>
          <a:xfrm>
            <a:off x="11194110" y="5863530"/>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4"/>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4"/>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none" spc="0" dirty="0" smtClean="0">
                <a:ln w="6600">
                  <a:solidFill>
                    <a:schemeClr val="accent2"/>
                  </a:solidFill>
                  <a:prstDash val="solid"/>
                </a:ln>
                <a:solidFill>
                  <a:srgbClr val="3119C1"/>
                </a:solidFill>
                <a:effectLst>
                  <a:outerShdw blurRad="38100" dist="38100" dir="2700000" algn="tl">
                    <a:srgbClr val="000000">
                      <a:alpha val="43137"/>
                    </a:srgbClr>
                  </a:outerShdw>
                </a:effectLst>
              </a:rPr>
              <a:t>PATIENT’S SUCTIONING</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3691EC65-FE56-45F0-A740-59ACA8C38621}"/>
              </a:ext>
            </a:extLst>
          </p:cNvPr>
          <p:cNvSpPr/>
          <p:nvPr/>
        </p:nvSpPr>
        <p:spPr>
          <a:xfrm>
            <a:off x="2557464" y="5340520"/>
            <a:ext cx="7856664" cy="1323439"/>
          </a:xfrm>
          <a:prstGeom prst="rect">
            <a:avLst/>
          </a:prstGeom>
          <a:solidFill>
            <a:srgbClr val="F2F2F2"/>
          </a:solidFill>
        </p:spPr>
        <p:txBody>
          <a:bodyPr wrap="square" lIns="91440" tIns="45720" rIns="91440" bIns="45720">
            <a:spAutoFit/>
          </a:bodyPr>
          <a:lstStyle/>
          <a:p>
            <a:pPr algn="ctr"/>
            <a:r>
              <a:rPr lang="en-US" sz="4000" b="1" i="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WHY </a:t>
            </a:r>
            <a:r>
              <a:rPr lang="en-US" sz="4000" b="1" i="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SUCTIONING</a:t>
            </a:r>
            <a:r>
              <a:rPr lang="en-US" sz="4000" b="1" i="1" cap="none" spc="0"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 </a:t>
            </a:r>
            <a:r>
              <a:rPr lang="en-US" sz="4000" b="1" i="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IS </a:t>
            </a:r>
          </a:p>
          <a:p>
            <a:pPr algn="ctr"/>
            <a:r>
              <a:rPr lang="en-US" sz="4000" b="1" i="1" cap="none" spc="0"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 SO </a:t>
            </a:r>
            <a:r>
              <a:rPr lang="en-US" sz="4000" b="1" i="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IMPORTANT </a:t>
            </a:r>
            <a:r>
              <a:rPr lang="en-US" sz="4000" b="1" cap="none" spc="0" dirty="0">
                <a:ln w="9525">
                  <a:solidFill>
                    <a:schemeClr val="bg1"/>
                  </a:solidFill>
                  <a:prstDash val="solid"/>
                </a:ln>
                <a:solidFill>
                  <a:srgbClr val="3119C1"/>
                </a:solidFill>
                <a:effectLst>
                  <a:outerShdw blurRad="12700" dist="38100" dir="2700000" algn="tl" rotWithShape="0">
                    <a:schemeClr val="accent5">
                      <a:lumMod val="60000"/>
                      <a:lumOff val="40000"/>
                    </a:schemeClr>
                  </a:outerShdw>
                </a:effectLst>
              </a:rPr>
              <a:t>?</a:t>
            </a:r>
          </a:p>
        </p:txBody>
      </p:sp>
      <p:sp>
        <p:nvSpPr>
          <p:cNvPr id="2" name="Rectangle 1"/>
          <p:cNvSpPr/>
          <p:nvPr/>
        </p:nvSpPr>
        <p:spPr>
          <a:xfrm>
            <a:off x="0" y="745433"/>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58741951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بيضاوي 2"/>
          <p:cNvSpPr/>
          <p:nvPr/>
        </p:nvSpPr>
        <p:spPr>
          <a:xfrm>
            <a:off x="2238375" y="157163"/>
            <a:ext cx="8072438" cy="21002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defTabSz="914400">
              <a:buFont typeface="Wingdings" pitchFamily="2" charset="2"/>
              <a:buChar char="§"/>
              <a:defRPr/>
            </a:pPr>
            <a:r>
              <a:rPr lang="en-US" sz="3200" dirty="0">
                <a:solidFill>
                  <a:prstClr val="black">
                    <a:lumMod val="95000"/>
                    <a:lumOff val="5000"/>
                  </a:prstClr>
                </a:solidFill>
                <a:latin typeface="Constantia"/>
              </a:rPr>
              <a:t> Nasopharyngeal suction </a:t>
            </a:r>
          </a:p>
        </p:txBody>
      </p:sp>
      <p:sp>
        <p:nvSpPr>
          <p:cNvPr id="4" name="مخطط انسيابي: بيانات 3"/>
          <p:cNvSpPr/>
          <p:nvPr/>
        </p:nvSpPr>
        <p:spPr>
          <a:xfrm>
            <a:off x="1133475" y="2257427"/>
            <a:ext cx="9034463" cy="4429124"/>
          </a:xfrm>
          <a:prstGeom prst="flowChartInputOutp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defTabSz="914400">
              <a:buFont typeface="Wingdings" pitchFamily="2" charset="2"/>
              <a:buChar char="ü"/>
              <a:defRPr/>
            </a:pPr>
            <a:r>
              <a:rPr lang="en-US" sz="2400" b="1" dirty="0">
                <a:solidFill>
                  <a:srgbClr val="002060"/>
                </a:solidFill>
                <a:latin typeface="Constantia"/>
              </a:rPr>
              <a:t>Advance the catheter along the nasal cavity with out suctioning.</a:t>
            </a:r>
          </a:p>
          <a:p>
            <a:pPr lvl="2" defTabSz="914400">
              <a:defRPr/>
            </a:pPr>
            <a:endParaRPr lang="en-US" sz="2400" b="1" dirty="0">
              <a:solidFill>
                <a:srgbClr val="002060"/>
              </a:solidFill>
              <a:latin typeface="Constantia"/>
            </a:endParaRPr>
          </a:p>
          <a:p>
            <a:pPr lvl="2" defTabSz="914400">
              <a:buFont typeface="Wingdings" pitchFamily="2" charset="2"/>
              <a:buChar char="ü"/>
              <a:defRPr/>
            </a:pPr>
            <a:r>
              <a:rPr lang="en-US" sz="2400" b="1" dirty="0">
                <a:solidFill>
                  <a:srgbClr val="002060"/>
                </a:solidFill>
                <a:latin typeface="Constantia"/>
              </a:rPr>
              <a:t> Never force the catheter against an obstruction .</a:t>
            </a:r>
          </a:p>
        </p:txBody>
      </p:sp>
      <p:sp>
        <p:nvSpPr>
          <p:cNvPr id="5" name="Rectangle 4"/>
          <p:cNvSpPr/>
          <p:nvPr/>
        </p:nvSpPr>
        <p:spPr>
          <a:xfrm>
            <a:off x="0" y="745629"/>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16684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لمحتوى 1"/>
          <p:cNvSpPr>
            <a:spLocks noGrp="1"/>
          </p:cNvSpPr>
          <p:nvPr>
            <p:ph idx="1"/>
          </p:nvPr>
        </p:nvSpPr>
        <p:spPr>
          <a:xfrm>
            <a:off x="2057400" y="714376"/>
            <a:ext cx="8401050" cy="4572000"/>
          </a:xfrm>
        </p:spPr>
        <p:txBody>
          <a:bodyPr/>
          <a:lstStyle/>
          <a:p>
            <a:pPr algn="l" rtl="0" eaLnBrk="1" hangingPunct="1">
              <a:buFont typeface="Wingdings 2" panose="05020102010507070707" pitchFamily="18" charset="2"/>
              <a:buNone/>
            </a:pPr>
            <a:r>
              <a:rPr lang="en-US" altLang="ar-SA" sz="3200" dirty="0">
                <a:solidFill>
                  <a:srgbClr val="002060"/>
                </a:solidFill>
              </a:rPr>
              <a:t>8- Perform </a:t>
            </a:r>
            <a:r>
              <a:rPr lang="en-US" altLang="ar-SA" sz="3200" dirty="0" smtClean="0">
                <a:solidFill>
                  <a:srgbClr val="002060"/>
                </a:solidFill>
              </a:rPr>
              <a:t>suctioning.</a:t>
            </a:r>
          </a:p>
          <a:p>
            <a:pPr algn="l" rtl="0" eaLnBrk="1" hangingPunct="1">
              <a:buFont typeface="Wingdings 2" panose="05020102010507070707" pitchFamily="18" charset="2"/>
              <a:buNone/>
            </a:pPr>
            <a:endParaRPr lang="en-US" altLang="ar-SA" sz="3200" dirty="0">
              <a:solidFill>
                <a:srgbClr val="002060"/>
              </a:solidFill>
            </a:endParaRPr>
          </a:p>
          <a:p>
            <a:pPr algn="l" rtl="0" eaLnBrk="1" hangingPunct="1">
              <a:buFont typeface="Wingdings 2" panose="05020102010507070707" pitchFamily="18" charset="2"/>
              <a:buNone/>
            </a:pPr>
            <a:r>
              <a:rPr lang="en-US" altLang="ar-SA" sz="3200" dirty="0">
                <a:solidFill>
                  <a:srgbClr val="002060"/>
                </a:solidFill>
              </a:rPr>
              <a:t>9-  Clean the catheter and apply suction again :</a:t>
            </a:r>
          </a:p>
          <a:p>
            <a:pPr algn="l" rtl="0" eaLnBrk="1" hangingPunct="1">
              <a:buFont typeface="Wingdings 2" panose="05020102010507070707" pitchFamily="18" charset="2"/>
              <a:buNone/>
            </a:pPr>
            <a:endParaRPr lang="en-US" altLang="ar-SA" sz="2800" dirty="0"/>
          </a:p>
          <a:p>
            <a:pPr algn="l" rtl="0" eaLnBrk="1" hangingPunct="1"/>
            <a:endParaRPr lang="ar-SA" altLang="ar-SA" dirty="0" smtClean="0"/>
          </a:p>
        </p:txBody>
      </p:sp>
      <p:sp>
        <p:nvSpPr>
          <p:cNvPr id="6" name="مستطيل مستدير الزوايا 5"/>
          <p:cNvSpPr/>
          <p:nvPr/>
        </p:nvSpPr>
        <p:spPr>
          <a:xfrm>
            <a:off x="1733550" y="3286125"/>
            <a:ext cx="8724900" cy="357187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defTabSz="914400">
              <a:buFont typeface="Wingdings" pitchFamily="2" charset="2"/>
              <a:buChar char="ü"/>
              <a:defRPr/>
            </a:pPr>
            <a:endParaRPr lang="en-US" sz="3200" dirty="0">
              <a:solidFill>
                <a:prstClr val="white"/>
              </a:solidFill>
              <a:latin typeface="Constantia"/>
            </a:endParaRPr>
          </a:p>
          <a:p>
            <a:pPr lvl="2" defTabSz="914400">
              <a:buFont typeface="Wingdings" pitchFamily="2" charset="2"/>
              <a:buChar char="ü"/>
              <a:defRPr/>
            </a:pPr>
            <a:r>
              <a:rPr lang="en-US" sz="3200" dirty="0">
                <a:solidFill>
                  <a:srgbClr val="002060"/>
                </a:solidFill>
                <a:latin typeface="Constantia"/>
              </a:rPr>
              <a:t>Wipe off the catheter with sterile gauze. </a:t>
            </a:r>
          </a:p>
          <a:p>
            <a:pPr lvl="2" defTabSz="914400">
              <a:defRPr/>
            </a:pPr>
            <a:endParaRPr lang="en-US" sz="3200" dirty="0">
              <a:solidFill>
                <a:srgbClr val="002060"/>
              </a:solidFill>
              <a:latin typeface="Constantia"/>
            </a:endParaRPr>
          </a:p>
          <a:p>
            <a:pPr lvl="2" defTabSz="914400">
              <a:buFont typeface="Wingdings" pitchFamily="2" charset="2"/>
              <a:buChar char="ü"/>
              <a:defRPr/>
            </a:pPr>
            <a:r>
              <a:rPr lang="en-US" sz="3200" dirty="0">
                <a:solidFill>
                  <a:srgbClr val="002060"/>
                </a:solidFill>
                <a:latin typeface="Constantia"/>
              </a:rPr>
              <a:t>Flush the catheter with sterile water or saline.</a:t>
            </a:r>
          </a:p>
          <a:p>
            <a:pPr lvl="2" defTabSz="914400">
              <a:defRPr/>
            </a:pPr>
            <a:endParaRPr lang="en-US" sz="3200" dirty="0">
              <a:solidFill>
                <a:srgbClr val="002060"/>
              </a:solidFill>
              <a:latin typeface="Constantia"/>
            </a:endParaRPr>
          </a:p>
          <a:p>
            <a:pPr lvl="2" defTabSz="914400">
              <a:buFont typeface="Wingdings" pitchFamily="2" charset="2"/>
              <a:buChar char="ü"/>
              <a:defRPr/>
            </a:pPr>
            <a:r>
              <a:rPr lang="en-US" sz="3200" dirty="0">
                <a:solidFill>
                  <a:srgbClr val="002060"/>
                </a:solidFill>
                <a:latin typeface="Constantia"/>
              </a:rPr>
              <a:t>Relubricate the catheter and repeat suctioning until the air passage is clear.   </a:t>
            </a:r>
          </a:p>
          <a:p>
            <a:pPr defTabSz="914400">
              <a:defRPr/>
            </a:pPr>
            <a:endParaRPr lang="en-US" sz="3200" dirty="0">
              <a:solidFill>
                <a:prstClr val="white"/>
              </a:solidFill>
              <a:latin typeface="Constantia"/>
            </a:endParaRPr>
          </a:p>
        </p:txBody>
      </p:sp>
      <p:sp>
        <p:nvSpPr>
          <p:cNvPr id="7" name="سهم للأسفل 6"/>
          <p:cNvSpPr/>
          <p:nvPr/>
        </p:nvSpPr>
        <p:spPr>
          <a:xfrm>
            <a:off x="5881688" y="2643189"/>
            <a:ext cx="214312"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endParaRPr lang="ar-SA">
              <a:solidFill>
                <a:prstClr val="white"/>
              </a:solidFill>
              <a:latin typeface="Constantia"/>
              <a:cs typeface="Times New Roman" panose="02020603050405020304" pitchFamily="18" charset="0"/>
            </a:endParaRPr>
          </a:p>
        </p:txBody>
      </p:sp>
    </p:spTree>
    <p:extLst>
      <p:ext uri="{BB962C8B-B14F-4D97-AF65-F5344CB8AC3E}">
        <p14:creationId xmlns:p14="http://schemas.microsoft.com/office/powerpoint/2010/main" val="83050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3"/>
          <p:cNvSpPr txBox="1">
            <a:spLocks/>
          </p:cNvSpPr>
          <p:nvPr/>
        </p:nvSpPr>
        <p:spPr>
          <a:xfrm>
            <a:off x="1981200" y="152400"/>
            <a:ext cx="8229600" cy="1219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5400" b="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endParaRPr lang="en-US" sz="5400" b="1" dirty="0">
              <a:ln w="6600">
                <a:solidFill>
                  <a:srgbClr val="DE7E18"/>
                </a:solidFill>
                <a:prstDash val="solid"/>
              </a:ln>
              <a:solidFill>
                <a:srgbClr val="3119C1"/>
              </a:solidFill>
              <a:effectLst>
                <a:outerShdw blurRad="38100" dist="38100" dir="2700000" algn="tl">
                  <a:srgbClr val="000000">
                    <a:alpha val="43137"/>
                  </a:srgbClr>
                </a:outerShdw>
              </a:effectLst>
              <a:latin typeface="Century Gothic" panose="020B0502020202020204"/>
            </a:endParaRPr>
          </a:p>
        </p:txBody>
      </p:sp>
      <p:sp>
        <p:nvSpPr>
          <p:cNvPr id="3" name="مستطيل مستدير الزوايا 2"/>
          <p:cNvSpPr/>
          <p:nvPr/>
        </p:nvSpPr>
        <p:spPr>
          <a:xfrm>
            <a:off x="1809751" y="1714500"/>
            <a:ext cx="8501063" cy="45720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2" defTabSz="914400">
              <a:buFont typeface="Wingdings" pitchFamily="2" charset="2"/>
              <a:buChar char="ü"/>
              <a:defRPr/>
            </a:pPr>
            <a:r>
              <a:rPr lang="en-US" sz="3200" dirty="0">
                <a:solidFill>
                  <a:srgbClr val="002060"/>
                </a:solidFill>
                <a:latin typeface="Constantia"/>
              </a:rPr>
              <a:t>Allow 20 t0 30 second intervals between each suction and limit suctioning to 5 minutes in total .</a:t>
            </a:r>
          </a:p>
          <a:p>
            <a:pPr lvl="2" defTabSz="914400">
              <a:defRPr/>
            </a:pPr>
            <a:endParaRPr lang="en-US" sz="3200" dirty="0">
              <a:solidFill>
                <a:srgbClr val="002060"/>
              </a:solidFill>
              <a:latin typeface="Constantia"/>
            </a:endParaRPr>
          </a:p>
          <a:p>
            <a:pPr lvl="2" defTabSz="914400">
              <a:buFont typeface="Wingdings" pitchFamily="2" charset="2"/>
              <a:buChar char="ü"/>
              <a:defRPr/>
            </a:pPr>
            <a:r>
              <a:rPr lang="en-US" sz="3200" dirty="0">
                <a:solidFill>
                  <a:srgbClr val="002060"/>
                </a:solidFill>
                <a:latin typeface="Constantia"/>
              </a:rPr>
              <a:t>Alternate nares for repeat suctioning.</a:t>
            </a:r>
          </a:p>
          <a:p>
            <a:pPr lvl="2" defTabSz="914400">
              <a:defRPr/>
            </a:pPr>
            <a:endParaRPr lang="en-US" sz="3200" dirty="0">
              <a:solidFill>
                <a:srgbClr val="002060"/>
              </a:solidFill>
              <a:latin typeface="Constantia"/>
            </a:endParaRPr>
          </a:p>
          <a:p>
            <a:pPr lvl="2" defTabSz="914400">
              <a:buFont typeface="Wingdings" pitchFamily="2" charset="2"/>
              <a:buChar char="ü"/>
              <a:defRPr/>
            </a:pPr>
            <a:r>
              <a:rPr lang="en-US" sz="3200" dirty="0">
                <a:solidFill>
                  <a:srgbClr val="002060"/>
                </a:solidFill>
                <a:latin typeface="Constantia"/>
              </a:rPr>
              <a:t>Encourage the client to breath deeply and to cough between suctioning .</a:t>
            </a:r>
          </a:p>
        </p:txBody>
      </p:sp>
      <p:sp>
        <p:nvSpPr>
          <p:cNvPr id="4" name="Rectangle 3"/>
          <p:cNvSpPr/>
          <p:nvPr/>
        </p:nvSpPr>
        <p:spPr>
          <a:xfrm>
            <a:off x="0" y="762000"/>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571381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txBox="1">
            <a:spLocks noGrp="1"/>
          </p:cNvSpPr>
          <p:nvPr>
            <p:ph type="title"/>
          </p:nvPr>
        </p:nvSpPr>
        <p:spPr>
          <a:xfrm>
            <a:off x="1843087" y="209550"/>
            <a:ext cx="8810625" cy="1219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9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dirty="0" smtClean="0">
                <a:solidFill>
                  <a:schemeClr val="bg1">
                    <a:lumMod val="95000"/>
                    <a:lumOff val="5000"/>
                  </a:schemeClr>
                </a:solidFill>
              </a:rPr>
              <a:t> </a:t>
            </a:r>
            <a:br>
              <a:rPr dirty="0" smtClean="0">
                <a:solidFill>
                  <a:schemeClr val="bg1">
                    <a:lumMod val="95000"/>
                    <a:lumOff val="5000"/>
                  </a:schemeClr>
                </a:solidFill>
              </a:rPr>
            </a:br>
            <a:r>
              <a:rPr lang="en-US" sz="5400" b="1" cap="all" spc="0"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r>
              <a:rPr lang="en-US" sz="5400" b="1" spc="0" dirty="0">
                <a:ln w="6600">
                  <a:solidFill>
                    <a:srgbClr val="DE7E18"/>
                  </a:solidFill>
                  <a:prstDash val="solid"/>
                </a:ln>
                <a:solidFill>
                  <a:srgbClr val="3119C1"/>
                </a:solidFill>
                <a:effectLst>
                  <a:outerShdw blurRad="38100" dist="38100" dir="2700000" algn="tl">
                    <a:srgbClr val="000000">
                      <a:alpha val="43137"/>
                    </a:srgbClr>
                  </a:outerShdw>
                </a:effectLst>
                <a:latin typeface="Century Gothic" panose="020B0502020202020204"/>
              </a:rPr>
              <a:t/>
            </a:r>
            <a:br>
              <a:rPr lang="en-US" sz="5400" b="1" spc="0" dirty="0">
                <a:ln w="6600">
                  <a:solidFill>
                    <a:srgbClr val="DE7E18"/>
                  </a:solidFill>
                  <a:prstDash val="solid"/>
                </a:ln>
                <a:solidFill>
                  <a:srgbClr val="3119C1"/>
                </a:solidFill>
                <a:effectLst>
                  <a:outerShdw blurRad="38100" dist="38100" dir="2700000" algn="tl">
                    <a:srgbClr val="000000">
                      <a:alpha val="43137"/>
                    </a:srgbClr>
                  </a:outerShdw>
                </a:effectLst>
                <a:latin typeface="Century Gothic" panose="020B0502020202020204"/>
              </a:rPr>
            </a:br>
            <a:endParaRPr lang="ar-SA" dirty="0"/>
          </a:p>
        </p:txBody>
      </p:sp>
      <p:sp>
        <p:nvSpPr>
          <p:cNvPr id="27650" name="عنصر نائب للمحتوى 1"/>
          <p:cNvSpPr>
            <a:spLocks noGrp="1"/>
          </p:cNvSpPr>
          <p:nvPr>
            <p:ph idx="1"/>
          </p:nvPr>
        </p:nvSpPr>
        <p:spPr>
          <a:xfrm>
            <a:off x="2016125" y="1557338"/>
            <a:ext cx="8229600" cy="2913062"/>
          </a:xfrm>
        </p:spPr>
        <p:txBody>
          <a:bodyPr>
            <a:normAutofit fontScale="92500"/>
          </a:bodyPr>
          <a:lstStyle/>
          <a:p>
            <a:pPr algn="l" rtl="0" eaLnBrk="1" hangingPunct="1">
              <a:buFont typeface="Wingdings 2" panose="05020102010507070707" pitchFamily="18" charset="2"/>
              <a:buNone/>
            </a:pPr>
            <a:r>
              <a:rPr lang="en-US" altLang="ar-SA" sz="3200" dirty="0">
                <a:solidFill>
                  <a:srgbClr val="002060"/>
                </a:solidFill>
              </a:rPr>
              <a:t>10 –Obtain specimen if required.</a:t>
            </a:r>
          </a:p>
          <a:p>
            <a:pPr algn="l" rtl="0" eaLnBrk="1" hangingPunct="1">
              <a:buFont typeface="Wingdings 2" panose="05020102010507070707" pitchFamily="18" charset="2"/>
              <a:buNone/>
            </a:pPr>
            <a:r>
              <a:rPr lang="en-US" altLang="ar-SA" sz="3200" dirty="0">
                <a:solidFill>
                  <a:srgbClr val="002060"/>
                </a:solidFill>
              </a:rPr>
              <a:t>11- Promote the patient comfort .</a:t>
            </a:r>
          </a:p>
          <a:p>
            <a:pPr algn="l" rtl="0" eaLnBrk="1" hangingPunct="1">
              <a:buFont typeface="Wingdings 2" panose="05020102010507070707" pitchFamily="18" charset="2"/>
              <a:buNone/>
            </a:pPr>
            <a:r>
              <a:rPr lang="en-US" altLang="ar-SA" sz="3200" dirty="0">
                <a:solidFill>
                  <a:srgbClr val="002060"/>
                </a:solidFill>
              </a:rPr>
              <a:t>12- Dispose of equipment and ensure availability for the next suction .</a:t>
            </a:r>
          </a:p>
          <a:p>
            <a:pPr algn="l" rtl="0" eaLnBrk="1" hangingPunct="1">
              <a:buFont typeface="Wingdings 2" panose="05020102010507070707" pitchFamily="18" charset="2"/>
              <a:buNone/>
            </a:pPr>
            <a:r>
              <a:rPr lang="en-US" altLang="ar-SA" sz="3200" dirty="0">
                <a:solidFill>
                  <a:srgbClr val="002060"/>
                </a:solidFill>
              </a:rPr>
              <a:t>13- Assess the effectiveness of suctioning .  </a:t>
            </a:r>
            <a:endParaRPr lang="ar-SA" altLang="ar-SA" sz="3200" dirty="0">
              <a:solidFill>
                <a:srgbClr val="002060"/>
              </a:solidFill>
            </a:endParaRPr>
          </a:p>
          <a:p>
            <a:pPr algn="l" rtl="0" eaLnBrk="1" hangingPunct="1">
              <a:buFont typeface="Wingdings 2" panose="05020102010507070707" pitchFamily="18" charset="2"/>
              <a:buNone/>
            </a:pPr>
            <a:endParaRPr lang="en-US" altLang="ar-SA" sz="2800" dirty="0"/>
          </a:p>
          <a:p>
            <a:pPr algn="l" rtl="0" eaLnBrk="1" hangingPunct="1">
              <a:buFont typeface="Wingdings 2" panose="05020102010507070707" pitchFamily="18" charset="2"/>
              <a:buNone/>
            </a:pPr>
            <a:endParaRPr lang="en-US" altLang="ar-SA" sz="2800" dirty="0"/>
          </a:p>
          <a:p>
            <a:pPr algn="l" rtl="0" eaLnBrk="1" hangingPunct="1"/>
            <a:endParaRPr lang="ar-SA" altLang="ar-SA" dirty="0" smtClean="0"/>
          </a:p>
        </p:txBody>
      </p:sp>
      <p:pic>
        <p:nvPicPr>
          <p:cNvPr id="27652" name="صورة 6" descr="OROPHARYNGEAL SUCTION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4359276"/>
            <a:ext cx="2667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صورة 4" descr="NASOPHARYNGEAL SUCTION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4360864"/>
            <a:ext cx="2665412"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712143"/>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14239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4095751" y="2643188"/>
            <a:ext cx="3929063" cy="171450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r>
              <a:rPr lang="en-US" sz="3200" dirty="0">
                <a:solidFill>
                  <a:prstClr val="black">
                    <a:lumMod val="95000"/>
                    <a:lumOff val="5000"/>
                  </a:prstClr>
                </a:solidFill>
                <a:latin typeface="Constantia"/>
              </a:rPr>
              <a:t>Complications </a:t>
            </a:r>
            <a:endParaRPr lang="ar-SA" sz="3200" dirty="0">
              <a:solidFill>
                <a:prstClr val="white"/>
              </a:solidFill>
              <a:latin typeface="Constantia"/>
              <a:cs typeface="Times New Roman" panose="02020603050405020304" pitchFamily="18" charset="0"/>
            </a:endParaRPr>
          </a:p>
        </p:txBody>
      </p:sp>
      <p:sp>
        <p:nvSpPr>
          <p:cNvPr id="3" name="مستطيل مستدير الزوايا 2"/>
          <p:cNvSpPr/>
          <p:nvPr/>
        </p:nvSpPr>
        <p:spPr>
          <a:xfrm>
            <a:off x="7453314" y="357188"/>
            <a:ext cx="2643187" cy="257175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r>
              <a:rPr lang="en-US" sz="3200" dirty="0">
                <a:solidFill>
                  <a:prstClr val="white"/>
                </a:solidFill>
                <a:latin typeface="Constantia"/>
              </a:rPr>
              <a:t>Trauma to the airway </a:t>
            </a:r>
            <a:endParaRPr lang="ar-SA" sz="3200" dirty="0">
              <a:solidFill>
                <a:prstClr val="white"/>
              </a:solidFill>
              <a:latin typeface="Constantia"/>
              <a:cs typeface="Times New Roman" panose="02020603050405020304" pitchFamily="18" charset="0"/>
            </a:endParaRPr>
          </a:p>
        </p:txBody>
      </p:sp>
      <p:sp>
        <p:nvSpPr>
          <p:cNvPr id="4" name="مستطيل مستدير الزوايا 3"/>
          <p:cNvSpPr/>
          <p:nvPr/>
        </p:nvSpPr>
        <p:spPr>
          <a:xfrm>
            <a:off x="1809751" y="285750"/>
            <a:ext cx="2714625" cy="257175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r>
              <a:rPr lang="en-US" sz="3200" dirty="0">
                <a:solidFill>
                  <a:prstClr val="white"/>
                </a:solidFill>
                <a:latin typeface="Constantia"/>
              </a:rPr>
              <a:t>Hypoxemia </a:t>
            </a:r>
            <a:endParaRPr lang="ar-SA" sz="3200" dirty="0">
              <a:solidFill>
                <a:prstClr val="white"/>
              </a:solidFill>
              <a:latin typeface="Constantia"/>
              <a:cs typeface="Times New Roman" panose="02020603050405020304" pitchFamily="18" charset="0"/>
            </a:endParaRPr>
          </a:p>
        </p:txBody>
      </p:sp>
      <p:sp>
        <p:nvSpPr>
          <p:cNvPr id="5" name="مستطيل مستدير الزوايا 4"/>
          <p:cNvSpPr/>
          <p:nvPr/>
        </p:nvSpPr>
        <p:spPr>
          <a:xfrm>
            <a:off x="7667625" y="4000500"/>
            <a:ext cx="2643188" cy="257175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r>
              <a:rPr lang="en-US" sz="3200" dirty="0">
                <a:solidFill>
                  <a:prstClr val="white"/>
                </a:solidFill>
                <a:latin typeface="Constantia"/>
              </a:rPr>
              <a:t>Cardiac dysrhythmia </a:t>
            </a:r>
            <a:endParaRPr lang="ar-SA" sz="3200" dirty="0">
              <a:solidFill>
                <a:prstClr val="white"/>
              </a:solidFill>
              <a:latin typeface="Constantia"/>
              <a:cs typeface="Times New Roman" panose="02020603050405020304" pitchFamily="18" charset="0"/>
            </a:endParaRPr>
          </a:p>
        </p:txBody>
      </p:sp>
      <p:sp>
        <p:nvSpPr>
          <p:cNvPr id="6" name="مستطيل مستدير الزوايا 5"/>
          <p:cNvSpPr/>
          <p:nvPr/>
        </p:nvSpPr>
        <p:spPr>
          <a:xfrm>
            <a:off x="1881189" y="4000500"/>
            <a:ext cx="2643187" cy="2571750"/>
          </a:xfrm>
          <a:prstGeom prst="round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r>
              <a:rPr lang="en-US" sz="3200" dirty="0">
                <a:solidFill>
                  <a:prstClr val="white"/>
                </a:solidFill>
                <a:latin typeface="Constantia"/>
              </a:rPr>
              <a:t>Nosocomial infection</a:t>
            </a:r>
            <a:endParaRPr lang="ar-SA" sz="3200" dirty="0">
              <a:solidFill>
                <a:prstClr val="white"/>
              </a:solidFill>
              <a:latin typeface="Constantia"/>
              <a:cs typeface="Times New Roman" panose="02020603050405020304" pitchFamily="18" charset="0"/>
            </a:endParaRPr>
          </a:p>
        </p:txBody>
      </p:sp>
    </p:spTree>
    <p:extLst>
      <p:ext uri="{BB962C8B-B14F-4D97-AF65-F5344CB8AC3E}">
        <p14:creationId xmlns:p14="http://schemas.microsoft.com/office/powerpoint/2010/main" val="3878729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85389" y="745433"/>
            <a:ext cx="1682844"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HAZARDS COMPLICATIONS</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3048000" y="1525768"/>
            <a:ext cx="6096000" cy="5909310"/>
          </a:xfrm>
          <a:prstGeom prst="rect">
            <a:avLst/>
          </a:prstGeom>
        </p:spPr>
        <p:txBody>
          <a:bodyPr>
            <a:spAutoFit/>
          </a:bodyPr>
          <a:lstStyle/>
          <a:p>
            <a:pPr>
              <a:buFont typeface="Arial" panose="020B0604020202020204" pitchFamily="34" charset="0"/>
              <a:buChar char="•"/>
            </a:pPr>
            <a:r>
              <a:rPr lang="en-GB" dirty="0">
                <a:solidFill>
                  <a:srgbClr val="000000"/>
                </a:solidFill>
                <a:latin typeface="Arial" panose="020B0604020202020204" pitchFamily="34" charset="0"/>
              </a:rPr>
              <a:t>Hypoxia / </a:t>
            </a:r>
            <a:r>
              <a:rPr lang="en-GB" dirty="0" smtClean="0">
                <a:solidFill>
                  <a:srgbClr val="000000"/>
                </a:solidFill>
                <a:latin typeface="Arial" panose="020B0604020202020204" pitchFamily="34" charset="0"/>
              </a:rPr>
              <a:t>hypoxemia</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Tracheal and / or bronchial mucosal </a:t>
            </a:r>
            <a:r>
              <a:rPr lang="en-GB" dirty="0" smtClean="0">
                <a:solidFill>
                  <a:srgbClr val="000000"/>
                </a:solidFill>
                <a:latin typeface="Arial" panose="020B0604020202020204" pitchFamily="34" charset="0"/>
              </a:rPr>
              <a:t>trauma</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Cardiac or respiratory </a:t>
            </a:r>
            <a:r>
              <a:rPr lang="en-GB" dirty="0" smtClean="0">
                <a:solidFill>
                  <a:srgbClr val="000000"/>
                </a:solidFill>
                <a:latin typeface="Arial" panose="020B0604020202020204" pitchFamily="34" charset="0"/>
              </a:rPr>
              <a:t>arrest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Pulmonary </a:t>
            </a:r>
            <a:r>
              <a:rPr lang="en-GB" dirty="0" smtClean="0">
                <a:solidFill>
                  <a:srgbClr val="000000"/>
                </a:solidFill>
                <a:latin typeface="Arial" panose="020B0604020202020204" pitchFamily="34" charset="0"/>
              </a:rPr>
              <a:t>haemorrhage </a:t>
            </a:r>
            <a:r>
              <a:rPr lang="en-GB" dirty="0">
                <a:solidFill>
                  <a:srgbClr val="000000"/>
                </a:solidFill>
                <a:latin typeface="Arial" panose="020B0604020202020204" pitchFamily="34" charset="0"/>
              </a:rPr>
              <a:t>/ </a:t>
            </a:r>
            <a:r>
              <a:rPr lang="en-GB" dirty="0" smtClean="0">
                <a:solidFill>
                  <a:srgbClr val="000000"/>
                </a:solidFill>
                <a:latin typeface="Arial" panose="020B0604020202020204" pitchFamily="34" charset="0"/>
              </a:rPr>
              <a:t>bleeding</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Cardiac </a:t>
            </a:r>
            <a:r>
              <a:rPr lang="en-GB" dirty="0" smtClean="0">
                <a:solidFill>
                  <a:srgbClr val="000000"/>
                </a:solidFill>
                <a:latin typeface="Arial" panose="020B0604020202020204" pitchFamily="34" charset="0"/>
              </a:rPr>
              <a:t>dysrhythmias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Pulmonary </a:t>
            </a:r>
            <a:r>
              <a:rPr lang="en-GB" dirty="0" smtClean="0">
                <a:solidFill>
                  <a:srgbClr val="000000"/>
                </a:solidFill>
                <a:latin typeface="Arial" panose="020B0604020202020204" pitchFamily="34" charset="0"/>
              </a:rPr>
              <a:t>atelectasis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Bronchoconstriction / </a:t>
            </a:r>
            <a:r>
              <a:rPr lang="en-GB" dirty="0" smtClean="0">
                <a:solidFill>
                  <a:srgbClr val="000000"/>
                </a:solidFill>
                <a:latin typeface="Arial" panose="020B0604020202020204" pitchFamily="34" charset="0"/>
              </a:rPr>
              <a:t>bronchospasm</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Hypotension / </a:t>
            </a:r>
            <a:r>
              <a:rPr lang="en-GB" dirty="0" smtClean="0">
                <a:solidFill>
                  <a:srgbClr val="000000"/>
                </a:solidFill>
                <a:latin typeface="Arial" panose="020B0604020202020204" pitchFamily="34" charset="0"/>
              </a:rPr>
              <a:t>hypertension</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Elevated </a:t>
            </a:r>
            <a:r>
              <a:rPr lang="en-GB" dirty="0" smtClean="0">
                <a:solidFill>
                  <a:srgbClr val="000000"/>
                </a:solidFill>
                <a:latin typeface="Arial" panose="020B0604020202020204" pitchFamily="34" charset="0"/>
              </a:rPr>
              <a:t>ICP</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Interruption of mechanical ventilation</a:t>
            </a:r>
          </a:p>
          <a:p>
            <a:r>
              <a:rPr lang="en-GB" dirty="0"/>
              <a:t/>
            </a:r>
            <a:br>
              <a:rPr lang="en-GB" dirty="0"/>
            </a:br>
            <a:endParaRPr lang="en-GB" dirty="0"/>
          </a:p>
        </p:txBody>
      </p:sp>
    </p:spTree>
    <p:extLst>
      <p:ext uri="{BB962C8B-B14F-4D97-AF65-F5344CB8AC3E}">
        <p14:creationId xmlns:p14="http://schemas.microsoft.com/office/powerpoint/2010/main" val="154325051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FEBE-404E-4145-8407-4E911D57C5FC}"/>
              </a:ext>
            </a:extLst>
          </p:cNvPr>
          <p:cNvPicPr>
            <a:picLocks noChangeAspect="1"/>
          </p:cNvPicPr>
          <p:nvPr/>
        </p:nvPicPr>
        <p:blipFill>
          <a:blip r:embed="rId3"/>
          <a:stretch>
            <a:fillRect/>
          </a:stretch>
        </p:blipFill>
        <p:spPr>
          <a:xfrm>
            <a:off x="244743" y="5340520"/>
            <a:ext cx="1158340" cy="1359526"/>
          </a:xfrm>
          <a:prstGeom prst="rect">
            <a:avLst/>
          </a:prstGeom>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4"/>
          <a:stretch>
            <a:fillRect/>
          </a:stretch>
        </p:blipFill>
        <p:spPr>
          <a:xfrm>
            <a:off x="11194110" y="5863530"/>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5"/>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5"/>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45944" y="786969"/>
            <a:ext cx="1352712" cy="461665"/>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L E A F</a:t>
            </a: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lvl="0" algn="ct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Prevention?</a:t>
            </a:r>
            <a:r>
              <a:rPr lang="en-US" sz="5400" b="1" dirty="0">
                <a:ln w="6600">
                  <a:solidFill>
                    <a:srgbClr val="DE7E18"/>
                  </a:solidFill>
                  <a:prstDash val="solid"/>
                </a:ln>
                <a:solidFill>
                  <a:srgbClr val="3119C1"/>
                </a:solidFill>
                <a:effectLst>
                  <a:outerShdw blurRad="38100" dist="38100" dir="2700000" algn="tl">
                    <a:srgbClr val="000000">
                      <a:alpha val="43137"/>
                    </a:srgbClr>
                  </a:outerShdw>
                </a:effectLst>
              </a:rPr>
              <a:t> </a:t>
            </a:r>
          </a:p>
        </p:txBody>
      </p:sp>
      <p:sp>
        <p:nvSpPr>
          <p:cNvPr id="9" name="Content Placeholder 7">
            <a:extLst>
              <a:ext uri="{FF2B5EF4-FFF2-40B4-BE49-F238E27FC236}">
                <a16:creationId xmlns:a16="http://schemas.microsoft.com/office/drawing/2014/main" id="{19FCD3FE-826E-40BD-9499-54F1B16F81CA}"/>
              </a:ext>
            </a:extLst>
          </p:cNvPr>
          <p:cNvSpPr>
            <a:spLocks noGrp="1"/>
          </p:cNvSpPr>
          <p:nvPr>
            <p:ph idx="1"/>
          </p:nvPr>
        </p:nvSpPr>
        <p:spPr>
          <a:xfrm>
            <a:off x="3677157" y="1648326"/>
            <a:ext cx="7142663" cy="4596063"/>
          </a:xfrm>
        </p:spPr>
        <p:txBody>
          <a:bodyPr>
            <a:normAutofit/>
          </a:bodyPr>
          <a:lstStyle/>
          <a:p>
            <a:pPr marL="0" indent="0">
              <a:buNone/>
            </a:pPr>
            <a:endParaRPr lang="en-GB" sz="1900" b="1" dirty="0">
              <a:solidFill>
                <a:schemeClr val="tx1"/>
              </a:solidFill>
            </a:endParaRPr>
          </a:p>
          <a:p>
            <a:pPr>
              <a:buBlip>
                <a:blip r:embed="rId6"/>
              </a:buBlip>
            </a:pPr>
            <a:endParaRPr lang="en-GB" sz="1900" b="1" dirty="0">
              <a:solidFill>
                <a:schemeClr val="tx1"/>
              </a:solidFill>
            </a:endParaRPr>
          </a:p>
          <a:p>
            <a:pPr marL="0" indent="0">
              <a:buNone/>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b="1" dirty="0">
              <a:solidFill>
                <a:schemeClr val="tx1"/>
              </a:solidFill>
            </a:endParaRPr>
          </a:p>
          <a:p>
            <a:pPr>
              <a:buBlip>
                <a:blip r:embed="rId6"/>
              </a:buBlip>
            </a:pPr>
            <a:endParaRPr lang="en-GB" dirty="0"/>
          </a:p>
          <a:p>
            <a:pPr>
              <a:buBlip>
                <a:blip r:embed="rId6"/>
              </a:buBlip>
            </a:pPr>
            <a:endParaRPr lang="en-GB" b="1" i="1" u="sng" dirty="0">
              <a:solidFill>
                <a:srgbClr val="3119C1"/>
              </a:solidFill>
            </a:endParaRPr>
          </a:p>
          <a:p>
            <a:pPr>
              <a:buBlip>
                <a:blip r:embed="rId6"/>
              </a:buBlip>
            </a:pPr>
            <a:endParaRPr lang="en-GB" b="1" i="1" u="sng" dirty="0">
              <a:solidFill>
                <a:srgbClr val="3119C1"/>
              </a:solidFill>
            </a:endParaRPr>
          </a:p>
          <a:p>
            <a:pPr>
              <a:buBlip>
                <a:blip r:embed="rId6"/>
              </a:buBlip>
            </a:pPr>
            <a:endParaRPr lang="en-GB" b="1" i="1" u="sng" dirty="0">
              <a:solidFill>
                <a:srgbClr val="3119C1"/>
              </a:solidFill>
            </a:endParaRPr>
          </a:p>
          <a:p>
            <a:pPr marL="0" indent="0">
              <a:buNone/>
            </a:pPr>
            <a:endParaRPr lang="en-GB" dirty="0">
              <a:solidFill>
                <a:prstClr val="black">
                  <a:lumMod val="75000"/>
                  <a:lumOff val="25000"/>
                </a:prstClr>
              </a:solidFill>
            </a:endParaRPr>
          </a:p>
          <a:p>
            <a:pPr>
              <a:buBlip>
                <a:blip r:embed="rId6"/>
              </a:buBlip>
            </a:pPr>
            <a:endParaRPr lang="en-GB" dirty="0">
              <a:solidFill>
                <a:prstClr val="black">
                  <a:lumMod val="75000"/>
                  <a:lumOff val="25000"/>
                </a:prstClr>
              </a:solidFill>
            </a:endParaRPr>
          </a:p>
          <a:p>
            <a:pPr>
              <a:buBlip>
                <a:blip r:embed="rId6"/>
              </a:buBlip>
            </a:pPr>
            <a:endParaRPr lang="en-GB" dirty="0">
              <a:solidFill>
                <a:prstClr val="black">
                  <a:lumMod val="75000"/>
                  <a:lumOff val="25000"/>
                </a:prstClr>
              </a:solidFill>
            </a:endParaRPr>
          </a:p>
          <a:p>
            <a:pPr>
              <a:buBlip>
                <a:blip r:embed="rId6"/>
              </a:buBlip>
            </a:pPr>
            <a:endParaRPr lang="en-GB" dirty="0">
              <a:solidFill>
                <a:prstClr val="black">
                  <a:lumMod val="75000"/>
                  <a:lumOff val="25000"/>
                </a:prstClr>
              </a:solidFill>
            </a:endParaRPr>
          </a:p>
          <a:p>
            <a:pPr>
              <a:buBlip>
                <a:blip r:embed="rId6"/>
              </a:buBlip>
            </a:pPr>
            <a:endParaRPr lang="en-GB" dirty="0"/>
          </a:p>
        </p:txBody>
      </p:sp>
      <p:pic>
        <p:nvPicPr>
          <p:cNvPr id="12" name="Picture 11">
            <a:extLst>
              <a:ext uri="{FF2B5EF4-FFF2-40B4-BE49-F238E27FC236}">
                <a16:creationId xmlns:a16="http://schemas.microsoft.com/office/drawing/2014/main" id="{631B7CBB-A967-4DC1-91CE-20C1DF193F87}"/>
              </a:ext>
            </a:extLst>
          </p:cNvPr>
          <p:cNvPicPr>
            <a:picLocks noChangeAspect="1"/>
          </p:cNvPicPr>
          <p:nvPr/>
        </p:nvPicPr>
        <p:blipFill>
          <a:blip r:embed="rId7"/>
          <a:stretch>
            <a:fillRect/>
          </a:stretch>
        </p:blipFill>
        <p:spPr>
          <a:xfrm>
            <a:off x="4009329" y="1648326"/>
            <a:ext cx="5922462" cy="5209673"/>
          </a:xfrm>
          <a:prstGeom prst="rect">
            <a:avLst/>
          </a:prstGeom>
        </p:spPr>
      </p:pic>
    </p:spTree>
    <p:extLst>
      <p:ext uri="{BB962C8B-B14F-4D97-AF65-F5344CB8AC3E}">
        <p14:creationId xmlns:p14="http://schemas.microsoft.com/office/powerpoint/2010/main" val="346764009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809750" y="357189"/>
            <a:ext cx="8572500" cy="1285875"/>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endParaRPr lang="ar-SA">
              <a:solidFill>
                <a:prstClr val="white"/>
              </a:solidFill>
              <a:latin typeface="Constantia"/>
              <a:cs typeface="Times New Roman" panose="02020603050405020304" pitchFamily="18" charset="0"/>
            </a:endParaRPr>
          </a:p>
        </p:txBody>
      </p:sp>
      <p:sp>
        <p:nvSpPr>
          <p:cNvPr id="2" name="عنوان 1"/>
          <p:cNvSpPr>
            <a:spLocks noGrp="1"/>
          </p:cNvSpPr>
          <p:nvPr>
            <p:ph type="title"/>
          </p:nvPr>
        </p:nvSpPr>
        <p:spPr>
          <a:xfrm>
            <a:off x="2024034" y="357166"/>
            <a:ext cx="8229600" cy="1219200"/>
          </a:xfrm>
        </p:spPr>
        <p:txBody>
          <a:bodyPr>
            <a:normAutofit fontScale="90000"/>
          </a:bodyPr>
          <a:lstStyle/>
          <a:p>
            <a:pPr rtl="0" eaLnBrk="1" fontAlgn="auto" hangingPunct="1">
              <a:spcAft>
                <a:spcPts val="0"/>
              </a:spcAft>
              <a:defRPr/>
            </a:pPr>
            <a:r>
              <a:rPr sz="4400" dirty="0">
                <a:solidFill>
                  <a:schemeClr val="bg1">
                    <a:lumMod val="95000"/>
                    <a:lumOff val="5000"/>
                  </a:schemeClr>
                </a:solidFill>
              </a:rPr>
              <a:t>Techniques to Minimize or Decrease </a:t>
            </a:r>
            <a:r>
              <a:rPr sz="4400" dirty="0" smtClean="0">
                <a:solidFill>
                  <a:schemeClr val="bg1">
                    <a:lumMod val="95000"/>
                    <a:lumOff val="5000"/>
                  </a:schemeClr>
                </a:solidFill>
              </a:rPr>
              <a:t>  </a:t>
            </a:r>
            <a:br>
              <a:rPr sz="4400" dirty="0" smtClean="0">
                <a:solidFill>
                  <a:schemeClr val="bg1">
                    <a:lumMod val="95000"/>
                    <a:lumOff val="5000"/>
                  </a:schemeClr>
                </a:solidFill>
              </a:rPr>
            </a:br>
            <a:r>
              <a:rPr lang="en-US" sz="4400" dirty="0">
                <a:solidFill>
                  <a:schemeClr val="bg1">
                    <a:lumMod val="95000"/>
                    <a:lumOff val="5000"/>
                  </a:schemeClr>
                </a:solidFill>
              </a:rPr>
              <a:t> </a:t>
            </a:r>
            <a:r>
              <a:rPr lang="en-US" sz="4400" dirty="0" smtClean="0">
                <a:solidFill>
                  <a:schemeClr val="bg1">
                    <a:lumMod val="95000"/>
                    <a:lumOff val="5000"/>
                  </a:schemeClr>
                </a:solidFill>
              </a:rPr>
              <a:t>              </a:t>
            </a:r>
            <a:r>
              <a:rPr sz="4400" dirty="0" smtClean="0">
                <a:solidFill>
                  <a:schemeClr val="bg1">
                    <a:lumMod val="95000"/>
                    <a:lumOff val="5000"/>
                  </a:schemeClr>
                </a:solidFill>
              </a:rPr>
              <a:t>the </a:t>
            </a:r>
            <a:r>
              <a:rPr sz="4400" dirty="0">
                <a:solidFill>
                  <a:schemeClr val="bg1">
                    <a:lumMod val="95000"/>
                    <a:lumOff val="5000"/>
                  </a:schemeClr>
                </a:solidFill>
              </a:rPr>
              <a:t>Complications</a:t>
            </a:r>
            <a:r>
              <a:rPr dirty="0" smtClean="0"/>
              <a:t> </a:t>
            </a:r>
            <a:endParaRPr lang="ar-SA" dirty="0"/>
          </a:p>
        </p:txBody>
      </p:sp>
      <p:sp>
        <p:nvSpPr>
          <p:cNvPr id="30723" name="عنصر نائب للمحتوى 2"/>
          <p:cNvSpPr>
            <a:spLocks noGrp="1"/>
          </p:cNvSpPr>
          <p:nvPr>
            <p:ph idx="1"/>
          </p:nvPr>
        </p:nvSpPr>
        <p:spPr>
          <a:xfrm>
            <a:off x="1952625" y="2000250"/>
            <a:ext cx="8229600" cy="4572000"/>
          </a:xfrm>
        </p:spPr>
        <p:txBody>
          <a:bodyPr/>
          <a:lstStyle/>
          <a:p>
            <a:pPr algn="l" rtl="0" eaLnBrk="1" hangingPunct="1">
              <a:buFont typeface="Wingdings 2" panose="05020102010507070707" pitchFamily="18" charset="2"/>
              <a:buNone/>
            </a:pPr>
            <a:r>
              <a:rPr lang="en-US" altLang="ar-SA" sz="3200" dirty="0">
                <a:solidFill>
                  <a:srgbClr val="C00000"/>
                </a:solidFill>
              </a:rPr>
              <a:t>1- Suction only as </a:t>
            </a:r>
            <a:r>
              <a:rPr lang="en-US" altLang="ar-SA" sz="3200" dirty="0" smtClean="0">
                <a:solidFill>
                  <a:srgbClr val="C00000"/>
                </a:solidFill>
              </a:rPr>
              <a:t>needed.</a:t>
            </a:r>
            <a:endParaRPr lang="en-US" altLang="ar-SA" sz="3200" dirty="0">
              <a:solidFill>
                <a:srgbClr val="C00000"/>
              </a:solidFill>
            </a:endParaRPr>
          </a:p>
          <a:p>
            <a:pPr algn="l" rtl="0" eaLnBrk="1" hangingPunct="1">
              <a:buFont typeface="Wingdings 2" panose="05020102010507070707" pitchFamily="18" charset="2"/>
              <a:buNone/>
            </a:pPr>
            <a:r>
              <a:rPr lang="en-US" altLang="ar-SA" sz="3200" dirty="0">
                <a:solidFill>
                  <a:srgbClr val="C00000"/>
                </a:solidFill>
              </a:rPr>
              <a:t>2- Sterile </a:t>
            </a:r>
            <a:r>
              <a:rPr lang="en-US" altLang="ar-SA" sz="3200" dirty="0" smtClean="0">
                <a:solidFill>
                  <a:srgbClr val="C00000"/>
                </a:solidFill>
              </a:rPr>
              <a:t>technique.</a:t>
            </a:r>
            <a:endParaRPr lang="en-US" altLang="ar-SA" sz="3200" dirty="0">
              <a:solidFill>
                <a:srgbClr val="C00000"/>
              </a:solidFill>
            </a:endParaRPr>
          </a:p>
          <a:p>
            <a:pPr algn="l" rtl="0" eaLnBrk="1" hangingPunct="1">
              <a:buFont typeface="Wingdings 2" panose="05020102010507070707" pitchFamily="18" charset="2"/>
              <a:buNone/>
            </a:pPr>
            <a:r>
              <a:rPr lang="en-US" altLang="ar-SA" sz="3200" dirty="0">
                <a:solidFill>
                  <a:srgbClr val="C00000"/>
                </a:solidFill>
              </a:rPr>
              <a:t>3- </a:t>
            </a:r>
            <a:r>
              <a:rPr lang="en-US" altLang="ar-SA" sz="3200" dirty="0" smtClean="0">
                <a:solidFill>
                  <a:srgbClr val="C00000"/>
                </a:solidFill>
              </a:rPr>
              <a:t>Hyperinflation.</a:t>
            </a:r>
            <a:endParaRPr lang="en-US" altLang="ar-SA" sz="3200" dirty="0">
              <a:solidFill>
                <a:srgbClr val="C00000"/>
              </a:solidFill>
            </a:endParaRPr>
          </a:p>
          <a:p>
            <a:pPr algn="l" rtl="0" eaLnBrk="1" hangingPunct="1">
              <a:buFont typeface="Wingdings 2" panose="05020102010507070707" pitchFamily="18" charset="2"/>
              <a:buNone/>
            </a:pPr>
            <a:r>
              <a:rPr lang="en-US" altLang="ar-SA" sz="3200" dirty="0">
                <a:solidFill>
                  <a:srgbClr val="C00000"/>
                </a:solidFill>
              </a:rPr>
              <a:t>4- Hyper </a:t>
            </a:r>
            <a:r>
              <a:rPr lang="en-US" altLang="ar-SA" sz="3200" dirty="0" smtClean="0">
                <a:solidFill>
                  <a:srgbClr val="C00000"/>
                </a:solidFill>
              </a:rPr>
              <a:t>oxygenation.</a:t>
            </a:r>
            <a:endParaRPr lang="en-US" altLang="ar-SA" sz="3200" dirty="0">
              <a:solidFill>
                <a:srgbClr val="C00000"/>
              </a:solidFill>
            </a:endParaRPr>
          </a:p>
          <a:p>
            <a:pPr algn="l" rtl="0" eaLnBrk="1" hangingPunct="1">
              <a:buFont typeface="Wingdings 2" panose="05020102010507070707" pitchFamily="18" charset="2"/>
              <a:buNone/>
            </a:pPr>
            <a:r>
              <a:rPr lang="en-US" altLang="ar-SA" sz="3200" dirty="0">
                <a:solidFill>
                  <a:srgbClr val="C00000"/>
                </a:solidFill>
              </a:rPr>
              <a:t>5- Safe catheter </a:t>
            </a:r>
            <a:r>
              <a:rPr lang="en-US" altLang="ar-SA" sz="3200" dirty="0" smtClean="0">
                <a:solidFill>
                  <a:srgbClr val="C00000"/>
                </a:solidFill>
              </a:rPr>
              <a:t>size.</a:t>
            </a:r>
            <a:endParaRPr lang="en-US" altLang="ar-SA" sz="3200" dirty="0">
              <a:solidFill>
                <a:srgbClr val="C00000"/>
              </a:solidFill>
            </a:endParaRPr>
          </a:p>
          <a:p>
            <a:pPr algn="l" rtl="0" eaLnBrk="1" hangingPunct="1">
              <a:buFont typeface="Wingdings 2" panose="05020102010507070707" pitchFamily="18" charset="2"/>
              <a:buNone/>
            </a:pPr>
            <a:r>
              <a:rPr lang="en-US" altLang="ar-SA" sz="3200" dirty="0">
                <a:solidFill>
                  <a:srgbClr val="C00000"/>
                </a:solidFill>
              </a:rPr>
              <a:t>6- No saline instillation</a:t>
            </a:r>
            <a:r>
              <a:rPr lang="en-US" altLang="ar-SA" dirty="0" smtClean="0">
                <a:solidFill>
                  <a:srgbClr val="C00000"/>
                </a:solidFill>
              </a:rPr>
              <a:t>. </a:t>
            </a:r>
            <a:endParaRPr lang="ar-SA" altLang="ar-SA" dirty="0" smtClean="0">
              <a:solidFill>
                <a:srgbClr val="C00000"/>
              </a:solidFill>
            </a:endParaRPr>
          </a:p>
        </p:txBody>
      </p:sp>
      <p:sp>
        <p:nvSpPr>
          <p:cNvPr id="3" name="Rectangle 2"/>
          <p:cNvSpPr/>
          <p:nvPr/>
        </p:nvSpPr>
        <p:spPr>
          <a:xfrm>
            <a:off x="0" y="735933"/>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1296208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85389" y="745433"/>
            <a:ext cx="1682844"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ASSESSMENT OF NEED</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1840992" y="2345543"/>
            <a:ext cx="9095232" cy="646331"/>
          </a:xfrm>
          <a:prstGeom prst="rect">
            <a:avLst/>
          </a:prstGeom>
        </p:spPr>
        <p:txBody>
          <a:bodyPr wrap="square">
            <a:spAutoFit/>
          </a:bodyPr>
          <a:lstStyle/>
          <a:p>
            <a:r>
              <a:rPr lang="en-GB" dirty="0">
                <a:solidFill>
                  <a:srgbClr val="000000"/>
                </a:solidFill>
                <a:latin typeface="Arial" panose="020B0604020202020204" pitchFamily="34" charset="0"/>
              </a:rPr>
              <a:t>Qualified personnel should assess the </a:t>
            </a:r>
            <a:r>
              <a:rPr lang="en-GB" dirty="0" smtClean="0">
                <a:solidFill>
                  <a:srgbClr val="000000"/>
                </a:solidFill>
                <a:latin typeface="Arial" panose="020B0604020202020204" pitchFamily="34" charset="0"/>
              </a:rPr>
              <a:t>need </a:t>
            </a:r>
            <a:r>
              <a:rPr lang="en-GB" dirty="0">
                <a:solidFill>
                  <a:srgbClr val="000000"/>
                </a:solidFill>
                <a:latin typeface="Arial" panose="020B0604020202020204" pitchFamily="34" charset="0"/>
              </a:rPr>
              <a:t>for tracheal suctioning as a routine part of </a:t>
            </a:r>
            <a:r>
              <a:rPr lang="en-GB" dirty="0"/>
              <a:t/>
            </a:r>
            <a:br>
              <a:rPr lang="en-GB" dirty="0"/>
            </a:br>
            <a:r>
              <a:rPr lang="en-GB" dirty="0">
                <a:solidFill>
                  <a:srgbClr val="000000"/>
                </a:solidFill>
                <a:latin typeface="Arial" panose="020B0604020202020204" pitchFamily="34" charset="0"/>
              </a:rPr>
              <a:t>a patient / ventilator system check</a:t>
            </a:r>
            <a:endParaRPr lang="en-GB" dirty="0"/>
          </a:p>
        </p:txBody>
      </p:sp>
      <p:pic>
        <p:nvPicPr>
          <p:cNvPr id="3" name="Picture 2"/>
          <p:cNvPicPr>
            <a:picLocks noChangeAspect="1"/>
          </p:cNvPicPr>
          <p:nvPr/>
        </p:nvPicPr>
        <p:blipFill>
          <a:blip r:embed="rId4"/>
          <a:stretch>
            <a:fillRect/>
          </a:stretch>
        </p:blipFill>
        <p:spPr>
          <a:xfrm>
            <a:off x="2926080" y="3462528"/>
            <a:ext cx="5425440" cy="3395472"/>
          </a:xfrm>
          <a:prstGeom prst="rect">
            <a:avLst/>
          </a:prstGeom>
        </p:spPr>
      </p:pic>
    </p:spTree>
    <p:extLst>
      <p:ext uri="{BB962C8B-B14F-4D97-AF65-F5344CB8AC3E}">
        <p14:creationId xmlns:p14="http://schemas.microsoft.com/office/powerpoint/2010/main" val="76516930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NECESSARY EQUIPMENTS </a:t>
            </a: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7CF2BEDE-91CE-4A03-8F7C-379F7DF06A79}"/>
              </a:ext>
            </a:extLst>
          </p:cNvPr>
          <p:cNvSpPr/>
          <p:nvPr/>
        </p:nvSpPr>
        <p:spPr>
          <a:xfrm>
            <a:off x="1730959" y="1683288"/>
            <a:ext cx="9770479" cy="5016758"/>
          </a:xfrm>
          <a:prstGeom prst="rect">
            <a:avLst/>
          </a:prstGeom>
        </p:spPr>
        <p:txBody>
          <a:bodyPr wrap="square">
            <a:spAutoFit/>
          </a:bodyPr>
          <a:lstStyle/>
          <a:p>
            <a:pPr>
              <a:buFont typeface="Arial" panose="020B0604020202020204" pitchFamily="34" charset="0"/>
              <a:buChar char="•"/>
            </a:pPr>
            <a:r>
              <a:rPr lang="en-GB" sz="3200" dirty="0" err="1" smtClean="0">
                <a:solidFill>
                  <a:srgbClr val="000000"/>
                </a:solidFill>
                <a:latin typeface="Arial" panose="020B0604020202020204" pitchFamily="34" charset="0"/>
              </a:rPr>
              <a:t>Vaccum</a:t>
            </a:r>
            <a:r>
              <a:rPr lang="en-GB" sz="3200" dirty="0" smtClean="0">
                <a:solidFill>
                  <a:srgbClr val="000000"/>
                </a:solidFill>
                <a:latin typeface="Arial" panose="020B0604020202020204" pitchFamily="34" charset="0"/>
              </a:rPr>
              <a:t> </a:t>
            </a:r>
            <a:r>
              <a:rPr lang="en-GB" sz="3200" dirty="0">
                <a:solidFill>
                  <a:srgbClr val="000000"/>
                </a:solidFill>
                <a:latin typeface="Arial" panose="020B0604020202020204" pitchFamily="34" charset="0"/>
              </a:rPr>
              <a:t>source with adjustable regulator suction </a:t>
            </a:r>
            <a:r>
              <a:rPr lang="en-GB" sz="3200" dirty="0" smtClean="0">
                <a:solidFill>
                  <a:srgbClr val="000000"/>
                </a:solidFill>
                <a:latin typeface="Arial" panose="020B0604020202020204" pitchFamily="34" charset="0"/>
              </a:rPr>
              <a:t>jar</a:t>
            </a:r>
            <a:endParaRPr lang="en-GB" sz="3200" dirty="0">
              <a:solidFill>
                <a:srgbClr val="000000"/>
              </a:solidFill>
              <a:latin typeface="Arial" panose="020B0604020202020204" pitchFamily="34" charset="0"/>
            </a:endParaRPr>
          </a:p>
          <a:p>
            <a:pPr>
              <a:buFont typeface="Arial" panose="020B0604020202020204" pitchFamily="34" charset="0"/>
              <a:buChar char="•"/>
            </a:pPr>
            <a:r>
              <a:rPr lang="en-GB" sz="3200" dirty="0">
                <a:solidFill>
                  <a:srgbClr val="000000"/>
                </a:solidFill>
                <a:latin typeface="Arial" panose="020B0604020202020204" pitchFamily="34" charset="0"/>
              </a:rPr>
              <a:t>stethoscope</a:t>
            </a:r>
          </a:p>
          <a:p>
            <a:pPr>
              <a:buFont typeface="Arial" panose="020B0604020202020204" pitchFamily="34" charset="0"/>
              <a:buChar char="•"/>
            </a:pPr>
            <a:r>
              <a:rPr lang="en-GB" sz="3200" dirty="0">
                <a:solidFill>
                  <a:srgbClr val="000000"/>
                </a:solidFill>
                <a:latin typeface="Arial" panose="020B0604020202020204" pitchFamily="34" charset="0"/>
              </a:rPr>
              <a:t>Sterile gloves for open suctioning method</a:t>
            </a:r>
          </a:p>
          <a:p>
            <a:pPr>
              <a:buFont typeface="Arial" panose="020B0604020202020204" pitchFamily="34" charset="0"/>
              <a:buChar char="•"/>
            </a:pPr>
            <a:r>
              <a:rPr lang="en-GB" sz="3200" dirty="0">
                <a:solidFill>
                  <a:srgbClr val="000000"/>
                </a:solidFill>
                <a:latin typeface="Arial" panose="020B0604020202020204" pitchFamily="34" charset="0"/>
              </a:rPr>
              <a:t>Clean gloves for closed suctioning method</a:t>
            </a:r>
          </a:p>
          <a:p>
            <a:pPr>
              <a:buFont typeface="Arial" panose="020B0604020202020204" pitchFamily="34" charset="0"/>
              <a:buChar char="•"/>
            </a:pPr>
            <a:r>
              <a:rPr lang="en-GB" sz="3200" dirty="0">
                <a:solidFill>
                  <a:srgbClr val="000000"/>
                </a:solidFill>
                <a:latin typeface="Arial" panose="020B0604020202020204" pitchFamily="34" charset="0"/>
              </a:rPr>
              <a:t>Sterile catheter</a:t>
            </a:r>
          </a:p>
          <a:p>
            <a:pPr>
              <a:buFont typeface="Arial" panose="020B0604020202020204" pitchFamily="34" charset="0"/>
              <a:buChar char="•"/>
            </a:pPr>
            <a:r>
              <a:rPr lang="en-GB" sz="3200" dirty="0">
                <a:solidFill>
                  <a:srgbClr val="000000"/>
                </a:solidFill>
                <a:latin typeface="Arial" panose="020B0604020202020204" pitchFamily="34" charset="0"/>
              </a:rPr>
              <a:t>Clear protective goggles, apron mask</a:t>
            </a:r>
          </a:p>
          <a:p>
            <a:pPr>
              <a:buFont typeface="Arial" panose="020B0604020202020204" pitchFamily="34" charset="0"/>
              <a:buChar char="•"/>
            </a:pPr>
            <a:r>
              <a:rPr lang="en-GB" sz="3200" dirty="0">
                <a:solidFill>
                  <a:srgbClr val="000000"/>
                </a:solidFill>
                <a:latin typeface="Arial" panose="020B0604020202020204" pitchFamily="34" charset="0"/>
              </a:rPr>
              <a:t>Sterile normal saline</a:t>
            </a:r>
          </a:p>
          <a:p>
            <a:pPr>
              <a:buFont typeface="Arial" panose="020B0604020202020204" pitchFamily="34" charset="0"/>
              <a:buChar char="•"/>
            </a:pPr>
            <a:r>
              <a:rPr lang="en-GB" sz="3200" dirty="0" smtClean="0">
                <a:solidFill>
                  <a:srgbClr val="000000"/>
                </a:solidFill>
                <a:latin typeface="Arial" panose="020B0604020202020204" pitchFamily="34" charset="0"/>
              </a:rPr>
              <a:t>Bain's </a:t>
            </a:r>
            <a:r>
              <a:rPr lang="en-GB" sz="3200" dirty="0">
                <a:solidFill>
                  <a:srgbClr val="000000"/>
                </a:solidFill>
                <a:latin typeface="Arial" panose="020B0604020202020204" pitchFamily="34" charset="0"/>
              </a:rPr>
              <a:t>circuit or </a:t>
            </a:r>
            <a:r>
              <a:rPr lang="en-GB" sz="3200" dirty="0" smtClean="0">
                <a:solidFill>
                  <a:srgbClr val="000000"/>
                </a:solidFill>
                <a:latin typeface="Arial" panose="020B0604020202020204" pitchFamily="34" charset="0"/>
              </a:rPr>
              <a:t>Ambu </a:t>
            </a:r>
            <a:r>
              <a:rPr lang="en-GB" sz="3200" dirty="0">
                <a:solidFill>
                  <a:srgbClr val="000000"/>
                </a:solidFill>
                <a:latin typeface="Arial" panose="020B0604020202020204" pitchFamily="34" charset="0"/>
              </a:rPr>
              <a:t>bag for </a:t>
            </a:r>
            <a:r>
              <a:rPr lang="en-GB" sz="3200" dirty="0" smtClean="0">
                <a:solidFill>
                  <a:srgbClr val="000000"/>
                </a:solidFill>
                <a:latin typeface="Arial" panose="020B0604020202020204" pitchFamily="34" charset="0"/>
              </a:rPr>
              <a:t>pre oxygenate </a:t>
            </a:r>
            <a:r>
              <a:rPr lang="en-GB" sz="3200" dirty="0">
                <a:solidFill>
                  <a:srgbClr val="000000"/>
                </a:solidFill>
                <a:latin typeface="Arial" panose="020B0604020202020204" pitchFamily="34" charset="0"/>
              </a:rPr>
              <a:t>the </a:t>
            </a:r>
            <a:br>
              <a:rPr lang="en-GB" sz="3200" dirty="0">
                <a:solidFill>
                  <a:srgbClr val="000000"/>
                </a:solidFill>
                <a:latin typeface="Arial" panose="020B0604020202020204" pitchFamily="34" charset="0"/>
              </a:rPr>
            </a:br>
            <a:r>
              <a:rPr lang="en-GB" sz="3200" dirty="0">
                <a:solidFill>
                  <a:srgbClr val="000000"/>
                </a:solidFill>
                <a:latin typeface="Arial" panose="020B0604020202020204" pitchFamily="34" charset="0"/>
              </a:rPr>
              <a:t>patient</a:t>
            </a:r>
          </a:p>
          <a:p>
            <a:pPr>
              <a:buFont typeface="Arial" panose="020B0604020202020204" pitchFamily="34" charset="0"/>
              <a:buChar char="•"/>
            </a:pPr>
            <a:r>
              <a:rPr lang="en-GB" sz="3200" dirty="0">
                <a:solidFill>
                  <a:srgbClr val="000000"/>
                </a:solidFill>
                <a:latin typeface="Arial" panose="020B0604020202020204" pitchFamily="34" charset="0"/>
              </a:rPr>
              <a:t>Suction tray with hot water for flushing</a:t>
            </a:r>
            <a:endParaRPr lang="en-GB" sz="3200" b="0" i="0" dirty="0">
              <a:solidFill>
                <a:srgbClr val="000000"/>
              </a:solidFill>
              <a:effectLst/>
              <a:latin typeface="Arial" panose="020B0604020202020204" pitchFamily="34" charset="0"/>
            </a:endParaRPr>
          </a:p>
        </p:txBody>
      </p:sp>
      <p:sp>
        <p:nvSpPr>
          <p:cNvPr id="3" name="Rectangle 2"/>
          <p:cNvSpPr/>
          <p:nvPr/>
        </p:nvSpPr>
        <p:spPr>
          <a:xfrm>
            <a:off x="0" y="745433"/>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39856935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3"/>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4"/>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4"/>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PURPOSES</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54964" y="745433"/>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
        <p:nvSpPr>
          <p:cNvPr id="12" name="شكل بيضاوي 3"/>
          <p:cNvSpPr/>
          <p:nvPr/>
        </p:nvSpPr>
        <p:spPr>
          <a:xfrm>
            <a:off x="2024918" y="1417556"/>
            <a:ext cx="3786188" cy="1428750"/>
          </a:xfrm>
          <a:prstGeom prst="ellipse">
            <a:avLst/>
          </a:prstGeom>
          <a:solidFill>
            <a:sysClr val="window" lastClr="FFFFFF"/>
          </a:solidFill>
          <a:ln w="38100" cap="flat" cmpd="sng" algn="ctr">
            <a:solidFill>
              <a:srgbClr val="809EC2"/>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onstantia"/>
                <a:ea typeface="+mn-ea"/>
                <a:cs typeface="+mn-cs"/>
              </a:rPr>
              <a:t>Oral / Nasal suction </a:t>
            </a:r>
            <a:endParaRPr kumimoji="0" lang="ar-SA" sz="3200" b="0" i="0" u="none" strike="noStrike" kern="0" cap="none" spc="0" normalizeH="0" baseline="0" noProof="0" dirty="0">
              <a:ln>
                <a:noFill/>
              </a:ln>
              <a:solidFill>
                <a:prstClr val="black"/>
              </a:solidFill>
              <a:effectLst/>
              <a:uLnTx/>
              <a:uFillTx/>
              <a:latin typeface="Constantia"/>
              <a:ea typeface="+mn-ea"/>
              <a:cs typeface="Times New Roman" panose="02020603050405020304" pitchFamily="18" charset="0"/>
            </a:endParaRPr>
          </a:p>
        </p:txBody>
      </p:sp>
      <p:sp>
        <p:nvSpPr>
          <p:cNvPr id="13" name="شكل بيضاوي 2"/>
          <p:cNvSpPr/>
          <p:nvPr/>
        </p:nvSpPr>
        <p:spPr>
          <a:xfrm>
            <a:off x="7289130" y="1325743"/>
            <a:ext cx="3925069" cy="1500187"/>
          </a:xfrm>
          <a:prstGeom prst="ellipse">
            <a:avLst/>
          </a:prstGeom>
          <a:solidFill>
            <a:sysClr val="window" lastClr="FFFFFF"/>
          </a:solidFill>
          <a:ln w="38100" cap="flat" cmpd="sng" algn="ctr">
            <a:solidFill>
              <a:srgbClr val="D092A7"/>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onstantia"/>
                <a:ea typeface="+mn-ea"/>
                <a:cs typeface="+mn-cs"/>
              </a:rPr>
              <a:t>Tracheal/ Endotracheal suction </a:t>
            </a:r>
            <a:endParaRPr kumimoji="0" lang="ar-SA" sz="3200" b="0" i="0" u="none" strike="noStrike" kern="0" cap="none" spc="0" normalizeH="0" baseline="0" noProof="0" dirty="0">
              <a:ln>
                <a:noFill/>
              </a:ln>
              <a:solidFill>
                <a:prstClr val="black"/>
              </a:solidFill>
              <a:effectLst/>
              <a:uLnTx/>
              <a:uFillTx/>
              <a:latin typeface="Constantia"/>
              <a:ea typeface="+mn-ea"/>
              <a:cs typeface="Times New Roman" panose="02020603050405020304" pitchFamily="18" charset="0"/>
            </a:endParaRPr>
          </a:p>
        </p:txBody>
      </p:sp>
      <p:sp>
        <p:nvSpPr>
          <p:cNvPr id="14" name="مستطيل مستدير الزوايا 4"/>
          <p:cNvSpPr/>
          <p:nvPr/>
        </p:nvSpPr>
        <p:spPr>
          <a:xfrm>
            <a:off x="1813178" y="2825930"/>
            <a:ext cx="4209669" cy="4071754"/>
          </a:xfrm>
          <a:prstGeom prst="roundRect">
            <a:avLst/>
          </a:prstGeom>
          <a:solidFill>
            <a:srgbClr val="00B0F0"/>
          </a:solidFill>
          <a:ln w="12700" cap="flat" cmpd="sng" algn="ctr">
            <a:solidFill>
              <a:srgbClr val="809EC2"/>
            </a:solidFill>
            <a:prstDash val="solid"/>
          </a:ln>
          <a:effectLst>
            <a:outerShdw blurRad="95000" rotWithShape="0">
              <a:srgbClr val="000000">
                <a:alpha val="50000"/>
              </a:srgbClr>
            </a:outerShdw>
            <a:softEdge rad="12700"/>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nstantia"/>
                <a:ea typeface="+mn-ea"/>
                <a:cs typeface="+mn-cs"/>
              </a:rPr>
              <a:t>1- </a:t>
            </a:r>
            <a:r>
              <a:rPr kumimoji="0" lang="en-US" sz="3200" b="0" i="0" u="none" strike="noStrike" kern="0" cap="none" spc="0" normalizeH="0" baseline="0" noProof="0" dirty="0" smtClean="0">
                <a:ln>
                  <a:noFill/>
                </a:ln>
                <a:solidFill>
                  <a:prstClr val="black"/>
                </a:solidFill>
                <a:effectLst/>
                <a:uLnTx/>
                <a:uFillTx/>
                <a:latin typeface="Constantia"/>
                <a:ea typeface="+mn-ea"/>
                <a:cs typeface="+mn-cs"/>
              </a:rPr>
              <a:t>To maintain </a:t>
            </a:r>
            <a:r>
              <a:rPr kumimoji="0" lang="en-US" sz="3200" b="0" i="0" u="none" strike="noStrike" kern="0" cap="none" spc="0" normalizeH="0" baseline="0" noProof="0" dirty="0">
                <a:ln>
                  <a:noFill/>
                </a:ln>
                <a:solidFill>
                  <a:prstClr val="black"/>
                </a:solidFill>
                <a:effectLst/>
                <a:uLnTx/>
                <a:uFillTx/>
                <a:latin typeface="Constantia"/>
                <a:ea typeface="+mn-ea"/>
                <a:cs typeface="+mn-cs"/>
              </a:rPr>
              <a:t>oral/ nasal hygiene.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nstantia"/>
                <a:ea typeface="+mn-ea"/>
                <a:cs typeface="+mn-cs"/>
              </a:rPr>
              <a:t>2- comfort for the patient.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onstantia"/>
                <a:ea typeface="+mn-ea"/>
                <a:cs typeface="+mn-cs"/>
              </a:rPr>
              <a:t>3</a:t>
            </a:r>
            <a:r>
              <a:rPr kumimoji="0" lang="en-US" sz="3200" b="0" i="0" u="none" strike="noStrike" kern="0" cap="none" spc="0" normalizeH="0" baseline="0" noProof="0" dirty="0">
                <a:ln>
                  <a:noFill/>
                </a:ln>
                <a:solidFill>
                  <a:prstClr val="black"/>
                </a:solidFill>
                <a:effectLst/>
                <a:uLnTx/>
                <a:uFillTx/>
                <a:latin typeface="Constantia"/>
                <a:ea typeface="+mn-ea"/>
                <a:cs typeface="+mn-cs"/>
              </a:rPr>
              <a:t>- remove blood </a:t>
            </a:r>
            <a:r>
              <a:rPr kumimoji="0" lang="en-US" sz="3200" b="0" i="0" u="none" strike="noStrike" kern="0" cap="none" spc="0" normalizeH="0" baseline="0" noProof="0" dirty="0" smtClean="0">
                <a:ln>
                  <a:noFill/>
                </a:ln>
                <a:solidFill>
                  <a:prstClr val="black"/>
                </a:solidFill>
                <a:effectLst/>
                <a:uLnTx/>
                <a:uFillTx/>
                <a:latin typeface="Constantia"/>
                <a:ea typeface="+mn-ea"/>
                <a:cs typeface="+mn-cs"/>
              </a:rPr>
              <a:t>and vomit </a:t>
            </a:r>
            <a:r>
              <a:rPr kumimoji="0" lang="en-US" sz="3200" b="0" i="0" u="none" strike="noStrike" kern="0" cap="none" spc="0" normalizeH="0" baseline="0" noProof="0" dirty="0">
                <a:ln>
                  <a:noFill/>
                </a:ln>
                <a:solidFill>
                  <a:prstClr val="black"/>
                </a:solidFill>
                <a:effectLst/>
                <a:uLnTx/>
                <a:uFillTx/>
                <a:latin typeface="Constantia"/>
                <a:ea typeface="+mn-ea"/>
                <a:cs typeface="+mn-cs"/>
              </a:rPr>
              <a:t>in an emergency situation.  </a:t>
            </a:r>
            <a:endParaRPr kumimoji="0" lang="ar-SA" sz="3200" b="0" i="0" u="none" strike="noStrike" kern="0" cap="none" spc="0" normalizeH="0" baseline="0" noProof="0" dirty="0">
              <a:ln>
                <a:noFill/>
              </a:ln>
              <a:solidFill>
                <a:prstClr val="black"/>
              </a:solidFill>
              <a:effectLst/>
              <a:uLnTx/>
              <a:uFillTx/>
              <a:latin typeface="Constantia"/>
              <a:ea typeface="+mn-ea"/>
              <a:cs typeface="Times New Roman" panose="02020603050405020304" pitchFamily="18" charset="0"/>
            </a:endParaRPr>
          </a:p>
        </p:txBody>
      </p:sp>
      <p:sp>
        <p:nvSpPr>
          <p:cNvPr id="15" name="مستطيل مستدير الزوايا 5"/>
          <p:cNvSpPr/>
          <p:nvPr/>
        </p:nvSpPr>
        <p:spPr>
          <a:xfrm>
            <a:off x="7140388" y="2825930"/>
            <a:ext cx="4222555" cy="4032070"/>
          </a:xfrm>
          <a:prstGeom prst="roundRect">
            <a:avLst/>
          </a:prstGeom>
          <a:solidFill>
            <a:srgbClr val="D092A7"/>
          </a:solidFill>
          <a:ln w="12700" cap="flat" cmpd="sng" algn="ctr">
            <a:solidFill>
              <a:srgbClr val="E7BC29"/>
            </a:solidFill>
            <a:prstDash val="solid"/>
          </a:ln>
          <a:effectLst>
            <a:outerShdw blurRad="95000" rotWithShape="0">
              <a:srgbClr val="000000">
                <a:alpha val="50000"/>
              </a:srgbClr>
            </a:outerShdw>
            <a:softEdge rad="12700"/>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nstantia"/>
                <a:ea typeface="+mn-ea"/>
                <a:cs typeface="+mn-cs"/>
              </a:rPr>
              <a:t>Remove pulmonary secretions in patients who are unable to cough and clear their own secretions effectively. </a:t>
            </a:r>
          </a:p>
        </p:txBody>
      </p:sp>
      <p:sp>
        <p:nvSpPr>
          <p:cNvPr id="16" name="وسيلة شرح مع سهم إلى اليسار واليمين 6"/>
          <p:cNvSpPr/>
          <p:nvPr/>
        </p:nvSpPr>
        <p:spPr>
          <a:xfrm>
            <a:off x="5972022" y="2846306"/>
            <a:ext cx="1105368" cy="4011694"/>
          </a:xfrm>
          <a:prstGeom prst="leftRightArrowCallout">
            <a:avLst/>
          </a:prstGeom>
          <a:solidFill>
            <a:srgbClr val="A5B592"/>
          </a:solidFill>
          <a:ln w="38100" cap="flat" cmpd="sng" algn="ctr">
            <a:solidFill>
              <a:srgbClr val="A5B592">
                <a:shade val="50000"/>
              </a:srgbClr>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95000"/>
                    <a:lumOff val="5000"/>
                  </a:prstClr>
                </a:solidFill>
                <a:effectLst/>
                <a:uLnTx/>
                <a:uFillTx/>
                <a:latin typeface="Constantia"/>
                <a:ea typeface="+mn-ea"/>
                <a:cs typeface="+mn-cs"/>
              </a:rPr>
              <a:t>P</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95000"/>
                    <a:lumOff val="5000"/>
                  </a:prstClr>
                </a:solidFill>
                <a:effectLst/>
                <a:uLnTx/>
                <a:uFillTx/>
                <a:latin typeface="Constantia"/>
                <a:ea typeface="+mn-ea"/>
                <a:cs typeface="+mn-cs"/>
              </a:rPr>
              <a:t>U</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95000"/>
                    <a:lumOff val="5000"/>
                  </a:prstClr>
                </a:solidFill>
                <a:effectLst/>
                <a:uLnTx/>
                <a:uFillTx/>
                <a:latin typeface="Constantia"/>
                <a:ea typeface="+mn-ea"/>
                <a:cs typeface="+mn-cs"/>
              </a:rPr>
              <a:t>R</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95000"/>
                    <a:lumOff val="5000"/>
                  </a:prstClr>
                </a:solidFill>
                <a:effectLst/>
                <a:uLnTx/>
                <a:uFillTx/>
                <a:latin typeface="Constantia"/>
                <a:ea typeface="+mn-ea"/>
                <a:cs typeface="+mn-cs"/>
              </a:rPr>
              <a:t>P</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lumMod val="95000"/>
                    <a:lumOff val="5000"/>
                  </a:prstClr>
                </a:solidFill>
                <a:effectLst/>
                <a:uLnTx/>
                <a:uFillTx/>
                <a:latin typeface="Constantia"/>
                <a:ea typeface="+mn-ea"/>
                <a:cs typeface="+mn-cs"/>
              </a:rPr>
              <a:t>O</a:t>
            </a:r>
            <a:endParaRPr kumimoji="0" lang="en-US" sz="2400" b="1" i="0" u="none" strike="noStrike" kern="0" cap="none" spc="0" normalizeH="0" baseline="0" noProof="0" dirty="0">
              <a:ln>
                <a:noFill/>
              </a:ln>
              <a:solidFill>
                <a:prstClr val="black">
                  <a:lumMod val="95000"/>
                  <a:lumOff val="5000"/>
                </a:prstClr>
              </a:solidFill>
              <a:effectLst/>
              <a:uLnTx/>
              <a:uFillTx/>
              <a:latin typeface="Constantia"/>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b="1" kern="0" noProof="0" dirty="0" smtClean="0">
                <a:solidFill>
                  <a:prstClr val="black">
                    <a:lumMod val="95000"/>
                    <a:lumOff val="5000"/>
                  </a:prstClr>
                </a:solidFill>
                <a:latin typeface="Constantia"/>
              </a:rPr>
              <a:t>S</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dirty="0" smtClean="0">
                <a:ln>
                  <a:noFill/>
                </a:ln>
                <a:solidFill>
                  <a:prstClr val="black">
                    <a:lumMod val="95000"/>
                    <a:lumOff val="5000"/>
                  </a:prstClr>
                </a:solidFill>
                <a:effectLst/>
                <a:uLnTx/>
                <a:uFillTx/>
                <a:latin typeface="Constantia"/>
                <a:ea typeface="+mn-ea"/>
                <a:cs typeface="+mn-cs"/>
              </a:rPr>
              <a:t>E</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b="1" kern="0" noProof="0" dirty="0">
                <a:solidFill>
                  <a:prstClr val="black">
                    <a:lumMod val="95000"/>
                    <a:lumOff val="5000"/>
                  </a:prstClr>
                </a:solidFill>
                <a:latin typeface="Constantia"/>
              </a:rPr>
              <a:t>S</a:t>
            </a:r>
            <a:endParaRPr kumimoji="0" lang="en-US" sz="2400" b="1" i="0" u="none" strike="noStrike" kern="0" cap="none" spc="0" normalizeH="0" baseline="0" noProof="0" dirty="0">
              <a:ln>
                <a:noFill/>
              </a:ln>
              <a:solidFill>
                <a:prstClr val="black">
                  <a:lumMod val="95000"/>
                  <a:lumOff val="5000"/>
                </a:prstClr>
              </a:solidFill>
              <a:effectLst/>
              <a:uLnTx/>
              <a:uFillTx/>
              <a:latin typeface="Constantia"/>
              <a:ea typeface="+mn-ea"/>
              <a:cs typeface="+mn-cs"/>
            </a:endParaRPr>
          </a:p>
        </p:txBody>
      </p:sp>
    </p:spTree>
    <p:extLst>
      <p:ext uri="{BB962C8B-B14F-4D97-AF65-F5344CB8AC3E}">
        <p14:creationId xmlns:p14="http://schemas.microsoft.com/office/powerpoint/2010/main" val="345759316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45944" y="786969"/>
            <a:ext cx="1352712" cy="461665"/>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L E A F</a:t>
            </a: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SUCTIONING </a:t>
            </a: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3084576" y="2211512"/>
            <a:ext cx="8101735" cy="646331"/>
          </a:xfrm>
          <a:prstGeom prst="rect">
            <a:avLst/>
          </a:prstGeom>
        </p:spPr>
        <p:txBody>
          <a:bodyPr wrap="square">
            <a:spAutoFit/>
          </a:bodyPr>
          <a:lstStyle/>
          <a:p>
            <a:r>
              <a:rPr lang="en-GB" dirty="0"/>
              <a:t/>
            </a:r>
            <a:br>
              <a:rPr lang="en-GB" dirty="0"/>
            </a:br>
            <a:r>
              <a:rPr lang="en-GB" dirty="0">
                <a:solidFill>
                  <a:srgbClr val="000000"/>
                </a:solidFill>
                <a:latin typeface="Arial" panose="020B0604020202020204" pitchFamily="34" charset="0"/>
              </a:rPr>
              <a:t>OPEN </a:t>
            </a:r>
            <a:r>
              <a:rPr lang="en-GB" dirty="0" smtClean="0">
                <a:solidFill>
                  <a:srgbClr val="000000"/>
                </a:solidFill>
                <a:latin typeface="Arial" panose="020B0604020202020204" pitchFamily="34" charset="0"/>
              </a:rPr>
              <a:t>SUCTION</a:t>
            </a:r>
            <a:r>
              <a:rPr lang="en-GB" dirty="0"/>
              <a:t> </a:t>
            </a:r>
            <a:r>
              <a:rPr lang="en-GB" dirty="0" smtClean="0"/>
              <a:t>                                          </a:t>
            </a:r>
            <a:r>
              <a:rPr lang="en-GB" dirty="0" smtClean="0">
                <a:solidFill>
                  <a:srgbClr val="000000"/>
                </a:solidFill>
                <a:latin typeface="Arial" panose="020B0604020202020204" pitchFamily="34" charset="0"/>
              </a:rPr>
              <a:t>CLOSED </a:t>
            </a:r>
            <a:r>
              <a:rPr lang="en-GB" dirty="0">
                <a:solidFill>
                  <a:srgbClr val="000000"/>
                </a:solidFill>
                <a:latin typeface="Arial" panose="020B0604020202020204" pitchFamily="34" charset="0"/>
              </a:rPr>
              <a:t>SUCTION </a:t>
            </a:r>
            <a:endParaRPr lang="en-GB" dirty="0"/>
          </a:p>
        </p:txBody>
      </p:sp>
      <p:pic>
        <p:nvPicPr>
          <p:cNvPr id="2" name="Picture 1"/>
          <p:cNvPicPr>
            <a:picLocks noChangeAspect="1"/>
          </p:cNvPicPr>
          <p:nvPr/>
        </p:nvPicPr>
        <p:blipFill>
          <a:blip r:embed="rId4"/>
          <a:stretch>
            <a:fillRect/>
          </a:stretch>
        </p:blipFill>
        <p:spPr>
          <a:xfrm>
            <a:off x="2530792" y="3084576"/>
            <a:ext cx="3321368" cy="3773423"/>
          </a:xfrm>
          <a:prstGeom prst="rect">
            <a:avLst/>
          </a:prstGeom>
        </p:spPr>
      </p:pic>
      <p:pic>
        <p:nvPicPr>
          <p:cNvPr id="8" name="Picture 7"/>
          <p:cNvPicPr>
            <a:picLocks noChangeAspect="1"/>
          </p:cNvPicPr>
          <p:nvPr/>
        </p:nvPicPr>
        <p:blipFill>
          <a:blip r:embed="rId5"/>
          <a:stretch>
            <a:fillRect/>
          </a:stretch>
        </p:blipFill>
        <p:spPr>
          <a:xfrm>
            <a:off x="9717024" y="3084577"/>
            <a:ext cx="2474976" cy="3773423"/>
          </a:xfrm>
          <a:prstGeom prst="rect">
            <a:avLst/>
          </a:prstGeom>
        </p:spPr>
      </p:pic>
      <p:pic>
        <p:nvPicPr>
          <p:cNvPr id="9" name="Picture 8"/>
          <p:cNvPicPr>
            <a:picLocks noChangeAspect="1"/>
          </p:cNvPicPr>
          <p:nvPr/>
        </p:nvPicPr>
        <p:blipFill>
          <a:blip r:embed="rId6"/>
          <a:stretch>
            <a:fillRect/>
          </a:stretch>
        </p:blipFill>
        <p:spPr>
          <a:xfrm>
            <a:off x="6571488" y="3084576"/>
            <a:ext cx="3145536" cy="3773424"/>
          </a:xfrm>
          <a:prstGeom prst="rect">
            <a:avLst/>
          </a:prstGeom>
        </p:spPr>
      </p:pic>
    </p:spTree>
    <p:extLst>
      <p:ext uri="{BB962C8B-B14F-4D97-AF65-F5344CB8AC3E}">
        <p14:creationId xmlns:p14="http://schemas.microsoft.com/office/powerpoint/2010/main" val="94719441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FEBE-404E-4145-8407-4E911D57C5FC}"/>
              </a:ext>
            </a:extLst>
          </p:cNvPr>
          <p:cNvPicPr>
            <a:picLocks noChangeAspect="1"/>
          </p:cNvPicPr>
          <p:nvPr/>
        </p:nvPicPr>
        <p:blipFill>
          <a:blip r:embed="rId2"/>
          <a:stretch>
            <a:fillRect/>
          </a:stretch>
        </p:blipFill>
        <p:spPr>
          <a:xfrm>
            <a:off x="244743" y="5340520"/>
            <a:ext cx="1158340" cy="1359526"/>
          </a:xfrm>
          <a:prstGeom prst="rect">
            <a:avLst/>
          </a:prstGeom>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3"/>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4"/>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4"/>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45944" y="786969"/>
            <a:ext cx="1352712" cy="461665"/>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L E A F</a:t>
            </a: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TYPES OF SUCTIONING </a:t>
            </a: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572513" y="2026847"/>
            <a:ext cx="7877971" cy="3139321"/>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OPEN SUCTION SYSTEM</a:t>
            </a:r>
          </a:p>
          <a:p>
            <a:pPr>
              <a:buFont typeface="Arial" panose="020B0604020202020204" pitchFamily="34" charset="0"/>
              <a:buChar char="•"/>
            </a:pPr>
            <a:r>
              <a:rPr lang="en-GB" dirty="0">
                <a:solidFill>
                  <a:srgbClr val="000000"/>
                </a:solidFill>
                <a:latin typeface="Arial" panose="020B0604020202020204" pitchFamily="34" charset="0"/>
              </a:rPr>
              <a:t>Regularly using system in the </a:t>
            </a:r>
            <a:r>
              <a:rPr lang="en-GB" dirty="0" smtClean="0">
                <a:solidFill>
                  <a:srgbClr val="000000"/>
                </a:solidFill>
                <a:latin typeface="Arial" panose="020B0604020202020204" pitchFamily="34" charset="0"/>
              </a:rPr>
              <a:t>intubated </a:t>
            </a:r>
            <a:r>
              <a:rPr lang="en-GB" dirty="0">
                <a:solidFill>
                  <a:srgbClr val="000000"/>
                </a:solidFill>
                <a:latin typeface="Arial" panose="020B0604020202020204" pitchFamily="34" charset="0"/>
              </a:rPr>
              <a:t>patients</a:t>
            </a:r>
            <a:r>
              <a:rPr lang="en-GB" dirty="0" smtClean="0">
                <a:solidFill>
                  <a:srgbClr val="000000"/>
                </a:solidFill>
                <a:latin typeface="Arial" panose="020B0604020202020204" pitchFamily="34" charset="0"/>
              </a:rPr>
              <a:t>.</a:t>
            </a:r>
          </a:p>
          <a:p>
            <a:pPr>
              <a:buFont typeface="Arial" panose="020B0604020202020204" pitchFamily="34" charset="0"/>
              <a:buChar char="•"/>
            </a:pPr>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CLOSED SUCTION SYSTEM</a:t>
            </a:r>
          </a:p>
          <a:p>
            <a:pPr>
              <a:buFont typeface="Arial" panose="020B0604020202020204" pitchFamily="34" charset="0"/>
              <a:buChar char="•"/>
            </a:pPr>
            <a:r>
              <a:rPr lang="en-GB" dirty="0">
                <a:solidFill>
                  <a:srgbClr val="000000"/>
                </a:solidFill>
                <a:latin typeface="Arial" panose="020B0604020202020204" pitchFamily="34" charset="0"/>
              </a:rPr>
              <a:t>This is used to facilitate continuous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mechanical ventilation and oxygenation during the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suctioning</a:t>
            </a:r>
            <a:r>
              <a:rPr lang="en-GB" dirty="0" smtClean="0">
                <a:solidFill>
                  <a:srgbClr val="000000"/>
                </a:solidFill>
                <a:latin typeface="Arial" panose="020B0604020202020204" pitchFamily="34" charset="0"/>
              </a:rPr>
              <a:t>.</a:t>
            </a:r>
          </a:p>
          <a:p>
            <a:pPr>
              <a:buFont typeface="Arial" panose="020B0604020202020204" pitchFamily="34" charset="0"/>
              <a:buChar char="•"/>
            </a:pPr>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FF0000"/>
                </a:solidFill>
                <a:latin typeface="Arial" panose="020B0604020202020204" pitchFamily="34" charset="0"/>
              </a:rPr>
              <a:t>Closed suctioning is also indicated when </a:t>
            </a:r>
            <a:r>
              <a:rPr lang="en-GB" dirty="0" smtClean="0">
                <a:solidFill>
                  <a:srgbClr val="FF0000"/>
                </a:solidFill>
                <a:latin typeface="Arial" panose="020B0604020202020204" pitchFamily="34" charset="0"/>
              </a:rPr>
              <a:t>PEEP </a:t>
            </a:r>
            <a:r>
              <a:rPr lang="en-GB" dirty="0">
                <a:solidFill>
                  <a:srgbClr val="FF0000"/>
                </a:solidFill>
                <a:latin typeface="Arial" panose="020B0604020202020204" pitchFamily="34" charset="0"/>
              </a:rPr>
              <a:t>level above </a:t>
            </a:r>
            <a:r>
              <a:rPr lang="en-GB" dirty="0" smtClean="0">
                <a:solidFill>
                  <a:srgbClr val="FF0000"/>
                </a:solidFill>
                <a:latin typeface="Arial" panose="020B0604020202020204" pitchFamily="34" charset="0"/>
              </a:rPr>
              <a:t>10 cmH2O</a:t>
            </a:r>
            <a:r>
              <a:rPr lang="en-GB" dirty="0">
                <a:solidFill>
                  <a:srgbClr val="FF0000"/>
                </a:solidFill>
                <a:latin typeface="Arial" panose="020B0604020202020204" pitchFamily="34" charset="0"/>
              </a:rPr>
              <a:t>.</a:t>
            </a:r>
            <a:endParaRPr lang="en-GB" b="0" i="0"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57943055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FEBE-404E-4145-8407-4E911D57C5FC}"/>
              </a:ext>
            </a:extLst>
          </p:cNvPr>
          <p:cNvPicPr>
            <a:picLocks noChangeAspect="1"/>
          </p:cNvPicPr>
          <p:nvPr/>
        </p:nvPicPr>
        <p:blipFill>
          <a:blip r:embed="rId2"/>
          <a:stretch>
            <a:fillRect/>
          </a:stretch>
        </p:blipFill>
        <p:spPr>
          <a:xfrm>
            <a:off x="244743" y="5340520"/>
            <a:ext cx="1158340" cy="1359526"/>
          </a:xfrm>
          <a:prstGeom prst="rect">
            <a:avLst/>
          </a:prstGeom>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3"/>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4"/>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4"/>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PRE PROCEDURE MONITORING </a:t>
            </a: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2133600" y="1720840"/>
            <a:ext cx="6937248" cy="5078313"/>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The following should be monitored prior to, </a:t>
            </a:r>
            <a:r>
              <a:rPr lang="en-GB" dirty="0" smtClean="0">
                <a:solidFill>
                  <a:srgbClr val="000000"/>
                </a:solidFill>
                <a:latin typeface="Arial" panose="020B0604020202020204" pitchFamily="34" charset="0"/>
              </a:rPr>
              <a:t>during </a:t>
            </a:r>
            <a:r>
              <a:rPr lang="en-GB" dirty="0">
                <a:solidFill>
                  <a:srgbClr val="000000"/>
                </a:solidFill>
                <a:latin typeface="Arial" panose="020B0604020202020204" pitchFamily="34" charset="0"/>
              </a:rPr>
              <a:t>after the </a:t>
            </a:r>
            <a:r>
              <a:rPr lang="en-GB" dirty="0" smtClean="0">
                <a:solidFill>
                  <a:srgbClr val="000000"/>
                </a:solidFill>
                <a:latin typeface="Arial" panose="020B0604020202020204" pitchFamily="34" charset="0"/>
              </a:rPr>
              <a:t>procedure</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Breath </a:t>
            </a:r>
            <a:r>
              <a:rPr lang="en-GB" dirty="0" smtClean="0">
                <a:solidFill>
                  <a:srgbClr val="000000"/>
                </a:solidFill>
                <a:latin typeface="Arial" panose="020B0604020202020204" pitchFamily="34" charset="0"/>
              </a:rPr>
              <a:t>sounds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Oxygen </a:t>
            </a:r>
            <a:r>
              <a:rPr lang="en-GB" dirty="0" smtClean="0">
                <a:solidFill>
                  <a:srgbClr val="000000"/>
                </a:solidFill>
                <a:latin typeface="Arial" panose="020B0604020202020204" pitchFamily="34" charset="0"/>
              </a:rPr>
              <a:t>saturation</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RR </a:t>
            </a:r>
            <a:r>
              <a:rPr lang="en-GB" dirty="0" smtClean="0">
                <a:solidFill>
                  <a:srgbClr val="000000"/>
                </a:solidFill>
                <a:latin typeface="Arial" panose="020B0604020202020204" pitchFamily="34" charset="0"/>
              </a:rPr>
              <a:t>pattern</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Haemodynamic parameters (pulse rate, Blood </a:t>
            </a:r>
            <a:r>
              <a:rPr lang="en-GB" dirty="0" smtClean="0">
                <a:solidFill>
                  <a:srgbClr val="000000"/>
                </a:solidFill>
                <a:latin typeface="Arial" panose="020B0604020202020204" pitchFamily="34" charset="0"/>
              </a:rPr>
              <a:t>pressure)</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Cough </a:t>
            </a:r>
            <a:r>
              <a:rPr lang="en-GB" dirty="0" smtClean="0">
                <a:solidFill>
                  <a:srgbClr val="000000"/>
                </a:solidFill>
                <a:latin typeface="Arial" panose="020B0604020202020204" pitchFamily="34" charset="0"/>
              </a:rPr>
              <a:t>effort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ICP (If indicated and available</a:t>
            </a:r>
            <a:r>
              <a:rPr lang="en-GB" dirty="0" smtClean="0">
                <a:solidFill>
                  <a:srgbClr val="000000"/>
                </a:solidFill>
                <a:latin typeface="Arial" panose="020B0604020202020204" pitchFamily="34" charset="0"/>
              </a:rPr>
              <a: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Sputum characteristics (colour, volume, </a:t>
            </a:r>
            <a:r>
              <a:rPr lang="en-GB" dirty="0" smtClean="0">
                <a:solidFill>
                  <a:srgbClr val="000000"/>
                </a:solidFill>
                <a:latin typeface="Arial" panose="020B0604020202020204" pitchFamily="34" charset="0"/>
              </a:rPr>
              <a:t>consistency </a:t>
            </a:r>
            <a:r>
              <a:rPr lang="en-GB" dirty="0" err="1">
                <a:solidFill>
                  <a:srgbClr val="000000"/>
                </a:solidFill>
                <a:latin typeface="Arial" panose="020B0604020202020204" pitchFamily="34" charset="0"/>
              </a:rPr>
              <a:t>odor</a:t>
            </a:r>
            <a:r>
              <a:rPr lang="en-GB" dirty="0" smtClean="0">
                <a:solidFill>
                  <a:srgbClr val="000000"/>
                </a:solidFill>
                <a:latin typeface="Arial" panose="020B0604020202020204" pitchFamily="34" charset="0"/>
              </a:rPr>
              <a: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Ventilator parameters (PIP, </a:t>
            </a:r>
            <a:r>
              <a:rPr lang="en-GB" dirty="0" err="1">
                <a:solidFill>
                  <a:srgbClr val="000000"/>
                </a:solidFill>
                <a:latin typeface="Arial" panose="020B0604020202020204" pitchFamily="34" charset="0"/>
              </a:rPr>
              <a:t>Vt</a:t>
            </a:r>
            <a:r>
              <a:rPr lang="en-GB" dirty="0">
                <a:solidFill>
                  <a:srgbClr val="000000"/>
                </a:solidFill>
                <a:latin typeface="Arial" panose="020B0604020202020204" pitchFamily="34" charset="0"/>
              </a:rPr>
              <a:t> FiO2)</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47546676"/>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PATIENT PREPARATION </a:t>
            </a: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767584" y="2189494"/>
            <a:ext cx="8027670" cy="3139321"/>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Explain the procedure to the patient (If patient </a:t>
            </a:r>
            <a:r>
              <a:rPr lang="en-GB" dirty="0" smtClean="0">
                <a:solidFill>
                  <a:srgbClr val="000000"/>
                </a:solidFill>
                <a:latin typeface="Arial" panose="020B0604020202020204" pitchFamily="34" charset="0"/>
              </a:rPr>
              <a:t>is conscious).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The patient should receive hyper oxygenation by </a:t>
            </a:r>
            <a:r>
              <a:rPr lang="en-GB" dirty="0" smtClean="0">
                <a:solidFill>
                  <a:srgbClr val="000000"/>
                </a:solidFill>
                <a:latin typeface="Arial" panose="020B0604020202020204" pitchFamily="34" charset="0"/>
              </a:rPr>
              <a:t>the </a:t>
            </a:r>
            <a:r>
              <a:rPr lang="en-GB" dirty="0">
                <a:solidFill>
                  <a:srgbClr val="000000"/>
                </a:solidFill>
                <a:latin typeface="Arial" panose="020B0604020202020204" pitchFamily="34" charset="0"/>
              </a:rPr>
              <a:t>delivery of </a:t>
            </a:r>
            <a:r>
              <a:rPr lang="en-GB" dirty="0" smtClean="0">
                <a:solidFill>
                  <a:srgbClr val="000000"/>
                </a:solidFill>
                <a:latin typeface="Arial" panose="020B0604020202020204" pitchFamily="34" charset="0"/>
              </a:rPr>
              <a:t>100% </a:t>
            </a:r>
            <a:r>
              <a:rPr lang="en-GB" dirty="0">
                <a:solidFill>
                  <a:srgbClr val="000000"/>
                </a:solidFill>
                <a:latin typeface="Arial" panose="020B0604020202020204" pitchFamily="34" charset="0"/>
              </a:rPr>
              <a:t>oxygen for </a:t>
            </a:r>
            <a:r>
              <a:rPr lang="en-GB" dirty="0" smtClean="0">
                <a:solidFill>
                  <a:srgbClr val="000000"/>
                </a:solidFill>
                <a:latin typeface="Arial" panose="020B0604020202020204" pitchFamily="34" charset="0"/>
              </a:rPr>
              <a:t>30 </a:t>
            </a:r>
            <a:r>
              <a:rPr lang="en-GB" dirty="0">
                <a:solidFill>
                  <a:srgbClr val="000000"/>
                </a:solidFill>
                <a:latin typeface="Arial" panose="020B0604020202020204" pitchFamily="34" charset="0"/>
              </a:rPr>
              <a:t>seconds prior </a:t>
            </a:r>
            <a:r>
              <a:rPr lang="en-GB" dirty="0" smtClean="0">
                <a:solidFill>
                  <a:srgbClr val="000000"/>
                </a:solidFill>
                <a:latin typeface="Arial" panose="020B0604020202020204" pitchFamily="34" charset="0"/>
              </a:rPr>
              <a:t>to </a:t>
            </a:r>
            <a:r>
              <a:rPr lang="en-GB" dirty="0">
                <a:solidFill>
                  <a:srgbClr val="000000"/>
                </a:solidFill>
                <a:latin typeface="Arial" panose="020B0604020202020204" pitchFamily="34" charset="0"/>
              </a:rPr>
              <a:t>the suctioning (Either with </a:t>
            </a:r>
            <a:r>
              <a:rPr lang="en-GB" dirty="0" smtClean="0">
                <a:solidFill>
                  <a:srgbClr val="000000"/>
                </a:solidFill>
                <a:latin typeface="Arial" panose="020B0604020202020204" pitchFamily="34" charset="0"/>
              </a:rPr>
              <a:t>Bain's </a:t>
            </a:r>
            <a:r>
              <a:rPr lang="en-GB" dirty="0">
                <a:solidFill>
                  <a:srgbClr val="000000"/>
                </a:solidFill>
                <a:latin typeface="Arial" panose="020B0604020202020204" pitchFamily="34" charset="0"/>
              </a:rPr>
              <a:t>circuit or </a:t>
            </a:r>
            <a:r>
              <a:rPr lang="en-GB" dirty="0" smtClean="0">
                <a:solidFill>
                  <a:srgbClr val="000000"/>
                </a:solidFill>
                <a:latin typeface="Arial" panose="020B0604020202020204" pitchFamily="34" charset="0"/>
              </a:rPr>
              <a:t>by </a:t>
            </a:r>
            <a:r>
              <a:rPr lang="en-GB" dirty="0">
                <a:solidFill>
                  <a:srgbClr val="000000"/>
                </a:solidFill>
                <a:latin typeface="Arial" panose="020B0604020202020204" pitchFamily="34" charset="0"/>
              </a:rPr>
              <a:t>increasing the FiO2 by mechanical ventilator</a:t>
            </a:r>
            <a:r>
              <a:rPr lang="en-GB" dirty="0" smtClean="0">
                <a:solidFill>
                  <a:srgbClr val="000000"/>
                </a:solidFill>
                <a:latin typeface="Arial" panose="020B0604020202020204" pitchFamily="34" charset="0"/>
              </a:rPr>
              <a:t>).</a:t>
            </a:r>
          </a:p>
          <a:p>
            <a:endParaRPr lang="en-GB" dirty="0" smtClean="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Position the patient in supine position</a:t>
            </a:r>
            <a:r>
              <a:rPr lang="en-GB" dirty="0" smtClean="0">
                <a:solidFill>
                  <a:srgbClr val="000000"/>
                </a:solidFill>
                <a:latin typeface="Arial" panose="020B0604020202020204" pitchFamily="34" charset="0"/>
              </a:rPr>
              <a:t>.</a:t>
            </a:r>
          </a:p>
          <a:p>
            <a:endParaRPr lang="en-GB" dirty="0" smtClean="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Auscultate the breath sounds.</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9510242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2395878" y="2417725"/>
            <a:ext cx="8997696" cy="2585323"/>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Perform hand hygiene, wash hands. It reduces </a:t>
            </a:r>
            <a:r>
              <a:rPr lang="en-GB" dirty="0" smtClean="0">
                <a:solidFill>
                  <a:srgbClr val="000000"/>
                </a:solidFill>
                <a:latin typeface="Arial" panose="020B0604020202020204" pitchFamily="34" charset="0"/>
              </a:rPr>
              <a:t>transmission </a:t>
            </a:r>
            <a:r>
              <a:rPr lang="en-GB" dirty="0">
                <a:solidFill>
                  <a:srgbClr val="000000"/>
                </a:solidFill>
                <a:latin typeface="Arial" panose="020B0604020202020204" pitchFamily="34" charset="0"/>
              </a:rPr>
              <a:t>of microorganisms</a:t>
            </a:r>
            <a:r>
              <a:rPr lang="en-GB" dirty="0" smtClean="0">
                <a:solidFill>
                  <a:srgbClr val="000000"/>
                </a:solidFill>
                <a:latin typeface="Arial" panose="020B0604020202020204" pitchFamily="34" charset="0"/>
              </a:rPr>
              <a: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Turn on suction apparatus and set vacuum </a:t>
            </a:r>
            <a:r>
              <a:rPr lang="en-GB" dirty="0" smtClean="0">
                <a:solidFill>
                  <a:srgbClr val="000000"/>
                </a:solidFill>
                <a:latin typeface="Arial" panose="020B0604020202020204" pitchFamily="34" charset="0"/>
              </a:rPr>
              <a:t>regulator </a:t>
            </a:r>
            <a:r>
              <a:rPr lang="en-GB" dirty="0">
                <a:solidFill>
                  <a:srgbClr val="000000"/>
                </a:solidFill>
                <a:latin typeface="Arial" panose="020B0604020202020204" pitchFamily="34" charset="0"/>
              </a:rPr>
              <a:t>to appropriate negative pressure</a:t>
            </a:r>
            <a:r>
              <a:rPr lang="en-GB" dirty="0" smtClean="0">
                <a:solidFill>
                  <a:srgbClr val="000000"/>
                </a:solidFill>
                <a:latin typeface="Arial" panose="020B0604020202020204" pitchFamily="34" charset="0"/>
              </a:rPr>
              <a:t>.</a:t>
            </a:r>
          </a:p>
          <a:p>
            <a:endParaRPr lang="en-GB" dirty="0" smtClean="0">
              <a:solidFill>
                <a:srgbClr val="000000"/>
              </a:solidFill>
              <a:latin typeface="Arial" panose="020B0604020202020204" pitchFamily="34" charset="0"/>
            </a:endParaRPr>
          </a:p>
          <a:p>
            <a:pPr>
              <a:buFont typeface="Arial" panose="020B0604020202020204" pitchFamily="34" charset="0"/>
              <a:buChar char="•"/>
            </a:pPr>
            <a:r>
              <a:rPr lang="en-GB" dirty="0" smtClean="0">
                <a:solidFill>
                  <a:srgbClr val="000000"/>
                </a:solidFill>
                <a:latin typeface="Arial" panose="020B0604020202020204" pitchFamily="34" charset="0"/>
              </a:rPr>
              <a:t> </a:t>
            </a:r>
            <a:r>
              <a:rPr lang="en-GB" dirty="0">
                <a:solidFill>
                  <a:srgbClr val="000000"/>
                </a:solidFill>
                <a:latin typeface="Arial" panose="020B0604020202020204" pitchFamily="34" charset="0"/>
              </a:rPr>
              <a:t>For </a:t>
            </a:r>
            <a:r>
              <a:rPr lang="en-GB" dirty="0" smtClean="0">
                <a:solidFill>
                  <a:srgbClr val="000000"/>
                </a:solidFill>
                <a:latin typeface="Arial" panose="020B0604020202020204" pitchFamily="34" charset="0"/>
              </a:rPr>
              <a:t>adult </a:t>
            </a:r>
            <a:r>
              <a:rPr lang="en-GB" dirty="0">
                <a:solidFill>
                  <a:srgbClr val="000000"/>
                </a:solidFill>
                <a:latin typeface="Arial" panose="020B0604020202020204" pitchFamily="34" charset="0"/>
              </a:rPr>
              <a:t>a pressure of 100-120 </a:t>
            </a:r>
            <a:r>
              <a:rPr lang="en-GB" dirty="0" smtClean="0">
                <a:solidFill>
                  <a:srgbClr val="000000"/>
                </a:solidFill>
                <a:latin typeface="Arial" panose="020B0604020202020204" pitchFamily="34" charset="0"/>
              </a:rPr>
              <a:t>mmHg</a:t>
            </a:r>
          </a:p>
          <a:p>
            <a:endParaRPr lang="en-GB" dirty="0" smtClean="0">
              <a:solidFill>
                <a:srgbClr val="000000"/>
              </a:solidFill>
              <a:latin typeface="Arial" panose="020B0604020202020204" pitchFamily="34" charset="0"/>
            </a:endParaRPr>
          </a:p>
          <a:p>
            <a:pPr>
              <a:buFont typeface="Arial" panose="020B0604020202020204" pitchFamily="34" charset="0"/>
              <a:buChar char="•"/>
            </a:pPr>
            <a:r>
              <a:rPr lang="en-GB" dirty="0" smtClean="0">
                <a:solidFill>
                  <a:srgbClr val="000000"/>
                </a:solidFill>
                <a:latin typeface="Arial" panose="020B0604020202020204" pitchFamily="34" charset="0"/>
              </a:rPr>
              <a:t> 80-100 mmhg </a:t>
            </a:r>
            <a:r>
              <a:rPr lang="en-GB" dirty="0">
                <a:solidFill>
                  <a:srgbClr val="000000"/>
                </a:solidFill>
                <a:latin typeface="Arial" panose="020B0604020202020204" pitchFamily="34" charset="0"/>
              </a:rPr>
              <a:t>for </a:t>
            </a:r>
            <a:r>
              <a:rPr lang="en-GB" dirty="0" smtClean="0">
                <a:solidFill>
                  <a:srgbClr val="000000"/>
                </a:solidFill>
                <a:latin typeface="Arial" panose="020B0604020202020204" pitchFamily="34" charset="0"/>
              </a:rPr>
              <a:t>children </a:t>
            </a:r>
          </a:p>
          <a:p>
            <a:endParaRPr lang="en-GB" dirty="0" smtClean="0">
              <a:solidFill>
                <a:srgbClr val="000000"/>
              </a:solidFill>
              <a:latin typeface="Arial" panose="020B0604020202020204" pitchFamily="34" charset="0"/>
            </a:endParaRPr>
          </a:p>
          <a:p>
            <a:pPr>
              <a:buFont typeface="Arial" panose="020B0604020202020204" pitchFamily="34" charset="0"/>
              <a:buChar char="•"/>
            </a:pPr>
            <a:r>
              <a:rPr lang="en-GB" dirty="0" smtClean="0">
                <a:solidFill>
                  <a:srgbClr val="000000"/>
                </a:solidFill>
                <a:latin typeface="Arial" panose="020B0604020202020204" pitchFamily="34" charset="0"/>
              </a:rPr>
              <a:t>60-80 mmhg </a:t>
            </a:r>
            <a:r>
              <a:rPr lang="en-GB" dirty="0">
                <a:solidFill>
                  <a:srgbClr val="000000"/>
                </a:solidFill>
                <a:latin typeface="Arial" panose="020B0604020202020204" pitchFamily="34" charset="0"/>
              </a:rPr>
              <a:t>for infants.</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4193656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084832" y="2165346"/>
            <a:ext cx="9083040" cy="3416320"/>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Goggles, mask apron should be worn to prevent </a:t>
            </a:r>
            <a:r>
              <a:rPr lang="en-GB" dirty="0" smtClean="0">
                <a:solidFill>
                  <a:srgbClr val="000000"/>
                </a:solidFill>
                <a:latin typeface="Arial" panose="020B0604020202020204" pitchFamily="34" charset="0"/>
              </a:rPr>
              <a:t>splash </a:t>
            </a:r>
            <a:r>
              <a:rPr lang="en-GB" dirty="0">
                <a:solidFill>
                  <a:srgbClr val="000000"/>
                </a:solidFill>
                <a:latin typeface="Arial" panose="020B0604020202020204" pitchFamily="34" charset="0"/>
              </a:rPr>
              <a:t>from </a:t>
            </a:r>
            <a:r>
              <a:rPr lang="en-GB" dirty="0" smtClean="0">
                <a:solidFill>
                  <a:srgbClr val="000000"/>
                </a:solidFill>
                <a:latin typeface="Arial" panose="020B0604020202020204" pitchFamily="34" charset="0"/>
              </a:rPr>
              <a:t>secretions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Preoxygenate with </a:t>
            </a:r>
            <a:r>
              <a:rPr lang="en-GB" dirty="0" smtClean="0">
                <a:solidFill>
                  <a:srgbClr val="000000"/>
                </a:solidFill>
                <a:latin typeface="Arial" panose="020B0604020202020204" pitchFamily="34" charset="0"/>
              </a:rPr>
              <a:t>100% O2</a:t>
            </a:r>
          </a:p>
          <a:p>
            <a:endParaRPr lang="en-GB" dirty="0" smtClean="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Open the end of the suction catheter package </a:t>
            </a:r>
            <a:r>
              <a:rPr lang="en-GB" dirty="0" smtClean="0">
                <a:solidFill>
                  <a:srgbClr val="000000"/>
                </a:solidFill>
                <a:latin typeface="Arial" panose="020B0604020202020204" pitchFamily="34" charset="0"/>
              </a:rPr>
              <a:t>connect </a:t>
            </a:r>
            <a:r>
              <a:rPr lang="en-GB" dirty="0">
                <a:solidFill>
                  <a:srgbClr val="000000"/>
                </a:solidFill>
                <a:latin typeface="Arial" panose="020B0604020202020204" pitchFamily="34" charset="0"/>
              </a:rPr>
              <a:t>it to suction tubing </a:t>
            </a:r>
            <a:endParaRPr lang="en-GB" dirty="0" smtClean="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r>
              <a:rPr lang="en-GB" dirty="0" smtClean="0">
                <a:solidFill>
                  <a:srgbClr val="000000"/>
                </a:solidFill>
                <a:latin typeface="Arial" panose="020B0604020202020204" pitchFamily="34" charset="0"/>
              </a:rPr>
              <a:t>(</a:t>
            </a:r>
            <a:r>
              <a:rPr lang="en-GB" dirty="0">
                <a:solidFill>
                  <a:srgbClr val="000000"/>
                </a:solidFill>
                <a:latin typeface="Arial" panose="020B0604020202020204" pitchFamily="34" charset="0"/>
              </a:rPr>
              <a:t>If you are </a:t>
            </a:r>
            <a:r>
              <a:rPr lang="en-GB" dirty="0" smtClean="0">
                <a:solidFill>
                  <a:srgbClr val="000000"/>
                </a:solidFill>
                <a:latin typeface="Arial" panose="020B0604020202020204" pitchFamily="34" charset="0"/>
              </a:rPr>
              <a:t>alone)</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Wear sterile gloves with sterile </a:t>
            </a:r>
            <a:r>
              <a:rPr lang="en-GB" dirty="0" smtClean="0">
                <a:solidFill>
                  <a:srgbClr val="000000"/>
                </a:solidFill>
                <a:latin typeface="Arial" panose="020B0604020202020204" pitchFamily="34" charset="0"/>
              </a:rPr>
              <a:t>technique</a:t>
            </a:r>
          </a:p>
          <a:p>
            <a:endParaRPr lang="en-GB" dirty="0" smtClean="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With a help of an assistant open suction catheter </a:t>
            </a:r>
            <a:r>
              <a:rPr lang="en-GB" dirty="0" smtClean="0">
                <a:solidFill>
                  <a:srgbClr val="000000"/>
                </a:solidFill>
                <a:latin typeface="Arial" panose="020B0604020202020204" pitchFamily="34" charset="0"/>
              </a:rPr>
              <a:t>package </a:t>
            </a:r>
            <a:r>
              <a:rPr lang="en-GB" dirty="0">
                <a:solidFill>
                  <a:srgbClr val="000000"/>
                </a:solidFill>
                <a:latin typeface="Arial" panose="020B0604020202020204" pitchFamily="34" charset="0"/>
              </a:rPr>
              <a:t>connect it to suction tubing</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5131073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2535936" y="2303846"/>
            <a:ext cx="8412480" cy="2585323"/>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With a help of an assistant disconnect the </a:t>
            </a:r>
            <a:r>
              <a:rPr lang="en-GB" dirty="0" smtClean="0">
                <a:solidFill>
                  <a:srgbClr val="000000"/>
                </a:solidFill>
                <a:latin typeface="Arial" panose="020B0604020202020204" pitchFamily="34" charset="0"/>
              </a:rPr>
              <a:t>ventilator</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Kink the suction tube insert the catheter in to </a:t>
            </a:r>
            <a:r>
              <a:rPr lang="en-GB" dirty="0" smtClean="0">
                <a:solidFill>
                  <a:srgbClr val="000000"/>
                </a:solidFill>
                <a:latin typeface="Arial" panose="020B0604020202020204" pitchFamily="34" charset="0"/>
              </a:rPr>
              <a:t>the ET tube </a:t>
            </a:r>
            <a:r>
              <a:rPr lang="en-GB" dirty="0">
                <a:solidFill>
                  <a:srgbClr val="000000"/>
                </a:solidFill>
                <a:latin typeface="Arial" panose="020B0604020202020204" pitchFamily="34" charset="0"/>
              </a:rPr>
              <a:t>until resistance is </a:t>
            </a:r>
            <a:r>
              <a:rPr lang="en-GB" dirty="0" smtClean="0">
                <a:solidFill>
                  <a:srgbClr val="000000"/>
                </a:solidFill>
                <a:latin typeface="Arial" panose="020B0604020202020204" pitchFamily="34" charset="0"/>
              </a:rPr>
              <a:t>felt</a:t>
            </a:r>
          </a:p>
          <a:p>
            <a:endParaRPr lang="en-GB" dirty="0" smtClean="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Resistance is felt when the catheter impacts the </a:t>
            </a:r>
            <a:r>
              <a:rPr lang="en-GB" dirty="0" smtClean="0">
                <a:solidFill>
                  <a:srgbClr val="000000"/>
                </a:solidFill>
                <a:latin typeface="Arial" panose="020B0604020202020204" pitchFamily="34" charset="0"/>
              </a:rPr>
              <a:t>carina </a:t>
            </a:r>
            <a:r>
              <a:rPr lang="en-GB" dirty="0">
                <a:solidFill>
                  <a:srgbClr val="000000"/>
                </a:solidFill>
                <a:latin typeface="Arial" panose="020B0604020202020204" pitchFamily="34" charset="0"/>
              </a:rPr>
              <a:t>or bronchial mucosa, the suction catheter </a:t>
            </a:r>
            <a:r>
              <a:rPr lang="en-GB" dirty="0" smtClean="0">
                <a:solidFill>
                  <a:srgbClr val="000000"/>
                </a:solidFill>
                <a:latin typeface="Arial" panose="020B0604020202020204" pitchFamily="34" charset="0"/>
              </a:rPr>
              <a:t>should </a:t>
            </a:r>
            <a:r>
              <a:rPr lang="en-GB" dirty="0">
                <a:solidFill>
                  <a:srgbClr val="000000"/>
                </a:solidFill>
                <a:latin typeface="Arial" panose="020B0604020202020204" pitchFamily="34" charset="0"/>
              </a:rPr>
              <a:t>be withdrawn </a:t>
            </a:r>
            <a:r>
              <a:rPr lang="en-GB" dirty="0" smtClean="0">
                <a:solidFill>
                  <a:srgbClr val="000000"/>
                </a:solidFill>
                <a:latin typeface="Arial" panose="020B0604020202020204" pitchFamily="34" charset="0"/>
              </a:rPr>
              <a:t>1 cm </a:t>
            </a:r>
            <a:r>
              <a:rPr lang="en-GB" dirty="0">
                <a:solidFill>
                  <a:srgbClr val="000000"/>
                </a:solidFill>
                <a:latin typeface="Arial" panose="020B0604020202020204" pitchFamily="34" charset="0"/>
              </a:rPr>
              <a:t>out before applying </a:t>
            </a:r>
            <a:r>
              <a:rPr lang="en-GB" dirty="0" smtClean="0">
                <a:solidFill>
                  <a:srgbClr val="000000"/>
                </a:solidFill>
                <a:latin typeface="Arial" panose="020B0604020202020204" pitchFamily="34" charset="0"/>
              </a:rPr>
              <a:t>suction</a:t>
            </a:r>
            <a:endParaRPr lang="en-GB" dirty="0">
              <a:solidFill>
                <a:srgbClr val="000000"/>
              </a:solidFill>
              <a:latin typeface="Arial" panose="020B0604020202020204" pitchFamily="34" charset="0"/>
            </a:endParaRPr>
          </a:p>
          <a:p>
            <a:r>
              <a:rPr lang="en-GB" dirty="0"/>
              <a:t/>
            </a:r>
            <a:br>
              <a:rPr lang="en-GB" dirty="0"/>
            </a:br>
            <a:endParaRPr lang="en-GB" dirty="0"/>
          </a:p>
        </p:txBody>
      </p:sp>
    </p:spTree>
    <p:extLst>
      <p:ext uri="{BB962C8B-B14F-4D97-AF65-F5344CB8AC3E}">
        <p14:creationId xmlns:p14="http://schemas.microsoft.com/office/powerpoint/2010/main" val="203640342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535936" y="2303846"/>
            <a:ext cx="8180832" cy="2585323"/>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Apply continuous suction while rotating the </a:t>
            </a:r>
            <a:r>
              <a:rPr lang="en-GB" dirty="0" smtClean="0">
                <a:solidFill>
                  <a:srgbClr val="000000"/>
                </a:solidFill>
                <a:latin typeface="Arial" panose="020B0604020202020204" pitchFamily="34" charset="0"/>
              </a:rPr>
              <a:t>suction </a:t>
            </a:r>
            <a:r>
              <a:rPr lang="en-GB" dirty="0">
                <a:solidFill>
                  <a:srgbClr val="000000"/>
                </a:solidFill>
                <a:latin typeface="Arial" panose="020B0604020202020204" pitchFamily="34" charset="0"/>
              </a:rPr>
              <a:t>catheter during </a:t>
            </a:r>
            <a:r>
              <a:rPr lang="en-GB" dirty="0" smtClean="0">
                <a:solidFill>
                  <a:srgbClr val="000000"/>
                </a:solidFill>
                <a:latin typeface="Arial" panose="020B0604020202020204" pitchFamily="34" charset="0"/>
              </a:rPr>
              <a:t>removal</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The duration of each suctioning should be less </a:t>
            </a:r>
            <a:r>
              <a:rPr lang="en-GB" dirty="0" smtClean="0">
                <a:solidFill>
                  <a:srgbClr val="000000"/>
                </a:solidFill>
                <a:latin typeface="Arial" panose="020B0604020202020204" pitchFamily="34" charset="0"/>
              </a:rPr>
              <a:t>the 15 sec.</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smtClean="0">
                <a:solidFill>
                  <a:srgbClr val="000000"/>
                </a:solidFill>
                <a:latin typeface="Arial" panose="020B0604020202020204" pitchFamily="34" charset="0"/>
              </a:rPr>
              <a:t>Instil </a:t>
            </a:r>
            <a:r>
              <a:rPr lang="en-GB" dirty="0">
                <a:solidFill>
                  <a:srgbClr val="000000"/>
                </a:solidFill>
                <a:latin typeface="Arial" panose="020B0604020202020204" pitchFamily="34" charset="0"/>
              </a:rPr>
              <a:t>3 to 5ml of sterile normal saline in to </a:t>
            </a:r>
            <a:r>
              <a:rPr lang="en-GB" dirty="0" smtClean="0">
                <a:solidFill>
                  <a:srgbClr val="000000"/>
                </a:solidFill>
                <a:latin typeface="Arial" panose="020B0604020202020204" pitchFamily="34" charset="0"/>
              </a:rPr>
              <a:t>the </a:t>
            </a:r>
            <a:r>
              <a:rPr lang="en-GB" dirty="0">
                <a:solidFill>
                  <a:srgbClr val="000000"/>
                </a:solidFill>
                <a:latin typeface="Arial" panose="020B0604020202020204" pitchFamily="34" charset="0"/>
              </a:rPr>
              <a:t>artificial airway, if </a:t>
            </a:r>
            <a:r>
              <a:rPr lang="en-GB" dirty="0" smtClean="0">
                <a:solidFill>
                  <a:srgbClr val="000000"/>
                </a:solidFill>
                <a:latin typeface="Arial" panose="020B0604020202020204" pitchFamily="34" charset="0"/>
              </a:rPr>
              <a:t>required</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Assistant resumes the </a:t>
            </a:r>
            <a:r>
              <a:rPr lang="en-GB" dirty="0" smtClean="0">
                <a:solidFill>
                  <a:srgbClr val="000000"/>
                </a:solidFill>
                <a:latin typeface="Arial" panose="020B0604020202020204" pitchFamily="34" charset="0"/>
              </a:rPr>
              <a:t>ventilator</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Give four to five manual breaths with bag or </a:t>
            </a:r>
            <a:r>
              <a:rPr lang="en-GB" dirty="0" smtClean="0">
                <a:solidFill>
                  <a:srgbClr val="000000"/>
                </a:solidFill>
                <a:latin typeface="Arial" panose="020B0604020202020204" pitchFamily="34" charset="0"/>
              </a:rPr>
              <a:t>ventilator</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5298045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2000250" y="2101066"/>
            <a:ext cx="8350758" cy="4524315"/>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Continue making suction passes, bagging patient </a:t>
            </a:r>
            <a:r>
              <a:rPr lang="en-GB" dirty="0" smtClean="0">
                <a:solidFill>
                  <a:srgbClr val="000000"/>
                </a:solidFill>
                <a:latin typeface="Arial" panose="020B0604020202020204" pitchFamily="34" charset="0"/>
              </a:rPr>
              <a:t>between </a:t>
            </a:r>
            <a:r>
              <a:rPr lang="en-GB" dirty="0">
                <a:solidFill>
                  <a:srgbClr val="000000"/>
                </a:solidFill>
                <a:latin typeface="Arial" panose="020B0604020202020204" pitchFamily="34" charset="0"/>
              </a:rPr>
              <a:t>passes, until clear of secretions, but no </a:t>
            </a:r>
            <a:r>
              <a:rPr lang="en-GB" dirty="0" smtClean="0">
                <a:solidFill>
                  <a:srgbClr val="000000"/>
                </a:solidFill>
                <a:latin typeface="Arial" panose="020B0604020202020204" pitchFamily="34" charset="0"/>
              </a:rPr>
              <a:t>more </a:t>
            </a:r>
            <a:r>
              <a:rPr lang="en-GB" dirty="0">
                <a:solidFill>
                  <a:srgbClr val="000000"/>
                </a:solidFill>
                <a:latin typeface="Arial" panose="020B0604020202020204" pitchFamily="34" charset="0"/>
              </a:rPr>
              <a:t>than four </a:t>
            </a:r>
            <a:r>
              <a:rPr lang="en-GB" dirty="0" smtClean="0">
                <a:solidFill>
                  <a:srgbClr val="000000"/>
                </a:solidFill>
                <a:latin typeface="Arial" panose="020B0604020202020204" pitchFamily="34" charset="0"/>
              </a:rPr>
              <a:t>passes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Return patient to </a:t>
            </a:r>
            <a:r>
              <a:rPr lang="en-GB" dirty="0" smtClean="0">
                <a:solidFill>
                  <a:srgbClr val="000000"/>
                </a:solidFill>
                <a:latin typeface="Arial" panose="020B0604020202020204" pitchFamily="34" charset="0"/>
              </a:rPr>
              <a:t>ventilator</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Flush the catheter with hot water in the suction </a:t>
            </a:r>
            <a:r>
              <a:rPr lang="en-GB" dirty="0" smtClean="0">
                <a:solidFill>
                  <a:srgbClr val="000000"/>
                </a:solidFill>
                <a:latin typeface="Arial" panose="020B0604020202020204" pitchFamily="34" charset="0"/>
              </a:rPr>
              <a:t>tray</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Suction nares oropharynx above the artificial </a:t>
            </a:r>
            <a:r>
              <a:rPr lang="en-GB" dirty="0" smtClean="0">
                <a:solidFill>
                  <a:srgbClr val="000000"/>
                </a:solidFill>
                <a:latin typeface="Arial" panose="020B0604020202020204" pitchFamily="34" charset="0"/>
              </a:rPr>
              <a:t>airway</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Discard used </a:t>
            </a:r>
            <a:r>
              <a:rPr lang="en-GB" dirty="0" smtClean="0">
                <a:solidFill>
                  <a:srgbClr val="000000"/>
                </a:solidFill>
                <a:latin typeface="Arial" panose="020B0604020202020204" pitchFamily="34" charset="0"/>
              </a:rPr>
              <a:t>equipments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Flush the suction tube with hot water</a:t>
            </a:r>
          </a:p>
          <a:p>
            <a:pPr>
              <a:buFont typeface="Arial" panose="020B0604020202020204" pitchFamily="34" charset="0"/>
              <a:buChar char="•"/>
            </a:pPr>
            <a:r>
              <a:rPr lang="en-GB" dirty="0">
                <a:solidFill>
                  <a:srgbClr val="000000"/>
                </a:solidFill>
                <a:latin typeface="Arial" panose="020B0604020202020204" pitchFamily="34" charset="0"/>
              </a:rPr>
              <a:t>Auscultate chest</a:t>
            </a:r>
          </a:p>
          <a:p>
            <a:pPr>
              <a:buFont typeface="Arial" panose="020B0604020202020204" pitchFamily="34" charset="0"/>
              <a:buChar char="•"/>
            </a:pPr>
            <a:r>
              <a:rPr lang="en-GB" dirty="0">
                <a:solidFill>
                  <a:srgbClr val="000000"/>
                </a:solidFill>
                <a:latin typeface="Arial" panose="020B0604020202020204" pitchFamily="34" charset="0"/>
              </a:rPr>
              <a:t>Wash hands</a:t>
            </a:r>
          </a:p>
          <a:p>
            <a:pPr>
              <a:buFont typeface="Arial" panose="020B0604020202020204" pitchFamily="34" charset="0"/>
              <a:buChar char="•"/>
            </a:pPr>
            <a:r>
              <a:rPr lang="en-GB" dirty="0">
                <a:solidFill>
                  <a:srgbClr val="000000"/>
                </a:solidFill>
                <a:latin typeface="Arial" panose="020B0604020202020204" pitchFamily="34" charset="0"/>
              </a:rPr>
              <a:t>Document including indications for suctioning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any changes in vitals patients tolerance</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8454637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1661993"/>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Closed suctioning PROCEDURE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450592" y="2128534"/>
            <a:ext cx="7827264" cy="3693319"/>
          </a:xfrm>
          <a:prstGeom prst="rect">
            <a:avLst/>
          </a:prstGeom>
        </p:spPr>
        <p:txBody>
          <a:bodyPr wrap="square">
            <a:spAutoFit/>
          </a:bodyPr>
          <a:lstStyle/>
          <a:p>
            <a:endParaRPr lang="en-GB" dirty="0" smtClean="0">
              <a:solidFill>
                <a:srgbClr val="000000"/>
              </a:solidFill>
              <a:latin typeface="Arial" panose="020B0604020202020204" pitchFamily="34" charset="0"/>
            </a:endParaRPr>
          </a:p>
          <a:p>
            <a:endParaRPr lang="en-GB" dirty="0" smtClean="0">
              <a:solidFill>
                <a:srgbClr val="000000"/>
              </a:solidFill>
              <a:latin typeface="Arial" panose="020B0604020202020204" pitchFamily="34" charset="0"/>
            </a:endParaRPr>
          </a:p>
          <a:p>
            <a:pPr>
              <a:buFont typeface="Arial" panose="020B0604020202020204" pitchFamily="34" charset="0"/>
              <a:buChar char="•"/>
            </a:pPr>
            <a:r>
              <a:rPr lang="en-GB" dirty="0" smtClean="0">
                <a:solidFill>
                  <a:srgbClr val="000000"/>
                </a:solidFill>
                <a:latin typeface="Arial" panose="020B0604020202020204" pitchFamily="34" charset="0"/>
              </a:rPr>
              <a:t>Wash hands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Wear clean </a:t>
            </a:r>
            <a:r>
              <a:rPr lang="en-GB" dirty="0" smtClean="0">
                <a:solidFill>
                  <a:srgbClr val="000000"/>
                </a:solidFill>
                <a:latin typeface="Arial" panose="020B0604020202020204" pitchFamily="34" charset="0"/>
              </a:rPr>
              <a:t>gloves</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Connect tubing to closed suction </a:t>
            </a:r>
            <a:r>
              <a:rPr lang="en-GB" dirty="0" smtClean="0">
                <a:solidFill>
                  <a:srgbClr val="000000"/>
                </a:solidFill>
                <a:latin typeface="Arial" panose="020B0604020202020204" pitchFamily="34" charset="0"/>
              </a:rPr>
              <a:t>port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Pre-oxygenate the patient with 100 </a:t>
            </a:r>
            <a:r>
              <a:rPr lang="en-GB" dirty="0" smtClean="0">
                <a:solidFill>
                  <a:srgbClr val="000000"/>
                </a:solidFill>
                <a:latin typeface="Arial" panose="020B0604020202020204" pitchFamily="34" charset="0"/>
              </a:rPr>
              <a:t>O2</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Gently insert catheter tip into artificial airway </a:t>
            </a:r>
            <a:r>
              <a:rPr lang="en-GB" dirty="0" smtClean="0">
                <a:solidFill>
                  <a:srgbClr val="000000"/>
                </a:solidFill>
                <a:latin typeface="Arial" panose="020B0604020202020204" pitchFamily="34" charset="0"/>
              </a:rPr>
              <a:t>without </a:t>
            </a:r>
            <a:r>
              <a:rPr lang="en-GB" dirty="0">
                <a:solidFill>
                  <a:srgbClr val="000000"/>
                </a:solidFill>
                <a:latin typeface="Arial" panose="020B0604020202020204" pitchFamily="34" charset="0"/>
              </a:rPr>
              <a:t>applying suction, stop if you met </a:t>
            </a:r>
            <a:r>
              <a:rPr lang="en-GB" dirty="0" smtClean="0">
                <a:solidFill>
                  <a:srgbClr val="000000"/>
                </a:solidFill>
                <a:latin typeface="Arial" panose="020B0604020202020204" pitchFamily="34" charset="0"/>
              </a:rPr>
              <a:t>resistance </a:t>
            </a:r>
            <a:r>
              <a:rPr lang="en-GB" dirty="0">
                <a:solidFill>
                  <a:srgbClr val="000000"/>
                </a:solidFill>
                <a:latin typeface="Arial" panose="020B0604020202020204" pitchFamily="34" charset="0"/>
              </a:rPr>
              <a:t>or when patient starts </a:t>
            </a:r>
            <a:r>
              <a:rPr lang="en-GB" dirty="0" smtClean="0">
                <a:solidFill>
                  <a:srgbClr val="000000"/>
                </a:solidFill>
                <a:latin typeface="Arial" panose="020B0604020202020204" pitchFamily="34" charset="0"/>
              </a:rPr>
              <a:t>coughing and</a:t>
            </a:r>
            <a:r>
              <a:rPr lang="en-GB" dirty="0">
                <a:solidFill>
                  <a:srgbClr val="000000"/>
                </a:solidFill>
                <a:latin typeface="Arial" panose="020B0604020202020204" pitchFamily="34" charset="0"/>
              </a:rPr>
              <a:t> </a:t>
            </a:r>
            <a:r>
              <a:rPr lang="en-GB" dirty="0" smtClean="0">
                <a:solidFill>
                  <a:srgbClr val="000000"/>
                </a:solidFill>
                <a:latin typeface="Arial" panose="020B0604020202020204" pitchFamily="34" charset="0"/>
              </a:rPr>
              <a:t>pull </a:t>
            </a:r>
            <a:r>
              <a:rPr lang="en-GB" dirty="0">
                <a:solidFill>
                  <a:srgbClr val="000000"/>
                </a:solidFill>
                <a:latin typeface="Arial" panose="020B0604020202020204" pitchFamily="34" charset="0"/>
              </a:rPr>
              <a:t>back </a:t>
            </a:r>
            <a:r>
              <a:rPr lang="en-GB" dirty="0" smtClean="0">
                <a:solidFill>
                  <a:srgbClr val="000000"/>
                </a:solidFill>
                <a:latin typeface="Arial" panose="020B0604020202020204" pitchFamily="34" charset="0"/>
              </a:rPr>
              <a:t>1 cm </a:t>
            </a:r>
            <a:r>
              <a:rPr lang="en-GB" dirty="0">
                <a:solidFill>
                  <a:srgbClr val="000000"/>
                </a:solidFill>
                <a:latin typeface="Arial" panose="020B0604020202020204" pitchFamily="34" charset="0"/>
              </a:rPr>
              <a:t>out</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5818241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INDICATIONS</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645664" y="1779687"/>
            <a:ext cx="7485888" cy="6032421"/>
          </a:xfrm>
          <a:prstGeom prst="rect">
            <a:avLst/>
          </a:prstGeom>
        </p:spPr>
        <p:txBody>
          <a:bodyPr wrap="square">
            <a:spAutoFit/>
          </a:bodyPr>
          <a:lstStyle/>
          <a:p>
            <a:pPr marL="274320" indent="-274320">
              <a:buFont typeface="Wingdings 2"/>
              <a:buChar char=""/>
              <a:defRPr/>
            </a:pPr>
            <a:r>
              <a:rPr lang="en-US" b="1" dirty="0">
                <a:solidFill>
                  <a:srgbClr val="002060"/>
                </a:solidFill>
              </a:rPr>
              <a:t>Oropharyngeal  and Nasopharyngeal  suctioning required for</a:t>
            </a:r>
            <a:r>
              <a:rPr lang="en-US" b="1" dirty="0" smtClean="0">
                <a:solidFill>
                  <a:srgbClr val="002060"/>
                </a:solidFill>
              </a:rPr>
              <a:t>:</a:t>
            </a:r>
          </a:p>
          <a:p>
            <a:pPr>
              <a:defRPr/>
            </a:pPr>
            <a:endParaRPr lang="en-US" b="1" dirty="0">
              <a:solidFill>
                <a:srgbClr val="0070C0"/>
              </a:solidFill>
            </a:endParaRPr>
          </a:p>
          <a:p>
            <a:pPr marL="274320" indent="-274320">
              <a:defRPr/>
            </a:pPr>
            <a:r>
              <a:rPr lang="en-US" b="1" dirty="0">
                <a:solidFill>
                  <a:srgbClr val="0070C0"/>
                </a:solidFill>
              </a:rPr>
              <a:t>1- </a:t>
            </a:r>
            <a:r>
              <a:rPr lang="en-US" sz="2200" b="1" dirty="0">
                <a:solidFill>
                  <a:srgbClr val="0070C0"/>
                </a:solidFill>
                <a:latin typeface="Constantia" panose="02030602050306030303" pitchFamily="18" charset="0"/>
              </a:rPr>
              <a:t>Patient who has undergone head and neck surgery</a:t>
            </a:r>
            <a:r>
              <a:rPr lang="en-US" sz="2200" b="1" dirty="0" smtClean="0">
                <a:solidFill>
                  <a:srgbClr val="0070C0"/>
                </a:solidFill>
                <a:latin typeface="Constantia" panose="02030602050306030303" pitchFamily="18" charset="0"/>
              </a:rPr>
              <a:t>.</a:t>
            </a:r>
          </a:p>
          <a:p>
            <a:pPr marL="274320" indent="-274320">
              <a:defRPr/>
            </a:pPr>
            <a:endParaRPr lang="en-US" sz="2200" b="1" dirty="0">
              <a:solidFill>
                <a:srgbClr val="0070C0"/>
              </a:solidFill>
              <a:latin typeface="Constantia" panose="02030602050306030303" pitchFamily="18" charset="0"/>
            </a:endParaRPr>
          </a:p>
          <a:p>
            <a:pPr marL="274320" indent="-274320">
              <a:defRPr/>
            </a:pPr>
            <a:r>
              <a:rPr lang="en-US" sz="2200" b="1" dirty="0">
                <a:solidFill>
                  <a:srgbClr val="0070C0"/>
                </a:solidFill>
                <a:latin typeface="Constantia" panose="02030602050306030303" pitchFamily="18" charset="0"/>
              </a:rPr>
              <a:t>2- Signs of respiratory distress </a:t>
            </a:r>
            <a:r>
              <a:rPr lang="en-US" sz="2200" b="1" dirty="0" smtClean="0">
                <a:solidFill>
                  <a:srgbClr val="0070C0"/>
                </a:solidFill>
                <a:latin typeface="Constantia" panose="02030602050306030303" pitchFamily="18" charset="0"/>
              </a:rPr>
              <a:t>.</a:t>
            </a:r>
          </a:p>
          <a:p>
            <a:pPr marL="274320" indent="-274320">
              <a:defRPr/>
            </a:pPr>
            <a:endParaRPr lang="en-US" sz="2200" b="1" dirty="0">
              <a:solidFill>
                <a:srgbClr val="0070C0"/>
              </a:solidFill>
              <a:latin typeface="Constantia" panose="02030602050306030303" pitchFamily="18" charset="0"/>
            </a:endParaRPr>
          </a:p>
          <a:p>
            <a:pPr marL="274320" indent="-274320">
              <a:defRPr/>
            </a:pPr>
            <a:r>
              <a:rPr lang="en-US" sz="2200" b="1" dirty="0">
                <a:solidFill>
                  <a:srgbClr val="0070C0"/>
                </a:solidFill>
                <a:latin typeface="Constantia" panose="02030602050306030303" pitchFamily="18" charset="0"/>
              </a:rPr>
              <a:t>3- Evidence of unable to cough up and expectorate </a:t>
            </a:r>
            <a:r>
              <a:rPr lang="en-US" sz="2200" b="1" dirty="0" smtClean="0">
                <a:solidFill>
                  <a:srgbClr val="0070C0"/>
                </a:solidFill>
                <a:latin typeface="Constantia" panose="02030602050306030303" pitchFamily="18" charset="0"/>
              </a:rPr>
              <a:t>secretions.</a:t>
            </a:r>
          </a:p>
          <a:p>
            <a:pPr marL="274320" indent="-274320">
              <a:defRPr/>
            </a:pPr>
            <a:endParaRPr lang="en-US" sz="2200" b="1" dirty="0">
              <a:solidFill>
                <a:srgbClr val="0070C0"/>
              </a:solidFill>
              <a:latin typeface="Constantia" panose="02030602050306030303" pitchFamily="18" charset="0"/>
            </a:endParaRPr>
          </a:p>
          <a:p>
            <a:pPr marL="274320" indent="-274320">
              <a:defRPr/>
            </a:pPr>
            <a:endParaRPr lang="en-US" sz="2200" b="1" dirty="0" smtClean="0">
              <a:solidFill>
                <a:srgbClr val="0070C0"/>
              </a:solidFill>
              <a:latin typeface="Constantia" panose="02030602050306030303" pitchFamily="18" charset="0"/>
            </a:endParaRPr>
          </a:p>
          <a:p>
            <a:pPr marL="274320" indent="-274320">
              <a:defRPr/>
            </a:pPr>
            <a:r>
              <a:rPr lang="en-GB" sz="2200" b="1" dirty="0" smtClean="0">
                <a:solidFill>
                  <a:srgbClr val="0070C0"/>
                </a:solidFill>
                <a:latin typeface="Constantia" panose="02030602050306030303" pitchFamily="18" charset="0"/>
              </a:rPr>
              <a:t>4-  </a:t>
            </a:r>
            <a:r>
              <a:rPr lang="en-GB" sz="2200" b="1" dirty="0">
                <a:solidFill>
                  <a:srgbClr val="0070C0"/>
                </a:solidFill>
                <a:latin typeface="Constantia" panose="02030602050306030303" pitchFamily="18" charset="0"/>
              </a:rPr>
              <a:t>Obtain sample of secretion for diagnostic purposes </a:t>
            </a:r>
            <a:endParaRPr lang="en-GB" sz="2200" b="1" dirty="0" smtClean="0">
              <a:solidFill>
                <a:srgbClr val="0070C0"/>
              </a:solidFill>
              <a:latin typeface="Constantia" panose="02030602050306030303" pitchFamily="18" charset="0"/>
            </a:endParaRPr>
          </a:p>
          <a:p>
            <a:pPr marL="274320" indent="-274320">
              <a:defRPr/>
            </a:pPr>
            <a:endParaRPr lang="en-GB" sz="2200" b="1" dirty="0">
              <a:solidFill>
                <a:srgbClr val="0070C0"/>
              </a:solidFill>
              <a:latin typeface="Constantia" panose="02030602050306030303" pitchFamily="18" charset="0"/>
            </a:endParaRPr>
          </a:p>
          <a:p>
            <a:pPr marL="274320" indent="-274320">
              <a:defRPr/>
            </a:pPr>
            <a:r>
              <a:rPr lang="en-GB" sz="2200" b="1" dirty="0" smtClean="0">
                <a:solidFill>
                  <a:srgbClr val="0070C0"/>
                </a:solidFill>
                <a:latin typeface="Constantia" panose="02030602050306030303" pitchFamily="18" charset="0"/>
              </a:rPr>
              <a:t>5- </a:t>
            </a:r>
            <a:r>
              <a:rPr lang="en-GB" sz="2200" b="1" dirty="0">
                <a:solidFill>
                  <a:srgbClr val="0070C0"/>
                </a:solidFill>
                <a:latin typeface="Constantia" panose="02030602050306030303" pitchFamily="18" charset="0"/>
              </a:rPr>
              <a:t>Prevent  infection. </a:t>
            </a:r>
          </a:p>
          <a:p>
            <a:pPr marL="274320" indent="-274320">
              <a:defRPr/>
            </a:pPr>
            <a:endParaRPr lang="en-US" dirty="0"/>
          </a:p>
          <a:p>
            <a:pPr marL="274320" indent="-274320">
              <a:defRPr/>
            </a:pPr>
            <a:endParaRPr lang="en-US" dirty="0" smtClean="0"/>
          </a:p>
          <a:p>
            <a:pPr marL="274320" indent="-274320">
              <a:defRPr/>
            </a:pPr>
            <a:endParaRPr lang="en-US" dirty="0"/>
          </a:p>
          <a:p>
            <a:pPr marL="274320" indent="-274320">
              <a:defRPr/>
            </a:pPr>
            <a:endParaRPr lang="en-US" dirty="0" smtClean="0"/>
          </a:p>
          <a:p>
            <a:pPr marL="274320" indent="-274320">
              <a:defRPr/>
            </a:pPr>
            <a:endParaRPr lang="en-US" dirty="0"/>
          </a:p>
          <a:p>
            <a:pPr marL="274320" indent="-274320">
              <a:defRPr/>
            </a:pPr>
            <a:endParaRPr lang="en-US" dirty="0"/>
          </a:p>
        </p:txBody>
      </p:sp>
    </p:spTree>
    <p:extLst>
      <p:ext uri="{BB962C8B-B14F-4D97-AF65-F5344CB8AC3E}">
        <p14:creationId xmlns:p14="http://schemas.microsoft.com/office/powerpoint/2010/main" val="404366296"/>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PROCEDURE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2645664" y="1749848"/>
            <a:ext cx="7839456" cy="4801314"/>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Place the dominant thumb over the control vent of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the suction port, applying continuous or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intermittent suction for no more than 10 sec as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you withdraw the catheter into the sterile sleeve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of the closed suction </a:t>
            </a:r>
            <a:r>
              <a:rPr lang="en-GB" dirty="0" smtClean="0">
                <a:solidFill>
                  <a:srgbClr val="000000"/>
                </a:solidFill>
                <a:latin typeface="Arial" panose="020B0604020202020204" pitchFamily="34" charset="0"/>
              </a:rPr>
              <a:t>device</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Repeat steps above if </a:t>
            </a:r>
            <a:r>
              <a:rPr lang="en-GB" dirty="0" smtClean="0">
                <a:solidFill>
                  <a:srgbClr val="000000"/>
                </a:solidFill>
                <a:latin typeface="Arial" panose="020B0604020202020204" pitchFamily="34" charset="0"/>
              </a:rPr>
              <a:t>needed</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Clean suction catheter with sterile saline until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clear being careful not to </a:t>
            </a:r>
            <a:r>
              <a:rPr lang="en-GB" dirty="0" smtClean="0">
                <a:solidFill>
                  <a:srgbClr val="000000"/>
                </a:solidFill>
                <a:latin typeface="Arial" panose="020B0604020202020204" pitchFamily="34" charset="0"/>
              </a:rPr>
              <a:t>instil </a:t>
            </a:r>
            <a:r>
              <a:rPr lang="en-GB" dirty="0">
                <a:solidFill>
                  <a:srgbClr val="000000"/>
                </a:solidFill>
                <a:latin typeface="Arial" panose="020B0604020202020204" pitchFamily="34" charset="0"/>
              </a:rPr>
              <a:t>solution into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the </a:t>
            </a:r>
            <a:r>
              <a:rPr lang="en-GB" dirty="0" smtClean="0">
                <a:solidFill>
                  <a:srgbClr val="000000"/>
                </a:solidFill>
                <a:latin typeface="Arial" panose="020B0604020202020204" pitchFamily="34" charset="0"/>
              </a:rPr>
              <a:t>Et tube</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Suction oropharynx above the artificial </a:t>
            </a:r>
            <a:r>
              <a:rPr lang="en-GB" dirty="0" smtClean="0">
                <a:solidFill>
                  <a:srgbClr val="000000"/>
                </a:solidFill>
                <a:latin typeface="Arial" panose="020B0604020202020204" pitchFamily="34" charset="0"/>
              </a:rPr>
              <a:t>airway</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Wash hands</a:t>
            </a:r>
          </a:p>
          <a:p>
            <a:r>
              <a:rPr lang="en-GB" dirty="0"/>
              <a:t/>
            </a:r>
            <a:br>
              <a:rPr lang="en-GB" dirty="0"/>
            </a:br>
            <a:endParaRPr lang="en-GB" dirty="0"/>
          </a:p>
        </p:txBody>
      </p:sp>
    </p:spTree>
    <p:extLst>
      <p:ext uri="{BB962C8B-B14F-4D97-AF65-F5344CB8AC3E}">
        <p14:creationId xmlns:p14="http://schemas.microsoft.com/office/powerpoint/2010/main" val="279879236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ASSESSMENT OF OUTCOME</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4" name="Rectangle 3"/>
          <p:cNvSpPr/>
          <p:nvPr/>
        </p:nvSpPr>
        <p:spPr>
          <a:xfrm>
            <a:off x="2450592" y="2274838"/>
            <a:ext cx="7950708" cy="2585323"/>
          </a:xfrm>
          <a:prstGeom prst="rect">
            <a:avLst/>
          </a:prstGeom>
        </p:spPr>
        <p:txBody>
          <a:bodyPr wrap="square">
            <a:spAutoFit/>
          </a:bodyPr>
          <a:lstStyle/>
          <a:p>
            <a:pPr>
              <a:buFont typeface="Arial" panose="020B0604020202020204" pitchFamily="34" charset="0"/>
              <a:buChar char="•"/>
            </a:pPr>
            <a:r>
              <a:rPr lang="en-GB" dirty="0" smtClean="0">
                <a:solidFill>
                  <a:srgbClr val="000000"/>
                </a:solidFill>
                <a:latin typeface="Arial" panose="020B0604020202020204" pitchFamily="34" charset="0"/>
              </a:rPr>
              <a:t>Improvement </a:t>
            </a:r>
            <a:r>
              <a:rPr lang="en-GB" dirty="0">
                <a:solidFill>
                  <a:srgbClr val="000000"/>
                </a:solidFill>
                <a:latin typeface="Arial" panose="020B0604020202020204" pitchFamily="34" charset="0"/>
              </a:rPr>
              <a:t>in breath sounds</a:t>
            </a:r>
            <a:r>
              <a:rPr lang="en-GB" dirty="0" smtClean="0">
                <a:solidFill>
                  <a:srgbClr val="000000"/>
                </a:solidFill>
                <a:latin typeface="Arial" panose="020B0604020202020204" pitchFamily="34" charset="0"/>
              </a:rPr>
              <a: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Decreased peak inspiratory pressure Increased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tidal volume delivery during ventilation</a:t>
            </a:r>
            <a:r>
              <a:rPr lang="en-GB" dirty="0" smtClean="0">
                <a:solidFill>
                  <a:srgbClr val="000000"/>
                </a:solidFill>
                <a:latin typeface="Arial" panose="020B0604020202020204" pitchFamily="34" charset="0"/>
              </a:rPr>
              <a:t>.</a:t>
            </a: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Improvement in arterial blood gas values or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saturation as reflected by pulse oximetry. (SpO2) </a:t>
            </a:r>
            <a:br>
              <a:rPr lang="en-GB" dirty="0">
                <a:solidFill>
                  <a:srgbClr val="000000"/>
                </a:solidFill>
                <a:latin typeface="Arial" panose="020B0604020202020204" pitchFamily="34" charset="0"/>
              </a:rPr>
            </a:br>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Removal of pulmonary secretions.</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06864458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CONTRAINDICATIONS</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2990850" y="2382440"/>
            <a:ext cx="7581900" cy="3693319"/>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Most contraindications are relative to the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patient's risk of developing adverse reactions or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worsening clinical condition as result of the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procedure.</a:t>
            </a:r>
          </a:p>
          <a:p>
            <a:pPr>
              <a:buFont typeface="Arial" panose="020B0604020202020204" pitchFamily="34" charset="0"/>
              <a:buChar char="•"/>
            </a:pPr>
            <a:r>
              <a:rPr lang="en-GB" dirty="0">
                <a:solidFill>
                  <a:srgbClr val="000000"/>
                </a:solidFill>
                <a:latin typeface="Arial" panose="020B0604020202020204" pitchFamily="34" charset="0"/>
              </a:rPr>
              <a:t>Suctioning is contraindicated when there is fresh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bleeding.</a:t>
            </a:r>
          </a:p>
          <a:p>
            <a:pPr>
              <a:buFont typeface="Arial" panose="020B0604020202020204" pitchFamily="34" charset="0"/>
              <a:buChar char="•"/>
            </a:pPr>
            <a:r>
              <a:rPr lang="en-GB" dirty="0">
                <a:solidFill>
                  <a:srgbClr val="000000"/>
                </a:solidFill>
                <a:latin typeface="Arial" panose="020B0604020202020204" pitchFamily="34" charset="0"/>
              </a:rPr>
              <a:t>When indicated, there is no absolute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contraindication to endotracheal suctioning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because the decision to abstain from suctioning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in order to avoid a possible adverse reaction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may, in fact, be lethal.</a:t>
            </a:r>
          </a:p>
          <a:p>
            <a:r>
              <a:rPr lang="en-GB" dirty="0"/>
              <a:t/>
            </a:r>
            <a:br>
              <a:rPr lang="en-GB" dirty="0"/>
            </a:br>
            <a:endParaRPr lang="en-GB" dirty="0"/>
          </a:p>
        </p:txBody>
      </p:sp>
    </p:spTree>
    <p:extLst>
      <p:ext uri="{BB962C8B-B14F-4D97-AF65-F5344CB8AC3E}">
        <p14:creationId xmlns:p14="http://schemas.microsoft.com/office/powerpoint/2010/main" val="391635555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246904" y="745433"/>
            <a:ext cx="186858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4" y="514601"/>
            <a:ext cx="10594545"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48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 </a:t>
            </a:r>
            <a:r>
              <a:rPr lang="en-US" sz="48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LIMITATIONS OF METHOD</a:t>
            </a: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3" name="Rectangle 2"/>
          <p:cNvSpPr/>
          <p:nvPr/>
        </p:nvSpPr>
        <p:spPr>
          <a:xfrm>
            <a:off x="3048000" y="2413338"/>
            <a:ext cx="6839712" cy="2862322"/>
          </a:xfrm>
          <a:prstGeom prst="rect">
            <a:avLst/>
          </a:prstGeom>
        </p:spPr>
        <p:txBody>
          <a:bodyPr wrap="square">
            <a:spAutoFit/>
          </a:bodyPr>
          <a:lstStyle/>
          <a:p>
            <a:pPr>
              <a:buFont typeface="Arial" panose="020B0604020202020204" pitchFamily="34" charset="0"/>
              <a:buChar char="•"/>
            </a:pPr>
            <a:r>
              <a:rPr lang="en-GB" dirty="0">
                <a:solidFill>
                  <a:srgbClr val="000000"/>
                </a:solidFill>
                <a:latin typeface="Arial" panose="020B0604020202020204" pitchFamily="34" charset="0"/>
              </a:rPr>
              <a:t>Suctioning is potentially an harmful procedure if </a:t>
            </a:r>
            <a:br>
              <a:rPr lang="en-GB" dirty="0">
                <a:solidFill>
                  <a:srgbClr val="000000"/>
                </a:solidFill>
                <a:latin typeface="Arial" panose="020B0604020202020204" pitchFamily="34" charset="0"/>
              </a:rPr>
            </a:br>
            <a:r>
              <a:rPr lang="en-GB" dirty="0" smtClean="0">
                <a:solidFill>
                  <a:srgbClr val="000000"/>
                </a:solidFill>
                <a:latin typeface="Arial" panose="020B0604020202020204" pitchFamily="34" charset="0"/>
              </a:rPr>
              <a:t>carried out </a:t>
            </a:r>
            <a:r>
              <a:rPr lang="en-GB" dirty="0">
                <a:solidFill>
                  <a:srgbClr val="000000"/>
                </a:solidFill>
                <a:latin typeface="Arial" panose="020B0604020202020204" pitchFamily="34" charset="0"/>
              </a:rPr>
              <a:t>improperly</a:t>
            </a:r>
            <a:r>
              <a:rPr lang="en-GB" dirty="0" smtClean="0">
                <a:solidFill>
                  <a:srgbClr val="000000"/>
                </a:solidFill>
                <a:latin typeface="Arial" panose="020B0604020202020204" pitchFamily="34" charset="0"/>
              </a:rPr>
              <a:t>.</a:t>
            </a:r>
          </a:p>
          <a:p>
            <a:endParaRPr lang="en-GB" dirty="0" smtClean="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Suctioning should be done when clinically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necessary (not routinely</a:t>
            </a:r>
            <a:r>
              <a:rPr lang="en-GB" dirty="0" smtClean="0">
                <a:solidFill>
                  <a:srgbClr val="000000"/>
                </a:solidFill>
                <a:latin typeface="Arial" panose="020B0604020202020204" pitchFamily="34" charset="0"/>
              </a:rPr>
              <a:t>).</a:t>
            </a:r>
          </a:p>
          <a:p>
            <a:endParaRPr lang="en-GB" dirty="0" smtClean="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pPr>
              <a:buFont typeface="Arial" panose="020B0604020202020204" pitchFamily="34" charset="0"/>
              <a:buChar char="•"/>
            </a:pPr>
            <a:r>
              <a:rPr lang="en-GB" dirty="0">
                <a:solidFill>
                  <a:srgbClr val="000000"/>
                </a:solidFill>
                <a:latin typeface="Arial" panose="020B0604020202020204" pitchFamily="34" charset="0"/>
              </a:rPr>
              <a:t>The need for suctioning should be assessed at </a:t>
            </a:r>
            <a:br>
              <a:rPr lang="en-GB" dirty="0">
                <a:solidFill>
                  <a:srgbClr val="000000"/>
                </a:solidFill>
                <a:latin typeface="Arial" panose="020B0604020202020204" pitchFamily="34" charset="0"/>
              </a:rPr>
            </a:br>
            <a:r>
              <a:rPr lang="en-GB" dirty="0">
                <a:solidFill>
                  <a:srgbClr val="000000"/>
                </a:solidFill>
                <a:latin typeface="Arial" panose="020B0604020202020204" pitchFamily="34" charset="0"/>
              </a:rPr>
              <a:t>least every </a:t>
            </a:r>
            <a:r>
              <a:rPr lang="en-GB" dirty="0" smtClean="0">
                <a:solidFill>
                  <a:srgbClr val="000000"/>
                </a:solidFill>
                <a:latin typeface="Arial" panose="020B0604020202020204" pitchFamily="34" charset="0"/>
              </a:rPr>
              <a:t>2 hrs </a:t>
            </a:r>
            <a:r>
              <a:rPr lang="en-GB" dirty="0">
                <a:solidFill>
                  <a:srgbClr val="000000"/>
                </a:solidFill>
                <a:latin typeface="Arial" panose="020B0604020202020204" pitchFamily="34" charset="0"/>
              </a:rPr>
              <a:t>or more frequently as need </a:t>
            </a:r>
            <a:r>
              <a:rPr lang="en-GB" dirty="0" smtClean="0">
                <a:solidFill>
                  <a:srgbClr val="000000"/>
                </a:solidFill>
                <a:latin typeface="Arial" panose="020B0604020202020204" pitchFamily="34" charset="0"/>
              </a:rPr>
              <a:t>arises</a:t>
            </a:r>
            <a:r>
              <a:rPr lang="en-GB" dirty="0">
                <a:solidFill>
                  <a:srgbClr val="000000"/>
                </a:solidFill>
                <a:latin typeface="Arial" panose="020B0604020202020204" pitchFamily="34" charset="0"/>
              </a:rPr>
              <a:t>.</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9515269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FEBE-404E-4145-8407-4E911D57C5FC}"/>
              </a:ext>
            </a:extLst>
          </p:cNvPr>
          <p:cNvPicPr>
            <a:picLocks noChangeAspect="1"/>
          </p:cNvPicPr>
          <p:nvPr/>
        </p:nvPicPr>
        <p:blipFill>
          <a:blip r:embed="rId3"/>
          <a:stretch>
            <a:fillRect/>
          </a:stretch>
        </p:blipFill>
        <p:spPr>
          <a:xfrm>
            <a:off x="244743" y="5340520"/>
            <a:ext cx="1158340" cy="1359526"/>
          </a:xfrm>
          <a:prstGeom prst="rect">
            <a:avLst/>
          </a:prstGeom>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4"/>
          <a:stretch>
            <a:fillRect/>
          </a:stretch>
        </p:blipFill>
        <p:spPr>
          <a:xfrm>
            <a:off x="11061138" y="5681370"/>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5"/>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5"/>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spc="0" dirty="0">
                <a:ln w="0"/>
                <a:solidFill>
                  <a:srgbClr val="3119C1"/>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H</a:t>
            </a:r>
            <a:r>
              <a:rPr lang="en-US" sz="5400" b="1" cap="all" dirty="0">
                <a:ln w="0"/>
                <a:solidFill>
                  <a:srgbClr val="3119C1"/>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ow to assess risk of fall</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reflection blurRad="12700" stA="50000" endPos="50000" dist="5000" dir="5400000" sy="-100000" rotWithShape="0"/>
              </a:effectLst>
            </a:endParaRPr>
          </a:p>
        </p:txBody>
      </p:sp>
      <p:pic>
        <p:nvPicPr>
          <p:cNvPr id="13" name="Picture 12">
            <a:extLst>
              <a:ext uri="{FF2B5EF4-FFF2-40B4-BE49-F238E27FC236}">
                <a16:creationId xmlns:a16="http://schemas.microsoft.com/office/drawing/2014/main" id="{43AF5436-F712-4EC7-84C8-A35322131921}"/>
              </a:ext>
            </a:extLst>
          </p:cNvPr>
          <p:cNvPicPr>
            <a:picLocks noChangeAspect="1"/>
          </p:cNvPicPr>
          <p:nvPr/>
        </p:nvPicPr>
        <p:blipFill>
          <a:blip r:embed="rId6"/>
          <a:stretch>
            <a:fillRect/>
          </a:stretch>
        </p:blipFill>
        <p:spPr>
          <a:xfrm>
            <a:off x="2528888" y="1590805"/>
            <a:ext cx="7958137" cy="5267195"/>
          </a:xfrm>
          <a:prstGeom prst="rect">
            <a:avLst/>
          </a:prstGeom>
        </p:spPr>
      </p:pic>
      <p:sp>
        <p:nvSpPr>
          <p:cNvPr id="2" name="Rectangle 1"/>
          <p:cNvSpPr/>
          <p:nvPr/>
        </p:nvSpPr>
        <p:spPr>
          <a:xfrm>
            <a:off x="11031" y="791600"/>
            <a:ext cx="1352712" cy="369332"/>
          </a:xfrm>
          <a:prstGeom prst="rect">
            <a:avLst/>
          </a:prstGeom>
        </p:spPr>
        <p:txBody>
          <a:bodyPr wrap="square">
            <a:spAutoFit/>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SUCTION</a:t>
            </a:r>
          </a:p>
        </p:txBody>
      </p:sp>
    </p:spTree>
    <p:extLst>
      <p:ext uri="{BB962C8B-B14F-4D97-AF65-F5344CB8AC3E}">
        <p14:creationId xmlns:p14="http://schemas.microsoft.com/office/powerpoint/2010/main" val="160956016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FEBE-404E-4145-8407-4E911D57C5FC}"/>
              </a:ext>
            </a:extLst>
          </p:cNvPr>
          <p:cNvPicPr>
            <a:picLocks noChangeAspect="1"/>
          </p:cNvPicPr>
          <p:nvPr/>
        </p:nvPicPr>
        <p:blipFill>
          <a:blip r:embed="rId2"/>
          <a:stretch>
            <a:fillRect/>
          </a:stretch>
        </p:blipFill>
        <p:spPr>
          <a:xfrm>
            <a:off x="244743" y="5340520"/>
            <a:ext cx="1158340" cy="1359526"/>
          </a:xfrm>
          <a:prstGeom prst="rect">
            <a:avLst/>
          </a:prstGeom>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3"/>
          <a:stretch>
            <a:fillRect/>
          </a:stretch>
        </p:blipFill>
        <p:spPr>
          <a:xfrm>
            <a:off x="11194110" y="5863530"/>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4"/>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4"/>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RISK FACTORS ?</a:t>
            </a:r>
            <a:r>
              <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rPr>
              <a:t> </a:t>
            </a:r>
          </a:p>
        </p:txBody>
      </p:sp>
      <p:pic>
        <p:nvPicPr>
          <p:cNvPr id="12" name="Picture 11">
            <a:extLst>
              <a:ext uri="{FF2B5EF4-FFF2-40B4-BE49-F238E27FC236}">
                <a16:creationId xmlns:a16="http://schemas.microsoft.com/office/drawing/2014/main" id="{752363C5-500B-42E2-942B-F5A540216A9B}"/>
              </a:ext>
            </a:extLst>
          </p:cNvPr>
          <p:cNvPicPr>
            <a:picLocks noChangeAspect="1"/>
          </p:cNvPicPr>
          <p:nvPr/>
        </p:nvPicPr>
        <p:blipFill>
          <a:blip r:embed="rId5"/>
          <a:stretch>
            <a:fillRect/>
          </a:stretch>
        </p:blipFill>
        <p:spPr>
          <a:xfrm>
            <a:off x="2654301" y="1437931"/>
            <a:ext cx="8050426" cy="5420069"/>
          </a:xfrm>
          <a:prstGeom prst="rect">
            <a:avLst/>
          </a:prstGeom>
        </p:spPr>
      </p:pic>
      <p:sp>
        <p:nvSpPr>
          <p:cNvPr id="2" name="Rectangle 1"/>
          <p:cNvSpPr/>
          <p:nvPr/>
        </p:nvSpPr>
        <p:spPr>
          <a:xfrm>
            <a:off x="0" y="745433"/>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385488183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2095500" y="357188"/>
            <a:ext cx="7429500" cy="114300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00" rtl="1">
              <a:defRPr/>
            </a:pPr>
            <a:r>
              <a:rPr lang="en-US" sz="4000" dirty="0">
                <a:solidFill>
                  <a:prstClr val="black">
                    <a:lumMod val="95000"/>
                    <a:lumOff val="5000"/>
                  </a:prstClr>
                </a:solidFill>
                <a:latin typeface="Constantia"/>
              </a:rPr>
              <a:t>Documentation </a:t>
            </a:r>
            <a:endParaRPr lang="ar-SA" sz="4000" dirty="0">
              <a:solidFill>
                <a:prstClr val="white"/>
              </a:solidFill>
              <a:latin typeface="Constantia"/>
              <a:cs typeface="Times New Roman" panose="02020603050405020304" pitchFamily="18" charset="0"/>
            </a:endParaRPr>
          </a:p>
        </p:txBody>
      </p:sp>
      <p:sp>
        <p:nvSpPr>
          <p:cNvPr id="4" name="خماسي 3"/>
          <p:cNvSpPr/>
          <p:nvPr/>
        </p:nvSpPr>
        <p:spPr>
          <a:xfrm>
            <a:off x="1847851" y="2500314"/>
            <a:ext cx="3033713" cy="100012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00">
              <a:buFont typeface="Arial" pitchFamily="34" charset="0"/>
              <a:buChar char="•"/>
              <a:defRPr/>
            </a:pPr>
            <a:r>
              <a:rPr lang="en-US" sz="3200" dirty="0">
                <a:solidFill>
                  <a:prstClr val="white"/>
                </a:solidFill>
                <a:latin typeface="Constantia"/>
              </a:rPr>
              <a:t> Record the    </a:t>
            </a:r>
          </a:p>
          <a:p>
            <a:pPr defTabSz="914400">
              <a:defRPr/>
            </a:pPr>
            <a:r>
              <a:rPr lang="en-US" sz="3200" dirty="0">
                <a:solidFill>
                  <a:prstClr val="white"/>
                </a:solidFill>
                <a:latin typeface="Constantia"/>
              </a:rPr>
              <a:t>  procedure :</a:t>
            </a:r>
          </a:p>
        </p:txBody>
      </p:sp>
      <p:sp>
        <p:nvSpPr>
          <p:cNvPr id="5" name="مستطيل مستدير الزوايا 4"/>
          <p:cNvSpPr/>
          <p:nvPr/>
        </p:nvSpPr>
        <p:spPr>
          <a:xfrm>
            <a:off x="5095876" y="1643063"/>
            <a:ext cx="5286375" cy="27860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defTabSz="914400">
              <a:buFont typeface="Wingdings" pitchFamily="2" charset="2"/>
              <a:buChar char="Ø"/>
              <a:defRPr/>
            </a:pPr>
            <a:r>
              <a:rPr lang="en-US" sz="2800" dirty="0">
                <a:solidFill>
                  <a:prstClr val="black"/>
                </a:solidFill>
                <a:latin typeface="Constantia"/>
              </a:rPr>
              <a:t>The amount .</a:t>
            </a:r>
          </a:p>
          <a:p>
            <a:pPr lvl="1" defTabSz="914400">
              <a:buFont typeface="Wingdings" pitchFamily="2" charset="2"/>
              <a:buChar char="Ø"/>
              <a:defRPr/>
            </a:pPr>
            <a:r>
              <a:rPr lang="en-US" sz="2800" dirty="0">
                <a:solidFill>
                  <a:prstClr val="black"/>
                </a:solidFill>
                <a:latin typeface="Constantia"/>
              </a:rPr>
              <a:t>Consistency .</a:t>
            </a:r>
          </a:p>
          <a:p>
            <a:pPr lvl="1" defTabSz="914400">
              <a:buFont typeface="Wingdings" pitchFamily="2" charset="2"/>
              <a:buChar char="Ø"/>
              <a:defRPr/>
            </a:pPr>
            <a:r>
              <a:rPr lang="en-US" sz="2800" dirty="0">
                <a:solidFill>
                  <a:prstClr val="black"/>
                </a:solidFill>
                <a:latin typeface="Constantia"/>
              </a:rPr>
              <a:t>Color .</a:t>
            </a:r>
          </a:p>
          <a:p>
            <a:pPr lvl="1" defTabSz="914400">
              <a:buFont typeface="Wingdings" pitchFamily="2" charset="2"/>
              <a:buChar char="Ø"/>
              <a:defRPr/>
            </a:pPr>
            <a:r>
              <a:rPr lang="en-US" sz="2800" dirty="0">
                <a:solidFill>
                  <a:prstClr val="black"/>
                </a:solidFill>
                <a:latin typeface="Constantia"/>
              </a:rPr>
              <a:t>Odor of the mucus .</a:t>
            </a:r>
          </a:p>
          <a:p>
            <a:pPr lvl="1" defTabSz="914400">
              <a:buFont typeface="Wingdings" pitchFamily="2" charset="2"/>
              <a:buChar char="Ø"/>
              <a:defRPr/>
            </a:pPr>
            <a:r>
              <a:rPr lang="en-US" sz="2800" dirty="0">
                <a:solidFill>
                  <a:prstClr val="black"/>
                </a:solidFill>
                <a:latin typeface="Constantia"/>
              </a:rPr>
              <a:t>Client breathing status before and after suctioning.</a:t>
            </a:r>
          </a:p>
        </p:txBody>
      </p:sp>
      <p:sp>
        <p:nvSpPr>
          <p:cNvPr id="28677" name="مستطيل 5"/>
          <p:cNvSpPr>
            <a:spLocks noChangeArrowheads="1"/>
          </p:cNvSpPr>
          <p:nvPr/>
        </p:nvSpPr>
        <p:spPr bwMode="auto">
          <a:xfrm>
            <a:off x="1581151" y="4929189"/>
            <a:ext cx="9734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cs typeface="Times New Roman" panose="02020603050405020304" pitchFamily="18" charset="0"/>
              </a:defRPr>
            </a:lvl1pPr>
            <a:lvl2pPr marL="742950" indent="-285750" algn="r" rtl="1">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cs typeface="Times New Roman" panose="02020603050405020304" pitchFamily="18" charset="0"/>
              </a:defRPr>
            </a:lvl2pPr>
            <a:lvl3pPr marL="1143000" indent="-228600" algn="r" rtl="1">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cs typeface="Times New Roman" panose="02020603050405020304" pitchFamily="18" charset="0"/>
              </a:defRPr>
            </a:lvl3pPr>
            <a:lvl4pPr marL="1600200" indent="-228600" algn="r" rtl="1">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cs typeface="Times New Roman" panose="02020603050405020304" pitchFamily="18" charset="0"/>
              </a:defRPr>
            </a:lvl4pPr>
            <a:lvl5pPr marL="2057400" indent="-228600" algn="r" rtl="1">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Times New Roman" panose="02020603050405020304" pitchFamily="18" charset="0"/>
              </a:defRPr>
            </a:lvl5pPr>
            <a:lvl6pPr marL="2514600" indent="-228600" algn="r" rtl="1"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Times New Roman" panose="02020603050405020304" pitchFamily="18" charset="0"/>
              </a:defRPr>
            </a:lvl6pPr>
            <a:lvl7pPr marL="2971800" indent="-228600" algn="r" rtl="1"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Times New Roman" panose="02020603050405020304" pitchFamily="18" charset="0"/>
              </a:defRPr>
            </a:lvl7pPr>
            <a:lvl8pPr marL="3429000" indent="-228600" algn="r" rtl="1"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Times New Roman" panose="02020603050405020304" pitchFamily="18" charset="0"/>
              </a:defRPr>
            </a:lvl8pPr>
            <a:lvl9pPr marL="3886200" indent="-228600" algn="r" rtl="1"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cs typeface="Times New Roman" panose="02020603050405020304" pitchFamily="18" charset="0"/>
              </a:defRPr>
            </a:lvl9pPr>
          </a:lstStyle>
          <a:p>
            <a:pPr algn="l" defTabSz="914400" rtl="0" fontAlgn="base">
              <a:spcBef>
                <a:spcPct val="0"/>
              </a:spcBef>
              <a:spcAft>
                <a:spcPct val="0"/>
              </a:spcAft>
              <a:buClrTx/>
              <a:buSzTx/>
              <a:buFont typeface="Arial" panose="020B0604020202020204" pitchFamily="34" charset="0"/>
              <a:buChar char="•"/>
            </a:pPr>
            <a:r>
              <a:rPr lang="en-US" altLang="ar-SA" sz="3200" dirty="0">
                <a:solidFill>
                  <a:schemeClr val="accent5">
                    <a:lumMod val="50000"/>
                  </a:schemeClr>
                </a:solidFill>
              </a:rPr>
              <a:t> If the technique is carried out frequently it may be appropriate to record only once , how ever the frequency of suctioning must be record   </a:t>
            </a:r>
            <a:endParaRPr lang="ar-SA" altLang="ar-SA" sz="3200" dirty="0">
              <a:solidFill>
                <a:schemeClr val="accent5">
                  <a:lumMod val="50000"/>
                </a:schemeClr>
              </a:solidFill>
            </a:endParaRPr>
          </a:p>
        </p:txBody>
      </p:sp>
    </p:spTree>
    <p:extLst>
      <p:ext uri="{BB962C8B-B14F-4D97-AF65-F5344CB8AC3E}">
        <p14:creationId xmlns:p14="http://schemas.microsoft.com/office/powerpoint/2010/main" val="3831676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FEBE-404E-4145-8407-4E911D57C5FC}"/>
              </a:ext>
            </a:extLst>
          </p:cNvPr>
          <p:cNvPicPr>
            <a:picLocks noChangeAspect="1"/>
          </p:cNvPicPr>
          <p:nvPr/>
        </p:nvPicPr>
        <p:blipFill>
          <a:blip r:embed="rId2"/>
          <a:stretch>
            <a:fillRect/>
          </a:stretch>
        </p:blipFill>
        <p:spPr>
          <a:xfrm>
            <a:off x="244743" y="5340520"/>
            <a:ext cx="1158340" cy="1359526"/>
          </a:xfrm>
          <a:prstGeom prst="rect">
            <a:avLst/>
          </a:prstGeom>
        </p:spPr>
      </p:pic>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3"/>
          <a:stretch>
            <a:fillRect/>
          </a:stretch>
        </p:blipFill>
        <p:spPr>
          <a:xfrm>
            <a:off x="11194110" y="5863530"/>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4"/>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4"/>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830997"/>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lvl="0" algn="ctr"/>
            <a:r>
              <a:rPr lang="en-US" sz="4800" b="1" cap="all" dirty="0">
                <a:ln w="0"/>
                <a:solidFill>
                  <a:srgbClr val="002060"/>
                </a:solidFill>
                <a:effectLst>
                  <a:reflection blurRad="12700" stA="50000" endPos="50000" dist="5000" dir="5400000" sy="-100000" rotWithShape="0"/>
                </a:effectLst>
                <a:latin typeface="Times New Roman" pitchFamily="18" charset="0"/>
                <a:cs typeface="Times New Roman" pitchFamily="18" charset="0"/>
              </a:rPr>
              <a:t>Any questions</a:t>
            </a:r>
            <a:endParaRPr lang="en-US" sz="4800" b="1" dirty="0">
              <a:ln w="6600">
                <a:solidFill>
                  <a:srgbClr val="DE7E18"/>
                </a:solidFill>
                <a:prstDash val="solid"/>
              </a:ln>
              <a:solidFill>
                <a:srgbClr val="3119C1"/>
              </a:solidFill>
              <a:effectLst>
                <a:outerShdw blurRad="38100" dist="38100" dir="2700000" algn="tl">
                  <a:srgbClr val="000000">
                    <a:alpha val="43137"/>
                  </a:srgbClr>
                </a:outerShdw>
              </a:effectLst>
            </a:endParaRPr>
          </a:p>
        </p:txBody>
      </p:sp>
      <p:pic>
        <p:nvPicPr>
          <p:cNvPr id="2" name="Content Placeholder 1">
            <a:extLst>
              <a:ext uri="{FF2B5EF4-FFF2-40B4-BE49-F238E27FC236}">
                <a16:creationId xmlns:a16="http://schemas.microsoft.com/office/drawing/2014/main" id="{D84ED9FB-66A8-4D1D-8FA7-49734610889B}"/>
              </a:ext>
            </a:extLst>
          </p:cNvPr>
          <p:cNvPicPr>
            <a:picLocks noGrp="1" noChangeAspect="1"/>
          </p:cNvPicPr>
          <p:nvPr>
            <p:ph idx="1"/>
          </p:nvPr>
        </p:nvPicPr>
        <p:blipFill>
          <a:blip r:embed="rId5"/>
          <a:stretch>
            <a:fillRect/>
          </a:stretch>
        </p:blipFill>
        <p:spPr>
          <a:xfrm>
            <a:off x="4122236" y="2133600"/>
            <a:ext cx="5849354" cy="3778250"/>
          </a:xfrm>
          <a:prstGeom prst="rect">
            <a:avLst/>
          </a:prstGeom>
        </p:spPr>
      </p:pic>
      <p:sp>
        <p:nvSpPr>
          <p:cNvPr id="3" name="Rectangle 2"/>
          <p:cNvSpPr/>
          <p:nvPr/>
        </p:nvSpPr>
        <p:spPr>
          <a:xfrm>
            <a:off x="0" y="699266"/>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120815358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194110" y="5863530"/>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rPr>
              <a:t> </a:t>
            </a:r>
          </a:p>
        </p:txBody>
      </p:sp>
      <p:pic>
        <p:nvPicPr>
          <p:cNvPr id="12" name="Content Placeholder 11">
            <a:extLst>
              <a:ext uri="{FF2B5EF4-FFF2-40B4-BE49-F238E27FC236}">
                <a16:creationId xmlns:a16="http://schemas.microsoft.com/office/drawing/2014/main" id="{604B74FE-C656-4DC3-BF47-FB5D92452CBB}"/>
              </a:ext>
            </a:extLst>
          </p:cNvPr>
          <p:cNvPicPr>
            <a:picLocks noChangeAspect="1"/>
          </p:cNvPicPr>
          <p:nvPr/>
        </p:nvPicPr>
        <p:blipFill>
          <a:blip r:embed="rId4"/>
          <a:stretch>
            <a:fillRect/>
          </a:stretch>
        </p:blipFill>
        <p:spPr>
          <a:xfrm>
            <a:off x="1904419" y="970672"/>
            <a:ext cx="9096515" cy="5887328"/>
          </a:xfrm>
          <a:prstGeom prst="rect">
            <a:avLst/>
          </a:prstGeom>
        </p:spPr>
      </p:pic>
      <p:pic>
        <p:nvPicPr>
          <p:cNvPr id="13" name="Picture 2" descr="http://magickalgraphics.com/Graphics/Friendship/Thanks/Cute/cutethanks37.gif">
            <a:extLst>
              <a:ext uri="{FF2B5EF4-FFF2-40B4-BE49-F238E27FC236}">
                <a16:creationId xmlns:a16="http://schemas.microsoft.com/office/drawing/2014/main" id="{B0072F9D-F6B3-46C6-908C-C514FD1E0EDD}"/>
              </a:ext>
            </a:extLst>
          </p:cNvPr>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511334" y="2982515"/>
            <a:ext cx="3882683" cy="1336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739839"/>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04257395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DIFFERENCE</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9" name="شكل بيضاوي 4"/>
          <p:cNvSpPr/>
          <p:nvPr/>
        </p:nvSpPr>
        <p:spPr>
          <a:xfrm>
            <a:off x="2952424" y="1524820"/>
            <a:ext cx="7884605" cy="2071687"/>
          </a:xfrm>
          <a:prstGeom prst="ellipse">
            <a:avLst/>
          </a:prstGeom>
          <a:solidFill>
            <a:sysClr val="window" lastClr="FFFFFF"/>
          </a:solidFill>
          <a:ln w="38100" cap="flat" cmpd="sng" algn="ctr">
            <a:solidFill>
              <a:srgbClr val="FF66FF"/>
            </a:solidFill>
            <a:prstDash val="solid"/>
          </a:ln>
          <a:effectLst/>
        </p:spPr>
        <p:txBody>
          <a:bodyPr rtlCol="1" anchor="ctr"/>
          <a:lstStyle/>
          <a:p>
            <a:pPr lvl="0" algn="ctr" defTabSz="914400" rtl="1">
              <a:defRPr/>
            </a:pPr>
            <a:r>
              <a:rPr lang="en-US" sz="3000" spc="-100" dirty="0" smtClean="0">
                <a:ln w="3200">
                  <a:solidFill>
                    <a:srgbClr val="444D26">
                      <a:shade val="75000"/>
                      <a:alpha val="25000"/>
                    </a:srgbClr>
                  </a:solidFill>
                  <a:prstDash val="solid"/>
                  <a:round/>
                </a:ln>
                <a:solidFill>
                  <a:prstClr val="black">
                    <a:lumMod val="95000"/>
                    <a:lumOff val="5000"/>
                  </a:prstClr>
                </a:solidFill>
                <a:effectLst>
                  <a:innerShdw blurRad="50800" dist="25400" dir="13500000">
                    <a:prstClr val="black">
                      <a:alpha val="70000"/>
                    </a:prstClr>
                  </a:innerShdw>
                </a:effectLst>
                <a:latin typeface="Constantia"/>
                <a:ea typeface="+mj-ea"/>
                <a:cs typeface="+mj-cs"/>
              </a:rPr>
              <a:t>Deferent </a:t>
            </a:r>
            <a:r>
              <a:rPr lang="en-US" sz="3000" spc="-100" dirty="0">
                <a:ln w="3200">
                  <a:solidFill>
                    <a:srgbClr val="444D26">
                      <a:shade val="75000"/>
                      <a:alpha val="25000"/>
                    </a:srgbClr>
                  </a:solidFill>
                  <a:prstDash val="solid"/>
                  <a:round/>
                </a:ln>
                <a:solidFill>
                  <a:prstClr val="black">
                    <a:lumMod val="95000"/>
                    <a:lumOff val="5000"/>
                  </a:prstClr>
                </a:solidFill>
                <a:effectLst>
                  <a:innerShdw blurRad="50800" dist="25400" dir="13500000">
                    <a:prstClr val="black">
                      <a:alpha val="70000"/>
                    </a:prstClr>
                  </a:innerShdw>
                </a:effectLst>
                <a:latin typeface="Constantia"/>
                <a:ea typeface="+mj-ea"/>
                <a:cs typeface="+mj-cs"/>
              </a:rPr>
              <a:t>between Oropharyngeal /Nasopharyngeal suctioning and Endotracheal/ tracheostomy  suctioning </a:t>
            </a:r>
            <a:endParaRPr kumimoji="0" lang="ar-SA" sz="3000" b="0" i="0" u="none" strike="noStrike" kern="0" cap="none" spc="0" normalizeH="0" baseline="0" noProof="0" dirty="0">
              <a:ln>
                <a:noFill/>
              </a:ln>
              <a:solidFill>
                <a:prstClr val="black"/>
              </a:solidFill>
              <a:effectLst/>
              <a:uLnTx/>
              <a:uFillTx/>
              <a:latin typeface="Constantia"/>
              <a:cs typeface="Times New Roman" panose="02020603050405020304" pitchFamily="18" charset="0"/>
            </a:endParaRPr>
          </a:p>
        </p:txBody>
      </p:sp>
      <p:graphicFrame>
        <p:nvGraphicFramePr>
          <p:cNvPr id="12" name="عنصر نائب للمحتوى 3"/>
          <p:cNvGraphicFramePr>
            <a:graphicFrameLocks/>
          </p:cNvGraphicFramePr>
          <p:nvPr>
            <p:extLst>
              <p:ext uri="{D42A27DB-BD31-4B8C-83A1-F6EECF244321}">
                <p14:modId xmlns:p14="http://schemas.microsoft.com/office/powerpoint/2010/main" val="1556161094"/>
              </p:ext>
            </p:extLst>
          </p:nvPr>
        </p:nvGraphicFramePr>
        <p:xfrm>
          <a:off x="2572758" y="3683396"/>
          <a:ext cx="8643938" cy="3071813"/>
        </p:xfrm>
        <a:graphic>
          <a:graphicData uri="http://schemas.openxmlformats.org/drawingml/2006/table">
            <a:tbl>
              <a:tblPr rtl="1" firstRow="1" bandRow="1"/>
              <a:tblGrid>
                <a:gridCol w="4754936">
                  <a:extLst>
                    <a:ext uri="{9D8B030D-6E8A-4147-A177-3AD203B41FA5}">
                      <a16:colId xmlns:a16="http://schemas.microsoft.com/office/drawing/2014/main" val="20000"/>
                    </a:ext>
                  </a:extLst>
                </a:gridCol>
                <a:gridCol w="3889002">
                  <a:extLst>
                    <a:ext uri="{9D8B030D-6E8A-4147-A177-3AD203B41FA5}">
                      <a16:colId xmlns:a16="http://schemas.microsoft.com/office/drawing/2014/main" val="20001"/>
                    </a:ext>
                  </a:extLst>
                </a:gridCol>
              </a:tblGrid>
              <a:tr h="1749767">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rtl="1"/>
                      <a:r>
                        <a:rPr lang="en-US" sz="2800" dirty="0" smtClean="0"/>
                        <a:t>Endotracheal / Tracheostomy suctioning </a:t>
                      </a:r>
                      <a:endParaRPr lang="ar-SA" sz="2800" dirty="0">
                        <a:solidFill>
                          <a:srgbClr val="002060"/>
                        </a:solidFill>
                      </a:endParaRPr>
                    </a:p>
                  </a:txBody>
                  <a:tcPr marL="91439" marR="914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092A7"/>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rtl="1"/>
                      <a:r>
                        <a:rPr lang="en-US" sz="2800" dirty="0" smtClean="0"/>
                        <a:t>Oropharyngeal /Nasopharyngeal suctioning</a:t>
                      </a:r>
                      <a:endParaRPr lang="ar-SA" sz="2800" dirty="0">
                        <a:solidFill>
                          <a:srgbClr val="002060"/>
                        </a:solidFill>
                      </a:endParaRPr>
                    </a:p>
                  </a:txBody>
                  <a:tcPr marL="91439" marR="914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092A7"/>
                    </a:solidFill>
                  </a:tcPr>
                </a:tc>
                <a:extLst>
                  <a:ext uri="{0D108BD9-81ED-4DB2-BD59-A6C34878D82A}">
                    <a16:rowId xmlns:a16="http://schemas.microsoft.com/office/drawing/2014/main" val="10000"/>
                  </a:ext>
                </a:extLst>
              </a:tr>
              <a:tr h="1322046">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l" rtl="0"/>
                      <a:r>
                        <a:rPr lang="en-US" sz="2400" dirty="0" smtClean="0"/>
                        <a:t>Remove secretion from the trachea and bronchi or the </a:t>
                      </a:r>
                      <a:r>
                        <a:rPr lang="en-US" sz="2400" dirty="0" smtClean="0">
                          <a:solidFill>
                            <a:srgbClr val="FF0000"/>
                          </a:solidFill>
                        </a:rPr>
                        <a:t>lower</a:t>
                      </a:r>
                      <a:r>
                        <a:rPr lang="en-US" sz="2400" dirty="0" smtClean="0"/>
                        <a:t> respiratory tract . </a:t>
                      </a:r>
                      <a:endParaRPr lang="ar-SA" sz="2400" dirty="0"/>
                    </a:p>
                  </a:txBody>
                  <a:tcPr marL="91439" marR="914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92A7">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l" rtl="0"/>
                      <a:r>
                        <a:rPr lang="en-US" sz="2400" dirty="0" smtClean="0"/>
                        <a:t>Remove secretion from the </a:t>
                      </a:r>
                      <a:r>
                        <a:rPr lang="en-US" sz="2400" dirty="0" smtClean="0">
                          <a:solidFill>
                            <a:srgbClr val="FF0000"/>
                          </a:solidFill>
                        </a:rPr>
                        <a:t>upper</a:t>
                      </a:r>
                      <a:r>
                        <a:rPr lang="en-US" sz="2400" dirty="0" smtClean="0"/>
                        <a:t> respiratory tract .</a:t>
                      </a:r>
                      <a:endParaRPr lang="ar-SA" sz="2400" dirty="0"/>
                    </a:p>
                  </a:txBody>
                  <a:tcPr marL="91439" marR="914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92A7">
                        <a:tint val="40000"/>
                      </a:srgbClr>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54964" y="745433"/>
            <a:ext cx="1484702" cy="461665"/>
          </a:xfrm>
          <a:prstGeom prst="rect">
            <a:avLst/>
          </a:prstGeom>
        </p:spPr>
        <p:txBody>
          <a:bodyPr wrap="none">
            <a:spAutoFit/>
          </a:bodyPr>
          <a:lstStyle/>
          <a:p>
            <a:pPr lvl="0" algn="ctr"/>
            <a:r>
              <a:rPr lang="en-US" sz="2400" b="1" dirty="0">
                <a:ln w="6600">
                  <a:solidFill>
                    <a:srgbClr val="DE7E18"/>
                  </a:solidFill>
                  <a:prstDash val="solid"/>
                </a:ln>
                <a:solidFill>
                  <a:srgbClr val="FFFFFF"/>
                </a:solidFill>
                <a:effectLst>
                  <a:outerShdw dist="38100" dir="2700000" algn="tl" rotWithShape="0">
                    <a:srgbClr val="DE7E18"/>
                  </a:outerShdw>
                </a:effectLst>
              </a:rPr>
              <a:t>SUCTION</a:t>
            </a:r>
          </a:p>
        </p:txBody>
      </p:sp>
    </p:spTree>
    <p:extLst>
      <p:ext uri="{BB962C8B-B14F-4D97-AF65-F5344CB8AC3E}">
        <p14:creationId xmlns:p14="http://schemas.microsoft.com/office/powerpoint/2010/main" val="222453398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algn="ctr"/>
            <a:r>
              <a:rPr lang="en-US" sz="2400" b="1" dirty="0" smtClean="0">
                <a:ln w="6600">
                  <a:solidFill>
                    <a:schemeClr val="accent2"/>
                  </a:solidFill>
                  <a:prstDash val="solid"/>
                </a:ln>
                <a:solidFill>
                  <a:srgbClr val="FFFFFF"/>
                </a:solidFill>
                <a:effectLst>
                  <a:outerShdw dist="38100" dir="2700000" algn="tl" rotWithShape="0">
                    <a:schemeClr val="accent2"/>
                  </a:outerShdw>
                </a:effectLst>
              </a:rPr>
              <a:t>SUCTION</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algn="ctr"/>
            <a:r>
              <a:rPr lang="en-US" sz="5400" b="1" cap="all"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INDICATIONS</a:t>
            </a:r>
            <a:endParaRPr lang="en-US" sz="5400" b="1" cap="none" spc="0" dirty="0">
              <a:ln w="6600">
                <a:solidFill>
                  <a:schemeClr val="accent2"/>
                </a:solidFill>
                <a:prstDash val="solid"/>
              </a:ln>
              <a:solidFill>
                <a:srgbClr val="3119C1"/>
              </a:solidFill>
              <a:effectLst>
                <a:outerShdw blurRad="38100" dist="38100" dir="2700000" algn="tl">
                  <a:srgbClr val="000000">
                    <a:alpha val="43137"/>
                  </a:srgbClr>
                </a:outerShdw>
              </a:effectLst>
            </a:endParaRPr>
          </a:p>
        </p:txBody>
      </p:sp>
      <p:sp>
        <p:nvSpPr>
          <p:cNvPr id="2" name="Rectangle 1"/>
          <p:cNvSpPr/>
          <p:nvPr/>
        </p:nvSpPr>
        <p:spPr>
          <a:xfrm>
            <a:off x="1926336" y="2441292"/>
            <a:ext cx="9558528" cy="2862322"/>
          </a:xfrm>
          <a:prstGeom prst="rect">
            <a:avLst/>
          </a:prstGeom>
        </p:spPr>
        <p:txBody>
          <a:bodyPr wrap="square">
            <a:spAutoFit/>
          </a:bodyPr>
          <a:lstStyle/>
          <a:p>
            <a:pPr marL="273050" lvl="0" indent="-273050" defTabSz="914400" fontAlgn="base">
              <a:spcBef>
                <a:spcPts val="600"/>
              </a:spcBef>
              <a:spcAft>
                <a:spcPct val="0"/>
              </a:spcAft>
              <a:buClr>
                <a:srgbClr val="F3A447"/>
              </a:buClr>
              <a:buSzPct val="85000"/>
              <a:buFont typeface="Wingdings 2" panose="05020102010507070707" pitchFamily="18" charset="2"/>
              <a:buChar char=""/>
            </a:pPr>
            <a:r>
              <a:rPr lang="en-US" altLang="ar-SA" sz="3200" b="1" dirty="0">
                <a:solidFill>
                  <a:srgbClr val="002060"/>
                </a:solidFill>
                <a:latin typeface="Constantia"/>
                <a:cs typeface="Times New Roman" panose="02020603050405020304" pitchFamily="18" charset="0"/>
              </a:rPr>
              <a:t>Tracheal suctioning required for </a:t>
            </a:r>
            <a:r>
              <a:rPr lang="en-US" altLang="ar-SA" sz="3200" b="1" dirty="0" smtClean="0">
                <a:solidFill>
                  <a:srgbClr val="002060"/>
                </a:solidFill>
                <a:latin typeface="Constantia"/>
                <a:cs typeface="Times New Roman" panose="02020603050405020304" pitchFamily="18" charset="0"/>
              </a:rPr>
              <a:t>:</a:t>
            </a:r>
          </a:p>
          <a:p>
            <a:pPr lvl="0" defTabSz="914400" fontAlgn="base">
              <a:spcBef>
                <a:spcPts val="600"/>
              </a:spcBef>
              <a:spcAft>
                <a:spcPct val="0"/>
              </a:spcAft>
              <a:buClr>
                <a:srgbClr val="F3A447"/>
              </a:buClr>
              <a:buSzPct val="85000"/>
            </a:pPr>
            <a:endParaRPr lang="en-US" altLang="ar-SA" sz="3200" b="1" dirty="0">
              <a:solidFill>
                <a:srgbClr val="002060"/>
              </a:solidFill>
              <a:latin typeface="Constantia"/>
              <a:cs typeface="Times New Roman" panose="02020603050405020304" pitchFamily="18" charset="0"/>
            </a:endParaRPr>
          </a:p>
          <a:p>
            <a:pPr marL="273050" lvl="0" indent="-273050" defTabSz="914400" fontAlgn="base">
              <a:spcBef>
                <a:spcPts val="600"/>
              </a:spcBef>
              <a:spcAft>
                <a:spcPct val="0"/>
              </a:spcAft>
              <a:buClr>
                <a:srgbClr val="F3A447"/>
              </a:buClr>
              <a:buSzPct val="85000"/>
            </a:pPr>
            <a:r>
              <a:rPr lang="en-US" altLang="ar-SA" sz="3200" dirty="0">
                <a:solidFill>
                  <a:srgbClr val="0070C0"/>
                </a:solidFill>
                <a:latin typeface="Constantia"/>
                <a:cs typeface="Times New Roman" panose="02020603050405020304" pitchFamily="18" charset="0"/>
              </a:rPr>
              <a:t>1- Patients unable to clear their secretions themselves</a:t>
            </a:r>
            <a:r>
              <a:rPr lang="en-US" altLang="ar-SA" sz="3200" dirty="0" smtClean="0">
                <a:solidFill>
                  <a:srgbClr val="0070C0"/>
                </a:solidFill>
                <a:latin typeface="Constantia"/>
                <a:cs typeface="Times New Roman" panose="02020603050405020304" pitchFamily="18" charset="0"/>
              </a:rPr>
              <a:t>.</a:t>
            </a:r>
          </a:p>
          <a:p>
            <a:pPr marL="273050" lvl="0" indent="-273050" defTabSz="914400" fontAlgn="base">
              <a:spcBef>
                <a:spcPts val="600"/>
              </a:spcBef>
              <a:spcAft>
                <a:spcPct val="0"/>
              </a:spcAft>
              <a:buClr>
                <a:srgbClr val="F3A447"/>
              </a:buClr>
              <a:buSzPct val="85000"/>
            </a:pPr>
            <a:endParaRPr lang="en-US" altLang="ar-SA" sz="3200" dirty="0">
              <a:solidFill>
                <a:srgbClr val="0070C0"/>
              </a:solidFill>
              <a:latin typeface="Constantia"/>
              <a:cs typeface="Times New Roman" panose="02020603050405020304" pitchFamily="18" charset="0"/>
            </a:endParaRPr>
          </a:p>
          <a:p>
            <a:pPr marL="273050" lvl="0" indent="-273050" defTabSz="914400" fontAlgn="base">
              <a:spcBef>
                <a:spcPts val="600"/>
              </a:spcBef>
              <a:spcAft>
                <a:spcPct val="0"/>
              </a:spcAft>
              <a:buClr>
                <a:srgbClr val="F3A447"/>
              </a:buClr>
              <a:buSzPct val="85000"/>
            </a:pPr>
            <a:r>
              <a:rPr lang="en-US" altLang="ar-SA" sz="3200" dirty="0">
                <a:solidFill>
                  <a:srgbClr val="0070C0"/>
                </a:solidFill>
                <a:latin typeface="Constantia"/>
                <a:cs typeface="Times New Roman" panose="02020603050405020304" pitchFamily="18" charset="0"/>
              </a:rPr>
              <a:t>2- patients with mechanical ventilation</a:t>
            </a:r>
            <a:r>
              <a:rPr lang="en-US" altLang="ar-SA" sz="2600" dirty="0">
                <a:solidFill>
                  <a:srgbClr val="0070C0"/>
                </a:solidFill>
                <a:latin typeface="Constantia"/>
                <a:cs typeface="Times New Roman" panose="02020603050405020304" pitchFamily="18" charset="0"/>
              </a:rPr>
              <a:t>.</a:t>
            </a:r>
            <a:endParaRPr lang="ar-SA" altLang="ar-SA" sz="2600" dirty="0">
              <a:solidFill>
                <a:srgbClr val="0070C0"/>
              </a:solidFill>
              <a:latin typeface="Constantia"/>
              <a:cs typeface="Times New Roman" panose="02020603050405020304" pitchFamily="18" charset="0"/>
            </a:endParaRPr>
          </a:p>
        </p:txBody>
      </p:sp>
    </p:spTree>
    <p:extLst>
      <p:ext uri="{BB962C8B-B14F-4D97-AF65-F5344CB8AC3E}">
        <p14:creationId xmlns:p14="http://schemas.microsoft.com/office/powerpoint/2010/main" val="3022977256"/>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72149" y="745433"/>
            <a:ext cx="1551511" cy="46166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rPr>
              <a:t>SUCTION</a:t>
            </a:r>
            <a:endParaRPr kumimoji="0" lang="en-US" sz="2400" b="1" i="0" u="none" strike="noStrike" kern="1200" cap="none" spc="0" normalizeH="0" baseline="0" noProof="0" dirty="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smtClean="0">
                <a:ln w="0"/>
                <a:solidFill>
                  <a:srgbClr val="002060"/>
                </a:solidFill>
                <a:effectLst>
                  <a:reflection blurRad="12700" stA="50000" endPos="50000" dist="5000" dir="5400000" sy="-100000" rotWithShape="0"/>
                </a:effectLst>
                <a:uLnTx/>
                <a:uFillTx/>
                <a:latin typeface="Times New Roman" pitchFamily="18" charset="0"/>
                <a:ea typeface="+mn-ea"/>
                <a:cs typeface="Times New Roman" pitchFamily="18" charset="0"/>
              </a:rPr>
              <a:t>INDICATIONS</a:t>
            </a:r>
            <a:endParaRPr kumimoji="0" lang="en-US" sz="5400" b="1" i="0" u="none" strike="noStrike" kern="1200" cap="none" spc="0" normalizeH="0" baseline="0" noProof="0" dirty="0">
              <a:ln w="6600">
                <a:solidFill>
                  <a:srgbClr val="DE7E18"/>
                </a:solidFill>
                <a:prstDash val="solid"/>
              </a:ln>
              <a:solidFill>
                <a:srgbClr val="3119C1"/>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3" name="Rectangle 2"/>
          <p:cNvSpPr/>
          <p:nvPr/>
        </p:nvSpPr>
        <p:spPr>
          <a:xfrm>
            <a:off x="2304289" y="1644882"/>
            <a:ext cx="8229600"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
            </a:r>
            <a:b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GB"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1-Therapeutic            </a:t>
            </a:r>
            <a:r>
              <a:rPr kumimoji="0" lang="en-GB" sz="3200" b="0" i="0" u="none" strike="noStrike" kern="1200" cap="none" spc="0" normalizeH="0" noProof="0" dirty="0" smtClean="0">
                <a:ln>
                  <a:noFill/>
                </a:ln>
                <a:solidFill>
                  <a:srgbClr val="000000"/>
                </a:solidFill>
                <a:effectLst/>
                <a:uLnTx/>
                <a:uFillTx/>
                <a:latin typeface="Arial" panose="020B0604020202020204" pitchFamily="34" charset="0"/>
                <a:ea typeface="+mn-ea"/>
                <a:cs typeface="+mn-cs"/>
              </a:rPr>
              <a:t>             </a:t>
            </a:r>
            <a:r>
              <a:rPr kumimoji="0" lang="en-GB" sz="32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2-</a:t>
            </a:r>
            <a:r>
              <a:rPr kumimoji="0" lang="en-GB"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Diagnostic</a:t>
            </a:r>
            <a:endParaRPr kumimoji="0" lang="en-GB"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 name="Picture 1"/>
          <p:cNvPicPr>
            <a:picLocks noChangeAspect="1"/>
          </p:cNvPicPr>
          <p:nvPr/>
        </p:nvPicPr>
        <p:blipFill>
          <a:blip r:embed="rId4"/>
          <a:stretch>
            <a:fillRect/>
          </a:stretch>
        </p:blipFill>
        <p:spPr>
          <a:xfrm>
            <a:off x="7522465" y="3491540"/>
            <a:ext cx="3537620" cy="3226251"/>
          </a:xfrm>
          <a:prstGeom prst="rect">
            <a:avLst/>
          </a:prstGeom>
        </p:spPr>
      </p:pic>
      <p:pic>
        <p:nvPicPr>
          <p:cNvPr id="4" name="Picture 3"/>
          <p:cNvPicPr>
            <a:picLocks noChangeAspect="1"/>
          </p:cNvPicPr>
          <p:nvPr/>
        </p:nvPicPr>
        <p:blipFill>
          <a:blip r:embed="rId5"/>
          <a:stretch>
            <a:fillRect/>
          </a:stretch>
        </p:blipFill>
        <p:spPr>
          <a:xfrm>
            <a:off x="1865190" y="3491540"/>
            <a:ext cx="4291956" cy="3226251"/>
          </a:xfrm>
          <a:prstGeom prst="rect">
            <a:avLst/>
          </a:prstGeom>
        </p:spPr>
      </p:pic>
    </p:spTree>
    <p:extLst>
      <p:ext uri="{BB962C8B-B14F-4D97-AF65-F5344CB8AC3E}">
        <p14:creationId xmlns:p14="http://schemas.microsoft.com/office/powerpoint/2010/main" val="269724709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7403E-2B8B-4901-A267-98DC792CA1FE}"/>
              </a:ext>
            </a:extLst>
          </p:cNvPr>
          <p:cNvPicPr>
            <a:picLocks noChangeAspect="1"/>
          </p:cNvPicPr>
          <p:nvPr/>
        </p:nvPicPr>
        <p:blipFill>
          <a:blip r:embed="rId2"/>
          <a:stretch>
            <a:fillRect/>
          </a:stretch>
        </p:blipFill>
        <p:spPr>
          <a:xfrm>
            <a:off x="11060084" y="5755084"/>
            <a:ext cx="1176630" cy="1176630"/>
          </a:xfrm>
          <a:prstGeom prst="rect">
            <a:avLst/>
          </a:prstGeom>
          <a:effectLst>
            <a:glow rad="228600">
              <a:schemeClr val="accent6">
                <a:satMod val="175000"/>
                <a:alpha val="40000"/>
              </a:schemeClr>
            </a:glow>
            <a:reflection blurRad="50800" stA="58000" endPos="35000" dist="152400" dir="5400000" sy="-100000" algn="bl" rotWithShape="0"/>
          </a:effectLst>
          <a:scene3d>
            <a:camera prst="orthographicFront"/>
            <a:lightRig rig="threePt" dir="t"/>
          </a:scene3d>
          <a:sp3d>
            <a:bevelT/>
            <a:bevelB prst="angle"/>
          </a:sp3d>
        </p:spPr>
      </p:pic>
      <p:pic>
        <p:nvPicPr>
          <p:cNvPr id="6" name="Picture 5">
            <a:extLst>
              <a:ext uri="{FF2B5EF4-FFF2-40B4-BE49-F238E27FC236}">
                <a16:creationId xmlns:a16="http://schemas.microsoft.com/office/drawing/2014/main" id="{6216788F-B05D-4B0F-BF38-BB8B5265A5A7}"/>
              </a:ext>
            </a:extLst>
          </p:cNvPr>
          <p:cNvPicPr>
            <a:picLocks noChangeAspect="1"/>
          </p:cNvPicPr>
          <p:nvPr/>
        </p:nvPicPr>
        <p:blipFill>
          <a:blip r:embed="rId3"/>
          <a:stretch>
            <a:fillRect/>
          </a:stretch>
        </p:blipFill>
        <p:spPr>
          <a:xfrm>
            <a:off x="244743" y="157954"/>
            <a:ext cx="682811" cy="713294"/>
          </a:xfrm>
          <a:prstGeom prst="rect">
            <a:avLst/>
          </a:prstGeom>
        </p:spPr>
      </p:pic>
      <p:pic>
        <p:nvPicPr>
          <p:cNvPr id="7" name="Picture 6">
            <a:extLst>
              <a:ext uri="{FF2B5EF4-FFF2-40B4-BE49-F238E27FC236}">
                <a16:creationId xmlns:a16="http://schemas.microsoft.com/office/drawing/2014/main" id="{EC0EC473-9FC2-44BF-9019-5830A47332D5}"/>
              </a:ext>
            </a:extLst>
          </p:cNvPr>
          <p:cNvPicPr>
            <a:picLocks noChangeAspect="1"/>
          </p:cNvPicPr>
          <p:nvPr/>
        </p:nvPicPr>
        <p:blipFill>
          <a:blip r:embed="rId3"/>
          <a:stretch>
            <a:fillRect/>
          </a:stretch>
        </p:blipFill>
        <p:spPr>
          <a:xfrm>
            <a:off x="345982" y="3872453"/>
            <a:ext cx="682811" cy="713294"/>
          </a:xfrm>
          <a:prstGeom prst="rect">
            <a:avLst/>
          </a:prstGeom>
        </p:spPr>
      </p:pic>
      <p:sp>
        <p:nvSpPr>
          <p:cNvPr id="10" name="Rectangle 9">
            <a:extLst>
              <a:ext uri="{FF2B5EF4-FFF2-40B4-BE49-F238E27FC236}">
                <a16:creationId xmlns:a16="http://schemas.microsoft.com/office/drawing/2014/main" id="{42C61853-DFFB-49E3-B7D3-B1A79714D284}"/>
              </a:ext>
            </a:extLst>
          </p:cNvPr>
          <p:cNvSpPr/>
          <p:nvPr/>
        </p:nvSpPr>
        <p:spPr>
          <a:xfrm>
            <a:off x="-39688" y="776211"/>
            <a:ext cx="1551511"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rPr>
              <a:t>SUCTION</a:t>
            </a:r>
            <a:endParaRPr kumimoji="0" lang="en-US" sz="2000" b="1" i="0" u="none" strike="noStrike" kern="1200" cap="none" spc="0" normalizeH="0" baseline="0" noProof="0" dirty="0">
              <a:ln w="6600">
                <a:solidFill>
                  <a:srgbClr val="DE7E18"/>
                </a:solidFill>
                <a:prstDash val="solid"/>
              </a:ln>
              <a:solidFill>
                <a:srgbClr val="FFFFFF"/>
              </a:solidFill>
              <a:effectLst>
                <a:outerShdw dist="38100" dir="2700000" algn="tl" rotWithShape="0">
                  <a:srgbClr val="DE7E18"/>
                </a:outerShdw>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E6B124E4-2AB9-4E55-BE93-4D122EECD9A5}"/>
              </a:ext>
            </a:extLst>
          </p:cNvPr>
          <p:cNvSpPr/>
          <p:nvPr/>
        </p:nvSpPr>
        <p:spPr>
          <a:xfrm>
            <a:off x="1597455" y="514601"/>
            <a:ext cx="10594544" cy="923330"/>
          </a:xfrm>
          <a:prstGeom prst="rect">
            <a:avLst/>
          </a:prstGeom>
          <a:gradFill>
            <a:gsLst>
              <a:gs pos="0">
                <a:srgbClr val="3119C1"/>
              </a:gs>
              <a:gs pos="74000">
                <a:schemeClr val="accent6">
                  <a:lumMod val="45000"/>
                  <a:lumOff val="55000"/>
                </a:schemeClr>
              </a:gs>
              <a:gs pos="83000">
                <a:schemeClr val="accent6">
                  <a:lumMod val="45000"/>
                  <a:lumOff val="55000"/>
                </a:schemeClr>
              </a:gs>
              <a:gs pos="41570">
                <a:srgbClr val="CBE2D9"/>
              </a:gs>
              <a:gs pos="27000">
                <a:schemeClr val="accent6">
                  <a:alpha val="40000"/>
                  <a:lumMod val="31000"/>
                  <a:lumOff val="69000"/>
                </a:schemeClr>
              </a:gs>
            </a:gsLst>
            <a:lin ang="5400000" scaled="1"/>
          </a:gradFill>
          <a:ln>
            <a:noFill/>
          </a:ln>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smtClean="0">
                <a:ln w="0"/>
                <a:solidFill>
                  <a:srgbClr val="002060"/>
                </a:solidFill>
                <a:effectLst>
                  <a:reflection blurRad="12700" stA="50000" endPos="50000" dist="5000" dir="5400000" sy="-100000" rotWithShape="0"/>
                </a:effectLst>
                <a:uLnTx/>
                <a:uFillTx/>
                <a:latin typeface="Times New Roman" pitchFamily="18" charset="0"/>
                <a:ea typeface="+mn-ea"/>
                <a:cs typeface="Times New Roman" pitchFamily="18" charset="0"/>
              </a:rPr>
              <a:t>Therapeutic</a:t>
            </a:r>
            <a:endParaRPr kumimoji="0" lang="en-US" sz="5400" b="1" i="0" u="none" strike="noStrike" kern="1200" cap="none" spc="0" normalizeH="0" baseline="0" noProof="0" dirty="0">
              <a:ln w="6600">
                <a:solidFill>
                  <a:srgbClr val="DE7E18"/>
                </a:solidFill>
                <a:prstDash val="solid"/>
              </a:ln>
              <a:solidFill>
                <a:srgbClr val="3119C1"/>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2" name="Rectangle 1"/>
          <p:cNvSpPr/>
          <p:nvPr/>
        </p:nvSpPr>
        <p:spPr>
          <a:xfrm>
            <a:off x="2804160" y="1551444"/>
            <a:ext cx="7022592" cy="535531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Coarse breath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sounds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Noisy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breathing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Visible secretions in the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airway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Decreased SpO2 in the pulse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oximeter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Deterioration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arterial blood gas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values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Clinically increased work of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breathing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Suspected aspiration of gastric or upper airway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secretions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Patients inability to generate an effective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spontaneous cough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Changes in monitored flow/pressure </a:t>
            </a:r>
            <a:r>
              <a:rPr kumimoji="0" lang="en-GB"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graphics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Increased PIP decreased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Vt</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during ventilation</a:t>
            </a:r>
          </a:p>
        </p:txBody>
      </p:sp>
    </p:spTree>
    <p:extLst>
      <p:ext uri="{BB962C8B-B14F-4D97-AF65-F5344CB8AC3E}">
        <p14:creationId xmlns:p14="http://schemas.microsoft.com/office/powerpoint/2010/main" val="97619743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1844</TotalTime>
  <Words>1344</Words>
  <Application>Microsoft Office PowerPoint</Application>
  <PresentationFormat>Widescreen</PresentationFormat>
  <Paragraphs>524</Paragraphs>
  <Slides>58</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58</vt:i4>
      </vt:variant>
    </vt:vector>
  </HeadingPairs>
  <TitlesOfParts>
    <vt:vector size="71" baseType="lpstr">
      <vt:lpstr>Arial</vt:lpstr>
      <vt:lpstr>Arial</vt:lpstr>
      <vt:lpstr>Calibri</vt:lpstr>
      <vt:lpstr>Century Gothic</vt:lpstr>
      <vt:lpstr>Constantia</vt:lpstr>
      <vt:lpstr>Tahoma</vt:lpstr>
      <vt:lpstr>Times New Roman</vt:lpstr>
      <vt:lpstr>Wingdings</vt:lpstr>
      <vt:lpstr>Wingdings 2</vt:lpstr>
      <vt:lpstr>Wingdings 3</vt:lpstr>
      <vt:lpstr>Wisp</vt:lpstr>
      <vt:lpstr>1_ورق</vt:lpstr>
      <vt:lpstr>1_Wisp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PROCEDURE</vt:lpstr>
      <vt:lpstr>PowerPoint Presentation</vt:lpstr>
      <vt:lpstr>PROCEDURE</vt:lpstr>
      <vt:lpstr>PowerPoint Presentation</vt:lpstr>
      <vt:lpstr>PowerPoint Presentation</vt:lpstr>
      <vt:lpstr>PowerPoint Presentation</vt:lpstr>
      <vt:lpstr>PowerPoint Presentation</vt:lpstr>
      <vt:lpstr>  PROCEDURE </vt:lpstr>
      <vt:lpstr>PowerPoint Presentation</vt:lpstr>
      <vt:lpstr>PowerPoint Presentation</vt:lpstr>
      <vt:lpstr>PowerPoint Presentation</vt:lpstr>
      <vt:lpstr>Techniques to Minimize or Decrease                   the Complications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iqbal</dc:creator>
  <cp:lastModifiedBy>imran iqbal</cp:lastModifiedBy>
  <cp:revision>217</cp:revision>
  <dcterms:created xsi:type="dcterms:W3CDTF">2018-10-22T13:56:32Z</dcterms:created>
  <dcterms:modified xsi:type="dcterms:W3CDTF">2019-02-22T14:24:38Z</dcterms:modified>
</cp:coreProperties>
</file>