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5" r:id="rId14"/>
    <p:sldId id="264" r:id="rId15"/>
    <p:sldId id="269" r:id="rId16"/>
    <p:sldId id="270" r:id="rId17"/>
    <p:sldId id="271" r:id="rId18"/>
    <p:sldId id="272" r:id="rId19"/>
    <p:sldId id="273" r:id="rId20"/>
    <p:sldId id="286" r:id="rId21"/>
    <p:sldId id="274" r:id="rId22"/>
    <p:sldId id="287" r:id="rId23"/>
    <p:sldId id="275" r:id="rId24"/>
    <p:sldId id="288" r:id="rId25"/>
    <p:sldId id="276" r:id="rId26"/>
    <p:sldId id="289" r:id="rId27"/>
    <p:sldId id="277" r:id="rId28"/>
    <p:sldId id="290" r:id="rId29"/>
    <p:sldId id="278" r:id="rId30"/>
    <p:sldId id="291" r:id="rId31"/>
    <p:sldId id="279" r:id="rId32"/>
    <p:sldId id="280" r:id="rId33"/>
    <p:sldId id="292" r:id="rId34"/>
    <p:sldId id="281" r:id="rId35"/>
    <p:sldId id="293" r:id="rId36"/>
    <p:sldId id="282" r:id="rId37"/>
    <p:sldId id="294" r:id="rId38"/>
    <p:sldId id="283" r:id="rId39"/>
    <p:sldId id="295" r:id="rId40"/>
    <p:sldId id="284" r:id="rId41"/>
    <p:sldId id="296" r:id="rId42"/>
    <p:sldId id="28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8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3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6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0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5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0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5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49E5-190D-49E8-8288-B7499232E41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FE5E-C2AB-4048-99FD-99DBF0D1D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8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1466" y="112006"/>
            <a:ext cx="7202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RANGE OF MOTION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66621" y="9100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EXERCISES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87157" y="6043572"/>
            <a:ext cx="3256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IMRAN IQBAL</a:t>
            </a:r>
          </a:p>
          <a:p>
            <a:r>
              <a:rPr lang="en-US" sz="2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Clinical Instructor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76" y="4529061"/>
            <a:ext cx="2881961" cy="1620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7" y="1441736"/>
            <a:ext cx="4131733" cy="2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2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traindications To ROM&#10;â¢ Any illness/disorder where increased use&#10;of energy or increased circulation is&#10;hazardous.&#10;â¢ Ex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1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ypes Of ROM Exercises&#10;â¢ Active ROM exercises â Exercises the&#10;client is able to perform independently.&#10;â¢ Passive ROM exer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0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6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uidelines For Performing ROM Exercises&#10;ï¶Return body part to normal anatomical&#10;position&#10;ï¶Move each joint through full ra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6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uidelines For Performing ROM Exercises&#10;ï¶ Should not disrupt the healing process&#10;ï¶ Warm water relaxes the muscles and&#10;jo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5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tient Preparation&#10;ïExplain and steps and advantages of ROM&#10;exercises.&#10;ïRemove all restrictive clothing, linen, splint,&#10;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9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â¢ ABDUCTION - MOVING A BODY PART AWAY FROM THE&#10;MIDLINE OF THE BODY&#10;â¢ ADDUCTION - MOVING A BODY PART TOWARD THE&#10;MIDLINE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â¢ EXTERNAL ROTATION - TURNING THE JOINT OUTWARD&#10;â¢ PLANTAR FLEXION - BENDING THE FOOT DOWN AT THE&#10;ANKLE&#10;â¢ PRONATION - TUR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7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ange Of Motion Of Various&#10;Joints&#10;JOINT MOVEMENTS&#10;POSSIBLE&#10;EXAMPLE&#10;Temporo mandibular Open&#10;Close&#10;Protrusion&#10;Retraction&#10;L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2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ange Of Motion Of Various&#10;Joints&#10;JOINT MOVEMENTS&#10;POSSIBLE&#10;EXAMPLE&#10;Neck Flexion&#10;Extension&#10;Hyperextension&#10;Lateral flexion&#10;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ERCISE - Definition&#10;Exercise is physical activity for&#10;conditioning the body, improving health,&#10;and maintaining fitnes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5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s of range of motion for mandib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378"/>
            <a:ext cx="4368800" cy="34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s of range of motion for mandib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2" y="3375378"/>
            <a:ext cx="4684888" cy="34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ges of range of motion for mandib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044"/>
            <a:ext cx="4368800" cy="35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es of range of motion for mandib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2" y="-79022"/>
            <a:ext cx="4687618" cy="3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oint Movements&#10;possible&#10;Example&#10;Shoulder Flexion&#10;Extension&#10;Abduction&#10;Adduction&#10;Internal rotation&#10;External rotation&#10;Circ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8933"/>
            <a:ext cx="3947248" cy="3539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318933"/>
            <a:ext cx="5080000" cy="3303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ange Of Motion Of Various&#10;Joints&#10;Joint Movements possible Example&#10;Elbow Flexion&#10;Extension&#10;Hyperextension&#10;Bend elbow&#10;Stra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93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3228621"/>
            <a:ext cx="2923282" cy="3629379"/>
          </a:xfrm>
          <a:prstGeom prst="rect">
            <a:avLst/>
          </a:prstGeom>
        </p:spPr>
      </p:pic>
      <p:pic>
        <p:nvPicPr>
          <p:cNvPr id="2050" name="Picture 2" descr="Image result for images of range of motion for shou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35"/>
            <a:ext cx="3598420" cy="29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393" y="3578578"/>
            <a:ext cx="5669607" cy="3189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621" y="1901573"/>
            <a:ext cx="3110178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448" y="137848"/>
            <a:ext cx="4947419" cy="17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6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ange Of Motion Of Various&#10;Joints&#10;Joint Movements possible Example&#10;Forearm Supination&#10;Pronation&#10;Turn lower hand so palm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8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86" y="282222"/>
            <a:ext cx="2331156" cy="2664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85092" cy="3059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0888"/>
            <a:ext cx="8997244" cy="3499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436" y="147109"/>
            <a:ext cx="2826808" cy="29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5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oint Movements&#10;possible&#10;Example&#10;Wrist Flexion&#10;Extension&#10;Hyperextension&#10;Abduction&#10;Adduction&#10;Bend wrist forward&#10;Straight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00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36" y="342370"/>
            <a:ext cx="4147432" cy="30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1" y="3635022"/>
            <a:ext cx="3371850" cy="3089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56" y="3533422"/>
            <a:ext cx="4999179" cy="31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38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oint Movements possible Example&#10;Fingers &amp; Thumb Flexion&#10;Extension&#10;Hyperextension&#10;Abduction&#10;Adduction&#10;Circumduction&#10;Oppo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3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nefits of Physical Exercise&#10;1. Improved cardiopulmonary function&#10;2. Reduced blood pressure&#10;3. Increased muscle tone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5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45" y="199495"/>
            <a:ext cx="3505670" cy="2281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3389576"/>
            <a:ext cx="3836458" cy="3468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956" y="4304357"/>
            <a:ext cx="4222044" cy="2553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856" y="2480733"/>
            <a:ext cx="3885144" cy="1942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" y="199494"/>
            <a:ext cx="3836458" cy="31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59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ange Of Motion Of Various&#10;Joints&#10;Joint Movements possible Example&#10;Hip Flexion&#10;Extension&#10;Hyperextension&#10;Abduction&#10;Adduc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14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ange Of Motion Of Various&#10;Joints&#10;Joint Movements possible Example&#10;Knee Flexion&#10;Extension&#10;Bring heel toward back of thigh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02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72"/>
            <a:ext cx="3963532" cy="23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57" y="148871"/>
            <a:ext cx="3639432" cy="2075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6845"/>
            <a:ext cx="3515842" cy="2331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055" y="3815645"/>
            <a:ext cx="2768434" cy="2933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521" y="2357437"/>
            <a:ext cx="2576855" cy="40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22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ange Of Motion Of Various&#10;Joints&#10;Joint Movements possible Example&#10;Ankle Dorsiflexion&#10;Plantar flexion&#10;Move foot so toes 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58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8" y="4366860"/>
            <a:ext cx="4193471" cy="2491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518" y="4366860"/>
            <a:ext cx="4678482" cy="2491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33" y="314501"/>
            <a:ext cx="3270866" cy="4084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11573" cy="36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7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ange Of Motion Of Various&#10;Joints&#10;Joint Movements possible Example&#10;Foot Inversion â&#10;Eversion â&#10;Flexion â&#10;Extension â&#10;Abd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38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5" y="666044"/>
            <a:ext cx="4337578" cy="2931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65" y="408604"/>
            <a:ext cx="4169832" cy="3057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522" y="4052711"/>
            <a:ext cx="2733675" cy="267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162" y="4165600"/>
            <a:ext cx="2810172" cy="255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666" y="4234744"/>
            <a:ext cx="3157640" cy="25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7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ange Of Motion Of Various&#10;Joints&#10;Joint Movements possible Example&#10;Spine Flexion&#10;Extension â&#10;Hyperextension â&#10;Lateral flex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08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372533"/>
            <a:ext cx="8139289" cy="2373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0515"/>
            <a:ext cx="4064000" cy="3767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904" y="3090515"/>
            <a:ext cx="4493305" cy="3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nefits of Physical Exercise&#10;7. Decreased low-density blood lipids&#10;8. Improved physical appearance&#10;9. Increased bone de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67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â¢ Thank you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48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62" y="430916"/>
            <a:ext cx="6894337" cy="2165528"/>
          </a:xfrm>
          <a:prstGeom prst="rect">
            <a:avLst/>
          </a:prstGeom>
        </p:spPr>
      </p:pic>
      <p:sp>
        <p:nvSpPr>
          <p:cNvPr id="3" name="AutoShape 2" descr="Image result for images of range of motion for sp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62" y="2754311"/>
            <a:ext cx="6929595" cy="1919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3" y="5181600"/>
            <a:ext cx="27336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378" y="4673776"/>
            <a:ext cx="4709162" cy="21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xercise &amp; range of motion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8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SSIFICATION OF EXERCISE&#10;EXERCISE&#10;BASED ON&#10;MUSCLE&#10;CONTRACTION&#10;ISOTONIC&#10;ISOMETRIC&#10;ISOKINETIC&#10;BASED ON&#10;SOURCE OF&#10;ENERGY&#10;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1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SED ON MUSCLE CONTRACTION&#10;Isotonic exercise :&#10;cause muscle contraction and active movement.&#10;Example: walking, aerobics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0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SED ON MUSCLE CONTRACTION&#10;Isokinetic Exercise:&#10;Involves muscle contractions with&#10;resistance.&#10;Resistance is provided by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4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SED ON SOURCE OF ENERGY&#10;â¢ Active exercise is therapeutic activity&#10;that the client performs independently.&#10;â¢ Passive ex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9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nge Of Motion Exercises&#10;Definition:&#10;The movement of a joint to the&#10;extent possible without causing pain&#10;Purposes:&#10;â¢ Pr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5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9</Words>
  <Application>Microsoft Office PowerPoint</Application>
  <PresentationFormat>On-screen Show (4:3)</PresentationFormat>
  <Paragraphs>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iqbal</dc:creator>
  <cp:lastModifiedBy>imran iqbal</cp:lastModifiedBy>
  <cp:revision>14</cp:revision>
  <dcterms:created xsi:type="dcterms:W3CDTF">2019-02-05T12:08:08Z</dcterms:created>
  <dcterms:modified xsi:type="dcterms:W3CDTF">2019-02-05T14:39:02Z</dcterms:modified>
</cp:coreProperties>
</file>