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3" r:id="rId23"/>
    <p:sldId id="279" r:id="rId24"/>
    <p:sldId id="280" r:id="rId25"/>
    <p:sldId id="281" r:id="rId26"/>
    <p:sldId id="283" r:id="rId27"/>
    <p:sldId id="282" r:id="rId28"/>
    <p:sldId id="25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gif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healthline.com/health/cold-flu/flu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healthline.com/health/cold-flu/col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line.com/health/allergies" TargetMode="External"/><Relationship Id="rId5" Type="http://schemas.openxmlformats.org/officeDocument/2006/relationships/hyperlink" Target="https://www.healthline.com/health/bronchitis" TargetMode="External"/><Relationship Id="rId4" Type="http://schemas.openxmlformats.org/officeDocument/2006/relationships/hyperlink" Target="https://www.healthline.com/health/acute-sinusiti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healthline.com/health/stuffy-nose-relie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gif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gif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gif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2929430"/>
            <a:ext cx="8475785" cy="1770186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NEBULIZATION THERAPY</a:t>
            </a:r>
            <a:endParaRPr lang="en-US" sz="7200" b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1026" name="Picture 2" descr="Image result for nebulization therapy procedur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503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ebulization therapy procedure 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90" y="1308820"/>
            <a:ext cx="6457244" cy="162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16045" y="5867905"/>
            <a:ext cx="4438396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IMRAN IQBAL</a:t>
            </a:r>
          </a:p>
          <a:p>
            <a:pPr lvl="0" algn="ctr" defTabSz="914400"/>
            <a:r>
              <a:rPr lang="en-US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CLINICAL INSTRUCTOR</a:t>
            </a:r>
          </a:p>
          <a:p>
            <a:pPr lvl="0" algn="ctr" defTabSz="914400"/>
            <a:endParaRPr lang="en-US" sz="4800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6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3588" y="1228905"/>
            <a:ext cx="6745111" cy="1157148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NORMAL SALINE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SOLUTION</a:t>
            </a:r>
            <a:endParaRPr lang="en-GB" dirty="0"/>
          </a:p>
        </p:txBody>
      </p:sp>
      <p:pic>
        <p:nvPicPr>
          <p:cNvPr id="1026" name="Picture 2" descr="Image result for nebulization therapy procedur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2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rnpedia.com/wp-content/uploads/2015/01/nebuliz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130" y="285930"/>
            <a:ext cx="23336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356" y="2479838"/>
            <a:ext cx="4588511" cy="4378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431" y="2907324"/>
            <a:ext cx="3235568" cy="3950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277" y="3833446"/>
            <a:ext cx="3247292" cy="302455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87534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0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6019" y="650331"/>
            <a:ext cx="6745111" cy="115714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PROCEDURE</a:t>
            </a:r>
            <a:endParaRPr lang="en-GB" dirty="0"/>
          </a:p>
        </p:txBody>
      </p:sp>
      <p:pic>
        <p:nvPicPr>
          <p:cNvPr id="1026" name="Picture 2" descr="Image result for nebulization therapy procedur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2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rnpedia.com/wp-content/uploads/2015/01/nebuliz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130" y="285930"/>
            <a:ext cx="23336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06019" y="2171880"/>
            <a:ext cx="76087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212121"/>
                </a:solidFill>
                <a:latin typeface="Roboto"/>
              </a:rPr>
              <a:t>Position the patient appropriately, allowing optimal ventilation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en-GB" dirty="0">
              <a:solidFill>
                <a:srgbClr val="212121"/>
              </a:solidFill>
              <a:latin typeface="Roboto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212121"/>
                </a:solidFill>
                <a:latin typeface="Roboto"/>
              </a:rPr>
              <a:t>Assess and record breath sounds, respiratory status, pulse rate and other significant respiratory functions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en-GB" dirty="0">
              <a:solidFill>
                <a:srgbClr val="212121"/>
              </a:solidFill>
              <a:latin typeface="Roboto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212121"/>
                </a:solidFill>
                <a:latin typeface="Roboto"/>
              </a:rPr>
              <a:t>Teach patient the proper way of inhalation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: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en-GB" dirty="0">
              <a:solidFill>
                <a:srgbClr val="212121"/>
              </a:solidFill>
              <a:latin typeface="Roboto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2121"/>
                </a:solidFill>
                <a:latin typeface="Roboto"/>
              </a:rPr>
              <a:t>Slow inhalation through the mouth via the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mouthpiece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212121"/>
              </a:solidFill>
              <a:latin typeface="Roboto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2121"/>
                </a:solidFill>
                <a:latin typeface="Roboto"/>
              </a:rPr>
              <a:t>Short pause after the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inspiration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212121"/>
              </a:solidFill>
              <a:latin typeface="Roboto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2121"/>
                </a:solidFill>
                <a:latin typeface="Roboto"/>
              </a:rPr>
              <a:t>Slow and complete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exhalation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212121"/>
              </a:solidFill>
              <a:latin typeface="Roboto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2121"/>
                </a:solidFill>
                <a:latin typeface="Roboto"/>
              </a:rPr>
              <a:t>Some resting breaths before another deep inhalation</a:t>
            </a:r>
            <a:endParaRPr lang="en-GB" b="0" i="0" dirty="0">
              <a:solidFill>
                <a:srgbClr val="212121"/>
              </a:solidFill>
              <a:effectLst/>
              <a:latin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6997" y="1076883"/>
            <a:ext cx="6745111" cy="115714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PROCEDURE</a:t>
            </a:r>
            <a:endParaRPr lang="en-GB" dirty="0"/>
          </a:p>
        </p:txBody>
      </p:sp>
      <p:pic>
        <p:nvPicPr>
          <p:cNvPr id="1026" name="Picture 2" descr="Image result for nebulization therapy procedur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2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rnpedia.com/wp-content/uploads/2015/01/nebuliz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130" y="285930"/>
            <a:ext cx="23336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09422" y="2536281"/>
            <a:ext cx="93133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en-GB" dirty="0">
                <a:solidFill>
                  <a:srgbClr val="212121"/>
                </a:solidFill>
                <a:latin typeface="Roboto"/>
              </a:rPr>
              <a:t>Prepare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equipments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at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hand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GB" dirty="0">
                <a:solidFill>
                  <a:srgbClr val="212121"/>
                </a:solidFill>
                <a:latin typeface="Roboto"/>
              </a:rPr>
              <a:t>Check doctor’s orders for the medication, prepare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thereafter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GB" dirty="0">
                <a:solidFill>
                  <a:srgbClr val="212121"/>
                </a:solidFill>
                <a:latin typeface="Roboto"/>
              </a:rPr>
              <a:t>Place the medication in the nebulizer while adding the amount </a:t>
            </a:r>
            <a:endParaRPr lang="en-GB" dirty="0" smtClean="0">
              <a:solidFill>
                <a:srgbClr val="212121"/>
              </a:solidFill>
              <a:latin typeface="Roboto"/>
            </a:endParaRPr>
          </a:p>
          <a:p>
            <a:pPr fontAlgn="base"/>
            <a:r>
              <a:rPr lang="en-GB" dirty="0">
                <a:solidFill>
                  <a:srgbClr val="212121"/>
                </a:solidFill>
                <a:latin typeface="Roboto"/>
              </a:rPr>
              <a:t>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  of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saline solution ordered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.</a:t>
            </a:r>
          </a:p>
          <a:p>
            <a:pPr fontAlgn="base">
              <a:buFont typeface="+mj-lt"/>
              <a:buAutoNum type="arabicPeriod"/>
            </a:pPr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GB" dirty="0">
                <a:solidFill>
                  <a:srgbClr val="212121"/>
                </a:solidFill>
                <a:latin typeface="Roboto"/>
              </a:rPr>
              <a:t>Attach the nebulizer to the compressed gas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source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GB" dirty="0">
                <a:solidFill>
                  <a:srgbClr val="212121"/>
                </a:solidFill>
                <a:latin typeface="Roboto"/>
              </a:rPr>
              <a:t>Attach the connecting tubes and mouthpiece to the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nebulizer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868" y="3273778"/>
            <a:ext cx="3097212" cy="3584223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6997" y="625080"/>
            <a:ext cx="6745111" cy="115714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PROCEDURE</a:t>
            </a:r>
            <a:endParaRPr lang="en-GB" dirty="0"/>
          </a:p>
        </p:txBody>
      </p:sp>
      <p:pic>
        <p:nvPicPr>
          <p:cNvPr id="1026" name="Picture 2" descr="Image result for nebulization therapy procedur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2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rnpedia.com/wp-content/uploads/2015/01/nebuliz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130" y="285930"/>
            <a:ext cx="23336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1334" y="1782228"/>
            <a:ext cx="89859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lvl="0" fontAlgn="base">
              <a:buFont typeface="+mj-lt"/>
              <a:buAutoNum type="arabicPeriod"/>
            </a:pPr>
            <a:r>
              <a:rPr lang="en-GB" dirty="0">
                <a:solidFill>
                  <a:srgbClr val="212121"/>
                </a:solidFill>
                <a:latin typeface="Roboto"/>
              </a:rPr>
              <a:t>Turn the machine on (notice the mist produced by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the nebulizer) </a:t>
            </a:r>
          </a:p>
          <a:p>
            <a:pPr lvl="0" fontAlgn="base">
              <a:buFont typeface="+mj-lt"/>
              <a:buAutoNum type="arabicPeriod"/>
            </a:pPr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Offer the nebulizer to the patient, offer assistance until he is able to perform proper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inhalation </a:t>
            </a:r>
          </a:p>
          <a:p>
            <a:pPr fontAlgn="base"/>
            <a:r>
              <a:rPr lang="en-GB" dirty="0" smtClean="0">
                <a:solidFill>
                  <a:srgbClr val="212121"/>
                </a:solidFill>
                <a:latin typeface="Roboto"/>
              </a:rPr>
              <a:t>(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if unable to hold the nebulizer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[Pediatric/geriatric/special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cases], replace the mouthpiece with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mask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GB" dirty="0">
                <a:solidFill>
                  <a:srgbClr val="212121"/>
                </a:solidFill>
                <a:latin typeface="Roboto"/>
              </a:rPr>
              <a:t>Continue until medication is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consumed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lvl="0" fontAlgn="base">
              <a:buFont typeface="+mj-lt"/>
              <a:buAutoNum type="arabicPeriod"/>
            </a:pPr>
            <a:endParaRPr lang="en-GB" dirty="0">
              <a:solidFill>
                <a:srgbClr val="212121"/>
              </a:solidFill>
              <a:latin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215" y="4831643"/>
            <a:ext cx="3200496" cy="2026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067" y="4057830"/>
            <a:ext cx="3826933" cy="2800171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3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6997" y="1076883"/>
            <a:ext cx="6745111" cy="115714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PROCEDURE</a:t>
            </a:r>
            <a:endParaRPr lang="en-GB" dirty="0"/>
          </a:p>
        </p:txBody>
      </p:sp>
      <p:pic>
        <p:nvPicPr>
          <p:cNvPr id="1026" name="Picture 2" descr="Image result for nebulization therapy procedur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2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rnpedia.com/wp-content/uploads/2015/01/nebuliz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130" y="285930"/>
            <a:ext cx="23336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6543" y="2234031"/>
            <a:ext cx="701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buFont typeface="+mj-lt"/>
              <a:buAutoNum type="arabicPeriod"/>
            </a:pPr>
            <a:r>
              <a:rPr lang="en-GB" dirty="0">
                <a:solidFill>
                  <a:srgbClr val="212121"/>
                </a:solidFill>
                <a:latin typeface="Roboto"/>
              </a:rPr>
              <a:t>Reassess patient status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from:</a:t>
            </a:r>
          </a:p>
          <a:p>
            <a:pPr lvl="0" fontAlgn="base"/>
            <a:endParaRPr lang="en-GB" dirty="0" smtClean="0">
              <a:solidFill>
                <a:srgbClr val="212121"/>
              </a:solidFill>
              <a:latin typeface="Roboto"/>
            </a:endParaRP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B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reath sounds.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endParaRPr lang="en-GB" dirty="0" smtClean="0">
              <a:solidFill>
                <a:srgbClr val="212121"/>
              </a:solidFill>
              <a:latin typeface="Roboto"/>
            </a:endParaRP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R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espiratory status.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endParaRPr lang="en-GB" dirty="0" smtClean="0">
              <a:solidFill>
                <a:srgbClr val="212121"/>
              </a:solidFill>
              <a:latin typeface="Roboto"/>
            </a:endParaRP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Pulse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rate and other significant respiratory functions needed. </a:t>
            </a:r>
            <a:endParaRPr lang="en-GB" dirty="0" smtClean="0">
              <a:solidFill>
                <a:srgbClr val="212121"/>
              </a:solidFill>
              <a:latin typeface="Roboto"/>
            </a:endParaRP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endParaRPr lang="en-GB" dirty="0" smtClean="0">
              <a:solidFill>
                <a:srgbClr val="212121"/>
              </a:solidFill>
              <a:latin typeface="Roboto"/>
            </a:endParaRP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Compare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and record significant changes and improvement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.</a:t>
            </a:r>
          </a:p>
          <a:p>
            <a:pPr lvl="0" fontAlgn="base"/>
            <a:endParaRPr lang="en-GB" dirty="0" smtClean="0">
              <a:solidFill>
                <a:srgbClr val="212121"/>
              </a:solidFill>
              <a:latin typeface="Roboto"/>
            </a:endParaRPr>
          </a:p>
          <a:p>
            <a:pPr lvl="0" fontAlgn="base">
              <a:buFont typeface="+mj-lt"/>
              <a:buAutoNum type="arabicPeriod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Refer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if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necessary</a:t>
            </a:r>
          </a:p>
          <a:p>
            <a:pPr lvl="0"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lvl="0" fontAlgn="base">
              <a:buFont typeface="+mj-lt"/>
              <a:buAutoNum type="arabicPeriod"/>
            </a:pPr>
            <a:r>
              <a:rPr lang="en-GB" dirty="0">
                <a:solidFill>
                  <a:srgbClr val="212121"/>
                </a:solidFill>
                <a:latin typeface="Roboto"/>
              </a:rPr>
              <a:t>Attend to possible side effects and inhalation reactions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8045" y="1228905"/>
            <a:ext cx="7154686" cy="1692164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COMPLICATIONS</a:t>
            </a:r>
            <a:endParaRPr lang="en-GB" dirty="0"/>
          </a:p>
        </p:txBody>
      </p:sp>
      <p:pic>
        <p:nvPicPr>
          <p:cNvPr id="1026" name="Picture 2" descr="Image result for nebulization therapy procedur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2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rnpedia.com/wp-content/uploads/2015/01/nebuliz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130" y="285930"/>
            <a:ext cx="23336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56178" y="2407272"/>
            <a:ext cx="91327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dirty="0">
                <a:solidFill>
                  <a:srgbClr val="212121"/>
                </a:solidFill>
                <a:latin typeface="Roboto"/>
              </a:rPr>
              <a:t>Possible effects and reactions </a:t>
            </a:r>
            <a:r>
              <a:rPr lang="en-GB">
                <a:solidFill>
                  <a:srgbClr val="212121"/>
                </a:solidFill>
                <a:latin typeface="Roboto"/>
              </a:rPr>
              <a:t>after </a:t>
            </a:r>
            <a:r>
              <a:rPr lang="en-GB" smtClean="0">
                <a:solidFill>
                  <a:srgbClr val="212121"/>
                </a:solidFill>
                <a:latin typeface="Roboto"/>
              </a:rPr>
              <a:t>nebulization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therapy are as follows: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Palpitations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Tremors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Tachycardia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Headache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Nausea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Bronchospasms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(too much ventilation may result or exacerbate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  </a:t>
            </a:r>
          </a:p>
          <a:p>
            <a:pPr fontAlgn="base"/>
            <a:r>
              <a:rPr lang="en-GB" dirty="0" smtClean="0">
                <a:solidFill>
                  <a:srgbClr val="212121"/>
                </a:solidFill>
                <a:latin typeface="Roboto"/>
              </a:rPr>
              <a:t>  bronchospasms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)</a:t>
            </a:r>
            <a:endParaRPr lang="en-GB" b="0" i="0" dirty="0">
              <a:solidFill>
                <a:srgbClr val="212121"/>
              </a:solidFill>
              <a:effectLst/>
              <a:latin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2356" y="572413"/>
            <a:ext cx="9922933" cy="1692164"/>
          </a:xfrm>
        </p:spPr>
        <p:txBody>
          <a:bodyPr>
            <a:normAutofit fontScale="925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PATIENT’S TEACHING</a:t>
            </a:r>
            <a:endParaRPr lang="en-GB" dirty="0"/>
          </a:p>
        </p:txBody>
      </p:sp>
      <p:pic>
        <p:nvPicPr>
          <p:cNvPr id="1026" name="Picture 2" descr="Image result for nebulization therapy procedur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2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2891" y="2071191"/>
            <a:ext cx="9179171" cy="2031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fontAlgn="base"/>
            <a:endParaRPr lang="en-GB" dirty="0">
              <a:solidFill>
                <a:srgbClr val="0C0C0C"/>
              </a:solidFill>
              <a:latin typeface="Roboto"/>
            </a:endParaRPr>
          </a:p>
          <a:p>
            <a:pPr fontAlgn="base"/>
            <a:r>
              <a:rPr lang="en-GB" dirty="0">
                <a:solidFill>
                  <a:srgbClr val="212121"/>
                </a:solidFill>
                <a:latin typeface="Roboto"/>
              </a:rPr>
              <a:t>As nurses, it is important that we teach the patients the proper way of doing the therapy to facilitate effective results and prevent complications (demonstration is very useful). </a:t>
            </a:r>
            <a:endParaRPr lang="en-GB" dirty="0" smtClean="0">
              <a:solidFill>
                <a:srgbClr val="212121"/>
              </a:solidFill>
              <a:latin typeface="Roboto"/>
            </a:endParaRP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/>
            <a:endParaRPr lang="en-GB" dirty="0" smtClean="0">
              <a:solidFill>
                <a:srgbClr val="212121"/>
              </a:solidFill>
              <a:latin typeface="Roboto"/>
            </a:endParaRPr>
          </a:p>
          <a:p>
            <a:pPr fontAlgn="base"/>
            <a:r>
              <a:rPr lang="en-GB" dirty="0" smtClean="0">
                <a:solidFill>
                  <a:srgbClr val="212121"/>
                </a:solidFill>
                <a:latin typeface="Roboto"/>
              </a:rPr>
              <a:t>Emphasize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compliance to therapy and to report untoward symptoms immediately for apposite intervention</a:t>
            </a:r>
            <a:endParaRPr lang="en-GB" b="0" i="0" dirty="0">
              <a:solidFill>
                <a:srgbClr val="212121"/>
              </a:solidFill>
              <a:effectLst/>
              <a:latin typeface="Roboto"/>
            </a:endParaRPr>
          </a:p>
        </p:txBody>
      </p:sp>
      <p:pic>
        <p:nvPicPr>
          <p:cNvPr id="10242" name="Picture 2" descr="Image result for PNG IMAGES OF  DOCTOR AND PAT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30" y="4315418"/>
            <a:ext cx="414267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425" y="190263"/>
            <a:ext cx="2060575" cy="2419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358" y="1381384"/>
            <a:ext cx="10468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7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Steam inhalation</a:t>
            </a:r>
            <a:endParaRPr lang="en-GB" sz="2200" cap="all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9415"/>
            <a:ext cx="12192001" cy="4208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8045" y="1228905"/>
            <a:ext cx="7154686" cy="169216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DEFINITION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295403" y="2921069"/>
            <a:ext cx="7959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1F20"/>
                </a:solidFill>
                <a:latin typeface="Proxima Nova"/>
              </a:rPr>
              <a:t>Steam inhalation is one of the most widely used home remedies to soothe and open the nasal passages and get relief from the symptoms of a cold or sinus infection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.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endParaRPr lang="en-GB" dirty="0" smtClean="0">
              <a:solidFill>
                <a:srgbClr val="231F20"/>
              </a:solidFill>
              <a:latin typeface="Proxima Nova"/>
            </a:endParaRPr>
          </a:p>
          <a:p>
            <a:endParaRPr lang="en-GB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1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8045" y="998172"/>
            <a:ext cx="7154686" cy="169216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EXPLANATION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52977" y="2690336"/>
            <a:ext cx="80602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1F20"/>
                </a:solidFill>
                <a:latin typeface="Proxima Nova"/>
              </a:rPr>
              <a:t>Also called steam therapy, it involves the inhalation of water 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vapour. 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r>
              <a:rPr lang="en-GB" dirty="0" smtClean="0">
                <a:solidFill>
                  <a:srgbClr val="231F20"/>
                </a:solidFill>
                <a:latin typeface="Proxima Nova"/>
              </a:rPr>
              <a:t>The 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warm, moist air is thought to work by loosening the mucus in the nasal passages, throat, and lungs. </a:t>
            </a:r>
            <a:endParaRPr lang="en-GB" dirty="0" smtClean="0">
              <a:solidFill>
                <a:srgbClr val="231F20"/>
              </a:solidFill>
              <a:latin typeface="Proxima Nova"/>
            </a:endParaRP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r>
              <a:rPr lang="en-GB" dirty="0" smtClean="0">
                <a:solidFill>
                  <a:srgbClr val="231F20"/>
                </a:solidFill>
                <a:latin typeface="Proxima Nova"/>
              </a:rPr>
              <a:t>This 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may relieve symptoms of inflamed, swollen blood vessels in your nasal passages.</a:t>
            </a:r>
            <a:endParaRPr lang="en-GB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0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2979" y="1145785"/>
            <a:ext cx="6745111" cy="115714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DEFINITION</a:t>
            </a:r>
            <a:endParaRPr lang="en-GB" dirty="0"/>
          </a:p>
        </p:txBody>
      </p:sp>
      <p:pic>
        <p:nvPicPr>
          <p:cNvPr id="1026" name="Picture 2" descr="Image result for nebulization therapy procedur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2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4802" y="2828835"/>
            <a:ext cx="8297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12121"/>
                </a:solidFill>
                <a:latin typeface="Roboto"/>
              </a:rPr>
              <a:t>Nebulization is the process of medication administration via inhalation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.</a:t>
            </a:r>
          </a:p>
          <a:p>
            <a:endParaRPr lang="en-GB" dirty="0" smtClean="0">
              <a:solidFill>
                <a:srgbClr val="212121"/>
              </a:solidFill>
              <a:latin typeface="Roboto"/>
            </a:endParaRPr>
          </a:p>
          <a:p>
            <a:r>
              <a:rPr lang="en-GB" dirty="0" smtClean="0">
                <a:solidFill>
                  <a:srgbClr val="212121"/>
                </a:solidFill>
                <a:latin typeface="Roboto"/>
              </a:rPr>
              <a:t>It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utilizes a nebulizer which transports medications to the lungs by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means</a:t>
            </a:r>
          </a:p>
          <a:p>
            <a:r>
              <a:rPr lang="en-GB" dirty="0" smtClean="0">
                <a:solidFill>
                  <a:srgbClr val="212121"/>
                </a:solidFill>
                <a:latin typeface="Roboto"/>
              </a:rPr>
              <a:t>of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mist inhalation.</a:t>
            </a:r>
            <a:endParaRPr lang="en-GB" dirty="0"/>
          </a:p>
        </p:txBody>
      </p:sp>
      <p:pic>
        <p:nvPicPr>
          <p:cNvPr id="2050" name="Picture 2" descr="https://www.rnpedia.com/wp-content/uploads/2015/01/nebuliz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130" y="285930"/>
            <a:ext cx="23336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9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8045" y="998172"/>
            <a:ext cx="7154686" cy="169216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INDICATIONS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241778" y="2690336"/>
            <a:ext cx="78006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1F20"/>
                </a:solidFill>
                <a:latin typeface="Proxima Nova"/>
              </a:rPr>
              <a:t>Steam inhalation may provide some temporary relief from the symptoms 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of: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Proxima Nova"/>
                <a:hlinkClick r:id="rId2"/>
              </a:rPr>
              <a:t> </a:t>
            </a:r>
            <a:r>
              <a:rPr lang="en-GB" dirty="0" smtClean="0">
                <a:solidFill>
                  <a:srgbClr val="05A2D3"/>
                </a:solidFill>
                <a:latin typeface="Proxima Nova"/>
                <a:hlinkClick r:id="rId2"/>
              </a:rPr>
              <a:t>common cold</a:t>
            </a:r>
            <a:endParaRPr lang="en-GB" dirty="0" smtClean="0">
              <a:solidFill>
                <a:srgbClr val="05A2D3"/>
              </a:solidFill>
              <a:latin typeface="Proxima Nova"/>
            </a:endParaRP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The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 </a:t>
            </a:r>
            <a:r>
              <a:rPr lang="en-GB" dirty="0">
                <a:solidFill>
                  <a:srgbClr val="05A2D3"/>
                </a:solidFill>
                <a:latin typeface="Proxima Nova"/>
                <a:hlinkClick r:id="rId3"/>
              </a:rPr>
              <a:t>flu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 (influenza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)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Sinus 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infections (infectious </a:t>
            </a:r>
            <a:r>
              <a:rPr lang="en-GB" dirty="0">
                <a:solidFill>
                  <a:srgbClr val="05A2D3"/>
                </a:solidFill>
                <a:latin typeface="Proxima Nova"/>
                <a:hlinkClick r:id="rId4"/>
              </a:rPr>
              <a:t>sinusitis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)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srgbClr val="05A2D3"/>
                </a:solidFill>
                <a:latin typeface="Proxima Nova"/>
                <a:hlinkClick r:id="rId5"/>
              </a:rPr>
              <a:t> </a:t>
            </a:r>
            <a:r>
              <a:rPr lang="en-GB" dirty="0" smtClean="0">
                <a:solidFill>
                  <a:srgbClr val="05A2D3"/>
                </a:solidFill>
                <a:latin typeface="Proxima Nova"/>
                <a:hlinkClick r:id="rId5"/>
              </a:rPr>
              <a:t>Bronchitis</a:t>
            </a:r>
            <a:endParaRPr lang="en-GB" dirty="0" smtClean="0">
              <a:solidFill>
                <a:srgbClr val="05A2D3"/>
              </a:solidFill>
              <a:latin typeface="Proxima Nova"/>
            </a:endParaRP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Nasal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 </a:t>
            </a:r>
            <a:r>
              <a:rPr lang="en-GB" dirty="0">
                <a:solidFill>
                  <a:srgbClr val="05A2D3"/>
                </a:solidFill>
                <a:latin typeface="Proxima Nova"/>
                <a:hlinkClick r:id="rId6"/>
              </a:rPr>
              <a:t>allergies</a:t>
            </a:r>
            <a:endParaRPr lang="en-GB" b="0" i="0" dirty="0">
              <a:solidFill>
                <a:srgbClr val="231F20"/>
              </a:solidFill>
              <a:effectLst/>
              <a:latin typeface="Proxima Nova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1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8045" y="998172"/>
            <a:ext cx="7154686" cy="169216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INDICATIONS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32000" y="2495393"/>
            <a:ext cx="70329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Headache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Congested 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(stuffy) 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nose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Throat irritation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Breathing 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problems caused by airway 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congestion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Dry 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or irritated nasal 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passages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Cough</a:t>
            </a:r>
            <a:endParaRPr lang="en-GB" b="0" i="0" dirty="0">
              <a:solidFill>
                <a:srgbClr val="231F20"/>
              </a:solidFill>
              <a:effectLst/>
              <a:latin typeface="Proxima Nov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7796"/>
            <a:ext cx="10137422" cy="5520204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4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423" y="625638"/>
            <a:ext cx="7154686" cy="169216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EQUIPMENTS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77333" y="2427659"/>
            <a:ext cx="81505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1F20"/>
                </a:solidFill>
                <a:latin typeface="Proxima Nova"/>
              </a:rPr>
              <a:t>You’ll need the following materials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: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 A 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large 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bowl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Water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A 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pot or kettle and a stove or microwave for heating up 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water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Towel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31F20"/>
              </a:solidFill>
              <a:effectLst/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Bed sheet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31F20"/>
              </a:solidFill>
              <a:effectLst/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Tissue paper</a:t>
            </a:r>
            <a:endParaRPr lang="en-GB" b="0" i="0" dirty="0">
              <a:solidFill>
                <a:srgbClr val="231F20"/>
              </a:solidFill>
              <a:effectLst/>
              <a:latin typeface="Proxima Nov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00" y="2335837"/>
            <a:ext cx="1790699" cy="1656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964" y="4009966"/>
            <a:ext cx="3986035" cy="1364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965" y="2014538"/>
            <a:ext cx="2195335" cy="1977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965" y="5377653"/>
            <a:ext cx="1971676" cy="1480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2511" y="5377652"/>
            <a:ext cx="1989489" cy="148665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2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423" y="625638"/>
            <a:ext cx="7154686" cy="169216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procedure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86922" y="1810941"/>
            <a:ext cx="11215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dirty="0">
                <a:solidFill>
                  <a:srgbClr val="231F20"/>
                </a:solidFill>
                <a:latin typeface="Proxima Nova"/>
              </a:rPr>
              <a:t>Heat up the water to boiling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.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231F20"/>
                </a:solidFill>
                <a:latin typeface="Proxima Nova"/>
              </a:rPr>
              <a:t>Carefully pour the hot water into the bowl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.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231F20"/>
                </a:solidFill>
                <a:latin typeface="Proxima Nova"/>
              </a:rPr>
              <a:t>Drape the towel over the back of your head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.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231F20"/>
                </a:solidFill>
                <a:latin typeface="Proxima Nova"/>
              </a:rPr>
              <a:t>Turn on a timer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.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231F20"/>
                </a:solidFill>
                <a:latin typeface="Proxima Nova"/>
              </a:rPr>
              <a:t>Shut your eyes and slowly lower your head toward the hot water until you’re about 8 to 12 inches away from the water. Be extremely careful to avoid making direct contact with the water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.</a:t>
            </a:r>
          </a:p>
          <a:p>
            <a:pPr>
              <a:buFont typeface="+mj-lt"/>
              <a:buAutoNum type="arabicPeriod"/>
            </a:pPr>
            <a:endParaRPr lang="en-GB" dirty="0">
              <a:solidFill>
                <a:srgbClr val="231F20"/>
              </a:solidFill>
              <a:latin typeface="Proxima Nova"/>
            </a:endParaRP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231F20"/>
                </a:solidFill>
                <a:latin typeface="Proxima Nova"/>
              </a:rPr>
              <a:t>Inhale slowly and deeply through your nose for at least two to five minutes.</a:t>
            </a:r>
          </a:p>
          <a:p>
            <a:r>
              <a:rPr lang="en-GB" dirty="0">
                <a:solidFill>
                  <a:srgbClr val="231F20"/>
                </a:solidFill>
                <a:latin typeface="Proxima Nova"/>
              </a:rPr>
              <a:t>Don’t steam longer than 10 to 15 minutes for each session. </a:t>
            </a:r>
            <a:endParaRPr lang="en-GB" dirty="0" smtClean="0">
              <a:solidFill>
                <a:srgbClr val="231F20"/>
              </a:solidFill>
              <a:latin typeface="Proxima Nova"/>
            </a:endParaRP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r>
              <a:rPr lang="en-GB" dirty="0" smtClean="0">
                <a:solidFill>
                  <a:srgbClr val="231F20"/>
                </a:solidFill>
                <a:latin typeface="Proxima Nova"/>
              </a:rPr>
              <a:t>However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, you can repeat steam inhalation two or three times per day if you’re still having symptoms.</a:t>
            </a:r>
            <a:endParaRPr lang="en-GB" b="0" i="0" dirty="0">
              <a:solidFill>
                <a:srgbClr val="231F20"/>
              </a:solidFill>
              <a:effectLst/>
              <a:latin typeface="Proxima Nov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6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423" y="625638"/>
            <a:ext cx="7154686" cy="169216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Side effects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57213" y="2413338"/>
            <a:ext cx="108727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1F20"/>
                </a:solidFill>
                <a:latin typeface="Proxima Nova"/>
              </a:rPr>
              <a:t>Steam inhalation is considered a safe home remedy if done right, but it’s very possible to hurt yourself unintentionally if you’re not careful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.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r>
              <a:rPr lang="en-GB" dirty="0">
                <a:solidFill>
                  <a:srgbClr val="231F20"/>
                </a:solidFill>
                <a:latin typeface="Proxima Nova"/>
              </a:rPr>
              <a:t>There’s a risk of scalding yourself if you make contact with the hot water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.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endParaRPr lang="en-GB" dirty="0" smtClean="0">
              <a:solidFill>
                <a:srgbClr val="231F20"/>
              </a:solidFill>
              <a:latin typeface="Proxima Nova"/>
            </a:endParaRPr>
          </a:p>
          <a:p>
            <a:r>
              <a:rPr lang="en-GB" dirty="0" smtClean="0">
                <a:solidFill>
                  <a:srgbClr val="231F20"/>
                </a:solidFill>
                <a:latin typeface="Proxima Nova"/>
              </a:rPr>
              <a:t>The 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biggest risk is accidentally knocking over the bowl of hot water into your lap, which can cause severe burns in sensitive areas.</a:t>
            </a:r>
            <a:endParaRPr lang="en-GB" b="0" i="0" dirty="0">
              <a:solidFill>
                <a:srgbClr val="231F20"/>
              </a:solidFill>
              <a:effectLst/>
              <a:latin typeface="Proxima Nova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1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423" y="625638"/>
            <a:ext cx="7154686" cy="169216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Side effects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2913" y="2274838"/>
            <a:ext cx="112871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1F20"/>
                </a:solidFill>
                <a:latin typeface="Proxima Nova"/>
              </a:rPr>
              <a:t>Like many home remedies, always proceed with a grain of salt. What works for one person might not work for you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.</a:t>
            </a:r>
          </a:p>
          <a:p>
            <a:endParaRPr lang="en-GB" dirty="0" smtClean="0">
              <a:solidFill>
                <a:srgbClr val="231F20"/>
              </a:solidFill>
              <a:latin typeface="Proxima Nova"/>
            </a:endParaRP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r>
              <a:rPr lang="en-GB" dirty="0">
                <a:solidFill>
                  <a:srgbClr val="231F20"/>
                </a:solidFill>
                <a:latin typeface="Proxima Nova"/>
              </a:rPr>
              <a:t>If you experience any discomfort, pain, or irritation from using steam therapy, stop using it and look for other ways to </a:t>
            </a:r>
            <a:r>
              <a:rPr lang="en-GB" dirty="0">
                <a:solidFill>
                  <a:srgbClr val="05A2D3"/>
                </a:solidFill>
                <a:latin typeface="Proxima Nova"/>
                <a:hlinkClick r:id="rId2"/>
              </a:rPr>
              <a:t>alleviate your symptoms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.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r>
              <a:rPr lang="en-GB" dirty="0">
                <a:solidFill>
                  <a:srgbClr val="231F20"/>
                </a:solidFill>
                <a:latin typeface="Proxima Nova"/>
              </a:rPr>
              <a:t>If you’re feeling under the weather for more than a week or have severe symptoms, make an appointment to see your doctor.</a:t>
            </a:r>
            <a:endParaRPr lang="en-GB" b="0" i="0" dirty="0">
              <a:solidFill>
                <a:srgbClr val="231F20"/>
              </a:solidFill>
              <a:effectLst/>
              <a:latin typeface="Proxima Nov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6" y="897101"/>
            <a:ext cx="11915774" cy="1692164"/>
          </a:xfrm>
        </p:spPr>
        <p:txBody>
          <a:bodyPr>
            <a:normAutofit fontScale="925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Points to be remember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85775" y="2589265"/>
            <a:ext cx="108727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1F20"/>
                </a:solidFill>
                <a:latin typeface="Proxima Nova"/>
              </a:rPr>
              <a:t>To avoid burns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: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Make 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sure the bowl of hot water is on a level, sturdy surface and can’t be knocked over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.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Don’t 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shake or lean on the bowl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.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Avoid 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allowing the steam to make contact with your eyes. Your eyes should be closed and </a:t>
            </a:r>
            <a:endParaRPr lang="en-GB" dirty="0" smtClean="0">
              <a:solidFill>
                <a:srgbClr val="231F20"/>
              </a:solidFill>
              <a:latin typeface="Proxima Nova"/>
            </a:endParaRPr>
          </a:p>
          <a:p>
            <a:r>
              <a:rPr lang="en-GB" dirty="0">
                <a:solidFill>
                  <a:srgbClr val="231F20"/>
                </a:solidFill>
                <a:latin typeface="Proxima Nova"/>
              </a:rPr>
              <a:t> 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 directed 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away from the steam</a:t>
            </a:r>
            <a:r>
              <a:rPr lang="en-GB" dirty="0" smtClean="0">
                <a:solidFill>
                  <a:srgbClr val="231F20"/>
                </a:solidFill>
                <a:latin typeface="Proxima Nova"/>
              </a:rPr>
              <a:t>.</a:t>
            </a:r>
          </a:p>
          <a:p>
            <a:endParaRPr lang="en-GB" dirty="0">
              <a:solidFill>
                <a:srgbClr val="231F20"/>
              </a:solidFill>
              <a:latin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Proxima Nova"/>
              </a:rPr>
              <a:t> Keep </a:t>
            </a:r>
            <a:r>
              <a:rPr lang="en-GB" dirty="0">
                <a:solidFill>
                  <a:srgbClr val="231F20"/>
                </a:solidFill>
                <a:latin typeface="Proxima Nova"/>
              </a:rPr>
              <a:t>the bowl of hot water out of reach of children or pets.</a:t>
            </a:r>
            <a:endParaRPr lang="en-GB" b="0" i="0" dirty="0">
              <a:solidFill>
                <a:srgbClr val="231F20"/>
              </a:solidFill>
              <a:effectLst/>
              <a:latin typeface="Proxima Nov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6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1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8801" y="650331"/>
            <a:ext cx="6745111" cy="115714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INDICATIONS</a:t>
            </a:r>
            <a:endParaRPr lang="en-GB" dirty="0"/>
          </a:p>
        </p:txBody>
      </p:sp>
      <p:pic>
        <p:nvPicPr>
          <p:cNvPr id="1026" name="Picture 2" descr="Image result for nebulization therapy procedur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2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rnpedia.com/wp-content/uploads/2015/01/nebuliz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130" y="285930"/>
            <a:ext cx="23336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88444" y="1997839"/>
            <a:ext cx="894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dirty="0">
                <a:solidFill>
                  <a:srgbClr val="212121"/>
                </a:solidFill>
                <a:latin typeface="Roboto"/>
              </a:rPr>
              <a:t>Nebulization therapy is used to deliver medications along the respiratory tract </a:t>
            </a:r>
            <a:endParaRPr lang="en-GB" dirty="0" smtClean="0">
              <a:solidFill>
                <a:srgbClr val="212121"/>
              </a:solidFill>
              <a:latin typeface="Roboto"/>
            </a:endParaRPr>
          </a:p>
          <a:p>
            <a:pPr fontAlgn="base"/>
            <a:r>
              <a:rPr lang="en-GB" dirty="0" smtClean="0">
                <a:solidFill>
                  <a:srgbClr val="212121"/>
                </a:solidFill>
                <a:latin typeface="Roboto"/>
              </a:rPr>
              <a:t>and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is indicated to various respiratory problems and diseases such as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: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Bronchospasms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Chest tightness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Excessive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and thick mucus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secretions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Respiratory congestions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Pneumonia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Atelectasis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Asthma</a:t>
            </a:r>
            <a:endParaRPr lang="en-GB" b="0" i="0" dirty="0">
              <a:solidFill>
                <a:srgbClr val="212121"/>
              </a:solidFill>
              <a:effectLst/>
              <a:latin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3444" y="1372820"/>
            <a:ext cx="6745111" cy="1157148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CONTRA-INDICATIONS</a:t>
            </a:r>
            <a:endParaRPr lang="en-GB" dirty="0"/>
          </a:p>
        </p:txBody>
      </p:sp>
      <p:pic>
        <p:nvPicPr>
          <p:cNvPr id="1026" name="Picture 2" descr="Image result for nebulization therapy procedur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2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rnpedia.com/wp-content/uploads/2015/01/nebuliz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130" y="285930"/>
            <a:ext cx="23336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25510" y="2339539"/>
            <a:ext cx="89182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dirty="0">
                <a:solidFill>
                  <a:srgbClr val="212121"/>
                </a:solidFill>
                <a:latin typeface="Roboto"/>
              </a:rPr>
              <a:t>In some cases, nebulization is restricted or avoided due to possible untoward results or rather decreased effectiveness such as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: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Patients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with unstable and increased blood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pressure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Individuals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with cardiac irritability (may result to dysrhythmias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)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Persons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with increased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pulses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Unconscious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patients (inhalation may be done via mask but the therapeutic effect </a:t>
            </a:r>
            <a:endParaRPr lang="en-GB" dirty="0" smtClean="0">
              <a:solidFill>
                <a:srgbClr val="212121"/>
              </a:solidFill>
              <a:latin typeface="Roboto"/>
            </a:endParaRPr>
          </a:p>
          <a:p>
            <a:pPr fontAlgn="base"/>
            <a:r>
              <a:rPr lang="en-GB" dirty="0" smtClean="0">
                <a:solidFill>
                  <a:srgbClr val="212121"/>
                </a:solidFill>
                <a:latin typeface="Roboto"/>
              </a:rPr>
              <a:t>  may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be significantly low)</a:t>
            </a:r>
            <a:endParaRPr lang="en-GB" b="0" i="0" dirty="0">
              <a:solidFill>
                <a:srgbClr val="212121"/>
              </a:solidFill>
              <a:effectLst/>
              <a:latin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4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6019" y="650331"/>
            <a:ext cx="6745111" cy="115714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EQUIPMENTS</a:t>
            </a:r>
            <a:endParaRPr lang="en-GB" dirty="0"/>
          </a:p>
        </p:txBody>
      </p:sp>
      <p:pic>
        <p:nvPicPr>
          <p:cNvPr id="1026" name="Picture 2" descr="Image result for nebulization therapy procedur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2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rnpedia.com/wp-content/uploads/2015/01/nebuliz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130" y="285930"/>
            <a:ext cx="23336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22223" y="2171880"/>
            <a:ext cx="731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GB" dirty="0">
              <a:solidFill>
                <a:srgbClr val="0C0C0C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Nebulizer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and nebulizer connecting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tubes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Compressor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oxygen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tank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Mouthpiece/mask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Respiratory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medication to be </a:t>
            </a:r>
            <a:r>
              <a:rPr lang="en-GB" dirty="0" smtClean="0">
                <a:solidFill>
                  <a:srgbClr val="212121"/>
                </a:solidFill>
                <a:latin typeface="Roboto"/>
              </a:rPr>
              <a:t>administered</a:t>
            </a:r>
          </a:p>
          <a:p>
            <a:pPr fontAlgn="base"/>
            <a:endParaRPr lang="en-GB" dirty="0">
              <a:solidFill>
                <a:srgbClr val="212121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12121"/>
                </a:solidFill>
                <a:latin typeface="Roboto"/>
              </a:rPr>
              <a:t> Normal 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saline solution</a:t>
            </a:r>
            <a:endParaRPr lang="en-GB" b="0" i="0" dirty="0">
              <a:solidFill>
                <a:srgbClr val="212121"/>
              </a:solidFill>
              <a:effectLst/>
              <a:latin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0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6019" y="1014733"/>
            <a:ext cx="6745111" cy="1157148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NEBULIZER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WITH CONNECTING TUBE</a:t>
            </a:r>
            <a:endParaRPr lang="en-GB" dirty="0"/>
          </a:p>
        </p:txBody>
      </p:sp>
      <p:pic>
        <p:nvPicPr>
          <p:cNvPr id="1026" name="Picture 2" descr="Image result for nebulization therapy procedur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2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rnpedia.com/wp-content/uploads/2015/01/nebuliz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130" y="285930"/>
            <a:ext cx="23336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PNG IMAGES OF NEBULIZ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356" y="3588635"/>
            <a:ext cx="3460495" cy="3269365"/>
          </a:xfrm>
          <a:prstGeom prst="rect">
            <a:avLst/>
          </a:prstGeom>
        </p:spPr>
      </p:pic>
      <p:sp>
        <p:nvSpPr>
          <p:cNvPr id="6" name="AutoShape 4" descr="Image result for PNG IMAGES OF NEBULIZ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437" y="2357437"/>
            <a:ext cx="3780896" cy="4500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5333" y="3025422"/>
            <a:ext cx="3386667" cy="383257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5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9187" y="1475632"/>
            <a:ext cx="6745111" cy="1157148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COMPRESSOR O2 TANK</a:t>
            </a:r>
            <a:endParaRPr lang="en-GB" dirty="0"/>
          </a:p>
        </p:txBody>
      </p:sp>
      <p:pic>
        <p:nvPicPr>
          <p:cNvPr id="1026" name="Picture 2" descr="Image result for nebulization therapy procedur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2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rnpedia.com/wp-content/uploads/2015/01/nebuliz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130" y="285930"/>
            <a:ext cx="23336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356" y="2632781"/>
            <a:ext cx="3888871" cy="4225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88" y="2732793"/>
            <a:ext cx="6691312" cy="412520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9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2356" y="1585572"/>
            <a:ext cx="10029310" cy="201384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MOUTH PIECE/MASK</a:t>
            </a:r>
            <a:endParaRPr lang="en-GB" dirty="0"/>
          </a:p>
        </p:txBody>
      </p:sp>
      <p:pic>
        <p:nvPicPr>
          <p:cNvPr id="1026" name="Picture 2" descr="Image result for nebulization therapy procedur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2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rnpedia.com/wp-content/uploads/2015/01/nebuliz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285930"/>
            <a:ext cx="1958622" cy="158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356" y="3042357"/>
            <a:ext cx="3138311" cy="3815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599" y="3042356"/>
            <a:ext cx="2788356" cy="3815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955" y="3211432"/>
            <a:ext cx="2321983" cy="3689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1019" y="3042356"/>
            <a:ext cx="2200981" cy="3815643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2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0841" y="1541284"/>
            <a:ext cx="7310289" cy="721270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RESPIRATORY MEDICATION</a:t>
            </a:r>
            <a:endParaRPr lang="en-GB" dirty="0"/>
          </a:p>
        </p:txBody>
      </p:sp>
      <p:pic>
        <p:nvPicPr>
          <p:cNvPr id="1026" name="Picture 2" descr="Image result for nebulization therapy procedur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2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rnpedia.com/wp-content/uploads/2015/01/nebuliz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130" y="285930"/>
            <a:ext cx="23336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356" y="3645878"/>
            <a:ext cx="3212124" cy="3212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582" y="2392240"/>
            <a:ext cx="4279955" cy="2073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4480" y="4336856"/>
            <a:ext cx="2924175" cy="2506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8655" y="3995032"/>
            <a:ext cx="1648882" cy="2847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9154" y="5205046"/>
            <a:ext cx="2642846" cy="1652954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172200"/>
            <a:ext cx="838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7" y="5930547"/>
            <a:ext cx="927452" cy="9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5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334</TotalTime>
  <Words>912</Words>
  <Application>Microsoft Office PowerPoint</Application>
  <PresentationFormat>Widescreen</PresentationFormat>
  <Paragraphs>211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Proxima Nova</vt:lpstr>
      <vt:lpstr>Roboto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 iqbal</dc:creator>
  <cp:lastModifiedBy>imran iqbal</cp:lastModifiedBy>
  <cp:revision>30</cp:revision>
  <dcterms:created xsi:type="dcterms:W3CDTF">2019-01-18T09:16:44Z</dcterms:created>
  <dcterms:modified xsi:type="dcterms:W3CDTF">2019-02-22T12:14:42Z</dcterms:modified>
</cp:coreProperties>
</file>