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3" r:id="rId1"/>
  </p:sldMasterIdLst>
  <p:notesMasterIdLst>
    <p:notesMasterId r:id="rId63"/>
  </p:notesMasterIdLst>
  <p:handoutMasterIdLst>
    <p:handoutMasterId r:id="rId64"/>
  </p:handoutMasterIdLst>
  <p:sldIdLst>
    <p:sldId id="261" r:id="rId2"/>
    <p:sldId id="263" r:id="rId3"/>
    <p:sldId id="264" r:id="rId4"/>
    <p:sldId id="265" r:id="rId5"/>
    <p:sldId id="266" r:id="rId6"/>
    <p:sldId id="267" r:id="rId7"/>
    <p:sldId id="327" r:id="rId8"/>
    <p:sldId id="328" r:id="rId9"/>
    <p:sldId id="329" r:id="rId10"/>
    <p:sldId id="330" r:id="rId11"/>
    <p:sldId id="331"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25" r:id="rId27"/>
    <p:sldId id="326" r:id="rId28"/>
    <p:sldId id="304" r:id="rId29"/>
    <p:sldId id="314" r:id="rId30"/>
    <p:sldId id="315" r:id="rId31"/>
    <p:sldId id="316" r:id="rId32"/>
    <p:sldId id="317" r:id="rId33"/>
    <p:sldId id="318" r:id="rId34"/>
    <p:sldId id="319" r:id="rId35"/>
    <p:sldId id="320" r:id="rId36"/>
    <p:sldId id="321" r:id="rId37"/>
    <p:sldId id="322" r:id="rId38"/>
    <p:sldId id="323" r:id="rId39"/>
    <p:sldId id="290" r:id="rId40"/>
    <p:sldId id="291" r:id="rId41"/>
    <p:sldId id="292" r:id="rId42"/>
    <p:sldId id="293" r:id="rId43"/>
    <p:sldId id="324" r:id="rId44"/>
    <p:sldId id="294" r:id="rId45"/>
    <p:sldId id="295" r:id="rId46"/>
    <p:sldId id="296" r:id="rId47"/>
    <p:sldId id="297" r:id="rId48"/>
    <p:sldId id="298" r:id="rId49"/>
    <p:sldId id="333" r:id="rId50"/>
    <p:sldId id="346" r:id="rId51"/>
    <p:sldId id="313" r:id="rId52"/>
    <p:sldId id="334" r:id="rId53"/>
    <p:sldId id="335" r:id="rId54"/>
    <p:sldId id="336" r:id="rId55"/>
    <p:sldId id="338" r:id="rId56"/>
    <p:sldId id="340" r:id="rId57"/>
    <p:sldId id="337" r:id="rId58"/>
    <p:sldId id="341" r:id="rId59"/>
    <p:sldId id="342" r:id="rId60"/>
    <p:sldId id="343" r:id="rId61"/>
    <p:sldId id="350" r:id="rId62"/>
  </p:sldIdLst>
  <p:sldSz cx="9144000" cy="6858000" type="screen4x3"/>
  <p:notesSz cx="6858000" cy="9144000"/>
  <p:custDataLst>
    <p:tags r:id="rId6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80F"/>
    <a:srgbClr val="6806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78" autoAdjust="0"/>
  </p:normalViewPr>
  <p:slideViewPr>
    <p:cSldViewPr snapToGrid="0" snapToObjects="1">
      <p:cViewPr varScale="1">
        <p:scale>
          <a:sx n="72" d="100"/>
          <a:sy n="72" d="100"/>
        </p:scale>
        <p:origin x="60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00A45A-143F-014E-B71C-62AB0C0F0DC5}" type="datetimeFigureOut">
              <a:rPr lang="en-US" smtClean="0"/>
              <a:t>2/22/2019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AD61B-90BF-8946-9859-55BD8212116C}" type="slidenum">
              <a:rPr lang="en-US" smtClean="0"/>
              <a:t>‹#›</a:t>
            </a:fld>
            <a:endParaRPr lang="en-US"/>
          </a:p>
        </p:txBody>
      </p:sp>
    </p:spTree>
    <p:extLst>
      <p:ext uri="{BB962C8B-B14F-4D97-AF65-F5344CB8AC3E}">
        <p14:creationId xmlns:p14="http://schemas.microsoft.com/office/powerpoint/2010/main" val="108279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910E4-F747-994D-9EA6-DF0C9AC5BD76}" type="datetimeFigureOut">
              <a:rPr lang="en-US" smtClean="0"/>
              <a:t>2/22/2019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F7740-18BE-A14F-B18B-3ECD47F85DDF}" type="slidenum">
              <a:rPr lang="en-US" smtClean="0"/>
              <a:t>‹#›</a:t>
            </a:fld>
            <a:endParaRPr lang="en-US"/>
          </a:p>
        </p:txBody>
      </p:sp>
    </p:spTree>
    <p:extLst>
      <p:ext uri="{BB962C8B-B14F-4D97-AF65-F5344CB8AC3E}">
        <p14:creationId xmlns:p14="http://schemas.microsoft.com/office/powerpoint/2010/main" val="25250716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018">
              <a:buFont typeface="Arial" pitchFamily="34" charset="0"/>
              <a:buChar char="•"/>
            </a:pPr>
            <a:r>
              <a:rPr lang="en-US" dirty="0">
                <a:solidFill>
                  <a:srgbClr val="000000"/>
                </a:solidFill>
                <a:latin typeface="Arial" charset="0"/>
              </a:rPr>
              <a:t>Nurses need to use knowledge of pharmacokinetics when administering medications, selecting the route of administration, considering the patient’s risk for alterations in medication action, and evaluating the patient’s response.</a:t>
            </a:r>
          </a:p>
          <a:p>
            <a:pPr defTabSz="887018">
              <a:buFont typeface="Arial" pitchFamily="34" charset="0"/>
              <a:buChar char="•"/>
            </a:pPr>
            <a:r>
              <a:rPr lang="en-US" dirty="0">
                <a:solidFill>
                  <a:srgbClr val="000000"/>
                </a:solidFill>
                <a:latin typeface="Arial" charset="0"/>
              </a:rPr>
              <a:t>Four processes are included when considering pharmacokinetics: absorption, distribution, metabolism, and excretion.</a:t>
            </a:r>
          </a:p>
          <a:p>
            <a:pPr defTabSz="887018">
              <a:buFont typeface="Arial" pitchFamily="34" charset="0"/>
              <a:buChar char="•"/>
            </a:pPr>
            <a:r>
              <a:rPr lang="en-US" dirty="0">
                <a:solidFill>
                  <a:srgbClr val="000000"/>
                </a:solidFill>
                <a:latin typeface="Arial" charset="0"/>
              </a:rPr>
              <a:t>For medications to be therapeutic, they must be taken into a patient’s body; be absorbed and distributed to cells, tissues, or a specific organ; and alter physiological functions. </a:t>
            </a:r>
          </a:p>
          <a:p>
            <a:pPr defTabSz="887018"/>
            <a:endParaRPr lang="en-US" b="1" dirty="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1</a:t>
            </a:fld>
            <a:endParaRPr lang="en-US"/>
          </a:p>
        </p:txBody>
      </p:sp>
    </p:spTree>
    <p:extLst>
      <p:ext uri="{BB962C8B-B14F-4D97-AF65-F5344CB8AC3E}">
        <p14:creationId xmlns:p14="http://schemas.microsoft.com/office/powerpoint/2010/main" val="238705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A56C09-8826-4EDE-956F-555F2EB31DA5}" type="slidenum">
              <a:rPr lang="en-US" smtClean="0"/>
              <a:pPr/>
              <a:t>11</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87018">
              <a:buFont typeface="Arial" pitchFamily="34" charset="0"/>
              <a:buChar char="•"/>
            </a:pPr>
            <a:r>
              <a:rPr lang="en-US" dirty="0">
                <a:solidFill>
                  <a:srgbClr val="000000"/>
                </a:solidFill>
                <a:latin typeface="Arial" charset="0"/>
              </a:rPr>
              <a:t>The route prescribed for administering a medication depends on the properties and desired effect of the medication and the patient’s physical and mental condition. </a:t>
            </a:r>
          </a:p>
          <a:p>
            <a:pPr defTabSz="887018"/>
            <a:r>
              <a:rPr lang="en-US" i="1" dirty="0">
                <a:solidFill>
                  <a:srgbClr val="000000"/>
                </a:solidFill>
                <a:latin typeface="Arial" charset="0"/>
              </a:rPr>
              <a:t>[Table 31-5 on text p. 571 presents factors influencing administration routes.]</a:t>
            </a:r>
          </a:p>
          <a:p>
            <a:pPr defTabSz="887018">
              <a:buFont typeface="Arial" pitchFamily="34" charset="0"/>
              <a:buChar char="•"/>
            </a:pPr>
            <a:r>
              <a:rPr lang="en-US" dirty="0">
                <a:solidFill>
                  <a:srgbClr val="000000"/>
                </a:solidFill>
                <a:latin typeface="Arial" charset="0"/>
              </a:rPr>
              <a:t>Each of these administration routes has pros and cons. As a nurse, you can help the prescriber decide which route will be most beneficial given the patient’s individual needs. </a:t>
            </a:r>
          </a:p>
          <a:p>
            <a:pPr defTabSz="887018">
              <a:buFont typeface="Arial" pitchFamily="34" charset="0"/>
              <a:buChar char="•"/>
            </a:pPr>
            <a:r>
              <a:rPr lang="en-US" dirty="0">
                <a:solidFill>
                  <a:srgbClr val="000000"/>
                </a:solidFill>
                <a:latin typeface="Arial" charset="0"/>
              </a:rPr>
              <a:t>The oral route is the easiest and the most commonly used route. Oral medications have a slower onset of action and a more prolonged effect than parenteral medications. Patients generally prefer the oral route. (Sublingual and buccal routes are shown on the next slide.)</a:t>
            </a:r>
          </a:p>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5BB2CE-1D3A-4228-B5E3-0D5F81A70689}"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Sublingual administration of a tablet is shown on the left, and buccal administration of a tablet is shown on the right.</a:t>
            </a:r>
          </a:p>
          <a:p>
            <a:r>
              <a:rPr lang="en-US" dirty="0" smtClean="0"/>
              <a:t>Some medications are readily absorbed after being placed under the tongue to dissolve. A medication given by the sublingual route should not be swallowed because the medication does not have the desired effect. Nurses often give nitroglycerin by the sublingual route. Tell the patient not to drink anything until the medication is completely dissolved.</a:t>
            </a:r>
          </a:p>
          <a:p>
            <a:r>
              <a:rPr lang="en-US" dirty="0" smtClean="0"/>
              <a:t>Administration of a medication by the buccal route involves placing the solid medication in the mouth against the mucous membranes of the cheek until it dissolves. Teach patients to alternate cheeks with each subsequent dose to avoid mucosal irritation. Warn patients not to chew or swallow the medication, or to take any liquids with it. A buccal medication acts locally on the mucosa or systemically as it is swallowed in a person’s saliva.</a:t>
            </a:r>
          </a:p>
          <a:p>
            <a:endParaRPr lang="en-US" dirty="0"/>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14</a:t>
            </a:fld>
            <a:endParaRPr lang="en-US"/>
          </a:p>
        </p:txBody>
      </p:sp>
    </p:spTree>
    <p:extLst>
      <p:ext uri="{BB962C8B-B14F-4D97-AF65-F5344CB8AC3E}">
        <p14:creationId xmlns:p14="http://schemas.microsoft.com/office/powerpoint/2010/main" val="3261541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332716" indent="-332716" defTabSz="887242" eaLnBrk="1" fontAlgn="auto" hangingPunct="1">
              <a:spcBef>
                <a:spcPct val="20000"/>
              </a:spcBef>
              <a:spcAft>
                <a:spcPts val="0"/>
              </a:spcAft>
              <a:buFont typeface="Arial" panose="020B0604020202020204" pitchFamily="34" charset="0"/>
              <a:buChar char="•"/>
              <a:defRPr/>
            </a:pPr>
            <a:r>
              <a:rPr lang="en-US" sz="2600" dirty="0">
                <a:solidFill>
                  <a:prstClr val="black"/>
                </a:solidFill>
                <a:latin typeface="+mn-lt"/>
              </a:rPr>
              <a:t>Aspiration precautions</a:t>
            </a:r>
          </a:p>
          <a:p>
            <a:pPr marL="332716" indent="-332716" defTabSz="887242" eaLnBrk="1" fontAlgn="auto" hangingPunct="1">
              <a:spcBef>
                <a:spcPct val="20000"/>
              </a:spcBef>
              <a:spcAft>
                <a:spcPts val="0"/>
              </a:spcAft>
              <a:buFont typeface="Arial" panose="020B0604020202020204" pitchFamily="34" charset="0"/>
              <a:buChar char="•"/>
              <a:defRPr/>
            </a:pPr>
            <a:r>
              <a:rPr lang="en-US" sz="2600" dirty="0">
                <a:solidFill>
                  <a:prstClr val="black"/>
                </a:solidFill>
                <a:latin typeface="+mn-lt"/>
              </a:rPr>
              <a:t>Enteral or small-bore feedings:</a:t>
            </a:r>
          </a:p>
          <a:p>
            <a:pPr marL="720884" lvl="1" indent="-277263" defTabSz="887242" eaLnBrk="1" fontAlgn="auto" hangingPunct="1">
              <a:spcBef>
                <a:spcPct val="20000"/>
              </a:spcBef>
              <a:spcAft>
                <a:spcPts val="0"/>
              </a:spcAft>
              <a:buFont typeface="Arial" panose="020B0604020202020204" pitchFamily="34" charset="0"/>
              <a:buChar char="–"/>
              <a:defRPr/>
            </a:pPr>
            <a:r>
              <a:rPr lang="en-US" sz="2300" dirty="0">
                <a:solidFill>
                  <a:prstClr val="black"/>
                </a:solidFill>
                <a:latin typeface="+mn-lt"/>
              </a:rPr>
              <a:t>Verify that the tube location is compatible with medication absorption.</a:t>
            </a:r>
          </a:p>
          <a:p>
            <a:pPr marL="720884" lvl="1" indent="-277263" defTabSz="887242" eaLnBrk="1" fontAlgn="auto" hangingPunct="1">
              <a:spcBef>
                <a:spcPct val="20000"/>
              </a:spcBef>
              <a:spcAft>
                <a:spcPts val="0"/>
              </a:spcAft>
              <a:buFont typeface="Arial" panose="020B0604020202020204" pitchFamily="34" charset="0"/>
              <a:buChar char="–"/>
              <a:defRPr/>
            </a:pPr>
            <a:r>
              <a:rPr lang="en-US" sz="2300" dirty="0">
                <a:solidFill>
                  <a:prstClr val="black"/>
                </a:solidFill>
                <a:latin typeface="+mn-lt"/>
              </a:rPr>
              <a:t>Follow American Society for Parenteral and Enteral Nutrition (ASPEN) guidelines.</a:t>
            </a:r>
          </a:p>
          <a:p>
            <a:pPr marL="720884" lvl="1" indent="-277263" defTabSz="887242" eaLnBrk="1" fontAlgn="auto" hangingPunct="1">
              <a:spcBef>
                <a:spcPct val="20000"/>
              </a:spcBef>
              <a:spcAft>
                <a:spcPts val="0"/>
              </a:spcAft>
              <a:buFont typeface="Arial" panose="020B0604020202020204" pitchFamily="34" charset="0"/>
              <a:buChar char="–"/>
              <a:defRPr/>
            </a:pPr>
            <a:r>
              <a:rPr lang="en-US" sz="2300" dirty="0">
                <a:solidFill>
                  <a:prstClr val="black"/>
                </a:solidFill>
                <a:latin typeface="+mn-lt"/>
              </a:rPr>
              <a:t>Use liquids when possible.</a:t>
            </a:r>
          </a:p>
          <a:p>
            <a:pPr marL="720884" lvl="1" indent="-277263" defTabSz="887242" eaLnBrk="1" fontAlgn="auto" hangingPunct="1">
              <a:spcBef>
                <a:spcPct val="20000"/>
              </a:spcBef>
              <a:spcAft>
                <a:spcPts val="0"/>
              </a:spcAft>
              <a:buFont typeface="Arial" panose="020B0604020202020204" pitchFamily="34" charset="0"/>
              <a:buChar char="–"/>
              <a:defRPr/>
            </a:pPr>
            <a:r>
              <a:rPr lang="en-US" sz="2300" dirty="0">
                <a:solidFill>
                  <a:prstClr val="black"/>
                </a:solidFill>
                <a:latin typeface="+mn-lt"/>
              </a:rPr>
              <a:t>If medication is to be given on an empty stomach, allow at least 30 minutes before or after feeding.</a:t>
            </a:r>
          </a:p>
          <a:p>
            <a:pPr marL="720884" lvl="1" indent="-277263" defTabSz="887242" eaLnBrk="1" fontAlgn="auto" hangingPunct="1">
              <a:spcBef>
                <a:spcPct val="20000"/>
              </a:spcBef>
              <a:spcAft>
                <a:spcPts val="0"/>
              </a:spcAft>
              <a:buFont typeface="Arial" panose="020B0604020202020204" pitchFamily="34" charset="0"/>
              <a:buChar char="–"/>
              <a:defRPr/>
            </a:pPr>
            <a:r>
              <a:rPr lang="en-US" sz="2300" dirty="0">
                <a:solidFill>
                  <a:prstClr val="black"/>
                </a:solidFill>
                <a:latin typeface="+mn-lt"/>
              </a:rPr>
              <a:t>Risk of drug-drug interactions is higher.</a:t>
            </a:r>
          </a:p>
          <a:p>
            <a:pPr defTabSz="887242">
              <a:buFont typeface="Arial" pitchFamily="34" charset="0"/>
              <a:buChar char="•"/>
              <a:defRPr/>
            </a:pPr>
            <a:r>
              <a:rPr lang="en-US" dirty="0">
                <a:solidFill>
                  <a:prstClr val="black"/>
                </a:solidFill>
              </a:rPr>
              <a:t>Patients usually are able to ingest or self-administer oral medications with a minimum of problems.</a:t>
            </a:r>
          </a:p>
          <a:p>
            <a:pPr defTabSz="887242">
              <a:buFont typeface="Arial" pitchFamily="34" charset="0"/>
              <a:buChar char="•"/>
              <a:defRPr/>
            </a:pPr>
            <a:r>
              <a:rPr lang="en-US" dirty="0">
                <a:solidFill>
                  <a:prstClr val="black"/>
                </a:solidFill>
              </a:rPr>
              <a:t>Food delays stomach emptying, which may decrease the therapeutic effects of oral medications.</a:t>
            </a:r>
          </a:p>
          <a:p>
            <a:pPr defTabSz="887242">
              <a:buFont typeface="Arial" pitchFamily="34" charset="0"/>
              <a:buChar char="•"/>
              <a:defRPr/>
            </a:pPr>
            <a:r>
              <a:rPr lang="en-US" dirty="0">
                <a:solidFill>
                  <a:prstClr val="black"/>
                </a:solidFill>
              </a:rPr>
              <a:t>Protect the patient from aspiration by assessing his or her ability to swallow.</a:t>
            </a:r>
          </a:p>
          <a:p>
            <a:pPr defTabSz="887242">
              <a:defRPr/>
            </a:pPr>
            <a:r>
              <a:rPr lang="en-US" dirty="0">
                <a:solidFill>
                  <a:prstClr val="black"/>
                </a:solidFill>
              </a:rPr>
              <a:t>[</a:t>
            </a:r>
            <a:r>
              <a:rPr lang="en-US" i="1" dirty="0">
                <a:solidFill>
                  <a:prstClr val="black"/>
                </a:solidFill>
              </a:rPr>
              <a:t>See also Box 31-14 on text p. 593 </a:t>
            </a:r>
            <a:r>
              <a:rPr lang="en-US" dirty="0">
                <a:solidFill>
                  <a:prstClr val="black"/>
                </a:solidFill>
              </a:rPr>
              <a:t>Protecting the Patient from Aspiration.]</a:t>
            </a:r>
          </a:p>
          <a:p>
            <a:pPr defTabSz="887242">
              <a:buFont typeface="Arial" pitchFamily="34" charset="0"/>
              <a:buChar char="•"/>
              <a:defRPr/>
            </a:pPr>
            <a:r>
              <a:rPr lang="en-US" dirty="0">
                <a:solidFill>
                  <a:prstClr val="black"/>
                </a:solidFill>
              </a:rPr>
              <a:t>Special consideration is needed when administering medications to patients with enteral or small-bore feeding tubes.</a:t>
            </a:r>
          </a:p>
          <a:p>
            <a:pPr defTabSz="887242">
              <a:buFont typeface="Arial" pitchFamily="34" charset="0"/>
              <a:buChar char="•"/>
              <a:defRPr/>
            </a:pPr>
            <a:r>
              <a:rPr lang="en-US" dirty="0">
                <a:solidFill>
                  <a:prstClr val="black"/>
                </a:solidFill>
              </a:rPr>
              <a:t>Failing to follow current evidence-based recommendations from the American Society for Parenteral and Enteral Nutrition (ASPEN) can result in tube obstruction, reduced medication effectiveness, and increased risk of medication toxicity.</a:t>
            </a:r>
          </a:p>
          <a:p>
            <a:pPr defTabSz="887242">
              <a:buFont typeface="Arial" pitchFamily="34" charset="0"/>
              <a:buChar char="•"/>
              <a:defRPr/>
            </a:pPr>
            <a:r>
              <a:rPr lang="en-US" dirty="0">
                <a:solidFill>
                  <a:prstClr val="black"/>
                </a:solidFill>
              </a:rPr>
              <a:t>When liquid medications are not available, crush simple tablets or open gelatin capsules and dilute in sterile water. Do not use tap water. Tap water often contains contaminants (e.g., pathogens, heavy metals) that can interact with a medication and affect its bioavailability.</a:t>
            </a:r>
          </a:p>
          <a:p>
            <a:pPr defTabSz="887242">
              <a:buFont typeface="Arial" pitchFamily="34" charset="0"/>
              <a:buChar char="•"/>
              <a:defRPr/>
            </a:pPr>
            <a:r>
              <a:rPr lang="en-US" dirty="0">
                <a:solidFill>
                  <a:prstClr val="black"/>
                </a:solidFill>
              </a:rPr>
              <a:t>If a medication needs to be given on an empty stomach or is not compatible with the feeding, it needs to be held at least 30 minutes before or 30 minutes after medication administration.</a:t>
            </a:r>
          </a:p>
          <a:p>
            <a:pPr defTabSz="887242">
              <a:buFont typeface="Arial" pitchFamily="34" charset="0"/>
              <a:buChar char="•"/>
              <a:defRPr/>
            </a:pPr>
            <a:r>
              <a:rPr lang="en-US" dirty="0">
                <a:solidFill>
                  <a:prstClr val="black"/>
                </a:solidFill>
              </a:rPr>
              <a:t>Before giving a medication by this route, verify that the location of the tube (e.g., stomach, jejunum) is compatible with medication absorption.</a:t>
            </a:r>
          </a:p>
          <a:p>
            <a:pPr defTabSz="887242">
              <a:buFont typeface="Arial" pitchFamily="34" charset="0"/>
              <a:buChar char="•"/>
              <a:defRPr/>
            </a:pPr>
            <a:r>
              <a:rPr lang="en-US" dirty="0">
                <a:solidFill>
                  <a:prstClr val="black"/>
                </a:solidFill>
              </a:rPr>
              <a:t>Monitor the patient closely for adverse reactions. The risk for drug-drug interactions is high when two or more medications are given by this route because they can interact as soon as they are administered.</a:t>
            </a:r>
            <a:endParaRPr lang="en-US" i="1" dirty="0">
              <a:solidFill>
                <a:prstClr val="black"/>
              </a:solidFill>
            </a:endParaRPr>
          </a:p>
          <a:p>
            <a:pPr defTabSz="887242">
              <a:defRPr/>
            </a:pPr>
            <a:r>
              <a:rPr lang="en-US" dirty="0">
                <a:solidFill>
                  <a:prstClr val="black"/>
                </a:solidFill>
              </a:rPr>
              <a:t>[</a:t>
            </a:r>
            <a:r>
              <a:rPr lang="en-US" i="1" dirty="0">
                <a:solidFill>
                  <a:prstClr val="black"/>
                </a:solidFill>
              </a:rPr>
              <a:t>See also Box 31-15 on text p. 594</a:t>
            </a:r>
            <a:r>
              <a:rPr lang="en-US" dirty="0">
                <a:solidFill>
                  <a:prstClr val="black"/>
                </a:solidFill>
              </a:rPr>
              <a:t> Procedural Guidelines: Giving Medications Through an Enteral Tube (Nasogastric Tube, G-Tube, J-Tube, or Small-Bore Feeding Tube.]</a:t>
            </a:r>
          </a:p>
          <a:p>
            <a:pPr marL="177403" indent="-177403" defTabSz="887018" eaLnBrk="1" fontAlgn="auto" hangingPunct="1">
              <a:spcBef>
                <a:spcPct val="20000"/>
              </a:spcBef>
              <a:spcAft>
                <a:spcPts val="0"/>
              </a:spcAft>
              <a:buClr>
                <a:srgbClr val="D16349"/>
              </a:buClr>
              <a:buSzPct val="85000"/>
              <a:buFont typeface="Arial" pitchFamily="34" charset="0"/>
              <a:buChar char="•"/>
              <a:defRPr/>
            </a:pPr>
            <a:r>
              <a:rPr lang="en-US" sz="2300" dirty="0">
                <a:solidFill>
                  <a:prstClr val="black"/>
                </a:solidFill>
                <a:latin typeface="Arial"/>
              </a:rPr>
              <a:t>Easy and most desirable</a:t>
            </a:r>
          </a:p>
          <a:p>
            <a:pPr marL="177403" indent="-177403" defTabSz="887018" eaLnBrk="1" fontAlgn="auto" hangingPunct="1">
              <a:spcBef>
                <a:spcPct val="20000"/>
              </a:spcBef>
              <a:spcAft>
                <a:spcPts val="0"/>
              </a:spcAft>
              <a:buClr>
                <a:srgbClr val="D16349"/>
              </a:buClr>
              <a:buSzPct val="85000"/>
              <a:buFont typeface="Arial" pitchFamily="34" charset="0"/>
              <a:buChar char="•"/>
              <a:defRPr/>
            </a:pPr>
            <a:r>
              <a:rPr lang="en-US" sz="2300" dirty="0">
                <a:solidFill>
                  <a:prstClr val="black"/>
                </a:solidFill>
                <a:latin typeface="Arial"/>
              </a:rPr>
              <a:t>Take with 60-100 ml of fluid</a:t>
            </a:r>
          </a:p>
          <a:p>
            <a:pPr marL="177403" indent="-177403" defTabSz="887018" eaLnBrk="1" fontAlgn="auto" hangingPunct="1">
              <a:spcBef>
                <a:spcPct val="20000"/>
              </a:spcBef>
              <a:spcAft>
                <a:spcPts val="0"/>
              </a:spcAft>
              <a:buClr>
                <a:srgbClr val="D16349"/>
              </a:buClr>
              <a:buSzPct val="85000"/>
              <a:buFont typeface="Arial" pitchFamily="34" charset="0"/>
              <a:buChar char="•"/>
              <a:defRPr/>
            </a:pPr>
            <a:r>
              <a:rPr lang="en-US" sz="2300" dirty="0">
                <a:solidFill>
                  <a:prstClr val="black"/>
                </a:solidFill>
                <a:latin typeface="Arial"/>
              </a:rPr>
              <a:t>Contraindications: </a:t>
            </a:r>
          </a:p>
          <a:p>
            <a:pPr marL="443510" lvl="1" indent="-177403" defTabSz="887018" eaLnBrk="1" fontAlgn="auto" hangingPunct="1">
              <a:spcBef>
                <a:spcPct val="20000"/>
              </a:spcBef>
              <a:spcAft>
                <a:spcPts val="0"/>
              </a:spcAft>
              <a:buClr>
                <a:srgbClr val="D16349"/>
              </a:buClr>
              <a:buSzPct val="85000"/>
              <a:buFont typeface="Arial" pitchFamily="34" charset="0"/>
              <a:buChar char="•"/>
              <a:defRPr/>
            </a:pPr>
            <a:r>
              <a:rPr lang="en-US" sz="1900" dirty="0">
                <a:solidFill>
                  <a:prstClr val="black"/>
                </a:solidFill>
                <a:latin typeface="Arial"/>
              </a:rPr>
              <a:t>Certain GI alterations</a:t>
            </a:r>
          </a:p>
          <a:p>
            <a:pPr marL="443510" lvl="1" indent="-177403" defTabSz="887018" eaLnBrk="1" fontAlgn="auto" hangingPunct="1">
              <a:spcBef>
                <a:spcPct val="20000"/>
              </a:spcBef>
              <a:spcAft>
                <a:spcPts val="0"/>
              </a:spcAft>
              <a:buClr>
                <a:srgbClr val="D16349"/>
              </a:buClr>
              <a:buSzPct val="85000"/>
              <a:buFont typeface="Arial" pitchFamily="34" charset="0"/>
              <a:buChar char="•"/>
              <a:defRPr/>
            </a:pPr>
            <a:r>
              <a:rPr lang="en-US" sz="1900" dirty="0">
                <a:solidFill>
                  <a:prstClr val="black"/>
                </a:solidFill>
                <a:latin typeface="Arial"/>
              </a:rPr>
              <a:t>Inability to swallow</a:t>
            </a:r>
          </a:p>
          <a:p>
            <a:pPr marL="443510" lvl="1" indent="-177403" defTabSz="887018" eaLnBrk="1" fontAlgn="auto" hangingPunct="1">
              <a:spcBef>
                <a:spcPct val="20000"/>
              </a:spcBef>
              <a:spcAft>
                <a:spcPts val="0"/>
              </a:spcAft>
              <a:buClr>
                <a:srgbClr val="D16349"/>
              </a:buClr>
              <a:buSzPct val="85000"/>
              <a:buFont typeface="Arial" pitchFamily="34" charset="0"/>
              <a:buChar char="•"/>
              <a:defRPr/>
            </a:pPr>
            <a:r>
              <a:rPr lang="en-US" sz="1900" dirty="0">
                <a:solidFill>
                  <a:prstClr val="black"/>
                </a:solidFill>
                <a:latin typeface="Arial"/>
              </a:rPr>
              <a:t>Gastric suction</a:t>
            </a:r>
          </a:p>
          <a:p>
            <a:pPr marL="177403" indent="-177403" defTabSz="887018" eaLnBrk="1" fontAlgn="auto" hangingPunct="1">
              <a:spcBef>
                <a:spcPct val="20000"/>
              </a:spcBef>
              <a:spcAft>
                <a:spcPts val="0"/>
              </a:spcAft>
              <a:buClr>
                <a:srgbClr val="D16349"/>
              </a:buClr>
              <a:buSzPct val="85000"/>
              <a:buFont typeface="Arial" pitchFamily="34" charset="0"/>
              <a:buChar char="•"/>
              <a:defRPr/>
            </a:pPr>
            <a:r>
              <a:rPr lang="en-US" sz="2300" dirty="0">
                <a:solidFill>
                  <a:prstClr val="black"/>
                </a:solidFill>
                <a:latin typeface="Arial"/>
              </a:rPr>
              <a:t>Protect from aspiration – positioning</a:t>
            </a:r>
          </a:p>
          <a:p>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80FCFB-F2F5-42EF-ABB6-CF2039FC558B}"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072">
              <a:buFont typeface="Arial" pitchFamily="34" charset="0"/>
              <a:buChar char="•"/>
              <a:defRPr/>
            </a:pPr>
            <a:r>
              <a:rPr lang="en-US" dirty="0">
                <a:latin typeface="Arial" charset="0"/>
              </a:rPr>
              <a:t>Patients with nasal sinus alterations sometimes receive medications by spray, drops, or tampons.</a:t>
            </a:r>
          </a:p>
          <a:p>
            <a:pPr>
              <a:buFont typeface="Arial" pitchFamily="34" charset="0"/>
              <a:buChar char="•"/>
            </a:pPr>
            <a:r>
              <a:rPr lang="en-US" dirty="0">
                <a:latin typeface="Arial" charset="0"/>
              </a:rPr>
              <a:t>The most commonly administered form of nasal instillation is decongestant spray or drops, which are used to relieve symptoms of sinus congestion and colds. </a:t>
            </a:r>
          </a:p>
          <a:p>
            <a:pPr>
              <a:buFont typeface="Arial" pitchFamily="34" charset="0"/>
              <a:buChar char="•"/>
            </a:pPr>
            <a:r>
              <a:rPr lang="en-US" dirty="0">
                <a:latin typeface="Arial" charset="0"/>
              </a:rPr>
              <a:t>Caution patients to avoid abuse of medications because overuse leads to a rebound effect in which nasal congestion worsens. </a:t>
            </a:r>
          </a:p>
          <a:p>
            <a:pPr>
              <a:buFont typeface="Arial" pitchFamily="34" charset="0"/>
              <a:buChar char="•"/>
            </a:pPr>
            <a:r>
              <a:rPr lang="en-US" dirty="0">
                <a:latin typeface="Arial" charset="0"/>
              </a:rPr>
              <a:t>Saline drops are safer as a decongestant for children than nasal preparations that contain sympathomimetics.</a:t>
            </a:r>
          </a:p>
          <a:p>
            <a:pPr>
              <a:buFont typeface="Arial" pitchFamily="34" charset="0"/>
              <a:buChar char="•"/>
            </a:pPr>
            <a:r>
              <a:rPr lang="en-US" dirty="0">
                <a:latin typeface="Arial" charset="0"/>
              </a:rPr>
              <a:t>It is easier to have the patient self-administer sprays because he or she is able to control the spray and inhale as it enters the nasal passages. For patients who use nasal sprays repeatedly, check the nares for irritation.</a:t>
            </a:r>
          </a:p>
          <a:p>
            <a:pPr>
              <a:buFont typeface="Arial" pitchFamily="34" charset="0"/>
              <a:buChar char="•"/>
            </a:pPr>
            <a:r>
              <a:rPr lang="en-US" dirty="0">
                <a:latin typeface="Arial" charset="0"/>
              </a:rPr>
              <a:t>Nasal drops are effective in treating sinus infections.</a:t>
            </a:r>
          </a:p>
          <a:p>
            <a:pPr>
              <a:buFont typeface="Arial" pitchFamily="34" charset="0"/>
              <a:buChar char="•"/>
            </a:pPr>
            <a:r>
              <a:rPr lang="en-US" dirty="0">
                <a:latin typeface="Arial" charset="0"/>
              </a:rPr>
              <a:t>Position patients to permit the medication to reach the affected sinus. </a:t>
            </a:r>
          </a:p>
          <a:p>
            <a:pPr>
              <a:buFont typeface="Arial" pitchFamily="34" charset="0"/>
              <a:buChar char="•"/>
            </a:pPr>
            <a:r>
              <a:rPr lang="en-US" dirty="0">
                <a:latin typeface="Arial" charset="0"/>
              </a:rPr>
              <a:t>The left drawing shows positioning to reach the sphenoid and ethmoid sinuses.</a:t>
            </a:r>
          </a:p>
          <a:p>
            <a:pPr>
              <a:buFont typeface="Arial" pitchFamily="34" charset="0"/>
              <a:buChar char="•"/>
            </a:pPr>
            <a:r>
              <a:rPr lang="en-US" dirty="0">
                <a:latin typeface="Arial" charset="0"/>
              </a:rPr>
              <a:t>The right drawing shows positioning to reach the frontal and maxillary sinuses.</a:t>
            </a:r>
          </a:p>
          <a:p>
            <a:pPr>
              <a:buFont typeface="Arial" pitchFamily="34" charset="0"/>
              <a:buChar char="•"/>
            </a:pPr>
            <a:r>
              <a:rPr lang="en-US" dirty="0">
                <a:latin typeface="Arial" charset="0"/>
              </a:rPr>
              <a:t>Severe nosebleeds are usually treated with packing or nasal tampons, which are treated with epinephrine, to reduce blood flow. Usually a physician or an advanced practice clinician places nasal tampons.</a:t>
            </a:r>
            <a:endParaRPr lang="en-US" dirty="0" smtClean="0"/>
          </a:p>
          <a:p>
            <a:pPr>
              <a:buFont typeface="Arial" pitchFamily="34" charset="0"/>
              <a:buNone/>
            </a:pPr>
            <a:r>
              <a:rPr lang="en-US" i="1" dirty="0">
                <a:latin typeface="Arial" charset="0"/>
              </a:rPr>
              <a:t>[See Box 31-16 on text pp. 595-596</a:t>
            </a:r>
            <a:r>
              <a:rPr lang="en-US" dirty="0">
                <a:latin typeface="Arial" charset="0"/>
              </a:rPr>
              <a:t> Procedural Guidelines: Administering Nasal Instillations, </a:t>
            </a:r>
            <a:r>
              <a:rPr lang="en-US" i="1" dirty="0">
                <a:latin typeface="Arial" charset="0"/>
              </a:rPr>
              <a:t>for step-by-step guidelines. Drawings shown are from the procedural guidelines on text p. 596.]</a:t>
            </a:r>
          </a:p>
          <a:p>
            <a:pPr>
              <a:buFont typeface="Arial" pitchFamily="34" charset="0"/>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latin typeface="Arial" charset="0"/>
              </a:rPr>
              <a:t>Medications commonly used by patients include eyedrops and ointments, including over-the-counter (OTC) preparations such as artificial tears and vasoconstrictors.</a:t>
            </a:r>
          </a:p>
          <a:p>
            <a:pPr>
              <a:buFont typeface="Arial" pitchFamily="34" charset="0"/>
              <a:buChar char="•"/>
            </a:pPr>
            <a:r>
              <a:rPr lang="en-US" dirty="0">
                <a:latin typeface="Arial" charset="0"/>
              </a:rPr>
              <a:t>Many patients, especially older adults, receive prescribed ophthalmic</a:t>
            </a:r>
            <a:r>
              <a:rPr lang="en-US" b="1" dirty="0">
                <a:latin typeface="Arial" charset="0"/>
              </a:rPr>
              <a:t> </a:t>
            </a:r>
            <a:r>
              <a:rPr lang="en-US" dirty="0">
                <a:latin typeface="Arial" charset="0"/>
              </a:rPr>
              <a:t>medications for eye conditions such as glaucoma or after cataract extraction. Age-related problems, including poor vision, hand tremors, and difficulty grasping or manipulating containers, affect the older adult’s ability to self-administer eye medications. </a:t>
            </a:r>
          </a:p>
          <a:p>
            <a:pPr>
              <a:buFont typeface="Arial" pitchFamily="34" charset="0"/>
              <a:buChar char="•"/>
            </a:pPr>
            <a:r>
              <a:rPr lang="en-US" dirty="0">
                <a:latin typeface="Arial" charset="0"/>
              </a:rPr>
              <a:t>Instruct patients and family members about proper techniques for administering them. Determine the patient’s and the family’s ability to self-administer through a return demonstration of the procedure. Showing patients each step of the procedure for instilling eyedrops can improve adherence.</a:t>
            </a:r>
          </a:p>
          <a:p>
            <a:pPr>
              <a:buFont typeface="Arial" pitchFamily="34" charset="0"/>
              <a:buChar char="•"/>
            </a:pPr>
            <a:r>
              <a:rPr lang="en-US" dirty="0">
                <a:latin typeface="Arial" charset="0"/>
              </a:rPr>
              <a:t>The cornea of the eye has many pain fibers and thus is very sensitive to anything applied to it.</a:t>
            </a:r>
          </a:p>
          <a:p>
            <a:pPr>
              <a:buFont typeface="Arial" pitchFamily="34" charset="0"/>
              <a:buChar char="•"/>
            </a:pPr>
            <a:r>
              <a:rPr lang="en-US" dirty="0">
                <a:latin typeface="Arial" charset="0"/>
              </a:rPr>
              <a:t>Medications delivered intraocularly resemble a contact lens. Place the medication into the conjunctival sac, where it remains in place for up to 1 week. Patients require teaching about monitoring for adverse reactions to the disk. They also need to know how to insert and remove the disk.</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latin typeface="Arial" charset="0"/>
              </a:rPr>
              <a:t>Internal ear structures are very sensitive to temperature extremes. Instill eardrops at room temperature to prevent vertigo, dizziness, or nausea. </a:t>
            </a:r>
          </a:p>
          <a:p>
            <a:pPr>
              <a:buFont typeface="Arial" pitchFamily="34" charset="0"/>
              <a:buChar char="•"/>
            </a:pPr>
            <a:r>
              <a:rPr lang="en-US" dirty="0">
                <a:latin typeface="Arial" charset="0"/>
              </a:rPr>
              <a:t>Although the structures of the outer ear are not sterile, sterile solutions are used in case the eardrum is ruptured. The entry of nonsterile solutions into middle ear structures can result in infection. </a:t>
            </a:r>
          </a:p>
          <a:p>
            <a:pPr>
              <a:buFont typeface="Arial" pitchFamily="34" charset="0"/>
              <a:buChar char="•"/>
            </a:pPr>
            <a:r>
              <a:rPr lang="en-US" dirty="0">
                <a:latin typeface="Arial" charset="0"/>
              </a:rPr>
              <a:t>If a patient has ear drainage, be sure that the eardrum has not ruptured. Never occlude or block the ear canal with the dropper or irrigating syringe. Forcing medication into an occluded ear canal creates pressure that injures the eardrum. </a:t>
            </a:r>
          </a:p>
          <a:p>
            <a:pPr>
              <a:buFont typeface="Arial" pitchFamily="34" charset="0"/>
              <a:buChar char="•"/>
            </a:pPr>
            <a:r>
              <a:rPr lang="en-US" dirty="0">
                <a:latin typeface="Arial" charset="0"/>
              </a:rPr>
              <a:t>The figure shows placement of an eardrop.</a:t>
            </a:r>
            <a:endParaRPr lang="en-US" dirty="0" smtClean="0"/>
          </a:p>
          <a:p>
            <a:pPr defTabSz="914072">
              <a:defRPr/>
            </a:pPr>
            <a:r>
              <a:rPr lang="en-US" dirty="0" smtClean="0"/>
              <a:t>[</a:t>
            </a:r>
            <a:r>
              <a:rPr lang="en-US" i="1" dirty="0" smtClean="0"/>
              <a:t>See step-by-step</a:t>
            </a:r>
            <a:r>
              <a:rPr lang="en-US" i="1" baseline="0" dirty="0" smtClean="0"/>
              <a:t> guidelines on p. 597 in the text</a:t>
            </a:r>
            <a:r>
              <a:rPr lang="en-US" baseline="0" dirty="0" smtClean="0"/>
              <a:t> </a:t>
            </a:r>
            <a:r>
              <a:rPr lang="en-US" i="1" dirty="0">
                <a:latin typeface="Arial" charset="0"/>
              </a:rPr>
              <a:t>Box 31-17</a:t>
            </a:r>
            <a:r>
              <a:rPr lang="en-US" dirty="0">
                <a:latin typeface="Arial" charset="0"/>
              </a:rPr>
              <a:t> Procedural Guidelines: Administering Ear Medications.]</a:t>
            </a:r>
          </a:p>
          <a:p>
            <a:pPr defTabSz="914072">
              <a:defRPr/>
            </a:pPr>
            <a:r>
              <a:rPr lang="en-US" i="1" dirty="0">
                <a:latin typeface="Arial" charset="0"/>
              </a:rPr>
              <a:t>[Shown is the figure from p. 597 in the procedural guidelines.]</a:t>
            </a:r>
            <a:endParaRPr lang="en-US" b="0" dirty="0" smtClean="0"/>
          </a:p>
          <a:p>
            <a:r>
              <a:rPr lang="en-US" dirty="0" smtClean="0"/>
              <a:t>Liquid should be at room temperature</a:t>
            </a:r>
          </a:p>
          <a:p>
            <a:r>
              <a:rPr lang="en-US" dirty="0" smtClean="0"/>
              <a:t>If eardrum ruptured, only sterile solutions can be used</a:t>
            </a:r>
          </a:p>
          <a:p>
            <a:r>
              <a:rPr lang="en-US" dirty="0" smtClean="0"/>
              <a:t>Pull auricle up &amp; out (children &gt; 4, adult), down &amp; back (young child)</a:t>
            </a:r>
          </a:p>
          <a:p>
            <a:r>
              <a:rPr lang="en-US" dirty="0" smtClean="0"/>
              <a:t>Side-lying with ear treated facing up</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018">
              <a:buFont typeface="Arial" pitchFamily="34" charset="0"/>
              <a:buChar char="•"/>
            </a:pPr>
            <a:r>
              <a:rPr lang="en-US" dirty="0">
                <a:solidFill>
                  <a:srgbClr val="000000"/>
                </a:solidFill>
                <a:latin typeface="Arial" charset="0"/>
              </a:rPr>
              <a:t>Topical medications are medications that are applied locally, usually to skin, but also to mucous membranes.</a:t>
            </a:r>
          </a:p>
          <a:p>
            <a:pPr defTabSz="887018">
              <a:buFont typeface="Arial" pitchFamily="34" charset="0"/>
              <a:buChar char="•"/>
            </a:pPr>
            <a:r>
              <a:rPr lang="en-US" dirty="0">
                <a:solidFill>
                  <a:srgbClr val="000000"/>
                </a:solidFill>
                <a:latin typeface="Arial" charset="0"/>
              </a:rPr>
              <a:t>Apply each type of medication according to directions to ensure proper penetration and absorption.</a:t>
            </a:r>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19</a:t>
            </a:fld>
            <a:endParaRPr lang="en-US"/>
          </a:p>
        </p:txBody>
      </p:sp>
    </p:spTree>
    <p:extLst>
      <p:ext uri="{BB962C8B-B14F-4D97-AF65-F5344CB8AC3E}">
        <p14:creationId xmlns:p14="http://schemas.microsoft.com/office/powerpoint/2010/main" val="320384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20</a:t>
            </a:fld>
            <a:endParaRPr lang="en-US"/>
          </a:p>
        </p:txBody>
      </p:sp>
    </p:spTree>
    <p:extLst>
      <p:ext uri="{BB962C8B-B14F-4D97-AF65-F5344CB8AC3E}">
        <p14:creationId xmlns:p14="http://schemas.microsoft.com/office/powerpoint/2010/main" val="11531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072">
              <a:buFont typeface="Arial" pitchFamily="34" charset="0"/>
              <a:buChar char="•"/>
              <a:defRPr/>
            </a:pPr>
            <a:r>
              <a:rPr lang="en-US" dirty="0">
                <a:latin typeface="Arial" charset="0"/>
              </a:rPr>
              <a:t>Vaginal medications are available as suppositories, foam, jellies, or creams. </a:t>
            </a:r>
          </a:p>
          <a:p>
            <a:pPr defTabSz="914072">
              <a:buFont typeface="Arial" pitchFamily="34" charset="0"/>
              <a:buChar char="•"/>
              <a:defRPr/>
            </a:pPr>
            <a:r>
              <a:rPr lang="en-US" dirty="0">
                <a:latin typeface="Arial" charset="0"/>
              </a:rPr>
              <a:t>Because vaginal medications are often given to treat infection, discharge is usually foul smelling. Follow aseptic technique, and offer the patient frequent opportunities to maintain perineal hygiene.</a:t>
            </a:r>
          </a:p>
          <a:p>
            <a:pPr defTabSz="914072">
              <a:buFont typeface="Arial" pitchFamily="34" charset="0"/>
              <a:buChar char="•"/>
              <a:defRPr/>
            </a:pPr>
            <a:r>
              <a:rPr lang="en-US" dirty="0">
                <a:latin typeface="Arial" charset="0"/>
              </a:rPr>
              <a:t>Shown on the left is insertion of a suppository into the vaginal canal.</a:t>
            </a:r>
          </a:p>
          <a:p>
            <a:pPr>
              <a:buFont typeface="Arial" pitchFamily="34" charset="0"/>
              <a:buChar char="•"/>
            </a:pPr>
            <a:r>
              <a:rPr lang="en-US" dirty="0">
                <a:latin typeface="Arial" charset="0"/>
              </a:rPr>
              <a:t>Solid, oval suppositories come individually packaged in foil wrappers and sometimes are stored in the refrigerator to prevent them from melting. After a suppository is inserted into the vaginal cavity, body temperature causes it to melt and be distributed and absorbed. </a:t>
            </a:r>
          </a:p>
          <a:p>
            <a:pPr defTabSz="914072">
              <a:buFont typeface="Arial" pitchFamily="34" charset="0"/>
              <a:buChar char="•"/>
              <a:defRPr/>
            </a:pPr>
            <a:r>
              <a:rPr lang="en-US" dirty="0">
                <a:latin typeface="Arial" charset="0"/>
              </a:rPr>
              <a:t>Give a suppository with a gloved hand in accordance with standard precautions. Patients often prefer administering their own vaginal medications and need privacy.</a:t>
            </a:r>
          </a:p>
          <a:p>
            <a:pPr defTabSz="914072">
              <a:buFont typeface="Arial" pitchFamily="34" charset="0"/>
              <a:buChar char="•"/>
              <a:defRPr/>
            </a:pPr>
            <a:r>
              <a:rPr lang="en-US" dirty="0">
                <a:latin typeface="Arial" charset="0"/>
              </a:rPr>
              <a:t>The diagram on the right shows instillation of medication into the vaginal canal.</a:t>
            </a:r>
            <a:endParaRPr lang="en-US" dirty="0" smtClean="0"/>
          </a:p>
          <a:p>
            <a:pPr>
              <a:buFont typeface="Arial" pitchFamily="34" charset="0"/>
              <a:buChar char="•"/>
            </a:pPr>
            <a:r>
              <a:rPr lang="en-US" dirty="0">
                <a:latin typeface="Arial" charset="0"/>
              </a:rPr>
              <a:t>Foam, jellies, and creams are administered with an applicator inserter. </a:t>
            </a:r>
          </a:p>
          <a:p>
            <a:pPr defTabSz="914072">
              <a:defRPr/>
            </a:pPr>
            <a:r>
              <a:rPr lang="en-US" dirty="0" smtClean="0"/>
              <a:t>[</a:t>
            </a:r>
            <a:r>
              <a:rPr lang="en-US" i="1" dirty="0" smtClean="0"/>
              <a:t>See step-by-step</a:t>
            </a:r>
            <a:r>
              <a:rPr lang="en-US" i="1" baseline="0" dirty="0" smtClean="0"/>
              <a:t> guidelines in </a:t>
            </a:r>
            <a:r>
              <a:rPr lang="en-US" i="1" dirty="0">
                <a:latin typeface="Arial" charset="0"/>
              </a:rPr>
              <a:t>Box 31-18 on text p. 598</a:t>
            </a:r>
            <a:r>
              <a:rPr lang="en-US" dirty="0">
                <a:latin typeface="Arial" charset="0"/>
              </a:rPr>
              <a:t> Procedural Guidelines: Administering Vaginal Suppositories.]</a:t>
            </a:r>
          </a:p>
          <a:p>
            <a:pPr defTabSz="914072">
              <a:defRPr/>
            </a:pPr>
            <a:r>
              <a:rPr lang="en-US" i="1" dirty="0">
                <a:latin typeface="Arial" charset="0"/>
              </a:rPr>
              <a:t>[Shown are the figures from p. 598 in the procedural guidelines.]</a:t>
            </a:r>
            <a:endParaRPr lang="en-US" b="0" dirty="0" smtClean="0"/>
          </a:p>
          <a:p>
            <a:pPr defTabSz="914072">
              <a:defRPr/>
            </a:pPr>
            <a:endParaRPr lang="en-US" i="1" dirty="0">
              <a:latin typeface="Arial" charset="0"/>
            </a:endParaRPr>
          </a:p>
          <a:p>
            <a:pPr defTabSz="914072">
              <a:defRPr/>
            </a:pP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0B0B8A-1CC6-439E-8F85-396355535D2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latin typeface="Arial" charset="0"/>
              </a:rPr>
              <a:t>The photo on the left shows removal of a rectal suppository from its wrapper.</a:t>
            </a:r>
          </a:p>
          <a:p>
            <a:pPr>
              <a:buFont typeface="Arial" pitchFamily="34" charset="0"/>
              <a:buChar char="•"/>
            </a:pPr>
            <a:r>
              <a:rPr lang="en-US" dirty="0">
                <a:latin typeface="Arial" charset="0"/>
              </a:rPr>
              <a:t>Rectal suppositories are thinner and more bullet-shaped than vaginal suppositories. The rounded end prevents anal trauma during insertion.</a:t>
            </a:r>
          </a:p>
          <a:p>
            <a:pPr>
              <a:buFont typeface="Arial" pitchFamily="34" charset="0"/>
              <a:buChar char="•"/>
            </a:pPr>
            <a:r>
              <a:rPr lang="en-US" dirty="0">
                <a:latin typeface="Arial" charset="0"/>
              </a:rPr>
              <a:t>Rectal suppositories contain medications that exert local effects such as promoting defecation, or systemic effects such as reducing nausea.</a:t>
            </a:r>
          </a:p>
          <a:p>
            <a:pPr>
              <a:buFont typeface="Arial" pitchFamily="34" charset="0"/>
              <a:buChar char="•"/>
            </a:pPr>
            <a:r>
              <a:rPr lang="en-US" dirty="0">
                <a:latin typeface="Arial" charset="0"/>
              </a:rPr>
              <a:t>Rectal suppositories are often stored in the refrigerator until administered. Sometimes it is necessary to clear the rectum with a small cleansing enema before inserting a suppository.</a:t>
            </a:r>
          </a:p>
          <a:p>
            <a:pPr>
              <a:buFont typeface="Arial" pitchFamily="34" charset="0"/>
              <a:buChar char="•"/>
            </a:pPr>
            <a:r>
              <a:rPr lang="en-US" dirty="0">
                <a:latin typeface="Arial" charset="0"/>
              </a:rPr>
              <a:t>The diagram shows insertion of a rectal suppository.</a:t>
            </a:r>
            <a:endParaRPr lang="en-US" dirty="0" smtClean="0"/>
          </a:p>
          <a:p>
            <a:pPr>
              <a:buFont typeface="Arial" pitchFamily="34" charset="0"/>
              <a:buNone/>
            </a:pPr>
            <a:r>
              <a:rPr lang="en-US" dirty="0" smtClean="0"/>
              <a:t>[</a:t>
            </a:r>
            <a:r>
              <a:rPr lang="en-US" i="1" dirty="0" smtClean="0"/>
              <a:t>See step-by-step</a:t>
            </a:r>
            <a:r>
              <a:rPr lang="en-US" i="1" baseline="0" dirty="0" smtClean="0"/>
              <a:t> guidelines in </a:t>
            </a:r>
            <a:r>
              <a:rPr lang="en-US" i="1" dirty="0">
                <a:latin typeface="Arial" charset="0"/>
              </a:rPr>
              <a:t>Box 31-19 on text p. 599</a:t>
            </a:r>
            <a:r>
              <a:rPr lang="en-US" dirty="0">
                <a:latin typeface="Arial" charset="0"/>
              </a:rPr>
              <a:t> Procedural Guidelines: Administering Rectal Suppositories.]</a:t>
            </a:r>
          </a:p>
          <a:p>
            <a:pPr defTabSz="914072">
              <a:defRPr/>
            </a:pPr>
            <a:r>
              <a:rPr lang="en-US" i="1" dirty="0">
                <a:latin typeface="Arial" charset="0"/>
              </a:rPr>
              <a:t>[Shown are the figures from p. 599 in the procedural guidelines.]</a:t>
            </a: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a:latin typeface="Arial" charset="0"/>
              </a:rPr>
              <a:t>Patients who receive medications by inhalation frequently suffer chronic respiratory disease such as chronic asthma, emphysema, or bronchitis. </a:t>
            </a:r>
          </a:p>
          <a:p>
            <a:pPr>
              <a:buFont typeface="Arial" pitchFamily="34" charset="0"/>
              <a:buChar char="•"/>
            </a:pPr>
            <a:r>
              <a:rPr lang="en-US" dirty="0">
                <a:latin typeface="Arial" charset="0"/>
              </a:rPr>
              <a:t>Inhaled medications are often described as “rescue” or “maintenance” medications.</a:t>
            </a:r>
          </a:p>
          <a:p>
            <a:pPr>
              <a:buFont typeface="Arial" pitchFamily="34" charset="0"/>
              <a:buChar char="•"/>
            </a:pPr>
            <a:r>
              <a:rPr lang="en-US" dirty="0">
                <a:latin typeface="Arial" charset="0"/>
              </a:rPr>
              <a:t>Rescue medications are short-acting and are taken for immediate relief of acute respiratory distress. </a:t>
            </a:r>
          </a:p>
          <a:p>
            <a:pPr>
              <a:buFont typeface="Arial" pitchFamily="34" charset="0"/>
              <a:buChar char="•"/>
            </a:pPr>
            <a:r>
              <a:rPr lang="en-US" dirty="0">
                <a:latin typeface="Arial" charset="0"/>
              </a:rPr>
              <a:t>Maintenance medications are used on a daily schedule to prevent acute respiratory distress. The effects of maintenance medications start within hours of administration and last for a longer time than those of rescue medications. </a:t>
            </a:r>
          </a:p>
          <a:p>
            <a:pPr>
              <a:buFont typeface="Arial" pitchFamily="34" charset="0"/>
              <a:buChar char="•"/>
            </a:pPr>
            <a:r>
              <a:rPr lang="en-US" dirty="0">
                <a:latin typeface="Arial" charset="0"/>
              </a:rPr>
              <a:t>Because patients depend on inhaled medications for disease control, and current evidence shows that many patients do not use their inhalers correctly, patients need to learn how to self-administer inhalers safely and effectively.</a:t>
            </a:r>
          </a:p>
          <a:p>
            <a:pPr>
              <a:buFont typeface="Arial" pitchFamily="34" charset="0"/>
              <a:buChar char="•"/>
            </a:pPr>
            <a:r>
              <a:rPr lang="en-US" dirty="0">
                <a:latin typeface="Arial" charset="0"/>
              </a:rPr>
              <a:t>Some patients use a spacer with the pressurized metered-dose inhaler (pMDI). (Breath-actuated metered-dose inhalers [BAIs] and dry powder inhalers [DPIs] do not use spacers.) The spacer is a 4- to 8-inch (10.16- to 20.32-cm)-long tube that attaches to the pMDI and allows the particles of medication to slow down and break into smaller pieces, which improves drug absorption in the patient’s airway. Spacers have a face mask for infants and children younger than 4 years of age. They are especially helpful when the patient has difficulty coordinating the steps involved in self-administering inhaled medications. When patients do not use their inhalers and spacers correctly, they do not receive the full effect of the medication. Therefore, patient education is essential. </a:t>
            </a:r>
          </a:p>
          <a:p>
            <a:pPr>
              <a:buFont typeface="Arial" pitchFamily="34" charset="0"/>
              <a:buChar char="•"/>
            </a:pPr>
            <a:r>
              <a:rPr lang="en-US" dirty="0">
                <a:latin typeface="Arial" charset="0"/>
              </a:rPr>
              <a:t>One important aspect of patient teaching is to help the patient determine when the MDI, BAI, or DPI is empty and needs to be replaced. </a:t>
            </a:r>
          </a:p>
          <a:p>
            <a:pPr>
              <a:buFont typeface="Arial" pitchFamily="34" charset="0"/>
              <a:buChar char="•"/>
            </a:pPr>
            <a:r>
              <a:rPr lang="en-US" dirty="0">
                <a:latin typeface="Arial" charset="0"/>
              </a:rPr>
              <a:t>To calculate how long medication in an inhaler will last, divide the number of doses in the container by the number of doses the patient takes per day. </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24</a:t>
            </a:fld>
            <a:endParaRPr lang="en-US"/>
          </a:p>
        </p:txBody>
      </p:sp>
    </p:spTree>
    <p:extLst>
      <p:ext uri="{BB962C8B-B14F-4D97-AF65-F5344CB8AC3E}">
        <p14:creationId xmlns:p14="http://schemas.microsoft.com/office/powerpoint/2010/main" val="3195861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The characteristics of the tissues influence the rate of medication absorption and thus the onset of medication action. </a:t>
            </a:r>
            <a:endParaRPr lang="sv-SE" sz="1200" kern="1200" baseline="0" dirty="0" smtClean="0">
              <a:solidFill>
                <a:schemeClr val="tx1"/>
              </a:solidFill>
              <a:latin typeface="Arial" charset="0"/>
              <a:ea typeface="+mn-ea"/>
              <a:cs typeface="+mn-cs"/>
            </a:endParaRPr>
          </a:p>
          <a:p>
            <a:pPr>
              <a:buFont typeface="Arial" pitchFamily="34" charset="0"/>
              <a:buChar char="•"/>
            </a:pPr>
            <a:r>
              <a:rPr lang="en-US" sz="1200" kern="1200" baseline="0" dirty="0" smtClean="0">
                <a:solidFill>
                  <a:schemeClr val="tx1"/>
                </a:solidFill>
                <a:latin typeface="Arial" charset="0"/>
                <a:ea typeface="+mn-ea"/>
                <a:cs typeface="+mn-cs"/>
              </a:rPr>
              <a:t>Failure to select an injection site in relation to anatomical landmarks results in nerve or bone damage during needle insertion. </a:t>
            </a:r>
          </a:p>
          <a:p>
            <a:pPr>
              <a:buFont typeface="Arial" pitchFamily="34" charset="0"/>
              <a:buChar char="•"/>
            </a:pPr>
            <a:r>
              <a:rPr lang="en-US" sz="1200" kern="1200" baseline="0" dirty="0" smtClean="0">
                <a:solidFill>
                  <a:schemeClr val="tx1"/>
                </a:solidFill>
                <a:latin typeface="Arial" charset="0"/>
                <a:ea typeface="+mn-ea"/>
                <a:cs typeface="+mn-cs"/>
              </a:rPr>
              <a:t>Inability to maintain stability of the needle and syringe unit can result in pain and tissue damage. </a:t>
            </a:r>
          </a:p>
          <a:p>
            <a:pPr>
              <a:buFont typeface="Arial" pitchFamily="34" charset="0"/>
              <a:buChar char="•"/>
            </a:pPr>
            <a:r>
              <a:rPr lang="en-US" sz="1200" kern="1200" baseline="0" dirty="0" smtClean="0">
                <a:solidFill>
                  <a:schemeClr val="tx1"/>
                </a:solidFill>
                <a:latin typeface="Arial" charset="0"/>
                <a:ea typeface="+mn-ea"/>
                <a:cs typeface="+mn-cs"/>
              </a:rPr>
              <a:t>If you fail to aspirate the syringe before injecting an IM medication, the medication may accidentally be injected directly into an artery or vein.</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latin typeface="Arial" charset="0"/>
                <a:ea typeface="+mn-ea"/>
                <a:cs typeface="+mn-cs"/>
              </a:rPr>
              <a:t> Injecting too large a volume of medication for the site selected causes extreme pain and results in local tissue damage. </a:t>
            </a:r>
          </a:p>
          <a:p>
            <a:pPr>
              <a:buFont typeface="Arial" pitchFamily="34" charset="0"/>
              <a:buNone/>
            </a:pPr>
            <a:endParaRPr lang="en-US" sz="1200"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Many patients, particularly children, fear injections. Patients with serious or chronic illness often are given several injections daily. </a:t>
            </a:r>
          </a:p>
          <a:p>
            <a:pPr>
              <a:buFont typeface="Arial" pitchFamily="34" charset="0"/>
              <a:buChar char="•"/>
            </a:pPr>
            <a:r>
              <a:rPr lang="en-US" sz="1200" kern="1200" baseline="0" dirty="0" smtClean="0">
                <a:solidFill>
                  <a:schemeClr val="tx1"/>
                </a:solidFill>
                <a:latin typeface="Arial" charset="0"/>
                <a:ea typeface="+mn-ea"/>
                <a:cs typeface="+mn-cs"/>
              </a:rPr>
              <a:t>Thus it is important to minimize patient discomfort by following the guidelines listed.</a:t>
            </a:r>
          </a:p>
          <a:p>
            <a:pPr>
              <a:buFont typeface="Arial" pitchFamily="34" charset="0"/>
              <a:buChar char="•"/>
            </a:pPr>
            <a:r>
              <a:rPr lang="en-US" sz="1200" kern="1200" baseline="0" dirty="0" smtClean="0">
                <a:solidFill>
                  <a:schemeClr val="tx1"/>
                </a:solidFill>
                <a:latin typeface="Arial" charset="0"/>
                <a:ea typeface="+mn-ea"/>
                <a:cs typeface="+mn-cs"/>
              </a:rPr>
              <a:t>Be sure to position the patient </a:t>
            </a:r>
            <a:r>
              <a:rPr lang="en-US" sz="1200" b="0" kern="1200" baseline="0" dirty="0" smtClean="0">
                <a:solidFill>
                  <a:schemeClr val="tx1"/>
                </a:solidFill>
                <a:latin typeface="Arial" charset="0"/>
                <a:ea typeface="+mn-ea"/>
                <a:cs typeface="+mn-cs"/>
              </a:rPr>
              <a:t>as comfortably as possible </a:t>
            </a:r>
            <a:r>
              <a:rPr lang="en-US" sz="1200" kern="1200" baseline="0" dirty="0" smtClean="0">
                <a:solidFill>
                  <a:schemeClr val="tx1"/>
                </a:solidFill>
                <a:latin typeface="Arial" charset="0"/>
                <a:ea typeface="+mn-ea"/>
                <a:cs typeface="+mn-cs"/>
              </a:rPr>
              <a:t>to reduce muscular tension. </a:t>
            </a:r>
          </a:p>
          <a:p>
            <a:pPr>
              <a:buFont typeface="Arial" pitchFamily="34" charset="0"/>
              <a:buNone/>
            </a:pPr>
            <a:r>
              <a:rPr lang="en-US" sz="1200" i="1" kern="1200" baseline="0" dirty="0" smtClean="0">
                <a:solidFill>
                  <a:schemeClr val="tx1"/>
                </a:solidFill>
                <a:latin typeface="Arial" charset="0"/>
                <a:ea typeface="+mn-ea"/>
                <a:cs typeface="+mn-cs"/>
              </a:rPr>
              <a:t>[This list is from text p. 604.]</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The IM route provides faster medication absorption than the subcutaneous route because of the greater vascularity of muscle. However, IM injections are associated with many risks. Therefore, whenever administering a medication by the IM route, first verify that the injection is justified, meaning that no alternative sites are available. </a:t>
            </a:r>
            <a:r>
              <a:rPr lang="en-US" baseline="0" dirty="0" smtClean="0"/>
              <a:t>The angle of administration is 90 degrees with larger needle width and length owing to muscle penetration. </a:t>
            </a:r>
          </a:p>
          <a:p>
            <a:pPr>
              <a:buFont typeface="Arial" pitchFamily="34" charset="0"/>
              <a:buChar char="•"/>
            </a:pPr>
            <a:r>
              <a:rPr lang="en-US" sz="1200" kern="1200" baseline="0" dirty="0" smtClean="0">
                <a:solidFill>
                  <a:schemeClr val="tx1"/>
                </a:solidFill>
                <a:latin typeface="Arial" charset="0"/>
                <a:ea typeface="+mn-ea"/>
                <a:cs typeface="+mn-cs"/>
              </a:rPr>
              <a:t>Use a longer and heavier-gauge needle to pass through subcutaneous tissue and penetrate deep muscle tissue. Weight and amount of adipose tissue influence needle size selection. For example, a very obese patient often requires a needle 3 inches long, whereas a thin patient requires only a 1/2- to 1-inch </a:t>
            </a:r>
            <a:r>
              <a:rPr lang="da-DK" sz="1200" kern="1200" baseline="0" dirty="0" smtClean="0">
                <a:solidFill>
                  <a:schemeClr val="tx1"/>
                </a:solidFill>
                <a:latin typeface="Arial" charset="0"/>
                <a:ea typeface="+mn-ea"/>
                <a:cs typeface="+mn-cs"/>
              </a:rPr>
              <a:t>needle. Because most </a:t>
            </a:r>
            <a:r>
              <a:rPr lang="en-US" sz="1200" kern="1200" baseline="0" dirty="0" smtClean="0">
                <a:solidFill>
                  <a:schemeClr val="tx1"/>
                </a:solidFill>
                <a:latin typeface="Arial" charset="0"/>
                <a:ea typeface="+mn-ea"/>
                <a:cs typeface="+mn-cs"/>
              </a:rPr>
              <a:t>agencies have needles that range in length from 3/8 to 1 1/2 inches, investigate different medication routes when IM injections are ordered for patients who are obese.</a:t>
            </a:r>
          </a:p>
          <a:p>
            <a:pPr>
              <a:buFont typeface="Arial" pitchFamily="34" charset="0"/>
              <a:buChar char="•"/>
            </a:pPr>
            <a:r>
              <a:rPr lang="en-US" sz="1200" kern="1200" baseline="0" dirty="0" smtClean="0">
                <a:solidFill>
                  <a:schemeClr val="tx1"/>
                </a:solidFill>
                <a:latin typeface="Arial" charset="0"/>
                <a:ea typeface="+mn-ea"/>
                <a:cs typeface="+mn-cs"/>
              </a:rPr>
              <a:t>Muscle is less sensitive to irritating and viscous medications. A normal, well-developed adult patient tolerates 2 to 5 mL of medication into a larger muscle without severe muscle discomfort. However, larger volumes of medication (4 to 5 mL) are unlikely to be absorbed properly. Children, older adults, and thin patients tolerate only 2 mL of an IM injection. Do not give more than 1 mL to small children and older infants, and do not give more than 0.5 mL to smaller infants.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Repeated injections in the same muscle cause severe discomfort. With the patient relaxed, palpate the muscle to rule out any hardened lesions. Minimize discomfort during an injection by helping the patient assume a position that helps to reduce muscle strain. Other interventions such as distraction and applying pressure to the IM site decrease pain during an IM injection.</a:t>
            </a:r>
            <a:endParaRPr lang="en-US" baseline="0" dirty="0" smtClean="0"/>
          </a:p>
          <a:p>
            <a:pPr>
              <a:buFont typeface="Arial" pitchFamily="34" charset="0"/>
              <a:buChar char="•"/>
            </a:pPr>
            <a:r>
              <a:rPr lang="en-US" sz="1200" b="0" i="0" kern="1200" baseline="0" dirty="0" smtClean="0">
                <a:solidFill>
                  <a:schemeClr val="tx1"/>
                </a:solidFill>
                <a:latin typeface="Arial" charset="0"/>
                <a:ea typeface="+mn-ea"/>
                <a:cs typeface="+mn-cs"/>
              </a:rPr>
              <a:t>When selecting an IM site, consider the following: Is the </a:t>
            </a:r>
            <a:r>
              <a:rPr lang="en-US" sz="1200" kern="1200" baseline="0" dirty="0" smtClean="0">
                <a:solidFill>
                  <a:schemeClr val="tx1"/>
                </a:solidFill>
                <a:latin typeface="Arial" charset="0"/>
                <a:ea typeface="+mn-ea"/>
                <a:cs typeface="+mn-cs"/>
              </a:rPr>
              <a:t>area free of infection or necrosis? Are local areas of bruising or abrasions evident? What is the location of underlying bones, nerves, and major blood vessels? What volume of medication is to be administered? Each site has different advantages and disadvantages.</a:t>
            </a:r>
          </a:p>
          <a:p>
            <a:pPr>
              <a:buFont typeface="Arial" pitchFamily="34" charset="0"/>
              <a:buChar char="•"/>
            </a:pPr>
            <a:r>
              <a:rPr lang="en-US" sz="1200" kern="1200" baseline="0" dirty="0" smtClean="0">
                <a:solidFill>
                  <a:schemeClr val="tx1"/>
                </a:solidFill>
                <a:latin typeface="Arial" charset="0"/>
                <a:ea typeface="+mn-ea"/>
                <a:cs typeface="+mn-cs"/>
              </a:rPr>
              <a:t>Failure to select injection sites by anatomical landmarks leads to tissue, bone, or nerve damage.</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28</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Landmarks for ventrogluteal site.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Locating ventrogluteal site in patient. </a:t>
            </a:r>
          </a:p>
          <a:p>
            <a:pPr>
              <a:buFont typeface="Arial" pitchFamily="34" charset="0"/>
              <a:buChar char="•"/>
            </a:pPr>
            <a:r>
              <a:rPr lang="en-US" sz="1200" kern="1200" baseline="0" dirty="0" smtClean="0">
                <a:solidFill>
                  <a:schemeClr val="tx1"/>
                </a:solidFill>
                <a:latin typeface="Arial" charset="0"/>
                <a:ea typeface="+mn-ea"/>
                <a:cs typeface="+mn-cs"/>
              </a:rPr>
              <a:t>The ventrogluteal muscle involves the gluteus medius; it is situated deep and away from major nerves and blood vessels. This site is the preferred and safest site for all adults, children, and infants, especially for medications that have larger volumes and are more viscous and irritating. The ventrogluteal site is recommended for volumes greater than 2 mL. Research shows that injuries such as fibrosis, nerve damage,</a:t>
            </a:r>
          </a:p>
          <a:p>
            <a:r>
              <a:rPr lang="en-US" sz="1200" kern="1200" baseline="0" dirty="0" smtClean="0">
                <a:solidFill>
                  <a:schemeClr val="tx1"/>
                </a:solidFill>
                <a:latin typeface="Arial" charset="0"/>
                <a:ea typeface="+mn-ea"/>
                <a:cs typeface="+mn-cs"/>
              </a:rPr>
              <a:t>abscess, tissue necrosis, muscle contraction, gangrene, and pain are associated with all common IM sites </a:t>
            </a:r>
            <a:r>
              <a:rPr lang="en-US" sz="1200" i="1" kern="1200" baseline="0" dirty="0" smtClean="0">
                <a:solidFill>
                  <a:schemeClr val="tx1"/>
                </a:solidFill>
                <a:latin typeface="Arial" charset="0"/>
                <a:ea typeface="+mn-ea"/>
                <a:cs typeface="+mn-cs"/>
              </a:rPr>
              <a:t>except the ventrogluteal</a:t>
            </a:r>
            <a:r>
              <a:rPr lang="en-US" sz="1200" i="0" kern="1200" baseline="0" dirty="0" smtClean="0">
                <a:solidFill>
                  <a:schemeClr val="tx1"/>
                </a:solidFill>
                <a:latin typeface="Arial" charset="0"/>
                <a:ea typeface="+mn-ea"/>
                <a:cs typeface="+mn-cs"/>
              </a:rPr>
              <a:t> site.</a:t>
            </a:r>
            <a:r>
              <a:rPr lang="en-US" sz="1200" kern="1200" baseline="0" dirty="0" smtClean="0">
                <a:solidFill>
                  <a:schemeClr val="tx1"/>
                </a:solidFill>
                <a:latin typeface="Arial" charset="0"/>
                <a:ea typeface="+mn-ea"/>
                <a:cs typeface="+mn-cs"/>
              </a:rPr>
              <a:t> </a:t>
            </a:r>
          </a:p>
          <a:p>
            <a:pPr>
              <a:buFont typeface="Arial" pitchFamily="34" charset="0"/>
              <a:buChar char="•"/>
            </a:pPr>
            <a:r>
              <a:rPr lang="en-US" sz="1200" kern="1200" baseline="0" dirty="0" smtClean="0">
                <a:solidFill>
                  <a:schemeClr val="tx1"/>
                </a:solidFill>
                <a:latin typeface="Arial" charset="0"/>
                <a:ea typeface="+mn-ea"/>
                <a:cs typeface="+mn-cs"/>
              </a:rPr>
              <a:t>Locate the ventrogluteal muscle by positioning the patient in a supine or lateral position. Flexing the knee and hip helps to relax this muscle. Place the palm of your hand over the greater trochanter of the patient’s hip with the wrist perpendicular to the femur. Use the right hand for the left hip, and use the left hand for the right hip. Point the thumb toward the patient’s groin and the index finger toward the anterior superior iliac spine; extend the middle finger back along the iliac crest toward the buttock. The index finger, the middle finger, and the iliac crest form a V-shaped triangle; the injection site is the center of the triangle</a:t>
            </a:r>
            <a:r>
              <a:rPr lang="en-US" sz="1200" i="1" kern="1200" baseline="0" dirty="0" smtClean="0">
                <a:solidFill>
                  <a:schemeClr val="tx1"/>
                </a:solidFill>
                <a:latin typeface="Arial" charset="0"/>
                <a:ea typeface="+mn-ea"/>
                <a:cs typeface="+mn-cs"/>
              </a:rPr>
              <a:t>.</a:t>
            </a:r>
            <a:endParaRPr lang="en-US" sz="1200" b="0" i="1"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is Figure 31-20A and B from text p. 606.]</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29</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1" kern="1200" baseline="0" dirty="0" smtClean="0">
                <a:solidFill>
                  <a:schemeClr val="tx1"/>
                </a:solidFill>
                <a:latin typeface="Arial" charset="0"/>
                <a:ea typeface="+mn-ea"/>
                <a:cs typeface="+mn-cs"/>
              </a:rPr>
              <a:t>C,</a:t>
            </a:r>
            <a:r>
              <a:rPr lang="en-US" sz="1200" b="0" kern="1200" baseline="0" dirty="0" smtClean="0">
                <a:solidFill>
                  <a:schemeClr val="tx1"/>
                </a:solidFill>
                <a:latin typeface="Arial" charset="0"/>
                <a:ea typeface="+mn-ea"/>
                <a:cs typeface="+mn-cs"/>
              </a:rPr>
              <a:t> Giving intramuscular injection in ventrogluteal </a:t>
            </a:r>
            <a:r>
              <a:rPr lang="en-US" sz="1200" kern="1200" baseline="0" dirty="0" smtClean="0">
                <a:solidFill>
                  <a:schemeClr val="tx1"/>
                </a:solidFill>
                <a:latin typeface="Arial" charset="0"/>
                <a:ea typeface="+mn-ea"/>
                <a:cs typeface="+mn-cs"/>
              </a:rPr>
              <a:t>muscle using the Z-track method.</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Landmarks for vastus lateralis site.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Giving intramuscular </a:t>
            </a:r>
            <a:r>
              <a:rPr lang="en-US" sz="1200" kern="1200" baseline="0" dirty="0" smtClean="0">
                <a:solidFill>
                  <a:schemeClr val="tx1"/>
                </a:solidFill>
                <a:latin typeface="Arial" charset="0"/>
                <a:ea typeface="+mn-ea"/>
                <a:cs typeface="+mn-cs"/>
              </a:rPr>
              <a:t>injection in vastus lateralis muscle.</a:t>
            </a:r>
          </a:p>
          <a:p>
            <a:pPr>
              <a:buFont typeface="Arial" pitchFamily="34" charset="0"/>
              <a:buChar char="•"/>
            </a:pPr>
            <a:r>
              <a:rPr lang="en-US" sz="1200" kern="1200" baseline="0" dirty="0" smtClean="0">
                <a:solidFill>
                  <a:schemeClr val="tx1"/>
                </a:solidFill>
                <a:latin typeface="Arial" charset="0"/>
                <a:ea typeface="+mn-ea"/>
                <a:cs typeface="+mn-cs"/>
              </a:rPr>
              <a:t>The vastus lateralis muscle is another injection site for adults and children. The muscle is thick and well developed, is located on the anterior lateral aspect of the thigh, and extends in an adult from a handbreadth above the knee to a handbreadth below the greater trochanter of the femur</a:t>
            </a:r>
            <a:r>
              <a:rPr lang="en-US" sz="1200" i="1" kern="1200" baseline="0" dirty="0" smtClean="0">
                <a:solidFill>
                  <a:schemeClr val="tx1"/>
                </a:solidFill>
                <a:latin typeface="Arial" charset="0"/>
                <a:ea typeface="+mn-ea"/>
                <a:cs typeface="+mn-cs"/>
              </a:rPr>
              <a:t>. </a:t>
            </a:r>
          </a:p>
          <a:p>
            <a:pPr>
              <a:buFont typeface="Arial" pitchFamily="34" charset="0"/>
              <a:buChar char="•"/>
            </a:pPr>
            <a:r>
              <a:rPr lang="en-US" sz="1200" i="0" kern="1200" baseline="0" dirty="0" smtClean="0">
                <a:solidFill>
                  <a:schemeClr val="tx1"/>
                </a:solidFill>
                <a:latin typeface="Arial" charset="0"/>
                <a:ea typeface="+mn-ea"/>
                <a:cs typeface="+mn-cs"/>
              </a:rPr>
              <a:t>Use the middle third of the muscle for injection. The width </a:t>
            </a:r>
            <a:r>
              <a:rPr lang="en-US" sz="1200" kern="1200" baseline="0" dirty="0" smtClean="0">
                <a:solidFill>
                  <a:schemeClr val="tx1"/>
                </a:solidFill>
                <a:latin typeface="Arial" charset="0"/>
                <a:ea typeface="+mn-ea"/>
                <a:cs typeface="+mn-cs"/>
              </a:rPr>
              <a:t>of the muscle usually extends from the midline of the thigh to the midline of the outer side of the thigh. With young children or cachectic patients, it helps to grasp the body of the muscle during injection to be sure that the medication is deposited in muscle tissue. To help relax the muscle, ask the patient to lie flat with the knee slightly flexed or in a sitting position. The vastus lateralis site is often used for infants, toddlers, and children receiving biologicals.</a:t>
            </a:r>
            <a:endParaRPr lang="en-US" sz="1200" i="1"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is Figure 31-21 from text p. 607.]</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3</a:t>
            </a:fld>
            <a:endParaRPr lang="en-US"/>
          </a:p>
        </p:txBody>
      </p:sp>
    </p:spTree>
    <p:extLst>
      <p:ext uri="{BB962C8B-B14F-4D97-AF65-F5344CB8AC3E}">
        <p14:creationId xmlns:p14="http://schemas.microsoft.com/office/powerpoint/2010/main" val="581922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Landmarks for deltoid site.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Giving intramuscular </a:t>
            </a:r>
            <a:r>
              <a:rPr lang="en-US" sz="1200" kern="1200" baseline="0" dirty="0" smtClean="0">
                <a:solidFill>
                  <a:schemeClr val="tx1"/>
                </a:solidFill>
                <a:latin typeface="Arial" charset="0"/>
                <a:ea typeface="+mn-ea"/>
                <a:cs typeface="+mn-cs"/>
              </a:rPr>
              <a:t>injection in deltoid muscle.</a:t>
            </a:r>
          </a:p>
          <a:p>
            <a:pPr>
              <a:buFont typeface="Arial" pitchFamily="34" charset="0"/>
              <a:buChar char="•"/>
            </a:pPr>
            <a:r>
              <a:rPr lang="en-US" sz="1200" kern="1200" baseline="0" dirty="0" smtClean="0">
                <a:solidFill>
                  <a:schemeClr val="tx1"/>
                </a:solidFill>
                <a:latin typeface="Arial" charset="0"/>
                <a:ea typeface="+mn-ea"/>
                <a:cs typeface="+mn-cs"/>
              </a:rPr>
              <a:t>Although the deltoid site is easily accessible, this muscle is not well developed in many adults. The potential for injury is present because the axillary, radial, brachial, and ulnar nerves, as well as the brachial artery, lie within the upper arm under the triceps and along the humerus. Use this site for small medication volumes (2 mL or less). Carefully assess the condition of the deltoid muscle, consult medication references for suitability of the medication, and carefully locate the injection site using anatomical landmarks.</a:t>
            </a:r>
            <a:r>
              <a:rPr lang="en-US" sz="1200" i="1" kern="1200" baseline="0" dirty="0" smtClean="0">
                <a:solidFill>
                  <a:schemeClr val="tx1"/>
                </a:solidFill>
                <a:latin typeface="Arial" charset="0"/>
                <a:ea typeface="+mn-ea"/>
                <a:cs typeface="+mn-cs"/>
              </a:rPr>
              <a:t> </a:t>
            </a:r>
          </a:p>
          <a:p>
            <a:pPr>
              <a:buFont typeface="Arial" pitchFamily="34" charset="0"/>
              <a:buChar char="•"/>
            </a:pPr>
            <a:r>
              <a:rPr lang="en-US" sz="1200" i="0" kern="1200" baseline="0" dirty="0" smtClean="0">
                <a:solidFill>
                  <a:schemeClr val="tx1"/>
                </a:solidFill>
                <a:latin typeface="Arial" charset="0"/>
                <a:ea typeface="+mn-ea"/>
                <a:cs typeface="+mn-cs"/>
              </a:rPr>
              <a:t>Use this site only </a:t>
            </a:r>
            <a:r>
              <a:rPr lang="en-US" sz="1200" kern="1200" baseline="0" dirty="0" smtClean="0">
                <a:solidFill>
                  <a:schemeClr val="tx1"/>
                </a:solidFill>
                <a:latin typeface="Arial" charset="0"/>
                <a:ea typeface="+mn-ea"/>
                <a:cs typeface="+mn-cs"/>
              </a:rPr>
              <a:t>for small medication volumes, when giving immunizations, or when other sites are inaccessible because of dressings or casts. To locate the muscle, fully expose the patient’s upper arm and shoulder. Do not roll up a tight-fitting sleeve. Have the patient relax the arm at the side and flex the elbow. The patient may sit, stand, or lie down.</a:t>
            </a:r>
            <a:r>
              <a:rPr lang="en-US" sz="1200" i="1" kern="1200" baseline="0" dirty="0" smtClean="0">
                <a:solidFill>
                  <a:schemeClr val="tx1"/>
                </a:solidFill>
                <a:latin typeface="Arial" charset="0"/>
                <a:ea typeface="+mn-ea"/>
                <a:cs typeface="+mn-cs"/>
              </a:rPr>
              <a:t> </a:t>
            </a:r>
          </a:p>
          <a:p>
            <a:pPr>
              <a:buFont typeface="Arial" pitchFamily="34" charset="0"/>
              <a:buChar char="•"/>
            </a:pPr>
            <a:r>
              <a:rPr lang="en-US" sz="1200" i="0" kern="1200" baseline="0" dirty="0" smtClean="0">
                <a:solidFill>
                  <a:schemeClr val="tx1"/>
                </a:solidFill>
                <a:latin typeface="Arial" charset="0"/>
                <a:ea typeface="+mn-ea"/>
                <a:cs typeface="+mn-cs"/>
              </a:rPr>
              <a:t>Palpate the lower edge of the acromion process, which forms </a:t>
            </a:r>
            <a:r>
              <a:rPr lang="en-US" sz="1200" kern="1200" baseline="0" dirty="0" smtClean="0">
                <a:solidFill>
                  <a:schemeClr val="tx1"/>
                </a:solidFill>
                <a:latin typeface="Arial" charset="0"/>
                <a:ea typeface="+mn-ea"/>
                <a:cs typeface="+mn-cs"/>
              </a:rPr>
              <a:t>the base of a triangle in line with the midpoint of the lateral aspect of the upper arm. The injection site is in the center of the triangle, about 3 to 5 cm (1 to 2 inches) below the acromion process. You can also locate the site by placing four fingers across the deltoid muscle, with the top finger along the acromion process. The injection site is then three fingerwidths below the acromion process. </a:t>
            </a:r>
          </a:p>
          <a:p>
            <a:pPr>
              <a:buFont typeface="Arial" pitchFamily="34" charset="0"/>
              <a:buNone/>
            </a:pPr>
            <a:r>
              <a:rPr lang="en-US" sz="1200" i="1" kern="1200" baseline="0" dirty="0" smtClean="0">
                <a:solidFill>
                  <a:schemeClr val="tx1"/>
                </a:solidFill>
                <a:latin typeface="Arial" charset="0"/>
                <a:ea typeface="+mn-ea"/>
                <a:cs typeface="+mn-cs"/>
              </a:rPr>
              <a:t>[Shown is Figure 31-22 from text p. 607.]</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Pulling on overlying skin during intramuscular injection moves tissue to prevent later tracking.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Z-track method of injection prevents deposit of medication into sensitive tissue.</a:t>
            </a:r>
          </a:p>
          <a:p>
            <a:pPr>
              <a:buFont typeface="Arial" pitchFamily="34" charset="0"/>
              <a:buChar char="•"/>
            </a:pPr>
            <a:r>
              <a:rPr lang="en-US" sz="1200" b="0" i="0" kern="1200" baseline="0" dirty="0" smtClean="0">
                <a:solidFill>
                  <a:schemeClr val="tx1"/>
                </a:solidFill>
                <a:latin typeface="Arial" charset="0"/>
                <a:ea typeface="+mn-ea"/>
                <a:cs typeface="+mn-cs"/>
              </a:rPr>
              <a:t>It is recommended that, when administering IM injections, the Z-track method be used to minimize local skin irritation by sealing the </a:t>
            </a:r>
            <a:r>
              <a:rPr lang="en-US" sz="1200" kern="1200" baseline="0" dirty="0" smtClean="0">
                <a:solidFill>
                  <a:schemeClr val="tx1"/>
                </a:solidFill>
                <a:latin typeface="Arial" charset="0"/>
                <a:ea typeface="+mn-ea"/>
                <a:cs typeface="+mn-cs"/>
              </a:rPr>
              <a:t>medication in muscle tissue. The Z-track method for IM injections protects subcutaneous tissues from irritating parenteral fluids.</a:t>
            </a:r>
          </a:p>
          <a:p>
            <a:pPr>
              <a:buFont typeface="Arial" pitchFamily="34" charset="0"/>
              <a:buChar char="•"/>
            </a:pPr>
            <a:r>
              <a:rPr lang="en-US" sz="1200" kern="1200" baseline="0" dirty="0" smtClean="0">
                <a:solidFill>
                  <a:schemeClr val="tx1"/>
                </a:solidFill>
                <a:latin typeface="Arial" charset="0"/>
                <a:ea typeface="+mn-ea"/>
                <a:cs typeface="+mn-cs"/>
              </a:rPr>
              <a:t>To use the Z-track method, put a new needle on the syringe after preparing the medication, so no solution remains on the outside needle shaft.</a:t>
            </a:r>
          </a:p>
          <a:p>
            <a:pPr>
              <a:buFont typeface="Arial" pitchFamily="34" charset="0"/>
              <a:buChar char="•"/>
            </a:pPr>
            <a:r>
              <a:rPr lang="en-US" sz="1200" kern="1200" baseline="0" dirty="0" smtClean="0">
                <a:solidFill>
                  <a:schemeClr val="tx1"/>
                </a:solidFill>
                <a:latin typeface="Arial" charset="0"/>
                <a:ea typeface="+mn-ea"/>
                <a:cs typeface="+mn-cs"/>
              </a:rPr>
              <a:t>Then select an IM site, preferably in a large, deep muscle such as the ventrogluteal muscle. Place the ulnar side of the nondominant hand just below the site, and pull the overlying skin and subcutaneous tissues approximately 2.5 to 3.5 cm (1 to 1 1/2 inches) laterally or downward. Hold the skin in this position until you administer the injection. </a:t>
            </a:r>
          </a:p>
          <a:p>
            <a:pPr>
              <a:buFont typeface="Arial" pitchFamily="34" charset="0"/>
              <a:buChar char="•"/>
            </a:pPr>
            <a:r>
              <a:rPr lang="en-US" sz="1200" kern="1200" baseline="0" dirty="0" smtClean="0">
                <a:solidFill>
                  <a:schemeClr val="tx1"/>
                </a:solidFill>
                <a:latin typeface="Arial" charset="0"/>
                <a:ea typeface="+mn-ea"/>
                <a:cs typeface="+mn-cs"/>
              </a:rPr>
              <a:t>After preparing the site with an antiseptic swab, inject the needle deep into the muscle. Grasp the barrel of the syringe with the thumb and index finger of the nondominant hand, and slowly inject the medication at a rate of 10 seconds per milliliter if no blood return is noted on aspiration. The needle remains inserted for 10 seconds to allow the medication to disperse evenly rather than channeling back up the track of the needle.</a:t>
            </a:r>
          </a:p>
          <a:p>
            <a:pPr>
              <a:buFont typeface="Arial" pitchFamily="34" charset="0"/>
              <a:buChar char="•"/>
            </a:pPr>
            <a:r>
              <a:rPr lang="en-US" sz="1200" kern="1200" baseline="0" dirty="0" smtClean="0">
                <a:solidFill>
                  <a:schemeClr val="tx1"/>
                </a:solidFill>
                <a:latin typeface="Arial" charset="0"/>
                <a:ea typeface="+mn-ea"/>
                <a:cs typeface="+mn-cs"/>
              </a:rPr>
              <a:t>Release the skin after withdrawing the needle. This leaves a zigzag path that seals the needle track where tissue planes slide across one another</a:t>
            </a:r>
            <a:r>
              <a:rPr lang="en-US" sz="1200" i="1" kern="1200" baseline="0" dirty="0" smtClean="0">
                <a:solidFill>
                  <a:schemeClr val="tx1"/>
                </a:solidFill>
                <a:latin typeface="Arial" charset="0"/>
                <a:ea typeface="+mn-ea"/>
                <a:cs typeface="+mn-cs"/>
              </a:rPr>
              <a:t>. </a:t>
            </a:r>
            <a:r>
              <a:rPr lang="en-US" sz="1200" i="0" kern="1200" baseline="0" dirty="0" smtClean="0">
                <a:solidFill>
                  <a:schemeClr val="tx1"/>
                </a:solidFill>
                <a:latin typeface="Arial" charset="0"/>
                <a:ea typeface="+mn-ea"/>
                <a:cs typeface="+mn-cs"/>
              </a:rPr>
              <a:t>The medication cannot escape from the </a:t>
            </a:r>
            <a:r>
              <a:rPr lang="en-US" sz="1200" kern="1200" baseline="0" dirty="0" smtClean="0">
                <a:solidFill>
                  <a:schemeClr val="tx1"/>
                </a:solidFill>
                <a:latin typeface="Arial" charset="0"/>
                <a:ea typeface="+mn-ea"/>
                <a:cs typeface="+mn-cs"/>
              </a:rPr>
              <a:t>muscle tissue. Injections using this technique result in less discomfort and decrease the occurrence of lesions at the injection site. </a:t>
            </a:r>
          </a:p>
          <a:p>
            <a:pPr>
              <a:buFont typeface="Arial" pitchFamily="34" charset="0"/>
              <a:buNone/>
            </a:pPr>
            <a:r>
              <a:rPr lang="en-US" sz="1200" i="1" kern="1200" baseline="0" dirty="0" smtClean="0">
                <a:solidFill>
                  <a:schemeClr val="tx1"/>
                </a:solidFill>
                <a:latin typeface="Arial" charset="0"/>
                <a:ea typeface="+mn-ea"/>
                <a:cs typeface="+mn-cs"/>
              </a:rPr>
              <a:t>[Shown is Figure 31-23 from text p. 608.]</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baseline="0" dirty="0" smtClean="0"/>
              <a:t>The subcutaneous route provides medication delivery under loose connective tissue, with minimal vascular supply and increased pain receptor presence. Small needle width and length are required, and administration is best in outer aspects of the deltoids and thighs, as well as in the abdomen. The angle can be 45 or 90 degrees (shown later).</a:t>
            </a:r>
          </a:p>
          <a:p>
            <a:pPr>
              <a:buFont typeface="Arial" pitchFamily="34" charset="0"/>
              <a:buChar char="•"/>
            </a:pPr>
            <a:r>
              <a:rPr lang="en-US" sz="1200" kern="1200" baseline="0" dirty="0" smtClean="0">
                <a:solidFill>
                  <a:schemeClr val="tx1"/>
                </a:solidFill>
                <a:latin typeface="Arial" charset="0"/>
                <a:ea typeface="+mn-ea"/>
                <a:cs typeface="+mn-cs"/>
              </a:rPr>
              <a:t>Because subcutaneous tissue is not as richly supplied with blood as the muscles, medication absorption is somewhat slower than with IM injections. Because subcutaneous tissue contains pain receptors, the patient often experiences slight discomfort.</a:t>
            </a:r>
          </a:p>
          <a:p>
            <a:pPr>
              <a:buFont typeface="Arial" pitchFamily="34" charset="0"/>
              <a:buChar char="•"/>
            </a:pPr>
            <a:r>
              <a:rPr lang="en-US" sz="1200" kern="1200" baseline="0" dirty="0" smtClean="0">
                <a:solidFill>
                  <a:schemeClr val="tx1"/>
                </a:solidFill>
                <a:latin typeface="Arial" charset="0"/>
                <a:ea typeface="+mn-ea"/>
                <a:cs typeface="+mn-cs"/>
              </a:rPr>
              <a:t>Administration of low-molecular-weight heparin (LMWH) requires special considerations. When injecting the medication, use the right or left side of the abdomen at least 2 inches from the umbilicus (the patient’s “love handles”) and pinch the injection site as you insert the needle. Administer LMWH in its prefilled syringe with the attached needle, and do not expel the air bubble in the syringe before giving the medication. Use U-100 insulin syringes with preattached 25- to 31-gauge needles when giving U-100 insulin, and 1-mL tuberculin syringes when giving U-500 insulin. Recommended sites for insulin injections include the upper arm and the anterior and lateral portions of the thigh, buttocks, and abdomen. Rotating injections within the same body part (intrasite rotation) provides greater consistency in the absorption of insulin. Injections are to be given at least an inch (2.5 cm) away from the previous site. No injection site should be used again for at least 1 month. The rate of insulin absorption varies based on the site; the abdomen has the quickest absorption, followed by the arms, thighs, and buttocks.</a:t>
            </a:r>
          </a:p>
          <a:p>
            <a:pPr marL="171450" indent="-171450">
              <a:buFont typeface="Arial"/>
              <a:buChar char="•"/>
            </a:pPr>
            <a:r>
              <a:rPr lang="en-US" sz="1200" kern="1200" baseline="0" dirty="0" smtClean="0">
                <a:solidFill>
                  <a:schemeClr val="tx1"/>
                </a:solidFill>
                <a:latin typeface="Arial" charset="0"/>
                <a:ea typeface="+mn-ea"/>
                <a:cs typeface="+mn-cs"/>
              </a:rPr>
              <a:t>Only small volumes (0.5 to 1.5 mL) of water-soluble medications are given subcutaneously because the tissue is sensitive to irritating solutions and large volumes of medications. In children, smaller volumes up to 0.5 mL are given. Collection of medications within the tissues causes sterile abscesses, which appear as hardened, painful lumps under the skin. </a:t>
            </a:r>
          </a:p>
          <a:p>
            <a:pPr>
              <a:buFont typeface="Arial" pitchFamily="34" charset="0"/>
              <a:buChar char="•"/>
            </a:pPr>
            <a:r>
              <a:rPr lang="en-US" sz="1200" kern="1200" baseline="0" dirty="0" smtClean="0">
                <a:solidFill>
                  <a:schemeClr val="tx1"/>
                </a:solidFill>
                <a:latin typeface="Arial" charset="0"/>
                <a:ea typeface="+mn-ea"/>
                <a:cs typeface="+mn-cs"/>
              </a:rPr>
              <a:t>Choose the needle length and angle of insertion based on the patient’s weight and an estimation of the amount of subcutaneous tissue. Generally, a 25-gauge, 5/8-inch needle inserted at a 45-degree angle, or a 1/2-inch needle inserted at a 90-degree angle deposits medications into the subcutaneous tissue of a normal-sized patient. Some children require only a 1/2-inch needle. If the patient is obese, pinch the tissue and use a needle long enough to insert through fatty tissue at the base of the skinfold. Thin patients often do not have sufficient tissue for subcutaneous injections; the upper abdomen is usually the best site in this case. To ensure that a subcutaneous medication reaches the subcutaneous tissue, follow this rule: If you can grasp 2 inches (5 cm) of tissue, insert the needle at a 90-degree angle; if you can grasp 1 inch (2.5 cm) of tissue, insert the needle at a 45-degree angle.</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Arial" charset="0"/>
                <a:ea typeface="+mn-ea"/>
                <a:cs typeface="+mn-cs"/>
              </a:rPr>
              <a:t>On the left, the diagram indicates sites recommended for subcutaneous injections.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Arial" charset="0"/>
                <a:ea typeface="+mn-ea"/>
                <a:cs typeface="+mn-cs"/>
              </a:rPr>
              <a:t>The photo on the right shows subcutaneous heparin being administered in the abdomen.</a:t>
            </a:r>
          </a:p>
          <a:p>
            <a:pPr>
              <a:buFont typeface="Arial" pitchFamily="34" charset="0"/>
              <a:buChar char="•"/>
            </a:pPr>
            <a:r>
              <a:rPr lang="en-US" sz="1200" kern="1200" baseline="0" dirty="0" smtClean="0">
                <a:solidFill>
                  <a:schemeClr val="tx1"/>
                </a:solidFill>
                <a:latin typeface="Arial" charset="0"/>
                <a:ea typeface="+mn-ea"/>
                <a:cs typeface="+mn-cs"/>
              </a:rPr>
              <a:t>The best subcutaneous injection sites include the outer posterior aspect of the upper arms, the abdomen from below the costal margins to the iliac crests, and the anterior aspects of the thighs. </a:t>
            </a:r>
          </a:p>
          <a:p>
            <a:pPr>
              <a:buFont typeface="Arial" pitchFamily="34" charset="0"/>
              <a:buChar char="•"/>
            </a:pPr>
            <a:r>
              <a:rPr lang="en-US" sz="1200" kern="1200" baseline="0" dirty="0" smtClean="0">
                <a:solidFill>
                  <a:schemeClr val="tx1"/>
                </a:solidFill>
                <a:latin typeface="Arial" charset="0"/>
                <a:ea typeface="+mn-ea"/>
                <a:cs typeface="+mn-cs"/>
              </a:rPr>
              <a:t>The site most frequently recommended for heparin injection is the abdomen. </a:t>
            </a:r>
          </a:p>
          <a:p>
            <a:pPr>
              <a:buFont typeface="Arial" pitchFamily="34" charset="0"/>
              <a:buChar char="•"/>
            </a:pPr>
            <a:r>
              <a:rPr lang="en-US" sz="1200" kern="1200" baseline="0" dirty="0" smtClean="0">
                <a:solidFill>
                  <a:schemeClr val="tx1"/>
                </a:solidFill>
                <a:latin typeface="Arial" charset="0"/>
                <a:ea typeface="+mn-ea"/>
                <a:cs typeface="+mn-cs"/>
              </a:rPr>
              <a:t>Alternative subcutaneous sites for other medications include the scapular areas of the upper back and the upper ventral or dorsal gluteal areas. The injection site chosen needs to be free of skin lesions, bony prominences, and large underlying muscles or nerves.</a:t>
            </a:r>
            <a:endParaRPr lang="en-US" sz="1200" b="0" i="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are Figures 31-17 and 31-18 from text p. 605.]</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kern="1200" baseline="0" dirty="0" smtClean="0">
                <a:solidFill>
                  <a:schemeClr val="tx1"/>
                </a:solidFill>
                <a:latin typeface="Arial" charset="0"/>
                <a:ea typeface="+mn-ea"/>
                <a:cs typeface="+mn-cs"/>
              </a:rPr>
              <a:t>Comparison of angles of insertion for intramuscular (90 degrees), subcutaneous (45 to 90 degrees), and intradermal (15 degrees) injections.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is Figure 31-19 from text p. 605.]</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Because these medications are potent, they are injected into the dermis, where blood supply is reduced and medication absorption occurs slowly. Sometimes patients have a severe anaphylactic reaction if the medications enter the circulation too rapidly. </a:t>
            </a:r>
          </a:p>
          <a:p>
            <a:pPr>
              <a:buFont typeface="Arial" pitchFamily="34" charset="0"/>
              <a:buChar char="•"/>
            </a:pPr>
            <a:r>
              <a:rPr lang="en-US" sz="1200" kern="1200" baseline="0" dirty="0" smtClean="0">
                <a:solidFill>
                  <a:schemeClr val="tx1"/>
                </a:solidFill>
                <a:latin typeface="Arial" charset="0"/>
                <a:ea typeface="+mn-ea"/>
                <a:cs typeface="+mn-cs"/>
              </a:rPr>
              <a:t>Skin testing requires that the nurse be able to clearly see the injection sites for changes in color and tissue integrity. Intradermal sites need to be lightly pigmented, free of lesions, and relatively hairless. The inner forearm and the upper back are ideal locations.</a:t>
            </a:r>
          </a:p>
          <a:p>
            <a:pPr>
              <a:buFont typeface="Arial" pitchFamily="34" charset="0"/>
              <a:buChar char="•"/>
            </a:pPr>
            <a:r>
              <a:rPr lang="en-US" sz="1200" kern="1200" baseline="0" dirty="0" smtClean="0">
                <a:solidFill>
                  <a:schemeClr val="tx1"/>
                </a:solidFill>
                <a:latin typeface="Arial" charset="0"/>
                <a:ea typeface="+mn-ea"/>
                <a:cs typeface="+mn-cs"/>
              </a:rPr>
              <a:t>Use a tuberculin or small hypodermic syringe for skin testing.</a:t>
            </a:r>
          </a:p>
          <a:p>
            <a:pPr>
              <a:buFont typeface="Arial" pitchFamily="34" charset="0"/>
              <a:buChar char="•"/>
            </a:pPr>
            <a:r>
              <a:rPr lang="en-US" sz="1200" kern="1200" baseline="0" dirty="0" smtClean="0">
                <a:solidFill>
                  <a:schemeClr val="tx1"/>
                </a:solidFill>
                <a:latin typeface="Arial" charset="0"/>
                <a:ea typeface="+mn-ea"/>
                <a:cs typeface="+mn-cs"/>
              </a:rPr>
              <a:t>The angle of insertion for an intradermal injection is 5 to 15 degrees, and the bevel of the needle is pointed up. </a:t>
            </a:r>
          </a:p>
          <a:p>
            <a:pPr>
              <a:buFont typeface="Arial" pitchFamily="34" charset="0"/>
              <a:buChar char="•"/>
            </a:pPr>
            <a:r>
              <a:rPr lang="en-US" sz="1200" kern="1200" baseline="0" dirty="0" smtClean="0">
                <a:solidFill>
                  <a:schemeClr val="tx1"/>
                </a:solidFill>
                <a:latin typeface="Arial" charset="0"/>
                <a:ea typeface="+mn-ea"/>
                <a:cs typeface="+mn-cs"/>
              </a:rPr>
              <a:t>As you inject the medication, a small bleb resembling a mosquito bite appears on the surface of the skin. If a bleb does not appear, or if the site bleeds after needle withdrawal, chances are good that the medication entered subcutaneous tissues. In this case, test results will not be valid.</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kern="1200" baseline="0" dirty="0" smtClean="0">
                <a:solidFill>
                  <a:schemeClr val="tx1"/>
                </a:solidFill>
                <a:latin typeface="Arial" charset="0"/>
                <a:ea typeface="+mn-ea"/>
                <a:cs typeface="+mn-cs"/>
              </a:rPr>
              <a:t>Types of syringes are shown: </a:t>
            </a: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5-mL syringe.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3-mL syringe. </a:t>
            </a:r>
            <a:r>
              <a:rPr lang="en-US" sz="1200" b="0" i="1" kern="1200" baseline="0" dirty="0" smtClean="0">
                <a:solidFill>
                  <a:schemeClr val="tx1"/>
                </a:solidFill>
                <a:latin typeface="Arial" charset="0"/>
                <a:ea typeface="+mn-ea"/>
                <a:cs typeface="+mn-cs"/>
              </a:rPr>
              <a:t>C,</a:t>
            </a:r>
            <a:r>
              <a:rPr lang="en-US" sz="1200" b="0" kern="1200" baseline="0" dirty="0" smtClean="0">
                <a:solidFill>
                  <a:schemeClr val="tx1"/>
                </a:solidFill>
                <a:latin typeface="Arial" charset="0"/>
                <a:ea typeface="+mn-ea"/>
                <a:cs typeface="+mn-cs"/>
              </a:rPr>
              <a:t> Tuberculin syringe marked in 0.01 (hundredths) for doses less than 1 mL. </a:t>
            </a:r>
            <a:r>
              <a:rPr lang="en-US" sz="1200" b="0" i="1" kern="1200" baseline="0" dirty="0" smtClean="0">
                <a:solidFill>
                  <a:schemeClr val="tx1"/>
                </a:solidFill>
                <a:latin typeface="Arial" charset="0"/>
                <a:ea typeface="+mn-ea"/>
                <a:cs typeface="+mn-cs"/>
              </a:rPr>
              <a:t>D,</a:t>
            </a:r>
            <a:r>
              <a:rPr lang="en-US" sz="1200" b="0" kern="1200" baseline="0" dirty="0" smtClean="0">
                <a:solidFill>
                  <a:schemeClr val="tx1"/>
                </a:solidFill>
                <a:latin typeface="Arial" charset="0"/>
                <a:ea typeface="+mn-ea"/>
                <a:cs typeface="+mn-cs"/>
              </a:rPr>
              <a:t> Insulin syringe marked in units (50).</a:t>
            </a:r>
          </a:p>
          <a:p>
            <a:pPr>
              <a:buFont typeface="Arial" pitchFamily="34" charset="0"/>
              <a:buChar char="•"/>
            </a:pPr>
            <a:r>
              <a:rPr lang="en-US" sz="1200" kern="1200" baseline="0" dirty="0" smtClean="0">
                <a:solidFill>
                  <a:schemeClr val="tx1"/>
                </a:solidFill>
                <a:latin typeface="Arial" charset="0"/>
                <a:ea typeface="+mn-ea"/>
                <a:cs typeface="+mn-cs"/>
              </a:rPr>
              <a:t>The tuberculin syringe (</a:t>
            </a:r>
            <a:r>
              <a:rPr lang="en-US" sz="1200" i="1" kern="1200" baseline="0" dirty="0" smtClean="0">
                <a:solidFill>
                  <a:schemeClr val="tx1"/>
                </a:solidFill>
                <a:latin typeface="Arial" charset="0"/>
                <a:ea typeface="+mn-ea"/>
                <a:cs typeface="+mn-cs"/>
              </a:rPr>
              <a:t>C) </a:t>
            </a:r>
            <a:r>
              <a:rPr lang="en-US" sz="1200" i="0" kern="1200" baseline="0" dirty="0" smtClean="0">
                <a:solidFill>
                  <a:schemeClr val="tx1"/>
                </a:solidFill>
                <a:latin typeface="Arial" charset="0"/>
                <a:ea typeface="+mn-ea"/>
                <a:cs typeface="+mn-cs"/>
              </a:rPr>
              <a:t>is calibrated in sixteenths </a:t>
            </a:r>
            <a:r>
              <a:rPr lang="en-US" sz="1200" kern="1200" baseline="0" dirty="0" smtClean="0">
                <a:solidFill>
                  <a:schemeClr val="tx1"/>
                </a:solidFill>
                <a:latin typeface="Arial" charset="0"/>
                <a:ea typeface="+mn-ea"/>
                <a:cs typeface="+mn-cs"/>
              </a:rPr>
              <a:t>of a minim and hundredths of a milliliter and has a capacity of 1 mL. Use a tuberculin syringe to prepare small amounts of medications (e.g., intradermal, subcutaneous injections). A tuberculin syringe is useful when small, precise doses are prepared for infants or young children.</a:t>
            </a:r>
          </a:p>
          <a:p>
            <a:pPr>
              <a:buFont typeface="Arial" pitchFamily="34" charset="0"/>
              <a:buChar char="•"/>
            </a:pPr>
            <a:r>
              <a:rPr lang="en-US" sz="1200" kern="1200" baseline="0" dirty="0" smtClean="0">
                <a:solidFill>
                  <a:schemeClr val="tx1"/>
                </a:solidFill>
                <a:latin typeface="Arial" charset="0"/>
                <a:ea typeface="+mn-ea"/>
                <a:cs typeface="+mn-cs"/>
              </a:rPr>
              <a:t>Insulin syringes (</a:t>
            </a:r>
            <a:r>
              <a:rPr lang="en-US" sz="1200" i="1" kern="1200" baseline="0" dirty="0" smtClean="0">
                <a:solidFill>
                  <a:schemeClr val="tx1"/>
                </a:solidFill>
                <a:latin typeface="Arial" charset="0"/>
                <a:ea typeface="+mn-ea"/>
                <a:cs typeface="+mn-cs"/>
              </a:rPr>
              <a:t>D) </a:t>
            </a:r>
            <a:r>
              <a:rPr lang="en-US" sz="1200" i="0" kern="1200" baseline="0" dirty="0" smtClean="0">
                <a:solidFill>
                  <a:schemeClr val="tx1"/>
                </a:solidFill>
                <a:latin typeface="Arial" charset="0"/>
                <a:ea typeface="+mn-ea"/>
                <a:cs typeface="+mn-cs"/>
              </a:rPr>
              <a:t>are available in sizes that hold </a:t>
            </a:r>
            <a:r>
              <a:rPr lang="en-US" sz="1200" kern="1200" baseline="0" dirty="0" smtClean="0">
                <a:solidFill>
                  <a:schemeClr val="tx1"/>
                </a:solidFill>
                <a:latin typeface="Arial" charset="0"/>
                <a:ea typeface="+mn-ea"/>
                <a:cs typeface="+mn-cs"/>
              </a:rPr>
              <a:t>0.3 to 1 mL and are calibrated in units. Most insulin syringes are U-100s, designed to be used with U-100 strength insulin. Each milliliter of U-100 insulin contains 100 units of insulin. </a:t>
            </a:r>
            <a:endParaRPr lang="en-US" sz="1200" b="0" kern="1200" baseline="0" dirty="0" smtClean="0">
              <a:solidFill>
                <a:schemeClr val="tx1"/>
              </a:solidFill>
              <a:latin typeface="Arial" charset="0"/>
              <a:ea typeface="+mn-ea"/>
              <a:cs typeface="+mn-cs"/>
            </a:endParaRPr>
          </a:p>
          <a:p>
            <a:pPr>
              <a:buFont typeface="Arial" pitchFamily="34" charset="0"/>
              <a:buNone/>
            </a:pPr>
            <a:r>
              <a:rPr lang="en-US" sz="1200" b="0" i="1" kern="1200" baseline="0" dirty="0" smtClean="0">
                <a:solidFill>
                  <a:schemeClr val="tx1"/>
                </a:solidFill>
                <a:latin typeface="Arial" charset="0"/>
                <a:ea typeface="+mn-ea"/>
                <a:cs typeface="+mn-cs"/>
              </a:rPr>
              <a:t>[Shown is Figure 31-10 from text p. 601.]</a:t>
            </a:r>
            <a:endParaRPr lang="en-US" b="0" i="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The parts of a syringe are the plunger, barrel, and tip.</a:t>
            </a:r>
          </a:p>
          <a:p>
            <a:pPr>
              <a:buFont typeface="Arial" pitchFamily="34" charset="0"/>
              <a:buChar char="•"/>
            </a:pPr>
            <a:r>
              <a:rPr lang="en-US" sz="1200" kern="1200" baseline="0" dirty="0" smtClean="0">
                <a:solidFill>
                  <a:schemeClr val="tx1"/>
                </a:solidFill>
                <a:latin typeface="Arial" charset="0"/>
                <a:ea typeface="+mn-ea"/>
                <a:cs typeface="+mn-cs"/>
              </a:rPr>
              <a:t>Fill a syringe by pulling the plunger outward while the needle tip remains immersed in the prepared solution. Touch only the outside of the syringe barrel and the handle of the plunger to maintain sterility. Avoid letting any unsterile object touch the tip or inside of the barrel, the hub, the shaft of the plunger, or the needle.</a:t>
            </a:r>
          </a:p>
          <a:p>
            <a:pPr>
              <a:buFont typeface="Arial" pitchFamily="34" charset="0"/>
              <a:buNone/>
            </a:pPr>
            <a:r>
              <a:rPr lang="en-US" sz="1200" i="1" kern="1200" baseline="0" dirty="0" smtClean="0">
                <a:solidFill>
                  <a:schemeClr val="tx1"/>
                </a:solidFill>
                <a:latin typeface="Arial" charset="0"/>
                <a:ea typeface="+mn-ea"/>
                <a:cs typeface="+mn-cs"/>
              </a:rPr>
              <a:t>[Shown is Figure 31-11 from text p. 601.]</a:t>
            </a:r>
            <a:endParaRPr lang="en-US" i="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A needle has three parts: the hub, which fits onto the tip of a syringe; the shaft, which connects to the hub; and the bevel, or slanted tip. </a:t>
            </a:r>
          </a:p>
          <a:p>
            <a:pPr>
              <a:buFont typeface="Arial" pitchFamily="34" charset="0"/>
              <a:buChar char="•"/>
            </a:pPr>
            <a:r>
              <a:rPr lang="en-US" sz="1200" kern="1200" baseline="0" dirty="0" smtClean="0">
                <a:solidFill>
                  <a:schemeClr val="tx1"/>
                </a:solidFill>
                <a:latin typeface="Arial" charset="0"/>
                <a:ea typeface="+mn-ea"/>
                <a:cs typeface="+mn-cs"/>
              </a:rPr>
              <a:t>The tip of a needle, or the bevel, is always slanted. The bevel creates a narrow slit when injected into tissue that quickly closes when the needle is removed to prevent leakage of medication, blood, or serum. </a:t>
            </a:r>
          </a:p>
          <a:p>
            <a:pPr>
              <a:buFont typeface="Arial" pitchFamily="34" charset="0"/>
              <a:buChar char="•"/>
            </a:pPr>
            <a:r>
              <a:rPr lang="en-US" sz="1200" kern="1200" baseline="0" dirty="0" smtClean="0">
                <a:solidFill>
                  <a:schemeClr val="tx1"/>
                </a:solidFill>
                <a:latin typeface="Arial" charset="0"/>
                <a:ea typeface="+mn-ea"/>
                <a:cs typeface="+mn-cs"/>
              </a:rPr>
              <a:t>Long beveled tips are sharper and narrower, minimizing discomfort when entering tissue used for subcutaneous or IM injection.</a:t>
            </a:r>
          </a:p>
          <a:p>
            <a:pPr>
              <a:buFont typeface="Arial" pitchFamily="34" charset="0"/>
              <a:buChar char="•"/>
            </a:pPr>
            <a:r>
              <a:rPr lang="en-US" sz="1200" kern="1200" baseline="0" dirty="0" smtClean="0">
                <a:solidFill>
                  <a:schemeClr val="tx1"/>
                </a:solidFill>
                <a:latin typeface="Arial" charset="0"/>
                <a:ea typeface="+mn-ea"/>
                <a:cs typeface="+mn-cs"/>
              </a:rPr>
              <a:t>Some needles come packaged in individual sheaths to allow flexibility in choosing the right needle for a patient, whereas others are preattached to standard-sized syringes. </a:t>
            </a:r>
          </a:p>
          <a:p>
            <a:pPr>
              <a:buFont typeface="Arial" pitchFamily="34" charset="0"/>
              <a:buChar char="•"/>
            </a:pPr>
            <a:r>
              <a:rPr lang="en-US" sz="1200" kern="1200" baseline="0" dirty="0" smtClean="0">
                <a:solidFill>
                  <a:schemeClr val="tx1"/>
                </a:solidFill>
                <a:latin typeface="Arial" charset="0"/>
                <a:ea typeface="+mn-ea"/>
                <a:cs typeface="+mn-cs"/>
              </a:rPr>
              <a:t>Most needles are made of stainless steel, and all are disposable. </a:t>
            </a:r>
          </a:p>
          <a:p>
            <a:pPr>
              <a:buFont typeface="Arial" pitchFamily="34" charset="0"/>
              <a:buNone/>
            </a:pPr>
            <a:r>
              <a:rPr lang="en-US" sz="1200" i="1" kern="1200" baseline="0" dirty="0" smtClean="0">
                <a:solidFill>
                  <a:schemeClr val="tx1"/>
                </a:solidFill>
                <a:latin typeface="Arial" charset="0"/>
                <a:ea typeface="+mn-ea"/>
                <a:cs typeface="+mn-cs"/>
              </a:rPr>
              <a:t>[Shown is Figure 31-12 from text p. 601.]</a:t>
            </a:r>
            <a:endParaRPr lang="en-US" i="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Most needles vary in length from 1/4 to 3 inches.</a:t>
            </a:r>
          </a:p>
          <a:p>
            <a:pPr>
              <a:buFont typeface="Arial" pitchFamily="34" charset="0"/>
              <a:buChar char="•"/>
            </a:pPr>
            <a:r>
              <a:rPr lang="en-US" sz="1200" kern="1200" baseline="0" dirty="0" smtClean="0">
                <a:solidFill>
                  <a:schemeClr val="tx1"/>
                </a:solidFill>
                <a:latin typeface="Arial" charset="0"/>
                <a:ea typeface="+mn-ea"/>
                <a:cs typeface="+mn-cs"/>
              </a:rPr>
              <a:t>Top to bottom: </a:t>
            </a:r>
          </a:p>
          <a:p>
            <a:pPr lvl="1">
              <a:buFont typeface="Arial" pitchFamily="34" charset="0"/>
              <a:buChar char="•"/>
            </a:pPr>
            <a:r>
              <a:rPr lang="en-US" sz="1200" kern="1200" baseline="0" dirty="0" smtClean="0">
                <a:solidFill>
                  <a:schemeClr val="tx1"/>
                </a:solidFill>
                <a:latin typeface="Arial" charset="0"/>
                <a:ea typeface="+mn-ea"/>
                <a:cs typeface="+mn-cs"/>
              </a:rPr>
              <a:t>19 gauge, 1 1/2-inch length</a:t>
            </a:r>
          </a:p>
          <a:p>
            <a:pPr lvl="1">
              <a:buFont typeface="Arial" pitchFamily="34" charset="0"/>
              <a:buChar char="•"/>
            </a:pPr>
            <a:r>
              <a:rPr lang="en-US" sz="1200" kern="1200" baseline="0" dirty="0" smtClean="0">
                <a:solidFill>
                  <a:schemeClr val="tx1"/>
                </a:solidFill>
                <a:latin typeface="Arial" charset="0"/>
                <a:ea typeface="+mn-ea"/>
                <a:cs typeface="+mn-cs"/>
              </a:rPr>
              <a:t>20 gauge, 1-inch length </a:t>
            </a:r>
          </a:p>
          <a:p>
            <a:pPr lvl="1">
              <a:buFont typeface="Arial" pitchFamily="34" charset="0"/>
              <a:buChar char="•"/>
            </a:pPr>
            <a:r>
              <a:rPr lang="en-US" sz="1200" kern="1200" baseline="0" dirty="0" smtClean="0">
                <a:solidFill>
                  <a:schemeClr val="tx1"/>
                </a:solidFill>
                <a:latin typeface="Arial" charset="0"/>
                <a:ea typeface="+mn-ea"/>
                <a:cs typeface="+mn-cs"/>
              </a:rPr>
              <a:t>21 gauge, 1-inch length </a:t>
            </a:r>
          </a:p>
          <a:p>
            <a:pPr lvl="1">
              <a:buFont typeface="Arial" pitchFamily="34" charset="0"/>
              <a:buChar char="•"/>
            </a:pPr>
            <a:r>
              <a:rPr lang="en-US" sz="1200" kern="1200" baseline="0" dirty="0" smtClean="0">
                <a:solidFill>
                  <a:schemeClr val="tx1"/>
                </a:solidFill>
                <a:latin typeface="Arial" charset="0"/>
                <a:ea typeface="+mn-ea"/>
                <a:cs typeface="+mn-cs"/>
              </a:rPr>
              <a:t>23 gauge, 1-inch length </a:t>
            </a:r>
          </a:p>
          <a:p>
            <a:pPr lvl="1">
              <a:buFont typeface="Arial" pitchFamily="34" charset="0"/>
              <a:buChar char="•"/>
            </a:pPr>
            <a:r>
              <a:rPr lang="en-US" sz="1200" kern="1200" baseline="0" dirty="0" smtClean="0">
                <a:solidFill>
                  <a:schemeClr val="tx1"/>
                </a:solidFill>
                <a:latin typeface="Arial" charset="0"/>
                <a:ea typeface="+mn-ea"/>
                <a:cs typeface="+mn-cs"/>
              </a:rPr>
              <a:t>25 gauge, 5/8-inch length</a:t>
            </a:r>
          </a:p>
          <a:p>
            <a:pPr>
              <a:buFont typeface="Arial" pitchFamily="34" charset="0"/>
              <a:buChar char="•"/>
            </a:pPr>
            <a:r>
              <a:rPr lang="en-US" sz="1200" kern="1200" baseline="0" dirty="0" smtClean="0">
                <a:solidFill>
                  <a:schemeClr val="tx1"/>
                </a:solidFill>
                <a:latin typeface="Arial" charset="0"/>
                <a:ea typeface="+mn-ea"/>
                <a:cs typeface="+mn-cs"/>
              </a:rPr>
              <a:t>Choose needle length according to the patient’s size and weight and the type of tissue into which the medication is to be injected. A child or a slender adult generally requires a shorter needle. Use longer needles (1 to 1 1/2 inches) for IM injections and shorter needles (3/8 to 5/8 inch) for subcutaneous injections. </a:t>
            </a:r>
          </a:p>
          <a:p>
            <a:pPr>
              <a:buFont typeface="Arial" pitchFamily="34" charset="0"/>
              <a:buChar char="•"/>
            </a:pPr>
            <a:r>
              <a:rPr lang="en-US" sz="1200" kern="1200" baseline="0" dirty="0" smtClean="0">
                <a:solidFill>
                  <a:schemeClr val="tx1"/>
                </a:solidFill>
                <a:latin typeface="Arial" charset="0"/>
                <a:ea typeface="+mn-ea"/>
                <a:cs typeface="+mn-cs"/>
              </a:rPr>
              <a:t>As the needle gauge becomes smaller, the needle diameter becomes larger. The selection of a gauge depends on the viscosity of fluid to be injected or infused.</a:t>
            </a:r>
          </a:p>
          <a:p>
            <a:pPr>
              <a:buFont typeface="Arial" pitchFamily="34" charset="0"/>
              <a:buNone/>
            </a:pPr>
            <a:r>
              <a:rPr lang="en-US" sz="1200" i="1" kern="1200" baseline="0" dirty="0" smtClean="0">
                <a:solidFill>
                  <a:schemeClr val="tx1"/>
                </a:solidFill>
                <a:latin typeface="Arial" charset="0"/>
                <a:ea typeface="+mn-ea"/>
                <a:cs typeface="+mn-cs"/>
              </a:rPr>
              <a:t>[Shown is Figure 31-13 from text p. 601.]</a:t>
            </a:r>
            <a:endParaRPr lang="en-US" i="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5D1655-1B87-4269-A8B3-5BC4DB21A70C}"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kern="1200" baseline="0" dirty="0" smtClean="0">
                <a:solidFill>
                  <a:schemeClr val="tx1"/>
                </a:solidFill>
                <a:latin typeface="Arial" charset="0"/>
                <a:ea typeface="+mn-ea"/>
                <a:cs typeface="+mn-cs"/>
              </a:rPr>
              <a:t>Shown is a needle with a plastic guard to prevent needlesticks. </a:t>
            </a: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Position of guard before injection.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After injection, the guard locks in place, covering the needle.</a:t>
            </a:r>
          </a:p>
          <a:p>
            <a:pPr>
              <a:buFont typeface="Arial" pitchFamily="34" charset="0"/>
              <a:buChar char="•"/>
            </a:pPr>
            <a:r>
              <a:rPr lang="en-US" sz="1200" kern="1200" baseline="0" dirty="0" smtClean="0">
                <a:solidFill>
                  <a:schemeClr val="tx1"/>
                </a:solidFill>
                <a:latin typeface="Arial" charset="0"/>
                <a:ea typeface="+mn-ea"/>
                <a:cs typeface="+mn-cs"/>
              </a:rPr>
              <a:t>Safety syringes have a sheath or guard that covers a needle after it is withdrawn from the skin</a:t>
            </a:r>
            <a:r>
              <a:rPr lang="en-US" sz="1200" i="0" kern="1200" baseline="0" dirty="0" smtClean="0">
                <a:solidFill>
                  <a:schemeClr val="tx1"/>
                </a:solidFill>
                <a:latin typeface="Arial" charset="0"/>
                <a:ea typeface="+mn-ea"/>
                <a:cs typeface="+mn-cs"/>
              </a:rPr>
              <a:t>. The needle is </a:t>
            </a:r>
            <a:r>
              <a:rPr lang="en-US" sz="1200" kern="1200" baseline="0" dirty="0" smtClean="0">
                <a:solidFill>
                  <a:schemeClr val="tx1"/>
                </a:solidFill>
                <a:latin typeface="Arial" charset="0"/>
                <a:ea typeface="+mn-ea"/>
                <a:cs typeface="+mn-cs"/>
              </a:rPr>
              <a:t>immediately covered, eliminating the chance for a needlestick injury. The syringe and the sheath are disposed of together in a receptacle. Use needleless devices whenever possible to reduce the risk of needlestick and sharps injuries. </a:t>
            </a:r>
          </a:p>
          <a:p>
            <a:pPr>
              <a:buFont typeface="Arial" pitchFamily="34" charset="0"/>
              <a:buChar char="•"/>
            </a:pPr>
            <a:r>
              <a:rPr lang="en-US" sz="1200" kern="1200" baseline="0" dirty="0" smtClean="0">
                <a:solidFill>
                  <a:schemeClr val="tx1"/>
                </a:solidFill>
                <a:latin typeface="Arial" charset="0"/>
                <a:ea typeface="+mn-ea"/>
                <a:cs typeface="+mn-cs"/>
              </a:rPr>
              <a:t>Always dispose of needles and other instruments considered sharps into clearly marked, appropriate containers. Never place used needles and syringes in a wastebasket, in your pocket, on a patient’s meal tray, or at the patient’s bedside.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is Figure 31-24 from text p. 608.]</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b="0" kern="1200" baseline="0" dirty="0" smtClean="0">
                <a:solidFill>
                  <a:schemeClr val="tx1"/>
                </a:solidFill>
                <a:latin typeface="Arial" charset="0"/>
                <a:ea typeface="+mn-ea"/>
                <a:cs typeface="+mn-cs"/>
              </a:rPr>
              <a:t>On the left </a:t>
            </a: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are medications in ampules. Ampules contain single doses of medication in a liquid. Ampules are available in several sizes, from 1 mL to 10 </a:t>
            </a:r>
            <a:r>
              <a:rPr lang="en-US" sz="1200" b="0" i="0" kern="1200" baseline="0" dirty="0" smtClean="0">
                <a:solidFill>
                  <a:schemeClr val="tx1"/>
                </a:solidFill>
                <a:latin typeface="Arial" charset="0"/>
                <a:ea typeface="+mn-ea"/>
                <a:cs typeface="+mn-cs"/>
              </a:rPr>
              <a:t>mL or more. </a:t>
            </a:r>
          </a:p>
          <a:p>
            <a:pPr>
              <a:buFont typeface="Arial" pitchFamily="34" charset="0"/>
              <a:buChar char="•"/>
            </a:pPr>
            <a:r>
              <a:rPr lang="en-US" sz="1200" b="0" i="0" kern="1200" baseline="0" dirty="0" smtClean="0">
                <a:solidFill>
                  <a:schemeClr val="tx1"/>
                </a:solidFill>
                <a:latin typeface="Arial" charset="0"/>
                <a:ea typeface="+mn-ea"/>
                <a:cs typeface="+mn-cs"/>
              </a:rPr>
              <a:t>An ampule is made of glass and has a constricted neck that must </a:t>
            </a:r>
            <a:r>
              <a:rPr lang="en-US" sz="1200" b="0" kern="1200" baseline="0" dirty="0" smtClean="0">
                <a:solidFill>
                  <a:schemeClr val="tx1"/>
                </a:solidFill>
                <a:latin typeface="Arial" charset="0"/>
                <a:ea typeface="+mn-ea"/>
                <a:cs typeface="+mn-cs"/>
              </a:rPr>
              <a:t>be snapped off to allow access to the medication. A colored ring around the neck indicates where the ampule is prescored, so you can break it easily. </a:t>
            </a:r>
          </a:p>
          <a:p>
            <a:pPr>
              <a:buFont typeface="Arial" pitchFamily="34" charset="0"/>
              <a:buChar char="•"/>
            </a:pPr>
            <a:r>
              <a:rPr lang="en-US" sz="1200" b="0" kern="1200" baseline="0" dirty="0" smtClean="0">
                <a:solidFill>
                  <a:schemeClr val="tx1"/>
                </a:solidFill>
                <a:latin typeface="Arial" charset="0"/>
                <a:ea typeface="+mn-ea"/>
                <a:cs typeface="+mn-cs"/>
              </a:rPr>
              <a:t>Carefully aspirate the medication into a syringe with a filter needle. Use of a filter needle prevents particulate matter such as small glass fragments or rubber from entering the syringe. </a:t>
            </a:r>
          </a:p>
          <a:p>
            <a:pPr>
              <a:buFont typeface="Arial" pitchFamily="34" charset="0"/>
              <a:buChar char="•"/>
            </a:pPr>
            <a:r>
              <a:rPr lang="en-US" sz="1200" b="0" kern="1200" baseline="0" dirty="0" smtClean="0">
                <a:solidFill>
                  <a:schemeClr val="tx1"/>
                </a:solidFill>
                <a:latin typeface="Arial" charset="0"/>
                <a:ea typeface="+mn-ea"/>
                <a:cs typeface="+mn-cs"/>
              </a:rPr>
              <a:t>Replace the filter needle with a needle of appropriate size or a needleless access device before administering the injection. </a:t>
            </a:r>
          </a:p>
          <a:p>
            <a:pPr>
              <a:buFont typeface="Arial" pitchFamily="34" charset="0"/>
              <a:buNone/>
            </a:pPr>
            <a:r>
              <a:rPr lang="en-US" sz="1200" b="0" kern="1200" baseline="0" dirty="0" smtClean="0">
                <a:solidFill>
                  <a:schemeClr val="tx1"/>
                </a:solidFill>
                <a:latin typeface="Arial" charset="0"/>
                <a:ea typeface="+mn-ea"/>
                <a:cs typeface="+mn-cs"/>
              </a:rPr>
              <a:t>******************************************</a:t>
            </a:r>
          </a:p>
          <a:p>
            <a:pPr>
              <a:buFont typeface="Arial" pitchFamily="34" charset="0"/>
              <a:buChar char="•"/>
            </a:pPr>
            <a:r>
              <a:rPr lang="en-US" sz="1200" b="0" kern="1200" baseline="0" dirty="0" smtClean="0">
                <a:solidFill>
                  <a:schemeClr val="tx1"/>
                </a:solidFill>
                <a:latin typeface="Arial" charset="0"/>
                <a:ea typeface="+mn-ea"/>
                <a:cs typeface="+mn-cs"/>
              </a:rPr>
              <a:t>On the right </a:t>
            </a: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are medications in vials. A vial is a single-dose </a:t>
            </a:r>
            <a:r>
              <a:rPr lang="en-US" sz="1200" kern="1200" baseline="0" dirty="0" smtClean="0">
                <a:solidFill>
                  <a:schemeClr val="tx1"/>
                </a:solidFill>
                <a:latin typeface="Arial" charset="0"/>
                <a:ea typeface="+mn-ea"/>
                <a:cs typeface="+mn-cs"/>
              </a:rPr>
              <a:t>or multidose container with a rubber seal at the top</a:t>
            </a:r>
            <a:r>
              <a:rPr lang="en-US" sz="1200" i="0" kern="1200" baseline="0" dirty="0" smtClean="0">
                <a:solidFill>
                  <a:schemeClr val="tx1"/>
                </a:solidFill>
                <a:latin typeface="Arial" charset="0"/>
                <a:ea typeface="+mn-ea"/>
                <a:cs typeface="+mn-cs"/>
              </a:rPr>
              <a:t>. A metal cap protects the seal until it is ready for use. Vials </a:t>
            </a:r>
            <a:r>
              <a:rPr lang="en-US" sz="1200" kern="1200" baseline="0" dirty="0" smtClean="0">
                <a:solidFill>
                  <a:schemeClr val="tx1"/>
                </a:solidFill>
                <a:latin typeface="Arial" charset="0"/>
                <a:ea typeface="+mn-ea"/>
                <a:cs typeface="+mn-cs"/>
              </a:rPr>
              <a:t>contain liquid or dry forms of medications. Medications that are unstable in solution are packaged dry. The vial label specifies the solvent or diluent used to dissolve the medication and the amount of diluent needed to prepare a desired medication concentration. Normal saline and sterile distilled water are commonly used to dissolve medications.</a:t>
            </a:r>
          </a:p>
          <a:p>
            <a:pPr>
              <a:buFont typeface="Arial" pitchFamily="34" charset="0"/>
              <a:buChar char="•"/>
            </a:pPr>
            <a:r>
              <a:rPr lang="en-US" sz="1200" kern="1200" baseline="0" dirty="0" smtClean="0">
                <a:solidFill>
                  <a:schemeClr val="tx1"/>
                </a:solidFill>
                <a:latin typeface="Arial" charset="0"/>
                <a:ea typeface="+mn-ea"/>
                <a:cs typeface="+mn-cs"/>
              </a:rPr>
              <a:t>Unlike the ampule, the vial is a closed system, and air needs to be injected into it to permit easy withdrawal of the solution. Failure to inject air when withdrawing creates a vacuum within the vial that makes withdrawal difficult. If concerned about drawing up parts of the rubber stopper or other particles into the syringe, use a filter needle when preparing medications from vials. </a:t>
            </a:r>
          </a:p>
          <a:p>
            <a:pPr>
              <a:buFont typeface="Arial" pitchFamily="34" charset="0"/>
              <a:buChar char="•"/>
            </a:pPr>
            <a:r>
              <a:rPr lang="en-US" sz="1200" kern="1200" baseline="0" dirty="0" smtClean="0">
                <a:solidFill>
                  <a:schemeClr val="tx1"/>
                </a:solidFill>
                <a:latin typeface="Arial" charset="0"/>
                <a:ea typeface="+mn-ea"/>
                <a:cs typeface="+mn-cs"/>
              </a:rPr>
              <a:t>Some vials contain powder, which is mixed with a diluent during preparation and before injection. </a:t>
            </a:r>
          </a:p>
          <a:p>
            <a:pPr>
              <a:buFont typeface="Arial" pitchFamily="34" charset="0"/>
              <a:buChar char="•"/>
            </a:pPr>
            <a:r>
              <a:rPr lang="en-US" sz="1200" kern="1200" baseline="0" dirty="0" smtClean="0">
                <a:solidFill>
                  <a:schemeClr val="tx1"/>
                </a:solidFill>
                <a:latin typeface="Arial" charset="0"/>
                <a:ea typeface="+mn-ea"/>
                <a:cs typeface="+mn-cs"/>
              </a:rPr>
              <a:t>After mixing multidose vials, make a label that includes the date and time of mixing and the concentration of medication per milliliter. </a:t>
            </a:r>
          </a:p>
          <a:p>
            <a:pPr>
              <a:buFont typeface="Arial" pitchFamily="34" charset="0"/>
              <a:buChar char="•"/>
            </a:pPr>
            <a:r>
              <a:rPr lang="en-US" sz="1200" kern="1200" baseline="0" dirty="0" smtClean="0">
                <a:solidFill>
                  <a:schemeClr val="tx1"/>
                </a:solidFill>
                <a:latin typeface="Arial" charset="0"/>
                <a:ea typeface="+mn-ea"/>
                <a:cs typeface="+mn-cs"/>
              </a:rPr>
              <a:t>Some multidose vials require refrigeration after the contents are reconstituted.</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latin typeface="Arial" charset="0"/>
                <a:ea typeface="+mn-ea"/>
                <a:cs typeface="+mn-cs"/>
              </a:rPr>
              <a:t>[Shown is Figure 31-15 from text p. 602.]</a:t>
            </a:r>
          </a:p>
          <a:p>
            <a:pPr>
              <a:buFont typeface="Arial" pitchFamily="34" charset="0"/>
              <a:buChar char="•"/>
            </a:pP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975751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b="0" i="0" kern="1200" baseline="0" dirty="0" smtClean="0">
                <a:solidFill>
                  <a:schemeClr val="tx1"/>
                </a:solidFill>
                <a:latin typeface="Arial" charset="0"/>
                <a:ea typeface="+mn-ea"/>
                <a:cs typeface="+mn-cs"/>
              </a:rPr>
              <a:t>Most nursing units have charts that list common compatible medications. If any uncertainty exists about medication compatibilities, consult a pharmacist or a medication reference.</a:t>
            </a:r>
          </a:p>
          <a:p>
            <a:pPr>
              <a:buFont typeface="Arial" pitchFamily="34" charset="0"/>
              <a:buChar char="•"/>
            </a:pPr>
            <a:r>
              <a:rPr lang="en-US" sz="1200" b="0" i="0" kern="1200" baseline="0" dirty="0" smtClean="0">
                <a:solidFill>
                  <a:schemeClr val="tx1"/>
                </a:solidFill>
                <a:latin typeface="Arial" charset="0"/>
                <a:ea typeface="+mn-ea"/>
                <a:cs typeface="+mn-cs"/>
              </a:rPr>
              <a:t>When mixing medication from both a vial and a ampule, prepare medication from the vial first. Using the same syringe and filter needle, withdraw medication from the ampule. Nurses prepare the combination in this order because it is not necessary to add air to withdraw medication from an ampule.</a:t>
            </a:r>
          </a:p>
          <a:p>
            <a:pPr>
              <a:buFont typeface="Arial" pitchFamily="34" charset="0"/>
              <a:buChar char="•"/>
            </a:pPr>
            <a:r>
              <a:rPr lang="en-US" sz="1200" b="0" i="0" kern="1200" baseline="0" dirty="0" smtClean="0">
                <a:solidFill>
                  <a:schemeClr val="tx1"/>
                </a:solidFill>
                <a:latin typeface="Arial" charset="0"/>
                <a:ea typeface="+mn-ea"/>
                <a:cs typeface="+mn-cs"/>
              </a:rPr>
              <a:t>Apply these principles when mixing medications from two vials:</a:t>
            </a:r>
          </a:p>
          <a:p>
            <a:pPr lvl="1">
              <a:buFont typeface="Arial" pitchFamily="34" charset="0"/>
              <a:buNone/>
            </a:pPr>
            <a:r>
              <a:rPr lang="en-US" sz="1200" b="0" i="0" kern="1200" baseline="0" dirty="0" smtClean="0">
                <a:solidFill>
                  <a:schemeClr val="tx1"/>
                </a:solidFill>
                <a:latin typeface="Arial" charset="0"/>
                <a:ea typeface="+mn-ea"/>
                <a:cs typeface="+mn-cs"/>
              </a:rPr>
              <a:t>1. Do not contaminate one medication with another.</a:t>
            </a:r>
          </a:p>
          <a:p>
            <a:pPr lvl="1">
              <a:buFont typeface="Arial" pitchFamily="34" charset="0"/>
              <a:buNone/>
            </a:pPr>
            <a:r>
              <a:rPr lang="en-US" sz="1200" b="0" i="0" kern="1200" baseline="0" dirty="0" smtClean="0">
                <a:solidFill>
                  <a:schemeClr val="tx1"/>
                </a:solidFill>
                <a:latin typeface="Arial" charset="0"/>
                <a:ea typeface="+mn-ea"/>
                <a:cs typeface="+mn-cs"/>
              </a:rPr>
              <a:t>2. Ensure that the final dose is accurate.</a:t>
            </a:r>
          </a:p>
          <a:p>
            <a:pPr lvl="1">
              <a:buFont typeface="Arial" pitchFamily="34" charset="0"/>
              <a:buNone/>
            </a:pPr>
            <a:r>
              <a:rPr lang="en-US" sz="1200" b="0" i="0" kern="1200" baseline="0" dirty="0" smtClean="0">
                <a:solidFill>
                  <a:schemeClr val="tx1"/>
                </a:solidFill>
                <a:latin typeface="Arial" charset="0"/>
                <a:ea typeface="+mn-ea"/>
                <a:cs typeface="+mn-cs"/>
              </a:rPr>
              <a:t>3. Maintain </a:t>
            </a:r>
            <a:r>
              <a:rPr lang="en-US" sz="1200" kern="1200" baseline="0" dirty="0" smtClean="0">
                <a:solidFill>
                  <a:schemeClr val="tx1"/>
                </a:solidFill>
                <a:latin typeface="Arial" charset="0"/>
                <a:ea typeface="+mn-ea"/>
                <a:cs typeface="+mn-cs"/>
              </a:rPr>
              <a:t>aseptic technique.</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975751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kern="1200" baseline="0" dirty="0" smtClean="0">
                <a:solidFill>
                  <a:schemeClr val="tx1"/>
                </a:solidFill>
                <a:latin typeface="Arial" charset="0"/>
                <a:ea typeface="+mn-ea"/>
                <a:cs typeface="+mn-cs"/>
              </a:rPr>
              <a:t>In </a:t>
            </a:r>
            <a:r>
              <a:rPr lang="en-US" sz="1200" b="0" i="1" kern="1200" baseline="0" dirty="0" smtClean="0">
                <a:solidFill>
                  <a:schemeClr val="tx1"/>
                </a:solidFill>
                <a:latin typeface="Arial" charset="0"/>
                <a:ea typeface="+mn-ea"/>
                <a:cs typeface="+mn-cs"/>
              </a:rPr>
              <a:t>(A),</a:t>
            </a:r>
            <a:r>
              <a:rPr lang="en-US" sz="1200" b="0" kern="1200" baseline="0" dirty="0" smtClean="0">
                <a:solidFill>
                  <a:schemeClr val="tx1"/>
                </a:solidFill>
                <a:latin typeface="Arial" charset="0"/>
                <a:ea typeface="+mn-ea"/>
                <a:cs typeface="+mn-cs"/>
              </a:rPr>
              <a:t> the diagram shows injecting air into vial A. </a:t>
            </a:r>
          </a:p>
          <a:p>
            <a:pPr>
              <a:buFont typeface="Arial" pitchFamily="34" charset="0"/>
              <a:buChar char="•"/>
            </a:pPr>
            <a:r>
              <a:rPr lang="en-US" sz="1200" b="0" i="1" kern="1200" baseline="0" dirty="0" smtClean="0">
                <a:solidFill>
                  <a:schemeClr val="tx1"/>
                </a:solidFill>
                <a:latin typeface="Arial" charset="0"/>
                <a:ea typeface="+mn-ea"/>
                <a:cs typeface="+mn-cs"/>
              </a:rPr>
              <a:t>B</a:t>
            </a:r>
            <a:r>
              <a:rPr lang="en-US" sz="1200" b="0" kern="1200" baseline="0" dirty="0" smtClean="0">
                <a:solidFill>
                  <a:schemeClr val="tx1"/>
                </a:solidFill>
                <a:latin typeface="Arial" charset="0"/>
                <a:ea typeface="+mn-ea"/>
                <a:cs typeface="+mn-cs"/>
              </a:rPr>
              <a:t> shows injecting air into vial B and withdrawing dose. </a:t>
            </a:r>
          </a:p>
          <a:p>
            <a:pPr>
              <a:buFont typeface="Arial" pitchFamily="34" charset="0"/>
              <a:buChar char="•"/>
            </a:pPr>
            <a:r>
              <a:rPr lang="en-US" sz="1200" b="0" i="1" kern="1200" baseline="0" dirty="0" smtClean="0">
                <a:solidFill>
                  <a:schemeClr val="tx1"/>
                </a:solidFill>
                <a:latin typeface="Arial" charset="0"/>
                <a:ea typeface="+mn-ea"/>
                <a:cs typeface="+mn-cs"/>
              </a:rPr>
              <a:t>C</a:t>
            </a:r>
            <a:r>
              <a:rPr lang="en-US" sz="1200" b="0" kern="1200" baseline="0" dirty="0" smtClean="0">
                <a:solidFill>
                  <a:schemeClr val="tx1"/>
                </a:solidFill>
                <a:latin typeface="Arial" charset="0"/>
                <a:ea typeface="+mn-ea"/>
                <a:cs typeface="+mn-cs"/>
              </a:rPr>
              <a:t> diagrams withdrawing medication from vial A.</a:t>
            </a:r>
          </a:p>
          <a:p>
            <a:pPr>
              <a:buFont typeface="Arial" pitchFamily="34" charset="0"/>
              <a:buChar char="•"/>
            </a:pPr>
            <a:r>
              <a:rPr lang="en-US" sz="1200" b="0" kern="1200" baseline="0" dirty="0" smtClean="0">
                <a:solidFill>
                  <a:schemeClr val="tx1"/>
                </a:solidFill>
                <a:latin typeface="Arial" charset="0"/>
                <a:ea typeface="+mn-ea"/>
                <a:cs typeface="+mn-cs"/>
              </a:rPr>
              <a:t>The medications are now mixed.</a:t>
            </a:r>
          </a:p>
          <a:p>
            <a:pPr>
              <a:buFont typeface="Arial" pitchFamily="34" charset="0"/>
              <a:buChar char="•"/>
            </a:pPr>
            <a:r>
              <a:rPr lang="en-US" sz="1200" kern="1200" baseline="0" dirty="0" smtClean="0">
                <a:solidFill>
                  <a:schemeClr val="tx1"/>
                </a:solidFill>
                <a:latin typeface="Arial" charset="0"/>
                <a:ea typeface="+mn-ea"/>
                <a:cs typeface="+mn-cs"/>
              </a:rPr>
              <a:t>Use only one syringe with a needle or needleless access device attached to mix medications from two vials. </a:t>
            </a:r>
          </a:p>
          <a:p>
            <a:pPr lvl="1">
              <a:buFont typeface="Arial" pitchFamily="34" charset="0"/>
              <a:buChar char="•"/>
            </a:pPr>
            <a:r>
              <a:rPr lang="en-US" sz="1200" kern="1200" baseline="0" dirty="0" smtClean="0">
                <a:solidFill>
                  <a:schemeClr val="tx1"/>
                </a:solidFill>
                <a:latin typeface="Arial" charset="0"/>
                <a:ea typeface="+mn-ea"/>
                <a:cs typeface="+mn-cs"/>
              </a:rPr>
              <a:t>Aspirate the volume of air equivalent to the dose of the first medication (vial A</a:t>
            </a:r>
            <a:r>
              <a:rPr lang="en-US" sz="1200" i="0" kern="1200" baseline="0" dirty="0" smtClean="0">
                <a:solidFill>
                  <a:schemeClr val="tx1"/>
                </a:solidFill>
                <a:latin typeface="Arial" charset="0"/>
                <a:ea typeface="+mn-ea"/>
                <a:cs typeface="+mn-cs"/>
              </a:rPr>
              <a:t>) </a:t>
            </a:r>
            <a:r>
              <a:rPr lang="en-US" sz="1200" i="1" kern="1200" baseline="0" dirty="0" smtClean="0">
                <a:solidFill>
                  <a:schemeClr val="tx1"/>
                </a:solidFill>
                <a:latin typeface="Arial" charset="0"/>
                <a:ea typeface="+mn-ea"/>
                <a:cs typeface="+mn-cs"/>
              </a:rPr>
              <a:t>(A).</a:t>
            </a:r>
            <a:r>
              <a:rPr lang="en-US" sz="1200" i="0" kern="1200" baseline="0" dirty="0" smtClean="0">
                <a:solidFill>
                  <a:schemeClr val="tx1"/>
                </a:solidFill>
                <a:latin typeface="Arial" charset="0"/>
                <a:ea typeface="+mn-ea"/>
                <a:cs typeface="+mn-cs"/>
              </a:rPr>
              <a:t> </a:t>
            </a:r>
          </a:p>
          <a:p>
            <a:pPr lvl="1">
              <a:buFont typeface="Arial" pitchFamily="34" charset="0"/>
              <a:buChar char="•"/>
            </a:pPr>
            <a:r>
              <a:rPr lang="en-US" sz="1200" i="0" kern="1200" baseline="0" dirty="0" smtClean="0">
                <a:solidFill>
                  <a:schemeClr val="tx1"/>
                </a:solidFill>
                <a:latin typeface="Arial" charset="0"/>
                <a:ea typeface="+mn-ea"/>
                <a:cs typeface="+mn-cs"/>
              </a:rPr>
              <a:t>Inject the air into vial A, making sure that the needle does not touch the solution. Withdraw the needle and aspirate air equivalent to the dose of the second medication (vial B) </a:t>
            </a:r>
            <a:r>
              <a:rPr lang="en-US" sz="1200" i="1" kern="1200" baseline="0" dirty="0" smtClean="0">
                <a:solidFill>
                  <a:schemeClr val="tx1"/>
                </a:solidFill>
                <a:latin typeface="Arial" charset="0"/>
                <a:ea typeface="+mn-ea"/>
                <a:cs typeface="+mn-cs"/>
              </a:rPr>
              <a:t>(B).</a:t>
            </a:r>
            <a:r>
              <a:rPr lang="en-US" sz="1200" i="0" kern="1200" baseline="0" dirty="0" smtClean="0">
                <a:solidFill>
                  <a:schemeClr val="tx1"/>
                </a:solidFill>
                <a:latin typeface="Arial" charset="0"/>
                <a:ea typeface="+mn-ea"/>
                <a:cs typeface="+mn-cs"/>
              </a:rPr>
              <a:t> </a:t>
            </a:r>
          </a:p>
          <a:p>
            <a:pPr lvl="1">
              <a:buFont typeface="Arial" pitchFamily="34" charset="0"/>
              <a:buChar char="•"/>
            </a:pPr>
            <a:r>
              <a:rPr lang="en-US" sz="1200" i="0" kern="1200" baseline="0" dirty="0" smtClean="0">
                <a:solidFill>
                  <a:schemeClr val="tx1"/>
                </a:solidFill>
                <a:latin typeface="Arial" charset="0"/>
                <a:ea typeface="+mn-ea"/>
                <a:cs typeface="+mn-cs"/>
              </a:rPr>
              <a:t>Inject the volume of air into vial B. Immediately withdraw the medication from vial B into the syringe and insert the needle back into vial A, being careful not to push the plunger and expel the medication within the syringe into the vial. </a:t>
            </a:r>
          </a:p>
          <a:p>
            <a:pPr lvl="1">
              <a:buFont typeface="Arial" pitchFamily="34" charset="0"/>
              <a:buChar char="•"/>
            </a:pPr>
            <a:r>
              <a:rPr lang="en-US" sz="1200" i="0" kern="1200" baseline="0" dirty="0" smtClean="0">
                <a:solidFill>
                  <a:schemeClr val="tx1"/>
                </a:solidFill>
                <a:latin typeface="Arial" charset="0"/>
                <a:ea typeface="+mn-ea"/>
                <a:cs typeface="+mn-cs"/>
              </a:rPr>
              <a:t>Withdraw the desired amount of medication from vial A into the syringe </a:t>
            </a:r>
            <a:r>
              <a:rPr lang="en-US" sz="1200" i="1" kern="1200" baseline="0" dirty="0" smtClean="0">
                <a:solidFill>
                  <a:schemeClr val="tx1"/>
                </a:solidFill>
                <a:latin typeface="Arial" charset="0"/>
                <a:ea typeface="+mn-ea"/>
                <a:cs typeface="+mn-cs"/>
              </a:rPr>
              <a:t>(C).</a:t>
            </a:r>
            <a:r>
              <a:rPr lang="en-US" sz="1200" i="0" kern="1200" baseline="0" dirty="0" smtClean="0">
                <a:solidFill>
                  <a:schemeClr val="tx1"/>
                </a:solidFill>
                <a:latin typeface="Arial" charset="0"/>
                <a:ea typeface="+mn-ea"/>
                <a:cs typeface="+mn-cs"/>
              </a:rPr>
              <a:t> </a:t>
            </a:r>
          </a:p>
          <a:p>
            <a:pPr lvl="1">
              <a:buFont typeface="Arial" pitchFamily="34" charset="0"/>
              <a:buChar char="•"/>
            </a:pPr>
            <a:r>
              <a:rPr lang="en-US" sz="1200" i="0" kern="1200" baseline="0" dirty="0" smtClean="0">
                <a:solidFill>
                  <a:schemeClr val="tx1"/>
                </a:solidFill>
                <a:latin typeface="Arial" charset="0"/>
                <a:ea typeface="+mn-ea"/>
                <a:cs typeface="+mn-cs"/>
              </a:rPr>
              <a:t>After withdrawing the necessary amount, withdraw the needle and apply a new safety needle or needleless access device suitable for injection.</a:t>
            </a:r>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sz="1200" kern="1200" baseline="0" dirty="0" smtClean="0">
                <a:solidFill>
                  <a:schemeClr val="tx1"/>
                </a:solidFill>
                <a:latin typeface="Arial" charset="0"/>
                <a:ea typeface="+mn-ea"/>
                <a:cs typeface="+mn-cs"/>
              </a:rPr>
              <a:t>Most patients with diabetes who take insulin injections learn to administer their own injections. </a:t>
            </a:r>
          </a:p>
          <a:p>
            <a:pPr>
              <a:buFont typeface="Arial" pitchFamily="34" charset="0"/>
              <a:buChar char="•"/>
            </a:pPr>
            <a:r>
              <a:rPr lang="en-US" sz="1200" kern="1200" baseline="0" dirty="0" smtClean="0">
                <a:solidFill>
                  <a:schemeClr val="tx1"/>
                </a:solidFill>
                <a:latin typeface="Arial" charset="0"/>
                <a:ea typeface="+mn-ea"/>
                <a:cs typeface="+mn-cs"/>
              </a:rPr>
              <a:t>In the United States and Canada, health care providers usually prescribe insulin in concentrations of 100 units per milliliter of solution. This is called </a:t>
            </a:r>
            <a:r>
              <a:rPr lang="en-US" sz="1200" i="1" kern="1200" baseline="0" dirty="0" smtClean="0">
                <a:solidFill>
                  <a:schemeClr val="tx1"/>
                </a:solidFill>
                <a:latin typeface="Arial" charset="0"/>
                <a:ea typeface="+mn-ea"/>
                <a:cs typeface="+mn-cs"/>
              </a:rPr>
              <a:t>U-100 insulin</a:t>
            </a:r>
            <a:r>
              <a:rPr lang="en-US" sz="1200" i="0" kern="1200" baseline="0" dirty="0" smtClean="0">
                <a:solidFill>
                  <a:schemeClr val="tx1"/>
                </a:solidFill>
                <a:latin typeface="Arial" charset="0"/>
                <a:ea typeface="+mn-ea"/>
                <a:cs typeface="+mn-cs"/>
              </a:rPr>
              <a:t>. Insulin is also commercially </a:t>
            </a:r>
            <a:r>
              <a:rPr lang="en-US" sz="1200" kern="1200" baseline="0" dirty="0" smtClean="0">
                <a:solidFill>
                  <a:schemeClr val="tx1"/>
                </a:solidFill>
                <a:latin typeface="Arial" charset="0"/>
                <a:ea typeface="+mn-ea"/>
                <a:cs typeface="+mn-cs"/>
              </a:rPr>
              <a:t>available in concentrations of 500 units per milliliter of solution; this is called </a:t>
            </a:r>
            <a:r>
              <a:rPr lang="en-US" sz="1200" i="1" kern="1200" baseline="0" dirty="0" smtClean="0">
                <a:solidFill>
                  <a:schemeClr val="tx1"/>
                </a:solidFill>
                <a:latin typeface="Arial" charset="0"/>
                <a:ea typeface="+mn-ea"/>
                <a:cs typeface="+mn-cs"/>
              </a:rPr>
              <a:t>U-500 insulin. </a:t>
            </a:r>
            <a:r>
              <a:rPr lang="en-US" sz="1200" i="0" kern="1200" baseline="0" dirty="0" smtClean="0">
                <a:solidFill>
                  <a:schemeClr val="tx1"/>
                </a:solidFill>
                <a:latin typeface="Arial" charset="0"/>
                <a:ea typeface="+mn-ea"/>
                <a:cs typeface="+mn-cs"/>
              </a:rPr>
              <a:t>U-500 insulin is 5 times </a:t>
            </a:r>
            <a:r>
              <a:rPr lang="en-US" sz="1200" i="1" kern="1200" baseline="0" dirty="0" smtClean="0">
                <a:solidFill>
                  <a:schemeClr val="tx1"/>
                </a:solidFill>
                <a:latin typeface="Arial" charset="0"/>
                <a:ea typeface="+mn-ea"/>
                <a:cs typeface="+mn-cs"/>
              </a:rPr>
              <a:t>as </a:t>
            </a:r>
            <a:r>
              <a:rPr lang="en-US" sz="1200" kern="1200" baseline="0" dirty="0" smtClean="0">
                <a:solidFill>
                  <a:schemeClr val="tx1"/>
                </a:solidFill>
                <a:latin typeface="Arial" charset="0"/>
                <a:ea typeface="+mn-ea"/>
                <a:cs typeface="+mn-cs"/>
              </a:rPr>
              <a:t>strong as U-100 insulin and is used only in rare cases when patients are very resistant to insulin.</a:t>
            </a:r>
          </a:p>
          <a:p>
            <a:pPr>
              <a:buFont typeface="Arial" pitchFamily="34" charset="0"/>
              <a:buChar char="•"/>
            </a:pPr>
            <a:r>
              <a:rPr lang="en-US" sz="1200" kern="1200" baseline="0" dirty="0" smtClean="0">
                <a:solidFill>
                  <a:schemeClr val="tx1"/>
                </a:solidFill>
                <a:latin typeface="Arial" charset="0"/>
                <a:ea typeface="+mn-ea"/>
                <a:cs typeface="+mn-cs"/>
              </a:rPr>
              <a:t>Use the correct syringe when preparing insulin. Use a 100-unit insulin syringe or an insulin pen to prepare U-100 insulin. Because no syringe is currently designed to prepare U-500 insulin, many medication errors result with this kind of insulin. When ordering U-500 insulin, ensure that prescribers specify units and volume (e.g., 150 units, 0.3 mL of U-500 insulin) and use tuberculin syringes to draw up the doses. Verify dose with another nurse or pharmacist before administering it to the patient. Additional safety measures common with U-500 insulin include having the insulin listed as being concentrated in computerized medication dispensing systems, making prescribers and pharmacists verify that the patient is to receive U-500 insulin when it is ordered, and stocking only U-500 insulin on patient care units when it is ordered for a specific patient.</a:t>
            </a:r>
            <a:endParaRPr lang="en-US" sz="1200" b="0" kern="1200" baseline="0" dirty="0" smtClean="0">
              <a:solidFill>
                <a:schemeClr val="tx1"/>
              </a:solidFill>
              <a:latin typeface="Arial" charset="0"/>
              <a:ea typeface="+mn-ea"/>
              <a:cs typeface="+mn-cs"/>
            </a:endParaRPr>
          </a:p>
          <a:p>
            <a:pPr>
              <a:buFont typeface="Arial" pitchFamily="34" charset="0"/>
              <a:buChar char="•"/>
            </a:pPr>
            <a:r>
              <a:rPr lang="en-US" sz="1200" kern="1200" baseline="0" dirty="0" smtClean="0">
                <a:solidFill>
                  <a:schemeClr val="tx1"/>
                </a:solidFill>
                <a:latin typeface="Arial" charset="0"/>
                <a:ea typeface="+mn-ea"/>
                <a:cs typeface="+mn-cs"/>
              </a:rPr>
              <a:t>To provide safe and effective care, you need to know the onset, peak, and duration for each of your patients’ ordered insulin doses. </a:t>
            </a:r>
          </a:p>
          <a:p>
            <a:pPr>
              <a:buFont typeface="Arial" pitchFamily="34" charset="0"/>
              <a:buChar char="•"/>
            </a:pPr>
            <a:r>
              <a:rPr lang="en-US" sz="1200" kern="1200" baseline="0" dirty="0" smtClean="0">
                <a:solidFill>
                  <a:schemeClr val="tx1"/>
                </a:solidFill>
                <a:latin typeface="Arial" charset="0"/>
                <a:ea typeface="+mn-ea"/>
                <a:cs typeface="+mn-cs"/>
              </a:rPr>
              <a:t>Only regular insulin can be given intravenously. Orders for insulin injections attempt to imitate the normal pattern of a patient’s insulin release from the pancreas. </a:t>
            </a:r>
          </a:p>
          <a:p>
            <a:pPr>
              <a:buFont typeface="Arial" pitchFamily="34" charset="0"/>
              <a:buChar char="•"/>
            </a:pPr>
            <a:r>
              <a:rPr lang="en-US" sz="1200" kern="1200" baseline="0" dirty="0" smtClean="0">
                <a:solidFill>
                  <a:schemeClr val="tx1"/>
                </a:solidFill>
                <a:latin typeface="Arial" charset="0"/>
                <a:ea typeface="+mn-ea"/>
                <a:cs typeface="+mn-cs"/>
              </a:rPr>
              <a:t>Some insulins come in a stable premixed solution (e.g., 70/30 insulin is 70% NPH [intermediate] and 30% regular), eliminating the need to mix insulins in a syringe. Other patients use an insulin pen. The insulin pen provides multiple doses and allows the patient or nurse to dial in the dose, avoiding the need to use a syringe for insulin preparation. </a:t>
            </a: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200" kern="1200" baseline="0" dirty="0" smtClean="0">
                <a:solidFill>
                  <a:schemeClr val="tx1"/>
                </a:solidFill>
                <a:latin typeface="Arial" charset="0"/>
                <a:ea typeface="+mn-ea"/>
                <a:cs typeface="+mn-cs"/>
              </a:rPr>
              <a:t>Use these principles when mixing insulins.</a:t>
            </a:r>
          </a:p>
          <a:p>
            <a:pPr>
              <a:buFont typeface="Arial" pitchFamily="34" charset="0"/>
              <a:buChar char="•"/>
            </a:pPr>
            <a:r>
              <a:rPr lang="en-US" sz="1200" kern="1200" baseline="0" dirty="0" smtClean="0">
                <a:solidFill>
                  <a:schemeClr val="tx1"/>
                </a:solidFill>
                <a:latin typeface="Arial" charset="0"/>
                <a:ea typeface="+mn-ea"/>
                <a:cs typeface="+mn-cs"/>
              </a:rPr>
              <a:t>A patient with diabetes sometimes requires more than one type of insulin. For example, by receiving a short-acting (regular) and an intermediate-acting (NPH) insulin, a patient attains more sustained control of blood glucose levels over 24 hours. </a:t>
            </a:r>
          </a:p>
          <a:p>
            <a:pPr>
              <a:buFont typeface="Arial" pitchFamily="34" charset="0"/>
              <a:buChar char="•"/>
            </a:pPr>
            <a:r>
              <a:rPr lang="en-US" sz="1200" kern="1200" baseline="0" dirty="0" smtClean="0">
                <a:solidFill>
                  <a:schemeClr val="tx1"/>
                </a:solidFill>
                <a:latin typeface="Arial" charset="0"/>
                <a:ea typeface="+mn-ea"/>
                <a:cs typeface="+mn-cs"/>
              </a:rPr>
              <a:t>Insulin is ordered by a specific dose at select times. Correction insulin, also known as sliding-scale insulin, provides a dose of insulin based on the patient’s blood glucose level. </a:t>
            </a:r>
            <a:r>
              <a:rPr lang="en-US" sz="1200" i="0" kern="1200" baseline="0" dirty="0" smtClean="0">
                <a:solidFill>
                  <a:schemeClr val="tx1"/>
                </a:solidFill>
                <a:latin typeface="Arial" charset="0"/>
                <a:ea typeface="+mn-ea"/>
                <a:cs typeface="+mn-cs"/>
              </a:rPr>
              <a:t>The</a:t>
            </a:r>
            <a:r>
              <a:rPr lang="en-US" sz="1200" i="1" kern="1200" baseline="0" dirty="0" smtClean="0">
                <a:solidFill>
                  <a:schemeClr val="tx1"/>
                </a:solidFill>
                <a:latin typeface="Arial" charset="0"/>
                <a:ea typeface="+mn-ea"/>
                <a:cs typeface="+mn-cs"/>
              </a:rPr>
              <a:t> </a:t>
            </a:r>
            <a:r>
              <a:rPr lang="en-US" sz="1200" i="0" kern="1200" baseline="0" dirty="0" smtClean="0">
                <a:solidFill>
                  <a:schemeClr val="tx1"/>
                </a:solidFill>
                <a:latin typeface="Arial" charset="0"/>
                <a:ea typeface="+mn-ea"/>
                <a:cs typeface="+mn-cs"/>
              </a:rPr>
              <a:t>term</a:t>
            </a:r>
            <a:r>
              <a:rPr lang="en-US" sz="1200" i="1" kern="1200" baseline="0" dirty="0" smtClean="0">
                <a:solidFill>
                  <a:schemeClr val="tx1"/>
                </a:solidFill>
                <a:latin typeface="Arial" charset="0"/>
                <a:ea typeface="+mn-ea"/>
                <a:cs typeface="+mn-cs"/>
              </a:rPr>
              <a:t> correction insulin </a:t>
            </a:r>
            <a:r>
              <a:rPr lang="en-US" sz="1200" i="0" kern="1200" baseline="0" dirty="0" smtClean="0">
                <a:solidFill>
                  <a:schemeClr val="tx1"/>
                </a:solidFill>
                <a:latin typeface="Arial" charset="0"/>
                <a:ea typeface="+mn-ea"/>
                <a:cs typeface="+mn-cs"/>
              </a:rPr>
              <a:t>is preferred because it indicates that small doses </a:t>
            </a:r>
            <a:r>
              <a:rPr lang="en-US" sz="1200" kern="1200" baseline="0" dirty="0" smtClean="0">
                <a:solidFill>
                  <a:schemeClr val="tx1"/>
                </a:solidFill>
                <a:latin typeface="Arial" charset="0"/>
                <a:ea typeface="+mn-ea"/>
                <a:cs typeface="+mn-cs"/>
              </a:rPr>
              <a:t>of rapid- or short-acting insulins are needed to correct a patient’s elevated blood sugar. Reliance on correction insulin is unlikely to achieve long-term glucose control; therefore it should be ordered only on a temporary basis.</a:t>
            </a:r>
          </a:p>
          <a:p>
            <a:pPr>
              <a:buFont typeface="Arial" pitchFamily="34" charset="0"/>
              <a:buChar char="•"/>
            </a:pPr>
            <a:r>
              <a:rPr lang="en-US" sz="1200" kern="1200" baseline="0" dirty="0" smtClean="0">
                <a:solidFill>
                  <a:schemeClr val="tx1"/>
                </a:solidFill>
                <a:latin typeface="Arial" charset="0"/>
                <a:ea typeface="+mn-ea"/>
                <a:cs typeface="+mn-cs"/>
              </a:rPr>
              <a:t>Before drawing up insulin doses, gently roll all cloudy insulin preparations between the palms of the hands to resuspend the insulin. Do not shake insulin vials; shaking causes bubbles to form. Bubbles take up space in the syringe and alter the dose.</a:t>
            </a:r>
          </a:p>
          <a:p>
            <a:pPr>
              <a:buFont typeface="Arial" pitchFamily="34" charset="0"/>
              <a:buChar char="•"/>
            </a:pPr>
            <a:r>
              <a:rPr lang="en-US" sz="1200" kern="1200" baseline="0" dirty="0" smtClean="0">
                <a:solidFill>
                  <a:schemeClr val="tx1"/>
                </a:solidFill>
                <a:latin typeface="Arial" charset="0"/>
                <a:ea typeface="+mn-ea"/>
                <a:cs typeface="+mn-cs"/>
              </a:rPr>
              <a:t>If more than one type of insulin is required to manage the patient’s diabetes, the nurse can mix two different types of insulin into one syrin</a:t>
            </a:r>
            <a:r>
              <a:rPr lang="en-US" sz="1200" i="0" kern="1200" baseline="0" dirty="0" smtClean="0">
                <a:solidFill>
                  <a:schemeClr val="tx1"/>
                </a:solidFill>
                <a:latin typeface="Arial" charset="0"/>
                <a:ea typeface="+mn-ea"/>
                <a:cs typeface="+mn-cs"/>
              </a:rPr>
              <a:t>ge if they are compatible. If regular and intermediate-acting insulin is ordered, prepare the </a:t>
            </a:r>
            <a:r>
              <a:rPr lang="en-US" sz="1200" kern="1200" baseline="0" dirty="0" smtClean="0">
                <a:solidFill>
                  <a:schemeClr val="tx1"/>
                </a:solidFill>
                <a:latin typeface="Arial" charset="0"/>
                <a:ea typeface="+mn-ea"/>
                <a:cs typeface="+mn-cs"/>
              </a:rPr>
              <a:t>regular insulin first to prevent the regular insulin from becoming contaminated with the intermediate-acting insulin. </a:t>
            </a:r>
          </a:p>
          <a:p>
            <a:pPr>
              <a:buFont typeface="Arial" pitchFamily="34" charset="0"/>
              <a:buNone/>
            </a:pPr>
            <a:r>
              <a:rPr lang="en-US" sz="1200" b="0" i="0" kern="1200" baseline="0" dirty="0" smtClean="0">
                <a:solidFill>
                  <a:schemeClr val="tx1"/>
                </a:solidFill>
                <a:latin typeface="Arial" charset="0"/>
                <a:ea typeface="+mn-ea"/>
                <a:cs typeface="+mn-cs"/>
              </a:rPr>
              <a:t>[</a:t>
            </a:r>
            <a:r>
              <a:rPr lang="en-US" sz="1200" b="0" i="1" kern="1200" baseline="0" dirty="0" smtClean="0">
                <a:solidFill>
                  <a:schemeClr val="tx1"/>
                </a:solidFill>
                <a:latin typeface="Arial" charset="0"/>
                <a:ea typeface="+mn-ea"/>
                <a:cs typeface="+mn-cs"/>
              </a:rPr>
              <a:t>See Box 31-21 on text p. 603 </a:t>
            </a:r>
            <a:r>
              <a:rPr lang="en-US" sz="1200" b="0" i="0" kern="1200" baseline="0" dirty="0" smtClean="0">
                <a:solidFill>
                  <a:schemeClr val="tx1"/>
                </a:solidFill>
                <a:latin typeface="Arial" charset="0"/>
                <a:ea typeface="+mn-ea"/>
                <a:cs typeface="+mn-cs"/>
              </a:rPr>
              <a:t>Example of Correction Insulin Order;</a:t>
            </a:r>
            <a:r>
              <a:rPr lang="en-US" sz="1200" b="0" i="1" kern="1200" baseline="0" dirty="0" smtClean="0">
                <a:solidFill>
                  <a:schemeClr val="tx1"/>
                </a:solidFill>
                <a:latin typeface="Arial" charset="0"/>
                <a:ea typeface="+mn-ea"/>
                <a:cs typeface="+mn-cs"/>
              </a:rPr>
              <a:t> and Box 31-22 on text p. 604 </a:t>
            </a:r>
            <a:r>
              <a:rPr lang="en-US" sz="1200" b="0" i="0" kern="1200" baseline="0" dirty="0" smtClean="0">
                <a:solidFill>
                  <a:schemeClr val="tx1"/>
                </a:solidFill>
                <a:latin typeface="Arial" charset="0"/>
                <a:ea typeface="+mn-ea"/>
                <a:cs typeface="+mn-cs"/>
              </a:rPr>
              <a:t>Procedural Guidelines: Mixing Two Kinds of Insulin in One Syringe.]</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DB239-CA2F-406B-9558-2593B04DDDC5}" type="slidenum">
              <a:rPr lang="en-US">
                <a:solidFill>
                  <a:prstClr val="black"/>
                </a:solidFill>
              </a:rPr>
              <a:pPr/>
              <a:t>48</a:t>
            </a:fld>
            <a:endParaRPr lang="en-US" dirty="0">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buFont typeface="Arial" pitchFamily="34" charset="0"/>
              <a:buChar char="•"/>
            </a:pPr>
            <a:r>
              <a:rPr lang="en-US" dirty="0"/>
              <a:t>Types of medication </a:t>
            </a:r>
            <a:r>
              <a:rPr lang="en-US" dirty="0" smtClean="0"/>
              <a:t>orders depend </a:t>
            </a:r>
            <a:r>
              <a:rPr lang="en-US" dirty="0"/>
              <a:t>on the </a:t>
            </a:r>
            <a:r>
              <a:rPr lang="en-US" dirty="0" smtClean="0"/>
              <a:t>urgency, </a:t>
            </a:r>
            <a:r>
              <a:rPr lang="en-US" dirty="0"/>
              <a:t>or how frequently they are needed</a:t>
            </a:r>
            <a:r>
              <a:rPr lang="en-US" dirty="0" smtClean="0"/>
              <a:t>.</a:t>
            </a:r>
          </a:p>
          <a:p>
            <a:pPr>
              <a:buFont typeface="Arial" pitchFamily="34" charset="0"/>
              <a:buChar char="•"/>
            </a:pPr>
            <a:r>
              <a:rPr lang="en-US" dirty="0">
                <a:latin typeface="Arial" charset="0"/>
              </a:rPr>
              <a:t>A standing order is carried out until the prescriber cancels it by another order, or the prescribed number of days elapses. It often indicates a final date or number of treatments or doses.</a:t>
            </a:r>
          </a:p>
          <a:p>
            <a:pPr>
              <a:buFont typeface="Arial" pitchFamily="34" charset="0"/>
              <a:buChar char="•"/>
            </a:pPr>
            <a:r>
              <a:rPr lang="en-US" dirty="0">
                <a:latin typeface="Arial" charset="0"/>
              </a:rPr>
              <a:t>A prn order indicates that the prescriber ordered a medication to be given only when a patient requires it.</a:t>
            </a:r>
          </a:p>
          <a:p>
            <a:pPr>
              <a:buFont typeface="Arial" pitchFamily="34" charset="0"/>
              <a:buChar char="•"/>
            </a:pPr>
            <a:r>
              <a:rPr lang="en-US" dirty="0">
                <a:latin typeface="Arial" charset="0"/>
              </a:rPr>
              <a:t>A STAT order signifies that a single dose of a medication is to be given immediately and only once.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#42 Drug Enforcement Agency</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2F5ACC-BD58-4524-88E4-BFC77EE2B1BE}" type="slidenum">
              <a:rPr lang="en-US" smtClean="0"/>
              <a:pPr/>
              <a:t>49</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FBF5E-D820-45FE-83C9-AAF6BE58D2EF}" type="slidenum">
              <a:rPr lang="en-US">
                <a:solidFill>
                  <a:prstClr val="black"/>
                </a:solidFill>
              </a:rPr>
              <a:pPr/>
              <a:t>51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buFont typeface="Arial" pitchFamily="34" charset="0"/>
              <a:buChar char="•"/>
            </a:pPr>
            <a:r>
              <a:rPr lang="en-US" dirty="0"/>
              <a:t>When administering medications, many health care providers </a:t>
            </a:r>
            <a:r>
              <a:rPr lang="en-US" dirty="0" smtClean="0"/>
              <a:t>take </a:t>
            </a:r>
            <a:r>
              <a:rPr lang="en-US" dirty="0"/>
              <a:t>a </a:t>
            </a:r>
            <a:r>
              <a:rPr lang="en-US" dirty="0" smtClean="0"/>
              <a:t>role,</a:t>
            </a:r>
            <a:r>
              <a:rPr lang="en-US" baseline="0" dirty="0" smtClean="0"/>
              <a:t> each with</a:t>
            </a:r>
            <a:r>
              <a:rPr lang="en-US" dirty="0" smtClean="0"/>
              <a:t> </a:t>
            </a:r>
            <a:r>
              <a:rPr lang="en-US" dirty="0"/>
              <a:t>a pivotal </a:t>
            </a:r>
            <a:r>
              <a:rPr lang="en-US" dirty="0" smtClean="0"/>
              <a:t>part, </a:t>
            </a:r>
            <a:r>
              <a:rPr lang="en-US" dirty="0"/>
              <a:t>to ensure </a:t>
            </a:r>
            <a:r>
              <a:rPr lang="en-US" dirty="0" smtClean="0"/>
              <a:t>that the patient’s </a:t>
            </a:r>
            <a:r>
              <a:rPr lang="en-US" dirty="0"/>
              <a:t>safety is maintained.</a:t>
            </a:r>
          </a:p>
          <a:p>
            <a:pPr>
              <a:buFont typeface="Arial" pitchFamily="34" charset="0"/>
              <a:buChar char="•"/>
            </a:pPr>
            <a:r>
              <a:rPr lang="en-US" dirty="0" smtClean="0"/>
              <a:t>The </a:t>
            </a:r>
            <a:r>
              <a:rPr lang="en-US" dirty="0"/>
              <a:t>pharmacist prepares and distributes prescribed medications. The pharmacist </a:t>
            </a:r>
            <a:r>
              <a:rPr lang="en-US" dirty="0" smtClean="0"/>
              <a:t>mixes </a:t>
            </a:r>
            <a:r>
              <a:rPr lang="en-US" dirty="0"/>
              <a:t>IV solutions. Most medications are delivered in </a:t>
            </a:r>
            <a:r>
              <a:rPr lang="en-US" dirty="0" smtClean="0"/>
              <a:t>common </a:t>
            </a:r>
            <a:r>
              <a:rPr lang="en-US" dirty="0"/>
              <a:t>forms and doses. The pharmacist </a:t>
            </a:r>
            <a:r>
              <a:rPr lang="en-US" dirty="0" smtClean="0"/>
              <a:t>works </a:t>
            </a:r>
            <a:r>
              <a:rPr lang="en-US" dirty="0"/>
              <a:t>with other health care providers to provide information regarding medication side effects, toxicity, interactions, and incompatibilities.</a:t>
            </a:r>
          </a:p>
          <a:p>
            <a:pPr>
              <a:buFont typeface="Arial" pitchFamily="34" charset="0"/>
              <a:buChar char="•"/>
            </a:pPr>
            <a:r>
              <a:rPr lang="en-US" dirty="0" smtClean="0"/>
              <a:t>Medications </a:t>
            </a:r>
            <a:r>
              <a:rPr lang="en-US" dirty="0"/>
              <a:t>are distributed in many formats. You will want to discuss the formats used by your health care facility. The most common medication administration systems include unit dose and automated medication dispensing </a:t>
            </a:r>
            <a:r>
              <a:rPr lang="en-US" dirty="0" smtClean="0"/>
              <a:t>systems (AMDSs). </a:t>
            </a:r>
          </a:p>
          <a:p>
            <a:pPr>
              <a:buFont typeface="Arial" pitchFamily="34" charset="0"/>
              <a:buChar char="•"/>
            </a:pPr>
            <a:r>
              <a:rPr lang="en-US" dirty="0">
                <a:latin typeface="Arial" charset="0"/>
              </a:rPr>
              <a:t>The unit-dose system uses carts containing a drawer with a 24-hour supply of medications for each patient. Each drawer is labeled with the name of the patient and his or her designated room. The unit dose is the ordered dose of medication that the patient receives at one time. </a:t>
            </a:r>
            <a:r>
              <a:rPr lang="en-US" i="1" dirty="0">
                <a:latin typeface="Arial" charset="0"/>
              </a:rPr>
              <a:t>[AMDSs are discussed on the next slide.]</a:t>
            </a:r>
            <a:endParaRPr lang="en-US" i="1" dirty="0"/>
          </a:p>
          <a:p>
            <a:pPr>
              <a:buFont typeface="Arial" pitchFamily="34" charset="0"/>
              <a:buChar char="•"/>
            </a:pPr>
            <a:r>
              <a:rPr lang="en-US" dirty="0" smtClean="0"/>
              <a:t>The </a:t>
            </a:r>
            <a:r>
              <a:rPr lang="en-US" dirty="0"/>
              <a:t>nurse’s role in administering medications is as crucial as </a:t>
            </a:r>
            <a:r>
              <a:rPr lang="en-US" dirty="0" smtClean="0"/>
              <a:t>those </a:t>
            </a:r>
            <a:r>
              <a:rPr lang="en-US" dirty="0"/>
              <a:t>of physicians and pharmacists. Nurses need to ensure that the right medication is ordered, that it is administered correctly, and that it is given on time. </a:t>
            </a:r>
            <a:endParaRPr lang="en-US" dirty="0" smtClean="0"/>
          </a:p>
          <a:p>
            <a:pPr>
              <a:buFont typeface="Arial" pitchFamily="34" charset="0"/>
              <a:buChar char="•"/>
            </a:pPr>
            <a:r>
              <a:rPr lang="en-US" dirty="0">
                <a:latin typeface="Arial" charset="0"/>
              </a:rPr>
              <a:t>Do not delegate any part of the medication administration process to nursing assistive personnel.</a:t>
            </a:r>
            <a:endParaRPr lang="en-US" dirty="0"/>
          </a:p>
          <a:p>
            <a:pPr>
              <a:buFont typeface="Arial" pitchFamily="34" charset="0"/>
              <a:buChar char="•"/>
            </a:pPr>
            <a:r>
              <a:rPr lang="en-US" dirty="0" smtClean="0"/>
              <a:t>Medication </a:t>
            </a:r>
            <a:r>
              <a:rPr lang="en-US" dirty="0"/>
              <a:t>errors can cause the </a:t>
            </a:r>
            <a:r>
              <a:rPr lang="en-US" dirty="0" smtClean="0"/>
              <a:t>patient </a:t>
            </a:r>
            <a:r>
              <a:rPr lang="en-US" dirty="0"/>
              <a:t>harm</a:t>
            </a:r>
            <a:r>
              <a:rPr lang="en-US" i="1" dirty="0" smtClean="0"/>
              <a:t>. [Additional information is discussed in a subsequent slide.]</a:t>
            </a:r>
            <a:endParaRPr lang="en-US" i="1"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latin typeface="Arial" charset="0"/>
              </a:rPr>
              <a:t>Shown is an automated medication dispensing system (AMDS).</a:t>
            </a:r>
          </a:p>
          <a:p>
            <a:pPr>
              <a:buFont typeface="Arial" pitchFamily="34" charset="0"/>
              <a:buChar char="•"/>
            </a:pPr>
            <a:r>
              <a:rPr lang="en-US" dirty="0">
                <a:latin typeface="Arial" charset="0"/>
              </a:rPr>
              <a:t> AMDSs control the dispensing of all medications, including narcotics. Each nurse accesses the system by entering a security code. Some systems require bioidentification as well. With these systems, you place your finger on a screen to access the computer. You select the patient’s name and his or her drug profile before the AMDS dispenses a medication. With these systems, you are allowed to select the desired medication, dosage, and route from a list displayed on the computer screen. </a:t>
            </a:r>
          </a:p>
          <a:p>
            <a:pPr>
              <a:buFont typeface="Arial" pitchFamily="34" charset="0"/>
              <a:buChar char="•"/>
            </a:pPr>
            <a:r>
              <a:rPr lang="en-US" dirty="0">
                <a:latin typeface="Arial" charset="0"/>
              </a:rPr>
              <a:t>The system causes the drawer containing medication to open, records it, and charges it to the patient. Systems that are connected to the patient’s computerized medical record then record information about the medication (e.g., medication name, dose, time) and the nurse’s name in the patient’s medical record. Some systems require nurses to scan bar codes to identify the patient, the medication, and the nurse administering the medication before recording this information in the patient’s computerized medical record. Agencies that implement AMDS with bar-code scanning often reduce the incidence of medication errors.</a:t>
            </a:r>
          </a:p>
          <a:p>
            <a:pPr>
              <a:buFont typeface="Arial" pitchFamily="34" charset="0"/>
              <a:buNone/>
            </a:pPr>
            <a:r>
              <a:rPr lang="en-US" i="1" dirty="0">
                <a:latin typeface="Arial" charset="0"/>
              </a:rPr>
              <a:t>[Shown is Figure 31-7 from text p. 582.]</a:t>
            </a:r>
            <a:endParaRPr lang="en-US" b="0" i="1"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52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5</a:t>
            </a:fld>
            <a:endParaRPr lang="en-US"/>
          </a:p>
        </p:txBody>
      </p:sp>
    </p:spTree>
    <p:extLst>
      <p:ext uri="{BB962C8B-B14F-4D97-AF65-F5344CB8AC3E}">
        <p14:creationId xmlns:p14="http://schemas.microsoft.com/office/powerpoint/2010/main" val="594560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B6E1F2-3D59-4828-89DA-8AC092847A09}"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887018">
              <a:buFont typeface="Arial" pitchFamily="34" charset="0"/>
              <a:buChar char="•"/>
              <a:defRPr/>
            </a:pPr>
            <a:r>
              <a:rPr lang="en-US" dirty="0">
                <a:solidFill>
                  <a:srgbClr val="000000"/>
                </a:solidFill>
                <a:latin typeface="Arial" charset="0"/>
              </a:rPr>
              <a:t>Because nurses play an essential role in preparing and administering medications, they need to be vigilant in preventing errors.</a:t>
            </a:r>
          </a:p>
          <a:p>
            <a:pPr defTabSz="887018">
              <a:buFont typeface="Arial" pitchFamily="34" charset="0"/>
              <a:buChar char="•"/>
              <a:defRPr/>
            </a:pPr>
            <a:r>
              <a:rPr lang="en-US" dirty="0">
                <a:solidFill>
                  <a:srgbClr val="000000"/>
                </a:solidFill>
                <a:latin typeface="Arial" charset="0"/>
              </a:rPr>
              <a:t>Regardless of how the nurse receives a medication order, he or she compares the prescriber’s written orders with the medication administration record (MAR) or the electronic medication administration record (</a:t>
            </a:r>
            <a:r>
              <a:rPr lang="en-US" dirty="0" err="1">
                <a:solidFill>
                  <a:srgbClr val="000000"/>
                </a:solidFill>
                <a:latin typeface="Arial" charset="0"/>
              </a:rPr>
              <a:t>eMAR</a:t>
            </a:r>
            <a:r>
              <a:rPr lang="en-US" dirty="0">
                <a:solidFill>
                  <a:srgbClr val="000000"/>
                </a:solidFill>
                <a:latin typeface="Arial" charset="0"/>
              </a:rPr>
              <a:t>) when medication is initially ordered.</a:t>
            </a:r>
          </a:p>
          <a:p>
            <a:pPr defTabSz="887018">
              <a:buFont typeface="Arial" pitchFamily="34" charset="0"/>
              <a:buChar char="•"/>
              <a:defRPr/>
            </a:pPr>
            <a:r>
              <a:rPr lang="en-US" dirty="0">
                <a:solidFill>
                  <a:srgbClr val="000000"/>
                </a:solidFill>
                <a:latin typeface="Arial" charset="0"/>
              </a:rPr>
              <a:t>When performing medication calculations or conversions, have another qualified nurse check the calculated doses.</a:t>
            </a:r>
          </a:p>
          <a:p>
            <a:pPr defTabSz="887018">
              <a:buFont typeface="Arial" pitchFamily="34" charset="0"/>
              <a:buChar char="•"/>
            </a:pPr>
            <a:r>
              <a:rPr lang="en-US" dirty="0">
                <a:solidFill>
                  <a:srgbClr val="000000"/>
                </a:solidFill>
                <a:latin typeface="Arial" charset="0"/>
              </a:rPr>
              <a:t>An important step in safe medication administration is making sure that you give the right medication to the right patient. Before administering a medication, use at least two patient identifiers.</a:t>
            </a:r>
          </a:p>
          <a:p>
            <a:pPr defTabSz="887018">
              <a:buFont typeface="Arial" pitchFamily="34" charset="0"/>
              <a:buChar char="•"/>
            </a:pPr>
            <a:r>
              <a:rPr lang="en-US" dirty="0">
                <a:solidFill>
                  <a:srgbClr val="000000"/>
                </a:solidFill>
                <a:latin typeface="Arial" charset="0"/>
              </a:rPr>
              <a:t>Always consult the prescriber if an order does not designate a route of administration. Likewise, if the specified route is not the recommended route, alert the prescriber immediately.</a:t>
            </a:r>
          </a:p>
          <a:p>
            <a:pPr defTabSz="887018">
              <a:buFont typeface="Arial" pitchFamily="34" charset="0"/>
              <a:buChar char="•"/>
            </a:pPr>
            <a:r>
              <a:rPr lang="en-US" dirty="0">
                <a:solidFill>
                  <a:srgbClr val="000000"/>
                </a:solidFill>
                <a:latin typeface="Arial" charset="0"/>
              </a:rPr>
              <a:t>You need to know why a medication is ordered for certain times of the day, and whether you are able to alter the time schedule.</a:t>
            </a:r>
            <a:endParaRPr lang="en-US" b="1" dirty="0">
              <a:solidFill>
                <a:srgbClr val="000000"/>
              </a:solidFill>
              <a:latin typeface="Arial" charset="0"/>
            </a:endParaRPr>
          </a:p>
          <a:p>
            <a:pPr defTabSz="887018">
              <a:buFont typeface="Arial" pitchFamily="34" charset="0"/>
              <a:buChar char="•"/>
            </a:pPr>
            <a:r>
              <a:rPr lang="en-US" dirty="0">
                <a:solidFill>
                  <a:srgbClr val="000000"/>
                </a:solidFill>
                <a:latin typeface="Arial" charset="0"/>
              </a:rPr>
              <a:t>A medication order is required for every medication that you administer to a patient. If any question arises about a medication order because it is incomplete, illegible, vague, or not understood, contact the prescribing health care provider before administering the medication.</a:t>
            </a:r>
          </a:p>
          <a:p>
            <a:pPr defTabSz="887018">
              <a:buFont typeface="Arial" pitchFamily="34" charset="0"/>
              <a:buChar char="•"/>
            </a:pPr>
            <a:r>
              <a:rPr lang="en-US" dirty="0">
                <a:solidFill>
                  <a:srgbClr val="000000"/>
                </a:solidFill>
                <a:latin typeface="Arial" charset="0"/>
              </a:rPr>
              <a:t>Never document that you have given a medication until you have actually given it. </a:t>
            </a:r>
          </a:p>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F24502-C23B-44DE-89E2-77245B7034C4}" type="slidenum">
              <a:rPr lang="en-US" smtClean="0"/>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7018">
              <a:buFont typeface="Arial" pitchFamily="34" charset="0"/>
              <a:buChar char="•"/>
              <a:defRPr/>
            </a:pPr>
            <a:r>
              <a:rPr lang="en-US" dirty="0">
                <a:solidFill>
                  <a:srgbClr val="000000"/>
                </a:solidFill>
                <a:latin typeface="Arial" charset="0"/>
              </a:rPr>
              <a:t>Because nurses play an essential role in preparing and administering medications, they need to be vigilant in preventing errors.</a:t>
            </a:r>
          </a:p>
          <a:p>
            <a:pPr defTabSz="887018">
              <a:buFont typeface="Arial" pitchFamily="34" charset="0"/>
              <a:buChar char="•"/>
              <a:defRPr/>
            </a:pPr>
            <a:r>
              <a:rPr lang="en-US" dirty="0">
                <a:solidFill>
                  <a:srgbClr val="000000"/>
                </a:solidFill>
                <a:latin typeface="Arial" charset="0"/>
              </a:rPr>
              <a:t>Regardless of how the nurse receives a medication order, he or she compares the prescriber’s written orders with the medication administration record (MAR) or the electronic medication administration record (</a:t>
            </a:r>
            <a:r>
              <a:rPr lang="en-US" dirty="0" err="1">
                <a:solidFill>
                  <a:srgbClr val="000000"/>
                </a:solidFill>
                <a:latin typeface="Arial" charset="0"/>
              </a:rPr>
              <a:t>eMAR</a:t>
            </a:r>
            <a:r>
              <a:rPr lang="en-US" dirty="0">
                <a:solidFill>
                  <a:srgbClr val="000000"/>
                </a:solidFill>
                <a:latin typeface="Arial" charset="0"/>
              </a:rPr>
              <a:t>) when medication is initially ordered.</a:t>
            </a:r>
          </a:p>
          <a:p>
            <a:pPr defTabSz="887018">
              <a:buFont typeface="Arial" pitchFamily="34" charset="0"/>
              <a:buChar char="•"/>
              <a:defRPr/>
            </a:pPr>
            <a:r>
              <a:rPr lang="en-US" dirty="0">
                <a:solidFill>
                  <a:srgbClr val="000000"/>
                </a:solidFill>
                <a:latin typeface="Arial" charset="0"/>
              </a:rPr>
              <a:t>When performing medication calculations or conversions, have another qualified nurse check the calculated doses.</a:t>
            </a:r>
          </a:p>
          <a:p>
            <a:pPr defTabSz="887018">
              <a:buFont typeface="Arial" pitchFamily="34" charset="0"/>
              <a:buChar char="•"/>
            </a:pPr>
            <a:r>
              <a:rPr lang="en-US" dirty="0">
                <a:solidFill>
                  <a:srgbClr val="000000"/>
                </a:solidFill>
                <a:latin typeface="Arial" charset="0"/>
              </a:rPr>
              <a:t>An important step in safe medication administration is making sure that you give the right medication to the right patient. Before administering a medication, use at least two patient identifiers.</a:t>
            </a:r>
          </a:p>
          <a:p>
            <a:pPr defTabSz="887018">
              <a:buFont typeface="Arial" pitchFamily="34" charset="0"/>
              <a:buChar char="•"/>
            </a:pPr>
            <a:r>
              <a:rPr lang="en-US" dirty="0">
                <a:solidFill>
                  <a:srgbClr val="000000"/>
                </a:solidFill>
                <a:latin typeface="Arial" charset="0"/>
              </a:rPr>
              <a:t>Always consult the prescriber if an order does not designate a route of administration. Likewise, if the specified route is not the recommended route, alert the prescriber immediately.</a:t>
            </a:r>
          </a:p>
          <a:p>
            <a:pPr defTabSz="887018">
              <a:buFont typeface="Arial" pitchFamily="34" charset="0"/>
              <a:buChar char="•"/>
            </a:pPr>
            <a:r>
              <a:rPr lang="en-US" dirty="0">
                <a:solidFill>
                  <a:srgbClr val="000000"/>
                </a:solidFill>
                <a:latin typeface="Arial" charset="0"/>
              </a:rPr>
              <a:t>You need to know why a medication is ordered for certain times of the day, and whether you are able to alter the time schedule.</a:t>
            </a:r>
            <a:endParaRPr lang="en-US" b="1" dirty="0">
              <a:solidFill>
                <a:srgbClr val="000000"/>
              </a:solidFill>
              <a:latin typeface="Arial" charset="0"/>
            </a:endParaRPr>
          </a:p>
          <a:p>
            <a:pPr defTabSz="887018">
              <a:buFont typeface="Arial" pitchFamily="34" charset="0"/>
              <a:buChar char="•"/>
            </a:pPr>
            <a:r>
              <a:rPr lang="en-US" dirty="0">
                <a:solidFill>
                  <a:srgbClr val="000000"/>
                </a:solidFill>
                <a:latin typeface="Arial" charset="0"/>
              </a:rPr>
              <a:t>A medication order is required for every medication that you administer to a patient. If any question arises about a medication order because it is incomplete, illegible, vague, or not understood, contact the prescribing health care provider before administering the medication.</a:t>
            </a:r>
          </a:p>
          <a:p>
            <a:pPr defTabSz="887018">
              <a:buFont typeface="Arial" pitchFamily="34" charset="0"/>
              <a:buChar char="•"/>
            </a:pPr>
            <a:r>
              <a:rPr lang="en-US" dirty="0">
                <a:solidFill>
                  <a:srgbClr val="000000"/>
                </a:solidFill>
                <a:latin typeface="Arial" charset="0"/>
              </a:rPr>
              <a:t>Never document that you have given a medication until you have actually given it. </a:t>
            </a:r>
          </a:p>
          <a:p>
            <a:pPr defTabSz="887018"/>
            <a:endParaRPr lang="en-US" dirty="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Char char="•"/>
            </a:pPr>
            <a:r>
              <a:rPr lang="en-US" dirty="0">
                <a:latin typeface="Arial" charset="0"/>
              </a:rPr>
              <a:t>A medication error can cause or lead to inappropriate medication use or patient harm. </a:t>
            </a:r>
            <a:r>
              <a:rPr lang="en-US" dirty="0" smtClean="0"/>
              <a:t>Errors include inaccurate prescribing or administration, or giving a drug via the wrong route or frequency. </a:t>
            </a:r>
          </a:p>
          <a:p>
            <a:pPr defTabSz="914072">
              <a:buFont typeface="Arial" pitchFamily="34" charset="0"/>
              <a:buChar char="•"/>
              <a:defRPr/>
            </a:pPr>
            <a:r>
              <a:rPr lang="en-US" dirty="0">
                <a:latin typeface="Arial" charset="0"/>
              </a:rPr>
              <a:t>It is important to feel comfortable in reporting an error and not fear repercussions from managerial staff. Even when a patient suffers no harm from a medication error, the institution can still learn why the mistake occurred and what can be done to avoid similar errors in the future.</a:t>
            </a:r>
          </a:p>
          <a:p>
            <a:pPr>
              <a:buFont typeface="Arial" pitchFamily="34" charset="0"/>
              <a:buChar char="•"/>
            </a:pPr>
            <a:r>
              <a:rPr lang="en-US" dirty="0">
                <a:latin typeface="Arial" charset="0"/>
              </a:rPr>
              <a:t>When an error occurs, the nurse first assesses and examines the patient’s condition and notifies the health care provider of the incident as soon as possible. Once the patient is stable, the nurse reports the incident to the appropriate person in the institution (e.g., manager, supervisor).</a:t>
            </a:r>
          </a:p>
          <a:p>
            <a:pPr>
              <a:buFont typeface="Arial" pitchFamily="34" charset="0"/>
              <a:buChar char="•"/>
            </a:pPr>
            <a:r>
              <a:rPr lang="en-US" dirty="0">
                <a:latin typeface="Arial" charset="0"/>
              </a:rPr>
              <a:t>The nurse is responsible for preparing a written occurrence or incident report that usually needs to be filed within 24 hours of the error. The report includes patient identification information; the location and time of the incident; an accurate, factual description of what occurred and what was done; and the signature of the nurse involved. The occurrence report is not a permanent part of the medical record and is not referred to anywhere in the record. This legally protects the nurse and the institution. Agencies use occurrence reports to track incident patterns and initiate quality improvement programs as needed.</a:t>
            </a:r>
          </a:p>
          <a:p>
            <a:pPr>
              <a:buFont typeface="Arial" pitchFamily="34" charset="0"/>
              <a:buChar char="•"/>
            </a:pPr>
            <a:r>
              <a:rPr lang="en-US" dirty="0">
                <a:latin typeface="Arial" charset="0"/>
              </a:rPr>
              <a:t>Nurses play an essential role in medication reconciliation. Whenever a nurse admits a patient to a health care setting, he or she compares the medications that the patient took in the previous setting (e.g., home, another nursing unit) with his or her current medication orders. When the patient leaves that setting for another setting (e.g., skilled care facility, intensive care unit), the nurse communicates the patient’s current medications to the health care providers in the new setting. The nurse also reconciles the patient’s medications when he or she is discharged from an agency or is seen in an outpatient setting. </a:t>
            </a:r>
          </a:p>
          <a:p>
            <a:pPr>
              <a:buFont typeface="Arial" pitchFamily="34" charset="0"/>
              <a:buChar char="•"/>
            </a:pPr>
            <a:r>
              <a:rPr lang="en-US" dirty="0">
                <a:latin typeface="Arial" charset="0"/>
              </a:rPr>
              <a:t>Many agencies have computerized or written forms to facilitate the process of medication reconciliation.</a:t>
            </a:r>
          </a:p>
          <a:p>
            <a:pPr defTabSz="914072">
              <a:buFont typeface="Arial" pitchFamily="34" charset="0"/>
              <a:buChar char="•"/>
              <a:defRPr/>
            </a:pPr>
            <a:r>
              <a:rPr lang="en-US" dirty="0">
                <a:latin typeface="Arial" charset="0"/>
              </a:rPr>
              <a:t>Advances in technology have helped to decrease the occurrence of medication errors.</a:t>
            </a:r>
          </a:p>
          <a:p>
            <a:pPr>
              <a:buFont typeface="Arial" pitchFamily="34" charset="0"/>
              <a:buNone/>
            </a:pPr>
            <a:r>
              <a:rPr lang="en-US" i="1" dirty="0" smtClean="0"/>
              <a:t>[Refer</a:t>
            </a:r>
            <a:r>
              <a:rPr lang="en-US" i="1" baseline="0" dirty="0" smtClean="0"/>
              <a:t> to Box 31-4 </a:t>
            </a:r>
            <a:r>
              <a:rPr lang="en-US" i="0" baseline="0" dirty="0" smtClean="0"/>
              <a:t>Steps to Take to Prevent Medication Errors</a:t>
            </a:r>
            <a:r>
              <a:rPr lang="en-US" i="1" baseline="0" dirty="0" smtClean="0"/>
              <a:t> and Box 31-5 </a:t>
            </a:r>
            <a:r>
              <a:rPr lang="en-US" i="0" baseline="0" dirty="0" smtClean="0"/>
              <a:t>Informatics and Medication Safety</a:t>
            </a:r>
            <a:r>
              <a:rPr lang="en-US" i="1" baseline="0" dirty="0" smtClean="0"/>
              <a:t>) on text p. 583 for medication safety information.]</a:t>
            </a:r>
          </a:p>
          <a:p>
            <a:pPr>
              <a:buFont typeface="Arial" pitchFamily="34" charset="0"/>
              <a:buNone/>
            </a:pPr>
            <a:r>
              <a:rPr lang="en-US" dirty="0">
                <a:latin typeface="Arial" charset="0"/>
              </a:rPr>
              <a:t>[</a:t>
            </a:r>
            <a:r>
              <a:rPr lang="en-US" i="1" dirty="0">
                <a:latin typeface="Arial" charset="0"/>
              </a:rPr>
              <a:t>See also Box 31-6 on text p. 584 </a:t>
            </a:r>
            <a:r>
              <a:rPr lang="en-US" dirty="0">
                <a:latin typeface="Arial" charset="0"/>
              </a:rPr>
              <a:t>Process for Medication Reconciliation</a:t>
            </a:r>
            <a:r>
              <a:rPr lang="en-US" i="1" dirty="0">
                <a:latin typeface="Arial" charset="0"/>
              </a:rPr>
              <a:t>.</a:t>
            </a:r>
            <a:r>
              <a:rPr lang="en-US" dirty="0">
                <a:latin typeface="Arial" charset="0"/>
              </a:rPr>
              <a:t>]</a:t>
            </a:r>
            <a:endParaRPr lang="en-US" i="1" dirty="0">
              <a:latin typeface="Arial" charset="0"/>
            </a:endParaRPr>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solidFill>
                  <a:prstClr val="black"/>
                </a:solidFill>
              </a:rPr>
              <a:pPr>
                <a:defRPr/>
              </a:pPr>
              <a:t>56</a:t>
            </a:fld>
            <a:endParaRPr lang="en-US" dirty="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596DA3-6CE5-4DCB-9C74-F908A890BEF9}" type="slidenum">
              <a:rPr lang="en-US" smtClean="0"/>
              <a:pPr/>
              <a:t>57</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DE27DD2-DEB2-4084-9EE2-699766B41590}"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835E28-AC03-469A-8ABF-5541B67FF3DB}" type="slidenum">
              <a:rPr lang="en-US" smtClean="0"/>
              <a:pPr/>
              <a:t>59</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08C221-7407-4665-998B-966EED76981D}"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EC8427-C8A9-4035-A1FC-50C35B6F45E8}" type="slidenum">
              <a:rPr lang="en-US" smtClean="0"/>
              <a:pPr/>
              <a:t>6</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87018"/>
            <a:endParaRPr lang="en-US" b="1" dirty="0">
              <a:solidFill>
                <a:prstClr val="black"/>
              </a:solidFill>
              <a:latin typeface="Arial" charset="0"/>
            </a:endParaRPr>
          </a:p>
          <a:p>
            <a:pPr eaLnBrk="1" hangingPunct="1">
              <a:spcBef>
                <a:spcPct val="0"/>
              </a:spcBef>
            </a:pPr>
            <a:r>
              <a:rPr lang="en-US" b="1" u="sng" dirty="0" smtClean="0"/>
              <a:t>Absorption</a:t>
            </a:r>
            <a:r>
              <a:rPr lang="en-US" dirty="0" smtClean="0"/>
              <a:t> is the passage of medication molecules into the blood from the site of medication administration. Factors that influence absorption are the route of administration, ability of the medication to dissolve, blood flow to the site of administration, body surface area (BSA), and lipid solubility of medication.</a:t>
            </a:r>
          </a:p>
          <a:p>
            <a:pPr eaLnBrk="1" hangingPunct="1">
              <a:spcBef>
                <a:spcPct val="0"/>
              </a:spcBef>
            </a:pPr>
            <a:endParaRPr lang="en-US" dirty="0" smtClean="0"/>
          </a:p>
          <a:p>
            <a:pPr eaLnBrk="1" hangingPunct="1">
              <a:spcBef>
                <a:spcPct val="0"/>
              </a:spcBef>
            </a:pPr>
            <a:r>
              <a:rPr lang="en-US" dirty="0" smtClean="0"/>
              <a:t>Each route of medication administration has a different rate of absorption. When applying medications on the skin, absorption is slow because of the physical makeup of the skin. Medications placed on the mucous membranes and respiratory airways are absorbed quickly because these tissues contain many blood vessels. Because orally administered medications pass through the gastrointestinal (GI) tract, the overall rate of absorption is usually slow. Intravenous (IV) injection produces the most rapid absorption because medications are immediately available when they enter the systemic circulation.</a:t>
            </a:r>
          </a:p>
          <a:p>
            <a:pPr eaLnBrk="1" hangingPunct="1">
              <a:spcBef>
                <a:spcPct val="0"/>
              </a:spcBef>
            </a:pPr>
            <a:endParaRPr lang="en-US" dirty="0" smtClean="0"/>
          </a:p>
          <a:p>
            <a:pPr eaLnBrk="1" hangingPunct="1">
              <a:spcBef>
                <a:spcPct val="0"/>
              </a:spcBef>
            </a:pPr>
            <a:r>
              <a:rPr lang="en-US" b="1" u="sng" dirty="0" smtClean="0"/>
              <a:t>Metabolism:</a:t>
            </a:r>
          </a:p>
          <a:p>
            <a:pPr eaLnBrk="1" hangingPunct="1">
              <a:spcBef>
                <a:spcPct val="0"/>
              </a:spcBef>
            </a:pPr>
            <a:r>
              <a:rPr lang="en-US" dirty="0" smtClean="0"/>
              <a:t>After a medication reaches its site of action, it becomes metabolized into a less active or inactive form that is easier to excrete. Biotransformation occurs under the influence of enzymes that detoxify, break down, and remove biologically active chemicals. Most biotransformation occurs within the liver, although the lungs, kidneys, blood, and intestines also metabolize medications.</a:t>
            </a:r>
          </a:p>
          <a:p>
            <a:pPr eaLnBrk="1" hangingPunct="1">
              <a:spcBef>
                <a:spcPct val="0"/>
              </a:spcBef>
            </a:pPr>
            <a:endParaRPr lang="en-US" b="1" u="sng" dirty="0" smtClean="0"/>
          </a:p>
          <a:p>
            <a:pPr eaLnBrk="1" hangingPunct="1">
              <a:spcBef>
                <a:spcPct val="0"/>
              </a:spcBef>
            </a:pPr>
            <a:r>
              <a:rPr lang="en-US" b="1" u="sng" dirty="0" smtClean="0"/>
              <a:t>Excretion:</a:t>
            </a:r>
          </a:p>
          <a:p>
            <a:pPr eaLnBrk="1" hangingPunct="1">
              <a:spcBef>
                <a:spcPct val="0"/>
              </a:spcBef>
            </a:pPr>
            <a:r>
              <a:rPr lang="en-US" dirty="0" smtClean="0"/>
              <a:t>The kidneys are the main organs for medication excretion.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6B2B4B-017B-42E8-8273-FD207576FB01}" type="slidenum">
              <a:rPr lang="en-US" smtClean="0"/>
              <a:pPr/>
              <a:t>7</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defTabSz="887018"/>
            <a:r>
              <a:rPr lang="en-US" i="1" dirty="0">
                <a:solidFill>
                  <a:prstClr val="black"/>
                </a:solidFill>
              </a:rPr>
              <a:t>[When leading this discussion, you can consider developing a matching game or jeopardy-type game.]</a:t>
            </a:r>
          </a:p>
          <a:p>
            <a:pPr defTabSz="887018">
              <a:buFont typeface="Arial" pitchFamily="34" charset="0"/>
              <a:buChar char="•"/>
            </a:pPr>
            <a:r>
              <a:rPr lang="en-US" dirty="0">
                <a:solidFill>
                  <a:prstClr val="black"/>
                </a:solidFill>
                <a:latin typeface="Arial" charset="0"/>
              </a:rPr>
              <a:t>Medications vary considerably in the way they act and in their types of action. Patients do not always respond in the same way to each successive dose of a medication. Sometimes the same medication causes very different responses in different patients. Therefore it is essential to understand all the effects that medications have on patients.</a:t>
            </a:r>
          </a:p>
          <a:p>
            <a:pPr defTabSz="887018">
              <a:buFont typeface="Arial" pitchFamily="34" charset="0"/>
              <a:buChar char="•"/>
            </a:pPr>
            <a:r>
              <a:rPr lang="en-US" dirty="0">
                <a:solidFill>
                  <a:prstClr val="black"/>
                </a:solidFill>
                <a:latin typeface="Arial" charset="0"/>
              </a:rPr>
              <a:t>Side effects are predictable, and often unavoidable secondary effects are produced at a usual therapeutic dose. They may be harmless or may cause injury. If the side effects are serious enough to negate the beneficial effects of the therapeutic action of the medication, the prescriber discontinues the medication. Patients often stop taking medications because of side effects. </a:t>
            </a:r>
          </a:p>
          <a:p>
            <a:pPr defTabSz="887018">
              <a:buFont typeface="Arial" pitchFamily="34" charset="0"/>
              <a:buChar char="•"/>
            </a:pPr>
            <a:r>
              <a:rPr lang="en-US" dirty="0">
                <a:solidFill>
                  <a:prstClr val="black"/>
                </a:solidFill>
                <a:latin typeface="Arial" charset="0"/>
              </a:rPr>
              <a:t>Some adverse effects are immediate, whereas others take weeks or months to develop. Health care providers report adverse effects to the FDA using the </a:t>
            </a:r>
            <a:r>
              <a:rPr lang="en-US" dirty="0" err="1">
                <a:solidFill>
                  <a:prstClr val="black"/>
                </a:solidFill>
                <a:latin typeface="Arial" charset="0"/>
              </a:rPr>
              <a:t>MedWatch</a:t>
            </a:r>
            <a:r>
              <a:rPr lang="en-US" dirty="0">
                <a:solidFill>
                  <a:prstClr val="black"/>
                </a:solidFill>
                <a:latin typeface="Arial" charset="0"/>
              </a:rPr>
              <a:t> program. </a:t>
            </a:r>
          </a:p>
          <a:p>
            <a:pPr defTabSz="887018">
              <a:buFont typeface="Arial" pitchFamily="34" charset="0"/>
              <a:buChar char="•"/>
            </a:pPr>
            <a:r>
              <a:rPr lang="en-US" dirty="0">
                <a:solidFill>
                  <a:prstClr val="black"/>
                </a:solidFill>
                <a:latin typeface="Arial" charset="0"/>
              </a:rPr>
              <a:t>Toxic effects develop after prolonged intake of a medication, or when a medication accumulates in the blood because of impaired metabolism or excretion. Excessive amounts of a medication within the body sometimes have lethal effects, depending on its action. For example, toxic levels of morphine, an opioid, cause severe respiratory depression and death. Antidotes are available to treat specific types of medication toxicity. </a:t>
            </a:r>
          </a:p>
          <a:p>
            <a:pPr defTabSz="887018">
              <a:buFont typeface="Arial" pitchFamily="34" charset="0"/>
              <a:buChar char="•"/>
            </a:pPr>
            <a:r>
              <a:rPr lang="en-US" dirty="0">
                <a:solidFill>
                  <a:prstClr val="black"/>
                </a:solidFill>
                <a:latin typeface="Arial" charset="0"/>
              </a:rPr>
              <a:t>In allergic reactions, the medication or chemical acts as an antigen, triggering the release of antibodies in the body. A patient’s medication allergy symptoms vary, depending on the individual and the medication. Among the different classes of medications, antibiotics cause a high incidence of allergic reactions. Severe or anaphylactic reactions, which are life threatening, are characterized by sudden constriction of bronchiolar muscles, edema of the pharynx and larynx, and severe wheezing and shortness of breath. Immediate medical attention is required to treat anaphylactic reactions. </a:t>
            </a:r>
          </a:p>
          <a:p>
            <a:pPr defTabSz="887018"/>
            <a:r>
              <a:rPr lang="en-US" dirty="0">
                <a:solidFill>
                  <a:prstClr val="black"/>
                </a:solidFill>
                <a:latin typeface="Arial" charset="0"/>
              </a:rPr>
              <a:t>[</a:t>
            </a:r>
            <a:r>
              <a:rPr lang="en-US" i="1" dirty="0">
                <a:solidFill>
                  <a:prstClr val="black"/>
                </a:solidFill>
                <a:latin typeface="Arial" charset="0"/>
              </a:rPr>
              <a:t>See also Table 31-2 on text p. 569</a:t>
            </a:r>
            <a:r>
              <a:rPr lang="en-US" dirty="0">
                <a:solidFill>
                  <a:prstClr val="black"/>
                </a:solidFill>
                <a:latin typeface="Arial" charset="0"/>
              </a:rPr>
              <a:t> Mild Allergic Reactions.]</a:t>
            </a:r>
          </a:p>
          <a:p>
            <a:pPr defTabSz="887018"/>
            <a:endParaRPr lang="en-US" dirty="0">
              <a:solidFill>
                <a:prstClr val="black"/>
              </a:solidFill>
              <a:latin typeface="Arial" charset="0"/>
            </a:endParaRPr>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E6A8164-7F34-43FD-A2F9-F50E9C1C58C0}" type="slidenum">
              <a:rPr lang="en-US" smtClean="0"/>
              <a:pPr/>
              <a:t>8</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p:txBody>
          <a:bodyPr>
            <a:normAutofit fontScale="77500" lnSpcReduction="20000"/>
          </a:bodyPr>
          <a:lstStyle/>
          <a:p>
            <a:pPr defTabSz="887018">
              <a:buFont typeface="Arial" pitchFamily="34" charset="0"/>
              <a:buChar char="•"/>
            </a:pPr>
            <a:r>
              <a:rPr lang="en-US" dirty="0">
                <a:solidFill>
                  <a:srgbClr val="000000"/>
                </a:solidFill>
                <a:latin typeface="Arial" charset="0"/>
              </a:rPr>
              <a:t>Medications administered intravenously enter the bloodstream and act immediately, whereas medications given by other routes take time to enter the bloodstream and have an effect. The quantity and distribution of a medication in different body compartments change constantly. Medications are ordered at various times, depending on when their response begins, becomes most intense, and ceases.</a:t>
            </a:r>
          </a:p>
          <a:p>
            <a:pPr defTabSz="887018">
              <a:buFont typeface="Arial" pitchFamily="34" charset="0"/>
              <a:buChar char="•"/>
            </a:pPr>
            <a:r>
              <a:rPr lang="en-US" dirty="0">
                <a:solidFill>
                  <a:srgbClr val="000000"/>
                </a:solidFill>
                <a:latin typeface="Arial" charset="0"/>
              </a:rPr>
              <a:t>Owing to specific reactions, some medications may need to be evenly administered around the clock to produce maximum effect. </a:t>
            </a:r>
          </a:p>
          <a:p>
            <a:pPr defTabSz="887018"/>
            <a:r>
              <a:rPr lang="en-US" i="1" dirty="0">
                <a:solidFill>
                  <a:srgbClr val="000000"/>
                </a:solidFill>
                <a:latin typeface="Arial" charset="0"/>
              </a:rPr>
              <a:t>[Refer to Table 31-3 on text page 570 for further explanation regarding medication action.]</a:t>
            </a:r>
          </a:p>
          <a:p>
            <a:pPr defTabSz="887018">
              <a:buFont typeface="Arial" pitchFamily="34" charset="0"/>
              <a:buChar char="•"/>
            </a:pPr>
            <a:r>
              <a:rPr lang="en-US" dirty="0">
                <a:solidFill>
                  <a:srgbClr val="000000"/>
                </a:solidFill>
                <a:latin typeface="Arial" charset="0"/>
              </a:rPr>
              <a:t>The highest level is called the </a:t>
            </a:r>
            <a:r>
              <a:rPr lang="en-US" i="1" dirty="0">
                <a:solidFill>
                  <a:srgbClr val="000000"/>
                </a:solidFill>
                <a:latin typeface="Arial" charset="0"/>
              </a:rPr>
              <a:t>peak concentration</a:t>
            </a:r>
            <a:r>
              <a:rPr lang="en-US" dirty="0">
                <a:solidFill>
                  <a:srgbClr val="000000"/>
                </a:solidFill>
                <a:latin typeface="Arial" charset="0"/>
              </a:rPr>
              <a:t>, and the lowest level is called the </a:t>
            </a:r>
            <a:r>
              <a:rPr lang="en-US" i="1" dirty="0">
                <a:solidFill>
                  <a:srgbClr val="000000"/>
                </a:solidFill>
                <a:latin typeface="Arial" charset="0"/>
              </a:rPr>
              <a:t>trough concentration</a:t>
            </a:r>
            <a:r>
              <a:rPr lang="en-US" dirty="0">
                <a:solidFill>
                  <a:srgbClr val="000000"/>
                </a:solidFill>
                <a:latin typeface="Arial" charset="0"/>
              </a:rPr>
              <a:t>. After reaching its peak, the serum concentration of the medication falls progressively. With IV infusions, the peak concentration occurs quickly, but the serum level begins to fall immediately, The time it takes for a drug to reach its peak concentration varies, depending on the pharmacokinetics of the medication.</a:t>
            </a:r>
          </a:p>
          <a:p>
            <a:pPr defTabSz="887018">
              <a:buFont typeface="Arial" pitchFamily="34" charset="0"/>
              <a:buChar char="•"/>
            </a:pPr>
            <a:r>
              <a:rPr lang="en-US" dirty="0">
                <a:solidFill>
                  <a:srgbClr val="000000"/>
                </a:solidFill>
                <a:latin typeface="Arial" charset="0"/>
              </a:rPr>
              <a:t>All medications have a biological half-life, which is the time it takes for excretion processes to lower the amount of unchanged medication by half. A medication with a short half-life needs to be given more frequently than a medication with a longer half-life.</a:t>
            </a:r>
          </a:p>
          <a:p>
            <a:pPr defTabSz="887018">
              <a:buFont typeface="Arial" pitchFamily="34" charset="0"/>
              <a:buChar char="•"/>
            </a:pPr>
            <a:r>
              <a:rPr lang="en-US" dirty="0">
                <a:solidFill>
                  <a:srgbClr val="000000"/>
                </a:solidFill>
                <a:latin typeface="Arial" charset="0"/>
              </a:rPr>
              <a:t>The half-life does not change, no matter how much medication is given. </a:t>
            </a:r>
          </a:p>
          <a:p>
            <a:pPr defTabSz="887018">
              <a:buFont typeface="Arial" pitchFamily="34" charset="0"/>
              <a:buChar char="•"/>
            </a:pPr>
            <a:r>
              <a:rPr lang="en-US" dirty="0">
                <a:solidFill>
                  <a:srgbClr val="000000"/>
                </a:solidFill>
                <a:latin typeface="Arial" charset="0"/>
              </a:rPr>
              <a:t>To maintain a therapeutic plateau, the patient must receive regular fixed doses. For example, current evidence shows that pain medications are most effective when they are given around the clock (ATC) rather than when the patient intermittently complains of pain, because ATC allows the body to maintain an almost constant level of pain medication. After an initial medication dose, the patient receives each successive dose when the previous dose reaches its half-life.</a:t>
            </a:r>
          </a:p>
          <a:p>
            <a:pPr defTabSz="887018">
              <a:buFont typeface="Arial" pitchFamily="34" charset="0"/>
              <a:buChar char="•"/>
            </a:pPr>
            <a:r>
              <a:rPr lang="en-US" dirty="0">
                <a:solidFill>
                  <a:srgbClr val="000000"/>
                </a:solidFill>
                <a:latin typeface="Arial" charset="0"/>
              </a:rPr>
              <a:t>Safe drug administration involves adherence to prescribed doses and dosage schedules. </a:t>
            </a:r>
          </a:p>
          <a:p>
            <a:pPr defTabSz="887018">
              <a:buFont typeface="Arial" pitchFamily="34" charset="0"/>
              <a:buChar char="•"/>
            </a:pPr>
            <a:r>
              <a:rPr lang="en-US" dirty="0">
                <a:solidFill>
                  <a:srgbClr val="000000"/>
                </a:solidFill>
                <a:latin typeface="Arial" charset="0"/>
              </a:rPr>
              <a:t>Some agencies set schedules for medication administration. However, nurses are able to alter this schedule based on knowledge about a medication. </a:t>
            </a:r>
          </a:p>
          <a:p>
            <a:pPr defTabSz="887018">
              <a:buFont typeface="Arial" pitchFamily="34" charset="0"/>
              <a:buChar char="•"/>
            </a:pPr>
            <a:r>
              <a:rPr lang="en-US" dirty="0">
                <a:solidFill>
                  <a:srgbClr val="000000"/>
                </a:solidFill>
                <a:latin typeface="Arial" charset="0"/>
              </a:rPr>
              <a:t>Time-critical medications are medications whose early or delayed administration of maintenance doses more than 30 minutes before or after the scheduled dose most likely will cause harm or will result in </a:t>
            </a:r>
            <a:r>
              <a:rPr lang="en-US" dirty="0" err="1">
                <a:solidFill>
                  <a:srgbClr val="000000"/>
                </a:solidFill>
                <a:latin typeface="Arial" charset="0"/>
              </a:rPr>
              <a:t>subtherapeutic</a:t>
            </a:r>
            <a:r>
              <a:rPr lang="en-US" dirty="0">
                <a:solidFill>
                  <a:srgbClr val="000000"/>
                </a:solidFill>
                <a:latin typeface="Arial" charset="0"/>
              </a:rPr>
              <a:t> responses in a patient.</a:t>
            </a:r>
          </a:p>
          <a:p>
            <a:pPr marL="166316" indent="-166316" defTabSz="887018">
              <a:buFont typeface="Arial"/>
              <a:buChar char="•"/>
            </a:pPr>
            <a:r>
              <a:rPr lang="en-US" dirty="0">
                <a:solidFill>
                  <a:srgbClr val="000000"/>
                </a:solidFill>
                <a:latin typeface="Arial" charset="0"/>
              </a:rPr>
              <a:t>Non–time-critical medications include medications in which the timing of administration will most likely not affect the desired effect of the medication if the medication is given 1 to 2 hours before or after its scheduled time. Follow your agency’s medication administration policies about the timing of medications to ensure that you administer medications at the right time. </a:t>
            </a:r>
          </a:p>
          <a:p>
            <a:pPr defTabSz="887018">
              <a:defRPr/>
            </a:pPr>
            <a:r>
              <a:rPr lang="en-US" dirty="0">
                <a:solidFill>
                  <a:srgbClr val="000000"/>
                </a:solidFill>
                <a:latin typeface="Arial" charset="0"/>
              </a:rPr>
              <a:t>[</a:t>
            </a:r>
            <a:r>
              <a:rPr lang="en-US" i="1" dirty="0">
                <a:solidFill>
                  <a:srgbClr val="000000"/>
                </a:solidFill>
                <a:latin typeface="Arial" charset="0"/>
              </a:rPr>
              <a:t>Refer to Table 31-3 on text p. 570 for further explanation regarding medication action, and to Table 31-4 on text p. 570 </a:t>
            </a:r>
            <a:r>
              <a:rPr lang="en-US" dirty="0">
                <a:solidFill>
                  <a:srgbClr val="000000"/>
                </a:solidFill>
                <a:latin typeface="Arial" charset="0"/>
              </a:rPr>
              <a:t>Common Dose Administration Schedules</a:t>
            </a:r>
            <a:r>
              <a:rPr lang="en-US" i="1" dirty="0">
                <a:solidFill>
                  <a:srgbClr val="000000"/>
                </a:solidFill>
                <a:latin typeface="Arial" charset="0"/>
              </a:rPr>
              <a:t>.</a:t>
            </a:r>
            <a:r>
              <a:rPr lang="en-US" dirty="0">
                <a:solidFill>
                  <a:srgbClr val="000000"/>
                </a:solidFill>
                <a:latin typeface="Arial" charset="0"/>
              </a:rPr>
              <a:t>]</a:t>
            </a:r>
            <a:endParaRPr lang="en-US" i="1" dirty="0">
              <a:solidFill>
                <a:srgbClr val="000000"/>
              </a:solidFill>
              <a:latin typeface="Arial" charset="0"/>
            </a:endParaRPr>
          </a:p>
          <a:p>
            <a:pPr defTabSz="887018"/>
            <a:endParaRPr lang="en-US" dirty="0">
              <a:solidFill>
                <a:srgbClr val="000000"/>
              </a:solidFill>
              <a:latin typeface="Arial" charset="0"/>
            </a:endParaRPr>
          </a:p>
          <a:p>
            <a:pPr eaLnBrk="1" fontAlgn="auto" hangingPunct="1">
              <a:spcBef>
                <a:spcPts val="0"/>
              </a:spcBef>
              <a:spcAft>
                <a:spcPts val="0"/>
              </a:spcAft>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C159F0-12E2-4C31-B5E2-A9E007428DAB}" type="slidenum">
              <a:rPr lang="en-US" smtClean="0"/>
              <a:pPr/>
              <a:t>10</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887018">
              <a:buFont typeface="Arial" pitchFamily="34" charset="0"/>
              <a:buChar char="•"/>
            </a:pPr>
            <a:r>
              <a:rPr lang="en-US" dirty="0">
                <a:solidFill>
                  <a:srgbClr val="000000"/>
                </a:solidFill>
                <a:latin typeface="Arial" charset="0"/>
              </a:rPr>
              <a:t>Medication interactions may occur when one medication increases or diminishes the way the other medication is absorbed, metabolized, or eliminated.</a:t>
            </a:r>
          </a:p>
          <a:p>
            <a:pPr defTabSz="887018">
              <a:buFont typeface="Arial" pitchFamily="34" charset="0"/>
              <a:buChar char="•"/>
            </a:pPr>
            <a:r>
              <a:rPr lang="en-US" dirty="0">
                <a:solidFill>
                  <a:srgbClr val="000000"/>
                </a:solidFill>
                <a:latin typeface="Arial" charset="0"/>
              </a:rPr>
              <a:t>Alcohol has a synergistic effect on antihistamines, antidepressants, barbiturates, and narcotics because alcohol is a central nervous system (CNS) depressant. </a:t>
            </a:r>
          </a:p>
          <a:p>
            <a:pPr defTabSz="887018">
              <a:buFont typeface="Arial" pitchFamily="34" charset="0"/>
              <a:buChar char="•"/>
            </a:pPr>
            <a:r>
              <a:rPr lang="en-US" dirty="0">
                <a:solidFill>
                  <a:srgbClr val="000000"/>
                </a:solidFill>
                <a:latin typeface="Arial" charset="0"/>
              </a:rPr>
              <a:t>A patient with hypertension may need to take a combination of medications, such as a diuretic and a vasodilator, to control high blood pressure through the synergistic effect of the two medications.</a:t>
            </a:r>
          </a:p>
          <a:p>
            <a:pPr eaLnBrk="1" hangingPunct="1">
              <a:spcBef>
                <a:spcPct val="0"/>
              </a:spcBef>
            </a:pPr>
            <a:endParaRPr lang="en-US" dirty="0" smtClean="0"/>
          </a:p>
          <a:p>
            <a:pPr eaLnBrk="1" hangingPunct="1">
              <a:spcBef>
                <a:spcPct val="0"/>
              </a:spcBef>
            </a:pPr>
            <a:r>
              <a:rPr lang="en-US" dirty="0" smtClean="0"/>
              <a:t>Some medications increase or diminish the action of others and may alter the way another medication is absorbed, metabolized, or eliminated from the body. When two medications have a synergistic effect, their combined effect is greater than the effect of the medications when given separately. For example, alcohol is a central nervous system depressant that has a synergistic effect on antihistamines, antidepressants, barbiturates, and narcotic analgesics.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51467788"/>
      </p:ext>
    </p:extLst>
  </p:cSld>
  <p:clrMapOvr>
    <a:masterClrMapping/>
  </p:clrMapOvr>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78855324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3231327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3728456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429547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1151119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1126862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827138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7310137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56032871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p:spPr>
        <p:txBody>
          <a:bodyPr/>
          <a:lstStyle/>
          <a:p>
            <a:endParaRPr lang="en-US" dirty="0"/>
          </a:p>
        </p:txBody>
      </p:sp>
    </p:spTree>
    <p:extLst>
      <p:ext uri="{BB962C8B-B14F-4D97-AF65-F5344CB8AC3E}">
        <p14:creationId xmlns:p14="http://schemas.microsoft.com/office/powerpoint/2010/main" val="101522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963100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422493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964133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2665667"/>
            <a:ext cx="6519957" cy="3777466"/>
          </a:xfrm>
        </p:spPr>
        <p:txBody>
          <a:bodyPr>
            <a:normAutofit/>
          </a:bodyPr>
          <a:lstStyle>
            <a:lvl1pPr marL="0" indent="0">
              <a:buNone/>
              <a:defRPr sz="1600" baseline="0">
                <a:solidFill>
                  <a:srgbClr val="000000"/>
                </a:solidFill>
              </a:defRPr>
            </a:lvl1pPr>
          </a:lstStyle>
          <a:p>
            <a:r>
              <a:rPr lang="en-US" dirty="0" smtClean="0"/>
              <a:t>Drag picture here</a:t>
            </a:r>
            <a:endParaRPr lang="en-US" dirty="0"/>
          </a:p>
        </p:txBody>
      </p:sp>
      <p:sp>
        <p:nvSpPr>
          <p:cNvPr id="8" name="Picture Placeholder 6"/>
          <p:cNvSpPr>
            <a:spLocks noGrp="1"/>
          </p:cNvSpPr>
          <p:nvPr>
            <p:ph type="pic" sz="quarter" idx="15" hasCustomPrompt="1"/>
          </p:nvPr>
        </p:nvSpPr>
        <p:spPr>
          <a:xfrm>
            <a:off x="6612467" y="1557867"/>
            <a:ext cx="2531533" cy="2342360"/>
          </a:xfrm>
        </p:spPr>
        <p:txBody>
          <a:bodyPr>
            <a:normAutofit/>
          </a:bodyPr>
          <a:lstStyle>
            <a:lvl1pPr marL="0" indent="0">
              <a:buNone/>
              <a:defRPr sz="1600" baseline="0">
                <a:solidFill>
                  <a:srgbClr val="000000"/>
                </a:solidFill>
              </a:defRPr>
            </a:lvl1pPr>
          </a:lstStyle>
          <a:p>
            <a:r>
              <a:rPr lang="en-US" dirty="0" smtClean="0"/>
              <a:t>Drag picture here</a:t>
            </a:r>
            <a:endParaRPr lang="en-US" dirty="0"/>
          </a:p>
        </p:txBody>
      </p:sp>
      <p:sp>
        <p:nvSpPr>
          <p:cNvPr id="12" name="Picture Placeholder 6"/>
          <p:cNvSpPr>
            <a:spLocks noGrp="1"/>
          </p:cNvSpPr>
          <p:nvPr>
            <p:ph type="pic" sz="quarter" idx="19" hasCustomPrompt="1"/>
          </p:nvPr>
        </p:nvSpPr>
        <p:spPr>
          <a:xfrm>
            <a:off x="6612467" y="3987424"/>
            <a:ext cx="2531533" cy="2455709"/>
          </a:xfrm>
        </p:spPr>
        <p:txBody>
          <a:bodyPr>
            <a:normAutofit/>
          </a:bodyPr>
          <a:lstStyle>
            <a:lvl1pPr marL="0" indent="0">
              <a:buNone/>
              <a:defRPr sz="1600" baseline="0">
                <a:solidFill>
                  <a:srgbClr val="000000"/>
                </a:solidFill>
              </a:defRPr>
            </a:lvl1pPr>
          </a:lstStyle>
          <a:p>
            <a:r>
              <a:rPr lang="en-US" dirty="0" smtClean="0"/>
              <a:t>Drag picture here</a:t>
            </a:r>
            <a:endParaRPr lang="en-US" dirty="0"/>
          </a:p>
        </p:txBody>
      </p:sp>
      <p:sp>
        <p:nvSpPr>
          <p:cNvPr id="3" name="Rectangle 2"/>
          <p:cNvSpPr/>
          <p:nvPr userDrawn="1"/>
        </p:nvSpPr>
        <p:spPr>
          <a:xfrm>
            <a:off x="0" y="1557867"/>
            <a:ext cx="6519957" cy="10191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20"/>
          </p:nvPr>
        </p:nvSpPr>
        <p:spPr>
          <a:xfrm>
            <a:off x="231775" y="1742724"/>
            <a:ext cx="6096000" cy="611355"/>
          </a:xfrm>
        </p:spPr>
        <p:txBody>
          <a:bodyPr/>
          <a:lstStyle>
            <a:lvl1pPr>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25321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Poi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ENGAGING text</a:t>
            </a:r>
            <a:endParaRPr lang="en-US" dirty="0"/>
          </a:p>
        </p:txBody>
      </p:sp>
      <p:sp>
        <p:nvSpPr>
          <p:cNvPr id="5" name="Slide Number Placeholder 4"/>
          <p:cNvSpPr>
            <a:spLocks noGrp="1"/>
          </p:cNvSpPr>
          <p:nvPr>
            <p:ph type="sldNum" sz="quarter" idx="12"/>
          </p:nvPr>
        </p:nvSpPr>
        <p:spPr>
          <a:xfrm>
            <a:off x="7518400" y="6297083"/>
            <a:ext cx="1168400" cy="365125"/>
          </a:xfrm>
          <a:prstGeom prst="rect">
            <a:avLst/>
          </a:prstGeom>
        </p:spPr>
        <p:txBody>
          <a:bodyPr/>
          <a:lstStyle/>
          <a:p>
            <a:fld id="{A2CEE53A-19EC-654D-82C1-D215F6FEFF18}" type="slidenum">
              <a:rPr lang="en-US" smtClean="0"/>
              <a:pPr/>
              <a:t>‹#›</a:t>
            </a:fld>
            <a:endParaRPr lang="en-US" dirty="0"/>
          </a:p>
        </p:txBody>
      </p:sp>
      <p:sp>
        <p:nvSpPr>
          <p:cNvPr id="7" name="Picture Placeholder 6"/>
          <p:cNvSpPr>
            <a:spLocks noGrp="1"/>
          </p:cNvSpPr>
          <p:nvPr>
            <p:ph type="pic" sz="quarter" idx="13" hasCustomPrompt="1"/>
          </p:nvPr>
        </p:nvSpPr>
        <p:spPr>
          <a:xfrm>
            <a:off x="457200" y="1487488"/>
            <a:ext cx="8229600" cy="4319587"/>
          </a:xfrm>
        </p:spPr>
        <p:txBody>
          <a:bodyPr>
            <a:normAutofit/>
          </a:bodyPr>
          <a:lstStyle>
            <a:lvl1pPr>
              <a:defRPr sz="2400" baseline="0">
                <a:latin typeface="Georgia Pro"/>
                <a:cs typeface="Georgia Pro"/>
              </a:defRPr>
            </a:lvl1pPr>
          </a:lstStyle>
          <a:p>
            <a:r>
              <a:rPr lang="en-US" dirty="0" smtClean="0"/>
              <a:t>Drag your dynamic photo here</a:t>
            </a:r>
            <a:endParaRPr lang="en-US" dirty="0"/>
          </a:p>
        </p:txBody>
      </p:sp>
    </p:spTree>
    <p:extLst>
      <p:ext uri="{BB962C8B-B14F-4D97-AF65-F5344CB8AC3E}">
        <p14:creationId xmlns:p14="http://schemas.microsoft.com/office/powerpoint/2010/main" val="107944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518400" y="6297083"/>
            <a:ext cx="1168400" cy="365125"/>
          </a:xfrm>
          <a:prstGeom prst="rect">
            <a:avLst/>
          </a:prstGeom>
        </p:spPr>
        <p:txBody>
          <a:bodyPr/>
          <a:lstStyle/>
          <a:p>
            <a:fld id="{A2CEE53A-19EC-654D-82C1-D215F6FEFF18}" type="slidenum">
              <a:rPr lang="en-US" smtClean="0"/>
              <a:pPr/>
              <a:t>‹#›</a:t>
            </a:fld>
            <a:endParaRPr lang="en-US" dirty="0"/>
          </a:p>
        </p:txBody>
      </p:sp>
      <p:sp>
        <p:nvSpPr>
          <p:cNvPr id="8" name="Picture Placeholder 6"/>
          <p:cNvSpPr>
            <a:spLocks noGrp="1"/>
          </p:cNvSpPr>
          <p:nvPr>
            <p:ph type="pic" sz="quarter" idx="14" hasCustomPrompt="1"/>
          </p:nvPr>
        </p:nvSpPr>
        <p:spPr>
          <a:xfrm>
            <a:off x="457200" y="1447800"/>
            <a:ext cx="3759200" cy="2091267"/>
          </a:xfrm>
        </p:spPr>
        <p:txBody>
          <a:bodyPr>
            <a:normAutofit/>
          </a:bodyPr>
          <a:lstStyle>
            <a:lvl1pPr marL="0" indent="0">
              <a:buNone/>
              <a:defRPr sz="1600" baseline="0"/>
            </a:lvl1pPr>
          </a:lstStyle>
          <a:p>
            <a:r>
              <a:rPr lang="en-US" dirty="0" smtClean="0"/>
              <a:t>Drag picture here</a:t>
            </a:r>
            <a:endParaRPr lang="en-US" dirty="0"/>
          </a:p>
        </p:txBody>
      </p:sp>
      <p:sp>
        <p:nvSpPr>
          <p:cNvPr id="9" name="Picture Placeholder 6"/>
          <p:cNvSpPr>
            <a:spLocks noGrp="1"/>
          </p:cNvSpPr>
          <p:nvPr>
            <p:ph type="pic" sz="quarter" idx="15" hasCustomPrompt="1"/>
          </p:nvPr>
        </p:nvSpPr>
        <p:spPr>
          <a:xfrm>
            <a:off x="4308700" y="1447800"/>
            <a:ext cx="2074333" cy="2836863"/>
          </a:xfrm>
        </p:spPr>
        <p:txBody>
          <a:bodyPr>
            <a:normAutofit/>
          </a:bodyPr>
          <a:lstStyle>
            <a:lvl1pPr marL="0" indent="0">
              <a:buNone/>
              <a:defRPr sz="1600" baseline="0"/>
            </a:lvl1pPr>
          </a:lstStyle>
          <a:p>
            <a:r>
              <a:rPr lang="en-US" dirty="0" smtClean="0"/>
              <a:t>Drag picture here</a:t>
            </a:r>
            <a:endParaRPr lang="en-US" dirty="0"/>
          </a:p>
        </p:txBody>
      </p:sp>
      <p:sp>
        <p:nvSpPr>
          <p:cNvPr id="12" name="Picture Placeholder 6"/>
          <p:cNvSpPr>
            <a:spLocks noGrp="1"/>
          </p:cNvSpPr>
          <p:nvPr>
            <p:ph type="pic" sz="quarter" idx="18" hasCustomPrompt="1"/>
          </p:nvPr>
        </p:nvSpPr>
        <p:spPr>
          <a:xfrm>
            <a:off x="457199" y="3641942"/>
            <a:ext cx="1876103" cy="2260601"/>
          </a:xfrm>
        </p:spPr>
        <p:txBody>
          <a:bodyPr>
            <a:normAutofit/>
          </a:bodyPr>
          <a:lstStyle>
            <a:lvl1pPr marL="0" indent="0">
              <a:buNone/>
              <a:defRPr sz="1600" baseline="0"/>
            </a:lvl1pPr>
          </a:lstStyle>
          <a:p>
            <a:r>
              <a:rPr lang="en-US" dirty="0" smtClean="0"/>
              <a:t>Drag picture here</a:t>
            </a:r>
            <a:endParaRPr lang="en-US" dirty="0"/>
          </a:p>
        </p:txBody>
      </p:sp>
      <p:sp>
        <p:nvSpPr>
          <p:cNvPr id="13" name="Picture Placeholder 6"/>
          <p:cNvSpPr>
            <a:spLocks noGrp="1"/>
          </p:cNvSpPr>
          <p:nvPr>
            <p:ph type="pic" sz="quarter" idx="19" hasCustomPrompt="1"/>
          </p:nvPr>
        </p:nvSpPr>
        <p:spPr>
          <a:xfrm>
            <a:off x="2425812" y="4387009"/>
            <a:ext cx="3957221" cy="1515534"/>
          </a:xfrm>
        </p:spPr>
        <p:txBody>
          <a:bodyPr>
            <a:normAutofit/>
          </a:bodyPr>
          <a:lstStyle>
            <a:lvl1pPr marL="0" indent="0">
              <a:buNone/>
              <a:defRPr sz="1600" baseline="0"/>
            </a:lvl1pPr>
          </a:lstStyle>
          <a:p>
            <a:r>
              <a:rPr lang="en-US" dirty="0" smtClean="0"/>
              <a:t>Drag picture here</a:t>
            </a:r>
            <a:endParaRPr lang="en-US" dirty="0"/>
          </a:p>
        </p:txBody>
      </p:sp>
    </p:spTree>
    <p:extLst>
      <p:ext uri="{BB962C8B-B14F-4D97-AF65-F5344CB8AC3E}">
        <p14:creationId xmlns:p14="http://schemas.microsoft.com/office/powerpoint/2010/main" val="2376271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59442"/>
            <a:ext cx="3008313" cy="45667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518400" y="6297083"/>
            <a:ext cx="1168400" cy="365125"/>
          </a:xfrm>
          <a:prstGeom prst="rect">
            <a:avLst/>
          </a:prstGeom>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276036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79135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1097601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5706884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97925449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B02557A-7053-4340-A874-8AB926A8EDA1}" type="datetimeFigureOut">
              <a:rPr lang="en-US" smtClean="0"/>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359487536"/>
      </p:ext>
    </p:extLst>
  </p:cSld>
  <p:clrMapOvr>
    <a:masterClrMapping/>
  </p:clrMapOvr>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75382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CEE53A-19EC-654D-82C1-D215F6FEFF18}" type="slidenum">
              <a:rPr lang="en-US" smtClean="0"/>
              <a:t>‹#›</a:t>
            </a:fld>
            <a:endParaRPr lang="en-US"/>
          </a:p>
        </p:txBody>
      </p:sp>
    </p:spTree>
    <p:extLst>
      <p:ext uri="{BB962C8B-B14F-4D97-AF65-F5344CB8AC3E}">
        <p14:creationId xmlns:p14="http://schemas.microsoft.com/office/powerpoint/2010/main" val="304215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7">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B02557A-7053-4340-A874-8AB926A8EDA1}" type="datetimeFigureOut">
              <a:rPr lang="en-US" smtClean="0"/>
              <a:pPr/>
              <a:t>2/22/2019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62270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659" r:id="rId22"/>
    <p:sldLayoutId id="2147483660" r:id="rId23"/>
    <p:sldLayoutId id="2147483658" r:id="rId24"/>
    <p:sldLayoutId id="2147483656" r:id="rId25"/>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lstStyle/>
          <a:p>
            <a:r>
              <a:rPr lang="en-US" dirty="0" smtClean="0"/>
              <a:t>Medication Administration</a:t>
            </a:r>
            <a:endParaRPr lang="en-US" dirty="0"/>
          </a:p>
        </p:txBody>
      </p:sp>
      <p:pic>
        <p:nvPicPr>
          <p:cNvPr id="3" name="Picture 2"/>
          <p:cNvPicPr>
            <a:picLocks noChangeAspect="1"/>
          </p:cNvPicPr>
          <p:nvPr/>
        </p:nvPicPr>
        <p:blipFill>
          <a:blip r:embed="rId2"/>
          <a:stretch>
            <a:fillRect/>
          </a:stretch>
        </p:blipFill>
        <p:spPr>
          <a:xfrm>
            <a:off x="1028700" y="2007219"/>
            <a:ext cx="6577927" cy="3910943"/>
          </a:xfrm>
          <a:prstGeom prst="rect">
            <a:avLst/>
          </a:prstGeom>
        </p:spPr>
      </p:pic>
    </p:spTree>
    <p:extLst>
      <p:ext uri="{BB962C8B-B14F-4D97-AF65-F5344CB8AC3E}">
        <p14:creationId xmlns:p14="http://schemas.microsoft.com/office/powerpoint/2010/main" val="53213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996" y="298174"/>
            <a:ext cx="5841803" cy="674070"/>
          </a:xfrm>
        </p:spPr>
        <p:txBody>
          <a:bodyPr>
            <a:normAutofit fontScale="90000"/>
          </a:bodyPr>
          <a:lstStyle/>
          <a:p>
            <a:r>
              <a:rPr lang="en-US" dirty="0"/>
              <a:t>Medication: Dose Responses</a:t>
            </a:r>
          </a:p>
        </p:txBody>
      </p:sp>
      <p:pic>
        <p:nvPicPr>
          <p:cNvPr id="4" name="Table Placeholder 3"/>
          <p:cNvPicPr>
            <a:picLocks noGrp="1" noChangeAspect="1"/>
          </p:cNvPicPr>
          <p:nvPr>
            <p:ph type="tbl" idx="1"/>
          </p:nvPr>
        </p:nvPicPr>
        <p:blipFill>
          <a:blip r:embed="rId2"/>
          <a:srcRect t="9497" b="9497"/>
          <a:stretch>
            <a:fillRect/>
          </a:stretch>
        </p:blipFill>
        <p:spPr>
          <a:xfrm>
            <a:off x="989993" y="1552217"/>
            <a:ext cx="7468205" cy="4280185"/>
          </a:xfrm>
        </p:spPr>
      </p:pic>
    </p:spTree>
    <p:extLst>
      <p:ext uri="{BB962C8B-B14F-4D97-AF65-F5344CB8AC3E}">
        <p14:creationId xmlns:p14="http://schemas.microsoft.com/office/powerpoint/2010/main" val="61472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24046" y="381000"/>
            <a:ext cx="6640445" cy="797061"/>
          </a:xfrm>
        </p:spPr>
        <p:txBody>
          <a:bodyPr/>
          <a:lstStyle/>
          <a:p>
            <a:pPr fontAlgn="auto">
              <a:spcAft>
                <a:spcPts val="0"/>
              </a:spcAft>
              <a:defRPr/>
            </a:pPr>
            <a:r>
              <a:rPr lang="en-US" dirty="0" smtClean="0"/>
              <a:t>Medication: Interactions</a:t>
            </a:r>
          </a:p>
        </p:txBody>
      </p:sp>
      <p:sp>
        <p:nvSpPr>
          <p:cNvPr id="24579" name="Rectangle 3"/>
          <p:cNvSpPr>
            <a:spLocks noGrp="1" noChangeArrowheads="1"/>
          </p:cNvSpPr>
          <p:nvPr>
            <p:ph idx="1"/>
          </p:nvPr>
        </p:nvSpPr>
        <p:spPr>
          <a:xfrm>
            <a:off x="474318" y="1376956"/>
            <a:ext cx="8415310" cy="4753970"/>
          </a:xfrm>
        </p:spPr>
        <p:txBody>
          <a:bodyPr/>
          <a:lstStyle/>
          <a:p>
            <a:r>
              <a:rPr lang="en-US" dirty="0" smtClean="0"/>
              <a:t>Occur when one medication modifies the action of another</a:t>
            </a:r>
          </a:p>
          <a:p>
            <a:r>
              <a:rPr lang="en-US" dirty="0" smtClean="0"/>
              <a:t>A synergistic effect occurs when the combined effect of two medications is greater than the effect of the medications given separately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577" y="3767845"/>
            <a:ext cx="3429732" cy="265510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2" y="3767845"/>
            <a:ext cx="3535085" cy="265510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70764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65252" y="284922"/>
            <a:ext cx="4932761" cy="649548"/>
          </a:xfrm>
        </p:spPr>
        <p:txBody>
          <a:bodyPr>
            <a:normAutofit/>
          </a:bodyPr>
          <a:lstStyle/>
          <a:p>
            <a:pPr fontAlgn="auto">
              <a:spcAft>
                <a:spcPts val="0"/>
              </a:spcAft>
              <a:defRPr/>
            </a:pPr>
            <a:r>
              <a:rPr lang="en-US" dirty="0" smtClean="0"/>
              <a:t>Medication: Routes</a:t>
            </a:r>
          </a:p>
        </p:txBody>
      </p:sp>
      <p:graphicFrame>
        <p:nvGraphicFramePr>
          <p:cNvPr id="29717" name="Group 21"/>
          <p:cNvGraphicFramePr>
            <a:graphicFrameLocks noGrp="1"/>
          </p:cNvGraphicFramePr>
          <p:nvPr>
            <p:ph type="tbl" idx="1"/>
            <p:extLst>
              <p:ext uri="{D42A27DB-BD31-4B8C-83A1-F6EECF244321}">
                <p14:modId xmlns:p14="http://schemas.microsoft.com/office/powerpoint/2010/main" val="423717849"/>
              </p:ext>
            </p:extLst>
          </p:nvPr>
        </p:nvGraphicFramePr>
        <p:xfrm>
          <a:off x="516832" y="1341166"/>
          <a:ext cx="8229602" cy="4886692"/>
        </p:xfrm>
        <a:graphic>
          <a:graphicData uri="http://schemas.openxmlformats.org/drawingml/2006/table">
            <a:tbl>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1440166">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Oral</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Sublingual, buccal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Parenteral</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smtClean="0">
                          <a:ln>
                            <a:noFill/>
                          </a:ln>
                          <a:solidFill>
                            <a:schemeClr val="tx1"/>
                          </a:solidFill>
                          <a:effectLst/>
                          <a:latin typeface="Arial" charset="0"/>
                        </a:rPr>
                        <a:t>ID, Sub-Q, IM, 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80146">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Epidural, Intrathecal (brain), Intraosseous (bone), Intraperitoneal (</a:t>
                      </a:r>
                      <a:r>
                        <a:rPr kumimoji="0" lang="en-US" sz="2000" b="0" i="0" u="none" strike="noStrike" cap="none" normalizeH="0" baseline="0" dirty="0" smtClean="0">
                          <a:ln>
                            <a:noFill/>
                          </a:ln>
                          <a:solidFill>
                            <a:schemeClr val="tx1"/>
                          </a:solidFill>
                          <a:effectLst/>
                          <a:latin typeface="Arial" charset="0"/>
                        </a:rPr>
                        <a:t>abdomen-ex chemo</a:t>
                      </a:r>
                      <a:r>
                        <a:rPr kumimoji="0" lang="en-US" sz="2000" b="0" i="0" u="none" strike="noStrike" cap="none" normalizeH="0" baseline="0" dirty="0" smtClean="0">
                          <a:ln>
                            <a:noFill/>
                          </a:ln>
                          <a:solidFill>
                            <a:schemeClr val="tx1"/>
                          </a:solidFill>
                          <a:effectLst/>
                          <a:latin typeface="Arial" charset="0"/>
                        </a:rPr>
                        <a:t>), Intrapleural (ex. Chemo), </a:t>
                      </a:r>
                      <a:r>
                        <a:rPr kumimoji="0" lang="en-US" sz="2000" b="0" i="0" u="none" strike="noStrike" cap="none" normalizeH="0" baseline="0" dirty="0" smtClean="0">
                          <a:ln>
                            <a:noFill/>
                          </a:ln>
                          <a:solidFill>
                            <a:schemeClr val="tx1"/>
                          </a:solidFill>
                          <a:effectLst/>
                          <a:latin typeface="Arial" charset="0"/>
                        </a:rPr>
                        <a:t>Intra-arterial </a:t>
                      </a:r>
                      <a:r>
                        <a:rPr kumimoji="0" lang="en-US" sz="2000" b="0" i="0" u="none" strike="noStrike" cap="none" normalizeH="0" baseline="0" dirty="0" smtClean="0">
                          <a:ln>
                            <a:noFill/>
                          </a:ln>
                          <a:solidFill>
                            <a:schemeClr val="tx1"/>
                          </a:solidFill>
                          <a:effectLst/>
                          <a:latin typeface="Arial" charset="0"/>
                        </a:rPr>
                        <a:t>(ex. Clot dissolve)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Topical (ex. Nitro, fentanyl)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638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Inhalation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Intraocular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6912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45165" y="581004"/>
            <a:ext cx="6922473" cy="612733"/>
          </a:xfrm>
        </p:spPr>
        <p:txBody>
          <a:bodyPr>
            <a:normAutofit fontScale="90000"/>
          </a:bodyPr>
          <a:lstStyle/>
          <a:p>
            <a:pPr fontAlgn="auto">
              <a:spcAft>
                <a:spcPts val="0"/>
              </a:spcAft>
              <a:defRPr/>
            </a:pPr>
            <a:r>
              <a:rPr lang="en-US" sz="4000" dirty="0" smtClean="0"/>
              <a:t>Medication: Factors Influencing Routes</a:t>
            </a:r>
          </a:p>
        </p:txBody>
      </p:sp>
      <p:sp>
        <p:nvSpPr>
          <p:cNvPr id="20483" name="Rectangle 3"/>
          <p:cNvSpPr>
            <a:spLocks noGrp="1" noChangeArrowheads="1"/>
          </p:cNvSpPr>
          <p:nvPr>
            <p:ph idx="1"/>
          </p:nvPr>
        </p:nvSpPr>
        <p:spPr>
          <a:xfrm>
            <a:off x="455613" y="1499351"/>
            <a:ext cx="8296311" cy="4605150"/>
          </a:xfrm>
        </p:spPr>
        <p:txBody>
          <a:bodyPr>
            <a:normAutofit/>
          </a:bodyPr>
          <a:lstStyle/>
          <a:p>
            <a:pPr fontAlgn="auto">
              <a:spcAft>
                <a:spcPts val="0"/>
              </a:spcAft>
              <a:buFont typeface="Arial" pitchFamily="34" charset="0"/>
              <a:buChar char="•"/>
              <a:defRPr/>
            </a:pPr>
            <a:r>
              <a:rPr lang="en-US" b="1" u="sng" dirty="0" smtClean="0"/>
              <a:t>Oral: </a:t>
            </a:r>
            <a:r>
              <a:rPr lang="en-US" dirty="0" smtClean="0"/>
              <a:t>convenience vs. tolerance, easy to give, often produces local or systemic effects</a:t>
            </a:r>
          </a:p>
          <a:p>
            <a:pPr fontAlgn="auto">
              <a:spcAft>
                <a:spcPts val="0"/>
              </a:spcAft>
              <a:buFont typeface="Arial" pitchFamily="34" charset="0"/>
              <a:buChar char="•"/>
              <a:defRPr/>
            </a:pPr>
            <a:r>
              <a:rPr lang="en-US" b="1" u="sng" dirty="0" smtClean="0"/>
              <a:t>Injections: </a:t>
            </a:r>
            <a:r>
              <a:rPr lang="en-US" dirty="0" smtClean="0"/>
              <a:t>infection risk, needle, bleeding, rapid absorption</a:t>
            </a:r>
          </a:p>
          <a:p>
            <a:pPr fontAlgn="auto">
              <a:spcAft>
                <a:spcPts val="0"/>
              </a:spcAft>
              <a:buFont typeface="Arial" pitchFamily="34" charset="0"/>
              <a:buChar char="•"/>
              <a:defRPr/>
            </a:pPr>
            <a:r>
              <a:rPr lang="en-US" b="1" u="sng" dirty="0" smtClean="0"/>
              <a:t>Skin/topical: </a:t>
            </a:r>
            <a:r>
              <a:rPr lang="en-US" dirty="0" smtClean="0"/>
              <a:t>painless, caution w/abrasions, provides local effects</a:t>
            </a:r>
          </a:p>
          <a:p>
            <a:pPr fontAlgn="auto">
              <a:spcAft>
                <a:spcPts val="0"/>
              </a:spcAft>
              <a:buFont typeface="Arial" pitchFamily="34" charset="0"/>
              <a:buChar char="•"/>
              <a:defRPr/>
            </a:pPr>
            <a:r>
              <a:rPr lang="en-US" b="1" u="sng" dirty="0" smtClean="0"/>
              <a:t>Transdermal: </a:t>
            </a:r>
            <a:r>
              <a:rPr lang="en-US" dirty="0" smtClean="0"/>
              <a:t>prolonged systemic effects</a:t>
            </a:r>
          </a:p>
          <a:p>
            <a:pPr fontAlgn="auto">
              <a:spcAft>
                <a:spcPts val="0"/>
              </a:spcAft>
              <a:buFont typeface="Arial" pitchFamily="34" charset="0"/>
              <a:buChar char="•"/>
              <a:defRPr/>
            </a:pPr>
            <a:r>
              <a:rPr lang="en-US" b="1" u="sng" dirty="0" smtClean="0"/>
              <a:t>Mucous membranes: </a:t>
            </a:r>
            <a:r>
              <a:rPr lang="en-US" dirty="0" smtClean="0"/>
              <a:t>sensitive, less pleasant,</a:t>
            </a:r>
          </a:p>
          <a:p>
            <a:pPr fontAlgn="auto">
              <a:spcAft>
                <a:spcPts val="0"/>
              </a:spcAft>
              <a:buFont typeface="Arial" pitchFamily="34" charset="0"/>
              <a:buChar char="•"/>
              <a:defRPr/>
            </a:pPr>
            <a:r>
              <a:rPr lang="en-US" b="1" u="sng" dirty="0" smtClean="0"/>
              <a:t>Inhalation: </a:t>
            </a:r>
            <a:r>
              <a:rPr lang="en-US" dirty="0" smtClean="0"/>
              <a:t>provides rapid effect for local respiratory effect, potential serious side effects</a:t>
            </a:r>
          </a:p>
        </p:txBody>
      </p:sp>
    </p:spTree>
    <p:extLst>
      <p:ext uri="{BB962C8B-B14F-4D97-AF65-F5344CB8AC3E}">
        <p14:creationId xmlns:p14="http://schemas.microsoft.com/office/powerpoint/2010/main" val="162266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813" y="293419"/>
            <a:ext cx="4795694" cy="738610"/>
          </a:xfrm>
        </p:spPr>
        <p:txBody>
          <a:bodyPr/>
          <a:lstStyle/>
          <a:p>
            <a:r>
              <a:rPr lang="en-US" dirty="0">
                <a:solidFill>
                  <a:srgbClr val="292929"/>
                </a:solidFill>
              </a:rPr>
              <a:t>Oral </a:t>
            </a:r>
            <a:r>
              <a:rPr lang="en-US" dirty="0" smtClean="0">
                <a:solidFill>
                  <a:srgbClr val="292929"/>
                </a:solidFill>
              </a:rPr>
              <a:t>Route</a:t>
            </a:r>
            <a:endParaRPr lang="en-US" dirty="0">
              <a:solidFill>
                <a:srgbClr val="292929"/>
              </a:solidFill>
            </a:endParaRPr>
          </a:p>
        </p:txBody>
      </p:sp>
      <p:sp>
        <p:nvSpPr>
          <p:cNvPr id="7" name="Content Placeholder 6"/>
          <p:cNvSpPr>
            <a:spLocks noGrp="1"/>
          </p:cNvSpPr>
          <p:nvPr>
            <p:ph sz="half" idx="2"/>
          </p:nvPr>
        </p:nvSpPr>
        <p:spPr>
          <a:xfrm>
            <a:off x="717813" y="1829693"/>
            <a:ext cx="4038600" cy="3219141"/>
          </a:xfrm>
        </p:spPr>
        <p:txBody>
          <a:bodyPr>
            <a:normAutofit lnSpcReduction="10000"/>
          </a:bodyPr>
          <a:lstStyle/>
          <a:p>
            <a:pPr lvl="0"/>
            <a:r>
              <a:rPr lang="en-US" sz="2700" dirty="0">
                <a:solidFill>
                  <a:srgbClr val="292929"/>
                </a:solidFill>
              </a:rPr>
              <a:t>Easiest and most desirable route</a:t>
            </a:r>
          </a:p>
          <a:p>
            <a:pPr lvl="0"/>
            <a:r>
              <a:rPr lang="en-US" sz="2700" dirty="0" smtClean="0">
                <a:solidFill>
                  <a:srgbClr val="292929"/>
                </a:solidFill>
              </a:rPr>
              <a:t>Food </a:t>
            </a:r>
            <a:r>
              <a:rPr lang="en-US" sz="2700" dirty="0">
                <a:solidFill>
                  <a:srgbClr val="292929"/>
                </a:solidFill>
              </a:rPr>
              <a:t>may decrease therapeutic effect</a:t>
            </a:r>
            <a:r>
              <a:rPr lang="en-US" sz="2700" dirty="0" smtClean="0">
                <a:solidFill>
                  <a:srgbClr val="292929"/>
                </a:solidFill>
              </a:rPr>
              <a:t>.</a:t>
            </a:r>
          </a:p>
          <a:p>
            <a:pPr lvl="0"/>
            <a:r>
              <a:rPr lang="en-US" sz="2700" dirty="0" smtClean="0">
                <a:solidFill>
                  <a:srgbClr val="292929"/>
                </a:solidFill>
              </a:rPr>
              <a:t>Assess patient’s ability to swallow</a:t>
            </a:r>
          </a:p>
          <a:p>
            <a:pPr lvl="0"/>
            <a:endParaRPr lang="en-US" sz="2700" dirty="0">
              <a:solidFill>
                <a:srgbClr val="292929"/>
              </a:solidFill>
            </a:endParaRPr>
          </a:p>
          <a:p>
            <a:endParaRPr lang="en-US" dirty="0">
              <a:solidFill>
                <a:srgbClr val="292929"/>
              </a:solidFill>
            </a:endParaRPr>
          </a:p>
        </p:txBody>
      </p:sp>
      <p:sp>
        <p:nvSpPr>
          <p:cNvPr id="5" name="Slide Number Placeholder 4"/>
          <p:cNvSpPr>
            <a:spLocks noGrp="1"/>
          </p:cNvSpPr>
          <p:nvPr>
            <p:ph type="sldNum" sz="quarter" idx="12"/>
          </p:nvPr>
        </p:nvSpPr>
        <p:spPr/>
        <p:txBody>
          <a:bodyPr/>
          <a:lstStyle/>
          <a:p>
            <a:fld id="{3DDCE782-FE2F-461F-8DE5-823282FBAAE6}" type="slidenum">
              <a:rPr lang="en-US" smtClean="0">
                <a:solidFill>
                  <a:prstClr val="black">
                    <a:tint val="75000"/>
                  </a:prstClr>
                </a:solidFill>
              </a:rPr>
              <a:pPr/>
              <a:t>13</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039" y="600161"/>
            <a:ext cx="3375761" cy="507286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190112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1870" y="274638"/>
            <a:ext cx="4776619" cy="671060"/>
          </a:xfrm>
        </p:spPr>
        <p:txBody>
          <a:bodyPr>
            <a:normAutofit/>
          </a:bodyPr>
          <a:lstStyle/>
          <a:p>
            <a:r>
              <a:rPr lang="en-US" dirty="0" smtClean="0"/>
              <a:t>Oral Route</a:t>
            </a:r>
            <a:endParaRPr lang="en-US" dirty="0"/>
          </a:p>
        </p:txBody>
      </p:sp>
      <p:sp>
        <p:nvSpPr>
          <p:cNvPr id="5" name="Text Placeholder 4"/>
          <p:cNvSpPr>
            <a:spLocks noGrp="1"/>
          </p:cNvSpPr>
          <p:nvPr>
            <p:ph type="body" idx="1"/>
          </p:nvPr>
        </p:nvSpPr>
        <p:spPr>
          <a:xfrm>
            <a:off x="457200" y="1323977"/>
            <a:ext cx="4040188" cy="850898"/>
          </a:xfrm>
        </p:spPr>
        <p:txBody>
          <a:bodyPr>
            <a:normAutofit/>
          </a:bodyPr>
          <a:lstStyle/>
          <a:p>
            <a:r>
              <a:rPr lang="en-US" sz="2800" dirty="0">
                <a:solidFill>
                  <a:srgbClr val="292929"/>
                </a:solidFill>
              </a:rPr>
              <a:t>Sublingual: under tongue</a:t>
            </a:r>
            <a:endParaRPr lang="en-US" dirty="0">
              <a:solidFill>
                <a:srgbClr val="292929"/>
              </a:solidFill>
            </a:endParaRPr>
          </a:p>
        </p:txBody>
      </p:sp>
      <p:pic>
        <p:nvPicPr>
          <p:cNvPr id="51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174875"/>
            <a:ext cx="3452980" cy="39512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4645025" y="1391527"/>
            <a:ext cx="4041775" cy="783348"/>
          </a:xfrm>
        </p:spPr>
        <p:txBody>
          <a:bodyPr>
            <a:normAutofit lnSpcReduction="10000"/>
          </a:bodyPr>
          <a:lstStyle/>
          <a:p>
            <a:pPr lvl="0" algn="l">
              <a:lnSpc>
                <a:spcPct val="90000"/>
              </a:lnSpc>
              <a:buClr>
                <a:srgbClr val="D16349"/>
              </a:buClr>
              <a:defRPr/>
            </a:pPr>
            <a:r>
              <a:rPr lang="en-US" sz="2800" dirty="0">
                <a:solidFill>
                  <a:srgbClr val="292929"/>
                </a:solidFill>
              </a:rPr>
              <a:t>Buccal: inside mouth, cheek </a:t>
            </a:r>
            <a:r>
              <a:rPr lang="en-US" sz="2800" dirty="0" smtClean="0">
                <a:solidFill>
                  <a:srgbClr val="292929"/>
                </a:solidFill>
              </a:rPr>
              <a:t>area</a:t>
            </a:r>
            <a:endParaRPr lang="en-US" sz="2800" dirty="0">
              <a:solidFill>
                <a:srgbClr val="292929"/>
              </a:solidFill>
            </a:endParaRPr>
          </a:p>
        </p:txBody>
      </p:sp>
      <p:pic>
        <p:nvPicPr>
          <p:cNvPr id="5123"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4800599" y="2174875"/>
            <a:ext cx="3625957" cy="395128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81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418583" y="274638"/>
            <a:ext cx="6263455" cy="644040"/>
          </a:xfrm>
        </p:spPr>
        <p:txBody>
          <a:bodyPr>
            <a:normAutofit fontScale="90000"/>
          </a:bodyPr>
          <a:lstStyle/>
          <a:p>
            <a:pPr fontAlgn="auto">
              <a:spcAft>
                <a:spcPts val="0"/>
              </a:spcAft>
              <a:defRPr/>
            </a:pPr>
            <a:r>
              <a:rPr lang="en-US" sz="4000" dirty="0" smtClean="0"/>
              <a:t>Medication: Nasogastric tube</a:t>
            </a:r>
          </a:p>
        </p:txBody>
      </p:sp>
      <p:sp>
        <p:nvSpPr>
          <p:cNvPr id="23555" name="Rectangle 3"/>
          <p:cNvSpPr>
            <a:spLocks noGrp="1" noChangeArrowheads="1"/>
          </p:cNvSpPr>
          <p:nvPr>
            <p:ph sz="half" idx="1"/>
          </p:nvPr>
        </p:nvSpPr>
        <p:spPr>
          <a:xfrm>
            <a:off x="4833194" y="1463238"/>
            <a:ext cx="4037012" cy="4525963"/>
          </a:xfrm>
        </p:spPr>
        <p:txBody>
          <a:bodyPr>
            <a:normAutofit/>
          </a:bodyPr>
          <a:lstStyle/>
          <a:p>
            <a:pPr fontAlgn="auto">
              <a:spcAft>
                <a:spcPts val="0"/>
              </a:spcAft>
              <a:buFont typeface="Arial" pitchFamily="34" charset="0"/>
              <a:buChar char="•"/>
              <a:defRPr/>
            </a:pPr>
            <a:r>
              <a:rPr lang="en-US" dirty="0" smtClean="0"/>
              <a:t>Liquid form</a:t>
            </a:r>
          </a:p>
          <a:p>
            <a:pPr fontAlgn="auto">
              <a:spcAft>
                <a:spcPts val="0"/>
              </a:spcAft>
              <a:buFont typeface="Arial" pitchFamily="34" charset="0"/>
              <a:buChar char="•"/>
              <a:defRPr/>
            </a:pPr>
            <a:r>
              <a:rPr lang="en-US" dirty="0" smtClean="0"/>
              <a:t>Dissolve  in 15-30 ml. warm water (avoid enteric coated or time release)</a:t>
            </a:r>
          </a:p>
          <a:p>
            <a:pPr fontAlgn="auto">
              <a:spcAft>
                <a:spcPts val="0"/>
              </a:spcAft>
              <a:buFont typeface="Arial" pitchFamily="34" charset="0"/>
              <a:buChar char="•"/>
              <a:defRPr/>
            </a:pPr>
            <a:r>
              <a:rPr lang="en-US" dirty="0" smtClean="0"/>
              <a:t>Flush tube with 15-30 ml of water between medications </a:t>
            </a:r>
          </a:p>
          <a:p>
            <a:pPr fontAlgn="auto">
              <a:spcAft>
                <a:spcPts val="0"/>
              </a:spcAft>
              <a:buFont typeface="Arial" pitchFamily="34" charset="0"/>
              <a:buChar char="•"/>
              <a:defRPr/>
            </a:pPr>
            <a:r>
              <a:rPr lang="en-US" dirty="0" smtClean="0"/>
              <a:t>Flush afterwards with 30-60ml</a:t>
            </a:r>
          </a:p>
          <a:p>
            <a:pPr fontAlgn="auto">
              <a:spcAft>
                <a:spcPts val="0"/>
              </a:spcAft>
              <a:buFont typeface="Arial" pitchFamily="34" charset="0"/>
              <a:buChar char="•"/>
              <a:defRPr/>
            </a:pPr>
            <a:r>
              <a:rPr lang="en-US" dirty="0" smtClean="0"/>
              <a:t>If to suction, clamp 30 min</a:t>
            </a:r>
          </a:p>
          <a:p>
            <a:pPr fontAlgn="auto">
              <a:spcAft>
                <a:spcPts val="0"/>
              </a:spcAft>
              <a:buFont typeface="Wingdings 2"/>
              <a:buChar char=""/>
              <a:defRPr/>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69" y="1463238"/>
            <a:ext cx="3657599"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68" y="3716035"/>
            <a:ext cx="3543300" cy="2657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55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070" y="318310"/>
            <a:ext cx="4944077" cy="586858"/>
          </a:xfrm>
        </p:spPr>
        <p:txBody>
          <a:bodyPr>
            <a:normAutofit/>
          </a:bodyPr>
          <a:lstStyle/>
          <a:p>
            <a:r>
              <a:rPr lang="en-US" dirty="0" smtClean="0"/>
              <a:t>Nasal Instillation</a:t>
            </a:r>
            <a:endParaRPr lang="en-US" dirty="0"/>
          </a:p>
        </p:txBody>
      </p:sp>
      <p:pic>
        <p:nvPicPr>
          <p:cNvPr id="3074" name="Picture 2" descr="\\192.168.7.143\els02\Year 2012\014_Potter8e\To Client\29-03-2012\Potter-03-Apr-2012\jpg\Chapter31\031b0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382939" cy="3340654"/>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192.168.7.143\els02\Year 2012\014_Potter8e\To Client\29-03-2012\Potter-03-Apr-2012\jpg\Chapter31\031b016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747" y="1079500"/>
            <a:ext cx="3670941" cy="346445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73225" y="4659638"/>
            <a:ext cx="7638064" cy="1446550"/>
          </a:xfrm>
          <a:prstGeom prst="rect">
            <a:avLst/>
          </a:prstGeom>
          <a:noFill/>
        </p:spPr>
        <p:txBody>
          <a:bodyPr wrap="square" rtlCol="0">
            <a:spAutoFit/>
          </a:bodyPr>
          <a:lstStyle/>
          <a:p>
            <a:pPr marL="182880" lvl="0" indent="-182880" fontAlgn="auto">
              <a:spcBef>
                <a:spcPct val="20000"/>
              </a:spcBef>
              <a:spcAft>
                <a:spcPts val="0"/>
              </a:spcAft>
              <a:buClr>
                <a:srgbClr val="D16349"/>
              </a:buClr>
              <a:buSzPct val="85000"/>
              <a:buFont typeface="Arial" pitchFamily="34" charset="0"/>
              <a:buChar char="•"/>
            </a:pPr>
            <a:r>
              <a:rPr lang="en-US" sz="2000" dirty="0">
                <a:solidFill>
                  <a:srgbClr val="292929"/>
                </a:solidFill>
                <a:latin typeface="Arial"/>
              </a:rPr>
              <a:t>May self-administer</a:t>
            </a:r>
          </a:p>
          <a:p>
            <a:pPr marL="182880" lvl="0" indent="-182880" fontAlgn="auto">
              <a:spcBef>
                <a:spcPct val="20000"/>
              </a:spcBef>
              <a:spcAft>
                <a:spcPts val="0"/>
              </a:spcAft>
              <a:buClr>
                <a:srgbClr val="D16349"/>
              </a:buClr>
              <a:buSzPct val="85000"/>
              <a:buFont typeface="Arial" pitchFamily="34" charset="0"/>
              <a:buChar char="•"/>
            </a:pPr>
            <a:r>
              <a:rPr lang="en-US" sz="2000" dirty="0">
                <a:solidFill>
                  <a:srgbClr val="292929"/>
                </a:solidFill>
                <a:latin typeface="Arial"/>
              </a:rPr>
              <a:t>Check nares for irritation</a:t>
            </a:r>
          </a:p>
          <a:p>
            <a:pPr marL="182880" lvl="0" indent="-182880" fontAlgn="auto">
              <a:spcBef>
                <a:spcPct val="20000"/>
              </a:spcBef>
              <a:spcAft>
                <a:spcPts val="0"/>
              </a:spcAft>
              <a:buClr>
                <a:srgbClr val="D16349"/>
              </a:buClr>
              <a:buSzPct val="85000"/>
              <a:buFont typeface="Arial" pitchFamily="34" charset="0"/>
              <a:buChar char="•"/>
            </a:pPr>
            <a:r>
              <a:rPr lang="en-US" sz="2000" dirty="0">
                <a:solidFill>
                  <a:srgbClr val="292929"/>
                </a:solidFill>
                <a:latin typeface="Arial"/>
              </a:rPr>
              <a:t>Nasal packing for bleeding and certain surgeries may be used- applied by provider</a:t>
            </a:r>
          </a:p>
        </p:txBody>
      </p:sp>
    </p:spTree>
    <p:extLst>
      <p:ext uri="{BB962C8B-B14F-4D97-AF65-F5344CB8AC3E}">
        <p14:creationId xmlns:p14="http://schemas.microsoft.com/office/powerpoint/2010/main" val="412102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562" y="427633"/>
            <a:ext cx="4574501" cy="617020"/>
          </a:xfrm>
        </p:spPr>
        <p:txBody>
          <a:bodyPr>
            <a:normAutofit/>
          </a:bodyPr>
          <a:lstStyle/>
          <a:p>
            <a:r>
              <a:rPr lang="en-US" dirty="0" smtClean="0"/>
              <a:t>Topical Medications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Eye instillation</a:t>
            </a:r>
          </a:p>
          <a:p>
            <a:pPr lvl="1"/>
            <a:r>
              <a:rPr lang="en-US" dirty="0" smtClean="0"/>
              <a:t>Avoid the cornea.</a:t>
            </a:r>
          </a:p>
          <a:p>
            <a:pPr lvl="1"/>
            <a:r>
              <a:rPr lang="en-US" dirty="0" smtClean="0"/>
              <a:t>Avoid the eyelids with droppers or tubes to decrease the risk of infection.</a:t>
            </a:r>
          </a:p>
          <a:p>
            <a:pPr lvl="1"/>
            <a:r>
              <a:rPr lang="en-US" dirty="0" smtClean="0"/>
              <a:t>Use only on the affected eye.</a:t>
            </a:r>
          </a:p>
          <a:p>
            <a:pPr lvl="1"/>
            <a:r>
              <a:rPr lang="en-US" dirty="0" smtClean="0"/>
              <a:t>Never allow a patient to use another patient’s eye medication.</a:t>
            </a:r>
          </a:p>
        </p:txBody>
      </p:sp>
      <p:pic>
        <p:nvPicPr>
          <p:cNvPr id="1331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301040" cy="291610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4330458"/>
            <a:ext cx="4191000" cy="1865126"/>
          </a:xfrm>
          <a:prstGeom prst="rect">
            <a:avLst/>
          </a:prstGeom>
          <a:noFill/>
        </p:spPr>
        <p:txBody>
          <a:bodyPr wrap="square" rtlCol="0">
            <a:spAutoFit/>
          </a:bodyPr>
          <a:lstStyle/>
          <a:p>
            <a:pPr marL="182880" lvl="0" indent="-182880" fontAlgn="auto">
              <a:spcBef>
                <a:spcPct val="20000"/>
              </a:spcBef>
              <a:spcAft>
                <a:spcPts val="0"/>
              </a:spcAft>
              <a:buClr>
                <a:srgbClr val="D16349"/>
              </a:buClr>
              <a:buSzPct val="85000"/>
              <a:buFont typeface="Arial" pitchFamily="34" charset="0"/>
              <a:buChar char="•"/>
            </a:pPr>
            <a:r>
              <a:rPr lang="en-US" dirty="0">
                <a:solidFill>
                  <a:srgbClr val="292929"/>
                </a:solidFill>
                <a:latin typeface="Arial"/>
              </a:rPr>
              <a:t>Elderly may have difficulty with drops</a:t>
            </a:r>
          </a:p>
          <a:p>
            <a:pPr marL="182880" lvl="0" indent="-182880" fontAlgn="auto">
              <a:spcBef>
                <a:spcPct val="20000"/>
              </a:spcBef>
              <a:spcAft>
                <a:spcPts val="0"/>
              </a:spcAft>
              <a:buClr>
                <a:srgbClr val="D16349"/>
              </a:buClr>
              <a:buSzPct val="85000"/>
              <a:buFont typeface="Arial" pitchFamily="34" charset="0"/>
              <a:buChar char="•"/>
            </a:pPr>
            <a:r>
              <a:rPr lang="en-US" dirty="0">
                <a:solidFill>
                  <a:srgbClr val="292929"/>
                </a:solidFill>
                <a:latin typeface="Arial"/>
              </a:rPr>
              <a:t>Risk of transmitting infection from one eye to the other, do not touch any part of the eye with eye </a:t>
            </a:r>
            <a:r>
              <a:rPr lang="en-US" dirty="0" smtClean="0">
                <a:solidFill>
                  <a:srgbClr val="292929"/>
                </a:solidFill>
                <a:latin typeface="Arial"/>
              </a:rPr>
              <a:t>applicator</a:t>
            </a:r>
          </a:p>
          <a:p>
            <a:pPr marL="182880" lvl="0" indent="-182880" fontAlgn="auto">
              <a:spcBef>
                <a:spcPct val="20000"/>
              </a:spcBef>
              <a:spcAft>
                <a:spcPts val="0"/>
              </a:spcAft>
              <a:buClr>
                <a:srgbClr val="D16349"/>
              </a:buClr>
              <a:buSzPct val="85000"/>
              <a:buFont typeface="Arial" pitchFamily="34" charset="0"/>
              <a:buChar char="•"/>
            </a:pPr>
            <a:r>
              <a:rPr lang="en-US" dirty="0" smtClean="0">
                <a:solidFill>
                  <a:srgbClr val="292929"/>
                </a:solidFill>
                <a:latin typeface="Arial"/>
              </a:rPr>
              <a:t>Apply </a:t>
            </a:r>
            <a:r>
              <a:rPr lang="en-US" dirty="0">
                <a:solidFill>
                  <a:srgbClr val="292929"/>
                </a:solidFill>
                <a:latin typeface="Arial"/>
              </a:rPr>
              <a:t>ointment along lower eyelid, drops into </a:t>
            </a:r>
            <a:r>
              <a:rPr lang="en-US" dirty="0" err="1">
                <a:solidFill>
                  <a:srgbClr val="292929"/>
                </a:solidFill>
                <a:latin typeface="Arial"/>
              </a:rPr>
              <a:t>conjunctival</a:t>
            </a:r>
            <a:r>
              <a:rPr lang="en-US" dirty="0">
                <a:solidFill>
                  <a:srgbClr val="292929"/>
                </a:solidFill>
                <a:latin typeface="Arial"/>
              </a:rPr>
              <a:t> sac</a:t>
            </a:r>
          </a:p>
        </p:txBody>
      </p:sp>
    </p:spTree>
    <p:extLst>
      <p:ext uri="{BB962C8B-B14F-4D97-AF65-F5344CB8AC3E}">
        <p14:creationId xmlns:p14="http://schemas.microsoft.com/office/powerpoint/2010/main" val="4141454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32" y="258586"/>
            <a:ext cx="6820195" cy="1088495"/>
          </a:xfrm>
        </p:spPr>
        <p:txBody>
          <a:bodyPr/>
          <a:lstStyle/>
          <a:p>
            <a:r>
              <a:rPr lang="en-US" dirty="0" smtClean="0"/>
              <a:t>Topical Medications</a:t>
            </a:r>
            <a:endParaRPr lang="en-US" dirty="0"/>
          </a:p>
        </p:txBody>
      </p:sp>
      <p:sp>
        <p:nvSpPr>
          <p:cNvPr id="3" name="Content Placeholder 2"/>
          <p:cNvSpPr>
            <a:spLocks noGrp="1"/>
          </p:cNvSpPr>
          <p:nvPr>
            <p:ph sz="half" idx="1"/>
          </p:nvPr>
        </p:nvSpPr>
        <p:spPr>
          <a:xfrm>
            <a:off x="685800" y="1676399"/>
            <a:ext cx="3810000" cy="4724401"/>
          </a:xfrm>
        </p:spPr>
        <p:txBody>
          <a:bodyPr>
            <a:normAutofit lnSpcReduction="10000"/>
          </a:bodyPr>
          <a:lstStyle/>
          <a:p>
            <a:r>
              <a:rPr lang="en-US" sz="2400" dirty="0" smtClean="0"/>
              <a:t>Ear instillation</a:t>
            </a:r>
          </a:p>
          <a:p>
            <a:pPr lvl="1"/>
            <a:r>
              <a:rPr lang="en-US" sz="2000" dirty="0" smtClean="0"/>
              <a:t>Structures are very sensitive to temperature.</a:t>
            </a:r>
          </a:p>
          <a:p>
            <a:pPr lvl="1"/>
            <a:r>
              <a:rPr lang="en-US" sz="2000" dirty="0" smtClean="0"/>
              <a:t>Use sterile solutions.</a:t>
            </a:r>
          </a:p>
          <a:p>
            <a:pPr lvl="1"/>
            <a:r>
              <a:rPr lang="en-US" sz="2000" dirty="0" smtClean="0"/>
              <a:t>Drainage may indicate eardrum rupture.</a:t>
            </a:r>
          </a:p>
          <a:p>
            <a:pPr lvl="1"/>
            <a:r>
              <a:rPr lang="en-US" sz="2000" dirty="0" smtClean="0"/>
              <a:t>Never occlude the ear canal.</a:t>
            </a:r>
          </a:p>
          <a:p>
            <a:pPr lvl="1"/>
            <a:r>
              <a:rPr lang="en-US" sz="2000" dirty="0" smtClean="0"/>
              <a:t>Do not force medication into an occluded ear canal.</a:t>
            </a:r>
            <a:endParaRPr lang="en-US" sz="2000" dirty="0"/>
          </a:p>
        </p:txBody>
      </p:sp>
      <p:pic>
        <p:nvPicPr>
          <p:cNvPr id="4098" name="Picture 2" descr="\\192.168.7.143\els02\Year 2012\014_Potter8e\To Client\29-03-2012\Potter-03-Apr-2012\jpg\Chapter31\031b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330" y="1684158"/>
            <a:ext cx="4592270" cy="34212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8968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65" y="310737"/>
            <a:ext cx="6316662" cy="582134"/>
          </a:xfrm>
        </p:spPr>
        <p:txBody>
          <a:bodyPr>
            <a:normAutofit fontScale="90000"/>
          </a:bodyPr>
          <a:lstStyle/>
          <a:p>
            <a:r>
              <a:rPr lang="en-US" dirty="0">
                <a:solidFill>
                  <a:srgbClr val="292929"/>
                </a:solidFill>
              </a:rPr>
              <a:t>Medication: Concepts </a:t>
            </a:r>
          </a:p>
        </p:txBody>
      </p:sp>
      <p:sp>
        <p:nvSpPr>
          <p:cNvPr id="3" name="Content Placeholder 2"/>
          <p:cNvSpPr>
            <a:spLocks noGrp="1"/>
          </p:cNvSpPr>
          <p:nvPr>
            <p:ph idx="1"/>
          </p:nvPr>
        </p:nvSpPr>
        <p:spPr>
          <a:xfrm>
            <a:off x="379291" y="1258386"/>
            <a:ext cx="8468606" cy="5108341"/>
          </a:xfrm>
        </p:spPr>
        <p:txBody>
          <a:bodyPr>
            <a:normAutofit fontScale="92500"/>
          </a:bodyPr>
          <a:lstStyle/>
          <a:p>
            <a:pPr marL="514350" indent="-514350">
              <a:buFont typeface="+mj-lt"/>
              <a:buAutoNum type="arabicPeriod"/>
            </a:pPr>
            <a:r>
              <a:rPr lang="en-US" sz="3200" dirty="0" smtClean="0"/>
              <a:t>Medications are available in a variety of forms.</a:t>
            </a:r>
          </a:p>
          <a:p>
            <a:pPr marL="514350" indent="-514350">
              <a:buFont typeface="+mj-lt"/>
              <a:buAutoNum type="arabicPeriod"/>
            </a:pPr>
            <a:r>
              <a:rPr lang="en-US" sz="3200" dirty="0" smtClean="0"/>
              <a:t>The form of the medication determines its route of administration.</a:t>
            </a:r>
          </a:p>
          <a:p>
            <a:pPr marL="514350" indent="-514350">
              <a:buFont typeface="+mj-lt"/>
              <a:buAutoNum type="arabicPeriod"/>
            </a:pPr>
            <a:r>
              <a:rPr lang="en-US" sz="3200" dirty="0" smtClean="0"/>
              <a:t>The composition of a medication enhances it absorption and metabolism.</a:t>
            </a:r>
          </a:p>
          <a:p>
            <a:pPr marL="514350" indent="-514350">
              <a:buFont typeface="+mj-lt"/>
              <a:buAutoNum type="arabicPeriod"/>
            </a:pPr>
            <a:r>
              <a:rPr lang="en-US" sz="3200" dirty="0" smtClean="0"/>
              <a:t>Many medications come in several forms so be certain to use the proper form.</a:t>
            </a:r>
            <a:endParaRPr lang="en-US" sz="3200" dirty="0"/>
          </a:p>
        </p:txBody>
      </p:sp>
    </p:spTree>
    <p:extLst>
      <p:ext uri="{BB962C8B-B14F-4D97-AF65-F5344CB8AC3E}">
        <p14:creationId xmlns:p14="http://schemas.microsoft.com/office/powerpoint/2010/main" val="3906775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spc="0" dirty="0">
                <a:solidFill>
                  <a:prstClr val="black"/>
                </a:solidFill>
                <a:latin typeface="Calibri"/>
              </a:rPr>
              <a:t>Topical Medications</a:t>
            </a:r>
            <a:endParaRPr lang="en-US" dirty="0"/>
          </a:p>
        </p:txBody>
      </p:sp>
      <p:sp>
        <p:nvSpPr>
          <p:cNvPr id="3" name="Content Placeholder 2"/>
          <p:cNvSpPr>
            <a:spLocks noGrp="1"/>
          </p:cNvSpPr>
          <p:nvPr>
            <p:ph idx="1"/>
          </p:nvPr>
        </p:nvSpPr>
        <p:spPr>
          <a:xfrm>
            <a:off x="457200" y="1566334"/>
            <a:ext cx="8229600" cy="2686926"/>
          </a:xfrm>
        </p:spPr>
        <p:txBody>
          <a:bodyPr>
            <a:normAutofit/>
          </a:bodyPr>
          <a:lstStyle/>
          <a:p>
            <a:r>
              <a:rPr lang="en-US" dirty="0"/>
              <a:t>Skin</a:t>
            </a:r>
          </a:p>
          <a:p>
            <a:pPr lvl="1"/>
            <a:r>
              <a:rPr lang="en-US" dirty="0"/>
              <a:t>Use </a:t>
            </a:r>
            <a:r>
              <a:rPr lang="en-US" dirty="0" smtClean="0"/>
              <a:t>gloves and applicators.</a:t>
            </a:r>
            <a:endParaRPr lang="en-US" dirty="0"/>
          </a:p>
          <a:p>
            <a:pPr lvl="1"/>
            <a:r>
              <a:rPr lang="en-US" dirty="0"/>
              <a:t>Use sterile technique if the patient has an open wound.</a:t>
            </a:r>
          </a:p>
          <a:p>
            <a:pPr lvl="1"/>
            <a:r>
              <a:rPr lang="en-US" dirty="0"/>
              <a:t>Clean skin </a:t>
            </a:r>
            <a:r>
              <a:rPr lang="en-US" dirty="0" smtClean="0"/>
              <a:t>first—remove tissue and crusting.</a:t>
            </a:r>
          </a:p>
          <a:p>
            <a:pPr lvl="1"/>
            <a:r>
              <a:rPr lang="en-US" dirty="0" smtClean="0"/>
              <a:t>Apply ointments and pastes evenly.</a:t>
            </a:r>
            <a:endParaRPr lang="en-US" dirty="0"/>
          </a:p>
          <a:p>
            <a:pPr lvl="1"/>
            <a:r>
              <a:rPr lang="en-US" dirty="0"/>
              <a:t>Follow directions for each type of medication.</a:t>
            </a: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87" y="4114799"/>
            <a:ext cx="3423313" cy="270769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345" y="4253260"/>
            <a:ext cx="3592342" cy="246559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41549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54" y="89766"/>
            <a:ext cx="7773338" cy="1596177"/>
          </a:xfrm>
        </p:spPr>
        <p:txBody>
          <a:bodyPr/>
          <a:lstStyle/>
          <a:p>
            <a:pPr algn="ctr"/>
            <a:r>
              <a:rPr lang="en-US" sz="4400" spc="0" dirty="0">
                <a:solidFill>
                  <a:prstClr val="black"/>
                </a:solidFill>
                <a:latin typeface="Calibri"/>
              </a:rPr>
              <a:t>Topical Medications</a:t>
            </a:r>
            <a:endParaRPr lang="en-US" dirty="0"/>
          </a:p>
        </p:txBody>
      </p:sp>
      <p:sp>
        <p:nvSpPr>
          <p:cNvPr id="3" name="Content Placeholder 2"/>
          <p:cNvSpPr>
            <a:spLocks noGrp="1"/>
          </p:cNvSpPr>
          <p:nvPr>
            <p:ph idx="1"/>
          </p:nvPr>
        </p:nvSpPr>
        <p:spPr>
          <a:xfrm>
            <a:off x="1837386" y="1677025"/>
            <a:ext cx="7187345" cy="4275666"/>
          </a:xfrm>
        </p:spPr>
        <p:txBody>
          <a:bodyPr/>
          <a:lstStyle/>
          <a:p>
            <a:pPr lvl="1"/>
            <a:r>
              <a:rPr lang="en-US" sz="2000" dirty="0"/>
              <a:t>Transdermal patches:</a:t>
            </a:r>
          </a:p>
          <a:p>
            <a:pPr lvl="2"/>
            <a:r>
              <a:rPr lang="en-US" sz="2000" dirty="0"/>
              <a:t>Remove old patch before applying new.</a:t>
            </a:r>
          </a:p>
          <a:p>
            <a:pPr lvl="2"/>
            <a:r>
              <a:rPr lang="en-US" sz="2000" dirty="0"/>
              <a:t>Document the location of the new patch.</a:t>
            </a:r>
          </a:p>
          <a:p>
            <a:pPr lvl="2"/>
            <a:r>
              <a:rPr lang="en-US" sz="2000" dirty="0"/>
              <a:t>Ask about patches during the medication history.</a:t>
            </a:r>
          </a:p>
          <a:p>
            <a:pPr lvl="2"/>
            <a:r>
              <a:rPr lang="en-US" sz="2000" dirty="0"/>
              <a:t>Apply a label to the patch if it is difficult to see.</a:t>
            </a:r>
          </a:p>
          <a:p>
            <a:pPr lvl="2"/>
            <a:r>
              <a:rPr lang="en-US" sz="2000" dirty="0"/>
              <a:t>Document removal of the patch as well.</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51" y="4721778"/>
            <a:ext cx="3209541" cy="213622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93" y="2034834"/>
            <a:ext cx="1926488" cy="26869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587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44719"/>
            <a:ext cx="7773338" cy="1596177"/>
          </a:xfrm>
        </p:spPr>
        <p:txBody>
          <a:bodyPr>
            <a:normAutofit/>
          </a:bodyPr>
          <a:lstStyle/>
          <a:p>
            <a:r>
              <a:rPr lang="en-US" sz="3600" dirty="0" smtClean="0"/>
              <a:t>Topical Medications: Vaginal Instillation</a:t>
            </a:r>
            <a:endParaRPr lang="en-US" sz="3600" dirty="0"/>
          </a:p>
        </p:txBody>
      </p:sp>
      <p:pic>
        <p:nvPicPr>
          <p:cNvPr id="5122" name="Picture 2" descr="\\192.168.7.143\els02\Year 2012\014_Potter8e\To Client\29-03-2012\Potter-03-Apr-2012\jpg\Chapter31\031b0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32" y="3055978"/>
            <a:ext cx="3519735" cy="3431745"/>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192.168.7.143\els02\Year 2012\014_Potter8e\To Client\29-03-2012\Potter-03-Apr-2012\jpg\Chapter31\031b01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166" y="3055978"/>
            <a:ext cx="3497795" cy="34317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066800" y="1371600"/>
            <a:ext cx="7162800" cy="1200329"/>
          </a:xfrm>
          <a:prstGeom prst="rect">
            <a:avLst/>
          </a:prstGeom>
          <a:noFill/>
        </p:spPr>
        <p:txBody>
          <a:bodyPr wrap="square" rtlCol="0">
            <a:spAutoFit/>
          </a:bodyPr>
          <a:lstStyle/>
          <a:p>
            <a:pPr marL="182880" lvl="0" indent="-182880" fontAlgn="auto">
              <a:spcBef>
                <a:spcPct val="20000"/>
              </a:spcBef>
              <a:spcAft>
                <a:spcPts val="0"/>
              </a:spcAft>
              <a:buClr>
                <a:srgbClr val="D16349"/>
              </a:buClr>
              <a:buSzPct val="85000"/>
              <a:buFont typeface="Arial" pitchFamily="34" charset="0"/>
              <a:buChar char="•"/>
            </a:pPr>
            <a:r>
              <a:rPr lang="en-US" sz="2400" dirty="0">
                <a:solidFill>
                  <a:prstClr val="black"/>
                </a:solidFill>
                <a:latin typeface="Arial"/>
              </a:rPr>
              <a:t>Vaginal: use gloves, privacy, patient may choose to self-administer, may need pad to collect any drainage</a:t>
            </a:r>
          </a:p>
        </p:txBody>
      </p:sp>
    </p:spTree>
    <p:extLst>
      <p:ext uri="{BB962C8B-B14F-4D97-AF65-F5344CB8AC3E}">
        <p14:creationId xmlns:p14="http://schemas.microsoft.com/office/powerpoint/2010/main" val="1907171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31" y="114935"/>
            <a:ext cx="7773338" cy="1596177"/>
          </a:xfrm>
        </p:spPr>
        <p:txBody>
          <a:bodyPr>
            <a:normAutofit/>
          </a:bodyPr>
          <a:lstStyle/>
          <a:p>
            <a:r>
              <a:rPr lang="en-US" sz="3600" dirty="0" smtClean="0"/>
              <a:t>Topical Medications: Rectal Instillation</a:t>
            </a:r>
            <a:endParaRPr lang="en-US" sz="3600" dirty="0"/>
          </a:p>
        </p:txBody>
      </p:sp>
      <p:pic>
        <p:nvPicPr>
          <p:cNvPr id="6146" name="Picture 2" descr="\\192.168.7.143\els02\Year 2012\014_Potter8e\To Client\29-03-2012\Potter-03-Apr-2012\jpg\Chapter31\031b0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45176"/>
            <a:ext cx="5169172" cy="3030432"/>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192.168.7.143\els02\Year 2012\014_Potter8e\To Client\29-03-2012\Potter-03-Apr-2012\jpg\Chapter31\031b019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150" y="3645176"/>
            <a:ext cx="3545450" cy="304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71031" y="1699441"/>
            <a:ext cx="8335617" cy="1643527"/>
          </a:xfrm>
          <a:prstGeom prst="rect">
            <a:avLst/>
          </a:prstGeom>
          <a:noFill/>
        </p:spPr>
        <p:txBody>
          <a:bodyPr wrap="square" rtlCol="0">
            <a:spAutoFit/>
          </a:bodyPr>
          <a:lstStyle/>
          <a:p>
            <a:pPr marL="182880" lvl="0" indent="-182880" fontAlgn="auto">
              <a:spcBef>
                <a:spcPct val="20000"/>
              </a:spcBef>
              <a:spcAft>
                <a:spcPts val="0"/>
              </a:spcAft>
              <a:buClr>
                <a:srgbClr val="D16349"/>
              </a:buClr>
              <a:buSzPct val="85000"/>
              <a:buFont typeface="Arial" pitchFamily="34" charset="0"/>
              <a:buChar char="•"/>
            </a:pPr>
            <a:r>
              <a:rPr lang="en-US" sz="2400" dirty="0">
                <a:solidFill>
                  <a:prstClr val="black"/>
                </a:solidFill>
                <a:latin typeface="Arial"/>
              </a:rPr>
              <a:t>Rectal</a:t>
            </a:r>
            <a:r>
              <a:rPr lang="en-US" sz="2400" dirty="0" smtClean="0">
                <a:solidFill>
                  <a:prstClr val="black"/>
                </a:solidFill>
                <a:latin typeface="Arial"/>
              </a:rPr>
              <a:t>:</a:t>
            </a:r>
          </a:p>
          <a:p>
            <a:pPr marL="182880" lvl="0" indent="-182880" fontAlgn="auto">
              <a:spcBef>
                <a:spcPct val="20000"/>
              </a:spcBef>
              <a:spcAft>
                <a:spcPts val="0"/>
              </a:spcAft>
              <a:buClr>
                <a:srgbClr val="D16349"/>
              </a:buClr>
              <a:buSzPct val="85000"/>
              <a:buFont typeface="Arial" pitchFamily="34" charset="0"/>
              <a:buChar char="•"/>
            </a:pPr>
            <a:r>
              <a:rPr lang="en-US" sz="2400" dirty="0" smtClean="0">
                <a:solidFill>
                  <a:prstClr val="black"/>
                </a:solidFill>
                <a:latin typeface="Arial"/>
              </a:rPr>
              <a:t>Gloves</a:t>
            </a:r>
            <a:r>
              <a:rPr lang="en-US" sz="2400" dirty="0">
                <a:solidFill>
                  <a:prstClr val="black"/>
                </a:solidFill>
                <a:latin typeface="Arial"/>
              </a:rPr>
              <a:t>, may need lubricant, rounded end to </a:t>
            </a:r>
            <a:r>
              <a:rPr lang="en-US" sz="2400" dirty="0" smtClean="0">
                <a:solidFill>
                  <a:prstClr val="black"/>
                </a:solidFill>
                <a:latin typeface="Arial"/>
              </a:rPr>
              <a:t>easy </a:t>
            </a:r>
            <a:r>
              <a:rPr lang="en-US" sz="2400" dirty="0">
                <a:solidFill>
                  <a:prstClr val="black"/>
                </a:solidFill>
                <a:latin typeface="Arial"/>
              </a:rPr>
              <a:t>administration, place past the internal anal sphincter to prevent expelling, do not force</a:t>
            </a:r>
          </a:p>
        </p:txBody>
      </p:sp>
    </p:spTree>
    <p:extLst>
      <p:ext uri="{BB962C8B-B14F-4D97-AF65-F5344CB8AC3E}">
        <p14:creationId xmlns:p14="http://schemas.microsoft.com/office/powerpoint/2010/main" val="119869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79571"/>
            <a:ext cx="7773338" cy="1596177"/>
          </a:xfrm>
        </p:spPr>
        <p:txBody>
          <a:bodyPr/>
          <a:lstStyle/>
          <a:p>
            <a:r>
              <a:rPr lang="en-US" dirty="0" smtClean="0"/>
              <a:t>Administering via Inhalation</a:t>
            </a:r>
            <a:endParaRPr lang="en-US" dirty="0"/>
          </a:p>
        </p:txBody>
      </p:sp>
      <p:sp>
        <p:nvSpPr>
          <p:cNvPr id="3" name="Content Placeholder 2"/>
          <p:cNvSpPr>
            <a:spLocks noGrp="1"/>
          </p:cNvSpPr>
          <p:nvPr>
            <p:ph idx="1"/>
          </p:nvPr>
        </p:nvSpPr>
        <p:spPr>
          <a:xfrm>
            <a:off x="685331" y="1451317"/>
            <a:ext cx="7773339" cy="3424107"/>
          </a:xfrm>
        </p:spPr>
        <p:txBody>
          <a:bodyPr>
            <a:noAutofit/>
          </a:bodyPr>
          <a:lstStyle/>
          <a:p>
            <a:r>
              <a:rPr lang="en-US" dirty="0" smtClean="0"/>
              <a:t>Aerosol spray, mist, or powder via handheld inhalers; used for respiratory “rescue” and “maintenance”</a:t>
            </a:r>
          </a:p>
          <a:p>
            <a:pPr lvl="1"/>
            <a:r>
              <a:rPr lang="en-US" sz="2000" dirty="0" smtClean="0"/>
              <a:t>Pressurized metered-dose inhalers (pMDIs)</a:t>
            </a:r>
          </a:p>
          <a:p>
            <a:pPr lvl="2"/>
            <a:r>
              <a:rPr lang="en-US" sz="2000" dirty="0" smtClean="0"/>
              <a:t>Need sufficient hand strength for use</a:t>
            </a:r>
          </a:p>
          <a:p>
            <a:pPr lvl="1"/>
            <a:r>
              <a:rPr lang="en-US" sz="2000" dirty="0" smtClean="0"/>
              <a:t>Breath-actuated metered-dose inhalers (BAIs)</a:t>
            </a:r>
          </a:p>
          <a:p>
            <a:pPr lvl="2"/>
            <a:r>
              <a:rPr lang="en-US" sz="2000" dirty="0" smtClean="0"/>
              <a:t>Release depends on strength of patient’s breath.</a:t>
            </a:r>
          </a:p>
          <a:p>
            <a:pPr lvl="1"/>
            <a:r>
              <a:rPr lang="en-US" sz="2000" dirty="0" smtClean="0"/>
              <a:t>Dry powder inhalers (DPIs)</a:t>
            </a:r>
          </a:p>
          <a:p>
            <a:pPr lvl="2"/>
            <a:r>
              <a:rPr lang="en-US" sz="2000" dirty="0" smtClean="0"/>
              <a:t>Activated by patient’s breath</a:t>
            </a:r>
          </a:p>
          <a:p>
            <a:r>
              <a:rPr lang="en-US" dirty="0" smtClean="0"/>
              <a:t>Produce local effects such as bronchodilation</a:t>
            </a:r>
          </a:p>
          <a:p>
            <a:r>
              <a:rPr lang="en-US" dirty="0" smtClean="0"/>
              <a:t>Some medications create serious systemic side effects.</a:t>
            </a:r>
            <a:endParaRPr lang="en-US" dirty="0"/>
          </a:p>
        </p:txBody>
      </p:sp>
    </p:spTree>
    <p:extLst>
      <p:ext uri="{BB962C8B-B14F-4D97-AF65-F5344CB8AC3E}">
        <p14:creationId xmlns:p14="http://schemas.microsoft.com/office/powerpoint/2010/main" val="53443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0"/>
            <a:ext cx="7773338" cy="1596177"/>
          </a:xfrm>
        </p:spPr>
        <p:txBody>
          <a:bodyPr/>
          <a:lstStyle/>
          <a:p>
            <a:pPr algn="ctr"/>
            <a:r>
              <a:rPr lang="en-US" sz="4400" spc="0" dirty="0">
                <a:solidFill>
                  <a:prstClr val="black"/>
                </a:solidFill>
                <a:latin typeface="Calibri"/>
              </a:rPr>
              <a:t>Administering via Inhalation</a:t>
            </a:r>
            <a:endParaRPr lang="en-US" dirty="0"/>
          </a:p>
        </p:txBody>
      </p:sp>
      <p:sp>
        <p:nvSpPr>
          <p:cNvPr id="3" name="Content Placeholder 2"/>
          <p:cNvSpPr>
            <a:spLocks noGrp="1"/>
          </p:cNvSpPr>
          <p:nvPr>
            <p:ph idx="1"/>
          </p:nvPr>
        </p:nvSpPr>
        <p:spPr>
          <a:xfrm>
            <a:off x="685330" y="1650027"/>
            <a:ext cx="7773339" cy="3424107"/>
          </a:xfrm>
        </p:spPr>
        <p:txBody>
          <a:bodyPr/>
          <a:lstStyle/>
          <a:p>
            <a:pPr lvl="0">
              <a:lnSpc>
                <a:spcPct val="90000"/>
              </a:lnSpc>
              <a:buClr>
                <a:srgbClr val="D16349"/>
              </a:buClr>
              <a:defRPr/>
            </a:pPr>
            <a:r>
              <a:rPr lang="en-US" sz="2800" dirty="0">
                <a:solidFill>
                  <a:prstClr val="black"/>
                </a:solidFill>
              </a:rPr>
              <a:t>Inhalers: spacer used when </a:t>
            </a:r>
            <a:r>
              <a:rPr lang="en-US" sz="2800" dirty="0" smtClean="0">
                <a:solidFill>
                  <a:prstClr val="black"/>
                </a:solidFill>
              </a:rPr>
              <a:t>patient </a:t>
            </a:r>
            <a:r>
              <a:rPr lang="en-US" sz="2800" dirty="0">
                <a:solidFill>
                  <a:prstClr val="black"/>
                </a:solidFill>
              </a:rPr>
              <a:t>unable to do correctly</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65" y="2917738"/>
            <a:ext cx="2460612" cy="184545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11" y="5026170"/>
            <a:ext cx="2600325" cy="1752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780" y="2917737"/>
            <a:ext cx="1710812" cy="184545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2129" y="5054745"/>
            <a:ext cx="3066219" cy="172402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220065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Injections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injection route differs based on the types of tissues the medication enters.</a:t>
            </a:r>
          </a:p>
          <a:p>
            <a:r>
              <a:rPr lang="en-US" dirty="0" smtClean="0"/>
              <a:t>Before injecting, know:</a:t>
            </a:r>
          </a:p>
          <a:p>
            <a:pPr lvl="1"/>
            <a:r>
              <a:rPr lang="en-US" dirty="0" smtClean="0"/>
              <a:t>The volume of medication to administer</a:t>
            </a:r>
          </a:p>
          <a:p>
            <a:pPr lvl="1"/>
            <a:r>
              <a:rPr lang="en-US" dirty="0" smtClean="0"/>
              <a:t>The characteristics and viscosity of the medication</a:t>
            </a:r>
          </a:p>
          <a:p>
            <a:pPr lvl="1"/>
            <a:r>
              <a:rPr lang="en-US" dirty="0" smtClean="0"/>
              <a:t>The location of anatomical structures underlying the injection site</a:t>
            </a:r>
          </a:p>
          <a:p>
            <a:r>
              <a:rPr lang="en-US" dirty="0" smtClean="0"/>
              <a:t>If a nurse does not administer injections correctly, negative patient outcomes may result</a:t>
            </a:r>
            <a:r>
              <a:rPr lang="en-US" sz="3200" dirty="0" smtClean="0"/>
              <a:t>.</a:t>
            </a:r>
          </a:p>
        </p:txBody>
      </p:sp>
    </p:spTree>
    <p:extLst>
      <p:ext uri="{BB962C8B-B14F-4D97-AF65-F5344CB8AC3E}">
        <p14:creationId xmlns:p14="http://schemas.microsoft.com/office/powerpoint/2010/main" val="3250125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Patient Discomfort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4135711"/>
              </p:ext>
            </p:extLst>
          </p:nvPr>
        </p:nvGraphicFramePr>
        <p:xfrm>
          <a:off x="801373" y="1845143"/>
          <a:ext cx="7667378" cy="4295475"/>
        </p:xfrm>
        <a:graphic>
          <a:graphicData uri="http://schemas.openxmlformats.org/drawingml/2006/table">
            <a:tbl>
              <a:tblPr firstRow="1" bandRow="1">
                <a:tableStyleId>{5C22544A-7EE6-4342-B048-85BDC9FD1C3A}</a:tableStyleId>
              </a:tblPr>
              <a:tblGrid>
                <a:gridCol w="7667378">
                  <a:extLst>
                    <a:ext uri="{9D8B030D-6E8A-4147-A177-3AD203B41FA5}">
                      <a16:colId xmlns:a16="http://schemas.microsoft.com/office/drawing/2014/main" val="20000"/>
                    </a:ext>
                  </a:extLst>
                </a:gridCol>
              </a:tblGrid>
              <a:tr h="758025">
                <a:tc>
                  <a:txBody>
                    <a:bodyPr/>
                    <a:lstStyle/>
                    <a:p>
                      <a:pPr algn="ctr"/>
                      <a:r>
                        <a:rPr lang="en-US" sz="2200" b="0" kern="1200" baseline="0" dirty="0" smtClean="0">
                          <a:solidFill>
                            <a:schemeClr val="tx1"/>
                          </a:solidFill>
                          <a:latin typeface="Arial" charset="0"/>
                          <a:ea typeface="+mn-ea"/>
                          <a:cs typeface="+mn-cs"/>
                        </a:rPr>
                        <a:t>Use a sharp-beveled needle in the </a:t>
                      </a:r>
                      <a:r>
                        <a:rPr lang="en-US" sz="2200" b="0" u="sng" kern="1200" baseline="0" dirty="0" smtClean="0">
                          <a:solidFill>
                            <a:schemeClr val="tx1"/>
                          </a:solidFill>
                          <a:latin typeface="Arial" charset="0"/>
                          <a:ea typeface="+mn-ea"/>
                          <a:cs typeface="+mn-cs"/>
                        </a:rPr>
                        <a:t>smallest suitable length </a:t>
                      </a:r>
                      <a:r>
                        <a:rPr lang="en-US" sz="2200" b="0" kern="1200" baseline="0" dirty="0" smtClean="0">
                          <a:solidFill>
                            <a:schemeClr val="tx1"/>
                          </a:solidFill>
                          <a:latin typeface="Arial" charset="0"/>
                          <a:ea typeface="+mn-ea"/>
                          <a:cs typeface="+mn-cs"/>
                        </a:rPr>
                        <a:t>and gauge.</a:t>
                      </a:r>
                      <a:endParaRPr lang="en-US" sz="2200" b="0" dirty="0">
                        <a:solidFill>
                          <a:schemeClr val="tx1"/>
                        </a:solidFill>
                      </a:endParaRPr>
                    </a:p>
                  </a:txBody>
                  <a:tcPr marL="84225" marR="84225" marT="42112" marB="42112"/>
                </a:tc>
                <a:extLst>
                  <a:ext uri="{0D108BD9-81ED-4DB2-BD59-A6C34878D82A}">
                    <a16:rowId xmlns:a16="http://schemas.microsoft.com/office/drawing/2014/main" val="10000"/>
                  </a:ext>
                </a:extLst>
              </a:tr>
              <a:tr h="421125">
                <a:tc>
                  <a:txBody>
                    <a:bodyPr/>
                    <a:lstStyle/>
                    <a:p>
                      <a:pPr algn="ctr"/>
                      <a:r>
                        <a:rPr lang="en-US" sz="2200" b="0" kern="1200" baseline="0" dirty="0" smtClean="0">
                          <a:solidFill>
                            <a:schemeClr val="tx1"/>
                          </a:solidFill>
                          <a:latin typeface="Arial" charset="0"/>
                          <a:ea typeface="+mn-ea"/>
                          <a:cs typeface="+mn-cs"/>
                        </a:rPr>
                        <a:t>Select the proper injection </a:t>
                      </a:r>
                      <a:r>
                        <a:rPr lang="en-US" sz="2200" b="0" i="0" u="sng" kern="1200" baseline="0" dirty="0" smtClean="0">
                          <a:solidFill>
                            <a:schemeClr val="tx1"/>
                          </a:solidFill>
                          <a:latin typeface="Arial" charset="0"/>
                          <a:ea typeface="+mn-ea"/>
                          <a:cs typeface="+mn-cs"/>
                        </a:rPr>
                        <a:t>site</a:t>
                      </a:r>
                      <a:r>
                        <a:rPr lang="en-US" sz="2200" b="0" kern="1200" baseline="0" dirty="0" smtClean="0">
                          <a:solidFill>
                            <a:schemeClr val="tx1"/>
                          </a:solidFill>
                          <a:latin typeface="Arial" charset="0"/>
                          <a:ea typeface="+mn-ea"/>
                          <a:cs typeface="+mn-cs"/>
                        </a:rPr>
                        <a:t>, using anatomical landmarks.</a:t>
                      </a:r>
                    </a:p>
                  </a:txBody>
                  <a:tcPr marL="84225" marR="84225" marT="42112" marB="42112"/>
                </a:tc>
                <a:extLst>
                  <a:ext uri="{0D108BD9-81ED-4DB2-BD59-A6C34878D82A}">
                    <a16:rowId xmlns:a16="http://schemas.microsoft.com/office/drawing/2014/main" val="10001"/>
                  </a:ext>
                </a:extLst>
              </a:tr>
              <a:tr h="758025">
                <a:tc>
                  <a:txBody>
                    <a:bodyPr/>
                    <a:lstStyle/>
                    <a:p>
                      <a:pPr algn="ctr"/>
                      <a:r>
                        <a:rPr lang="en-US" sz="2200" b="0" kern="1200" baseline="0" dirty="0" smtClean="0">
                          <a:solidFill>
                            <a:schemeClr val="tx1"/>
                          </a:solidFill>
                          <a:latin typeface="Arial" charset="0"/>
                          <a:ea typeface="+mn-ea"/>
                          <a:cs typeface="+mn-cs"/>
                        </a:rPr>
                        <a:t>Apply a vapocoolant spray or topical </a:t>
                      </a:r>
                      <a:r>
                        <a:rPr lang="en-US" sz="2200" b="0" u="sng" kern="1200" baseline="0" dirty="0" smtClean="0">
                          <a:solidFill>
                            <a:schemeClr val="tx1"/>
                          </a:solidFill>
                          <a:latin typeface="Arial" charset="0"/>
                          <a:ea typeface="+mn-ea"/>
                          <a:cs typeface="+mn-cs"/>
                        </a:rPr>
                        <a:t>anesthetic</a:t>
                      </a:r>
                      <a:r>
                        <a:rPr lang="en-US" sz="2200" b="0" kern="1200" baseline="0" dirty="0" smtClean="0">
                          <a:solidFill>
                            <a:schemeClr val="tx1"/>
                          </a:solidFill>
                          <a:latin typeface="Arial" charset="0"/>
                          <a:ea typeface="+mn-ea"/>
                          <a:cs typeface="+mn-cs"/>
                        </a:rPr>
                        <a:t> to the injection site before giving the medication, when possible.</a:t>
                      </a:r>
                    </a:p>
                  </a:txBody>
                  <a:tcPr marL="84225" marR="84225" marT="42112" marB="42112"/>
                </a:tc>
                <a:extLst>
                  <a:ext uri="{0D108BD9-81ED-4DB2-BD59-A6C34878D82A}">
                    <a16:rowId xmlns:a16="http://schemas.microsoft.com/office/drawing/2014/main" val="10002"/>
                  </a:ext>
                </a:extLst>
              </a:tr>
              <a:tr h="758025">
                <a:tc>
                  <a:txBody>
                    <a:bodyPr/>
                    <a:lstStyle/>
                    <a:p>
                      <a:pPr algn="ctr"/>
                      <a:r>
                        <a:rPr lang="en-US" sz="2200" b="0" i="1" u="sng" kern="1200" baseline="0" dirty="0" smtClean="0">
                          <a:solidFill>
                            <a:schemeClr val="tx1"/>
                          </a:solidFill>
                          <a:latin typeface="Arial" charset="0"/>
                          <a:ea typeface="+mn-ea"/>
                          <a:cs typeface="+mn-cs"/>
                        </a:rPr>
                        <a:t>Divert the patient’s attention</a:t>
                      </a:r>
                      <a:r>
                        <a:rPr lang="en-US" sz="2200" b="0" i="1" u="none" kern="1200" baseline="0" dirty="0" smtClean="0">
                          <a:solidFill>
                            <a:schemeClr val="tx1"/>
                          </a:solidFill>
                          <a:latin typeface="Arial" charset="0"/>
                          <a:ea typeface="+mn-ea"/>
                          <a:cs typeface="+mn-cs"/>
                        </a:rPr>
                        <a:t> </a:t>
                      </a:r>
                      <a:r>
                        <a:rPr lang="en-US" sz="2200" b="0" kern="1200" baseline="0" dirty="0" smtClean="0">
                          <a:solidFill>
                            <a:schemeClr val="tx1"/>
                          </a:solidFill>
                          <a:latin typeface="Arial" charset="0"/>
                          <a:ea typeface="+mn-ea"/>
                          <a:cs typeface="+mn-cs"/>
                        </a:rPr>
                        <a:t>from the injection through conversation using open-ended questioning.</a:t>
                      </a:r>
                    </a:p>
                  </a:txBody>
                  <a:tcPr marL="84225" marR="84225" marT="42112" marB="42112"/>
                </a:tc>
                <a:extLst>
                  <a:ext uri="{0D108BD9-81ED-4DB2-BD59-A6C34878D82A}">
                    <a16:rowId xmlns:a16="http://schemas.microsoft.com/office/drawing/2014/main" val="10003"/>
                  </a:ext>
                </a:extLst>
              </a:tr>
              <a:tr h="758025">
                <a:tc>
                  <a:txBody>
                    <a:bodyPr/>
                    <a:lstStyle/>
                    <a:p>
                      <a:pPr algn="ctr"/>
                      <a:r>
                        <a:rPr lang="en-US" sz="2200" b="0" kern="1200" baseline="0" dirty="0" smtClean="0">
                          <a:solidFill>
                            <a:schemeClr val="tx1"/>
                          </a:solidFill>
                          <a:latin typeface="Arial" charset="0"/>
                          <a:ea typeface="+mn-ea"/>
                          <a:cs typeface="+mn-cs"/>
                        </a:rPr>
                        <a:t>Insert the needle </a:t>
                      </a:r>
                      <a:r>
                        <a:rPr lang="en-US" sz="2200" b="0" u="sng" kern="1200" baseline="0" dirty="0" smtClean="0">
                          <a:solidFill>
                            <a:schemeClr val="tx1"/>
                          </a:solidFill>
                          <a:latin typeface="Arial" charset="0"/>
                          <a:ea typeface="+mn-ea"/>
                          <a:cs typeface="+mn-cs"/>
                        </a:rPr>
                        <a:t>quickly and smoothly</a:t>
                      </a:r>
                      <a:r>
                        <a:rPr lang="en-US" sz="2200" b="0" u="none" kern="1200" baseline="0" dirty="0" smtClean="0">
                          <a:solidFill>
                            <a:schemeClr val="tx1"/>
                          </a:solidFill>
                          <a:latin typeface="Arial" charset="0"/>
                          <a:ea typeface="+mn-ea"/>
                          <a:cs typeface="+mn-cs"/>
                        </a:rPr>
                        <a:t> </a:t>
                      </a:r>
                      <a:r>
                        <a:rPr lang="en-US" sz="2200" b="0" kern="1200" baseline="0" dirty="0" smtClean="0">
                          <a:solidFill>
                            <a:schemeClr val="tx1"/>
                          </a:solidFill>
                          <a:latin typeface="Arial" charset="0"/>
                          <a:ea typeface="+mn-ea"/>
                          <a:cs typeface="+mn-cs"/>
                        </a:rPr>
                        <a:t>to minimize tissue pulling. </a:t>
                      </a:r>
                      <a:endParaRPr lang="en-US" sz="2200" b="0" dirty="0">
                        <a:solidFill>
                          <a:schemeClr val="tx1"/>
                        </a:solidFill>
                      </a:endParaRPr>
                    </a:p>
                  </a:txBody>
                  <a:tcPr marL="84225" marR="84225" marT="42112" marB="42112"/>
                </a:tc>
                <a:extLst>
                  <a:ext uri="{0D108BD9-81ED-4DB2-BD59-A6C34878D82A}">
                    <a16:rowId xmlns:a16="http://schemas.microsoft.com/office/drawing/2014/main" val="10004"/>
                  </a:ext>
                </a:extLst>
              </a:tr>
              <a:tr h="421125">
                <a:tc>
                  <a:txBody>
                    <a:bodyPr/>
                    <a:lstStyle/>
                    <a:p>
                      <a:pPr algn="ctr"/>
                      <a:r>
                        <a:rPr lang="en-US" sz="2200" b="0" kern="1200" baseline="0" dirty="0" smtClean="0">
                          <a:solidFill>
                            <a:schemeClr val="tx1"/>
                          </a:solidFill>
                          <a:latin typeface="Arial" charset="0"/>
                          <a:ea typeface="+mn-ea"/>
                          <a:cs typeface="+mn-cs"/>
                        </a:rPr>
                        <a:t>Hold the syringe </a:t>
                      </a:r>
                      <a:r>
                        <a:rPr lang="en-US" sz="2200" b="0" u="sng" kern="1200" baseline="0" dirty="0" smtClean="0">
                          <a:solidFill>
                            <a:schemeClr val="tx1"/>
                          </a:solidFill>
                          <a:latin typeface="Arial" charset="0"/>
                          <a:ea typeface="+mn-ea"/>
                          <a:cs typeface="+mn-cs"/>
                        </a:rPr>
                        <a:t>steady</a:t>
                      </a:r>
                      <a:r>
                        <a:rPr lang="en-US" sz="2200" b="0" kern="1200" baseline="0" dirty="0" smtClean="0">
                          <a:solidFill>
                            <a:schemeClr val="tx1"/>
                          </a:solidFill>
                          <a:latin typeface="Arial" charset="0"/>
                          <a:ea typeface="+mn-ea"/>
                          <a:cs typeface="+mn-cs"/>
                        </a:rPr>
                        <a:t> while the needle remains in tissues.</a:t>
                      </a:r>
                      <a:endParaRPr lang="en-US" sz="2200" b="0" dirty="0">
                        <a:solidFill>
                          <a:schemeClr val="tx1"/>
                        </a:solidFill>
                      </a:endParaRPr>
                    </a:p>
                  </a:txBody>
                  <a:tcPr marL="84225" marR="84225" marT="42112" marB="42112"/>
                </a:tc>
                <a:extLst>
                  <a:ext uri="{0D108BD9-81ED-4DB2-BD59-A6C34878D82A}">
                    <a16:rowId xmlns:a16="http://schemas.microsoft.com/office/drawing/2014/main" val="10005"/>
                  </a:ext>
                </a:extLst>
              </a:tr>
              <a:tr h="421125">
                <a:tc>
                  <a:txBody>
                    <a:bodyPr/>
                    <a:lstStyle/>
                    <a:p>
                      <a:pPr algn="ctr"/>
                      <a:r>
                        <a:rPr lang="en-US" sz="2200" b="0" kern="1200" baseline="0" dirty="0" smtClean="0">
                          <a:solidFill>
                            <a:schemeClr val="tx1"/>
                          </a:solidFill>
                          <a:latin typeface="Arial" charset="0"/>
                          <a:ea typeface="+mn-ea"/>
                          <a:cs typeface="+mn-cs"/>
                        </a:rPr>
                        <a:t>Inject the medication </a:t>
                      </a:r>
                      <a:r>
                        <a:rPr lang="en-US" sz="2200" b="0" u="sng" kern="1200" baseline="0" dirty="0" smtClean="0">
                          <a:solidFill>
                            <a:schemeClr val="tx1"/>
                          </a:solidFill>
                          <a:latin typeface="Arial" charset="0"/>
                          <a:ea typeface="+mn-ea"/>
                          <a:cs typeface="+mn-cs"/>
                        </a:rPr>
                        <a:t>slowly</a:t>
                      </a:r>
                      <a:r>
                        <a:rPr lang="en-US" sz="2200" b="0" kern="1200" baseline="0" dirty="0" smtClean="0">
                          <a:solidFill>
                            <a:schemeClr val="tx1"/>
                          </a:solidFill>
                          <a:latin typeface="Arial" charset="0"/>
                          <a:ea typeface="+mn-ea"/>
                          <a:cs typeface="+mn-cs"/>
                        </a:rPr>
                        <a:t> and steadily.</a:t>
                      </a:r>
                      <a:endParaRPr lang="en-US" sz="2200" b="0" dirty="0">
                        <a:solidFill>
                          <a:schemeClr val="tx1"/>
                        </a:solidFill>
                      </a:endParaRPr>
                    </a:p>
                  </a:txBody>
                  <a:tcPr marL="84225" marR="84225" marT="42112" marB="4211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9380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 Intramuscular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Faster absorption than subcutaneous route</a:t>
            </a:r>
          </a:p>
          <a:p>
            <a:r>
              <a:rPr lang="en-US" dirty="0" smtClean="0"/>
              <a:t>Many risks, so verify the injection is justified</a:t>
            </a:r>
          </a:p>
          <a:p>
            <a:r>
              <a:rPr lang="en-US" dirty="0" smtClean="0"/>
              <a:t>Needles</a:t>
            </a:r>
          </a:p>
          <a:p>
            <a:pPr lvl="1"/>
            <a:r>
              <a:rPr lang="en-US" dirty="0" smtClean="0"/>
              <a:t>Very obese: 3 inches; use different route</a:t>
            </a:r>
          </a:p>
          <a:p>
            <a:pPr lvl="1"/>
            <a:r>
              <a:rPr lang="en-US" dirty="0" smtClean="0"/>
              <a:t>Thin: ½ to 1 inch</a:t>
            </a:r>
          </a:p>
          <a:p>
            <a:r>
              <a:rPr lang="en-US" dirty="0" smtClean="0"/>
              <a:t>Amounts: </a:t>
            </a:r>
          </a:p>
          <a:p>
            <a:pPr lvl="1"/>
            <a:r>
              <a:rPr lang="en-US" dirty="0" smtClean="0"/>
              <a:t>Adults: 2 to 5 mL can be absorbed</a:t>
            </a:r>
          </a:p>
          <a:p>
            <a:pPr lvl="1"/>
            <a:r>
              <a:rPr lang="en-US" dirty="0" smtClean="0"/>
              <a:t>Children, older adults, thin patients: up to 2 mL</a:t>
            </a:r>
          </a:p>
          <a:p>
            <a:pPr lvl="1"/>
            <a:r>
              <a:rPr lang="en-US" dirty="0" smtClean="0"/>
              <a:t>Small children and older infants: up to 1 mL</a:t>
            </a:r>
          </a:p>
          <a:p>
            <a:pPr lvl="1"/>
            <a:r>
              <a:rPr lang="en-US" dirty="0" smtClean="0"/>
              <a:t>Smaller infants: up to 0.5 mL</a:t>
            </a:r>
            <a:endParaRPr lang="en-US" dirty="0"/>
          </a:p>
        </p:txBody>
      </p:sp>
    </p:spTree>
    <p:extLst>
      <p:ext uri="{BB962C8B-B14F-4D97-AF65-F5344CB8AC3E}">
        <p14:creationId xmlns:p14="http://schemas.microsoft.com/office/powerpoint/2010/main" val="1693706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Injections: Intramuscular</a:t>
            </a:r>
            <a:r>
              <a:rPr lang="en-US" dirty="0">
                <a:solidFill>
                  <a:srgbClr val="FFFF00"/>
                </a:solidFill>
              </a:rPr>
              <a:t> (cont’d)</a:t>
            </a:r>
            <a:endParaRPr lang="en-US" dirty="0"/>
          </a:p>
        </p:txBody>
      </p:sp>
      <p:sp>
        <p:nvSpPr>
          <p:cNvPr id="3" name="Content Placeholder 2"/>
          <p:cNvSpPr>
            <a:spLocks noGrp="1"/>
          </p:cNvSpPr>
          <p:nvPr>
            <p:ph idx="1"/>
          </p:nvPr>
        </p:nvSpPr>
        <p:spPr/>
        <p:txBody>
          <a:bodyPr>
            <a:normAutofit/>
          </a:bodyPr>
          <a:lstStyle/>
          <a:p>
            <a:r>
              <a:rPr lang="en-US" dirty="0" smtClean="0"/>
              <a:t>Assess the muscle before giving the injection.</a:t>
            </a:r>
          </a:p>
          <a:p>
            <a:r>
              <a:rPr lang="en-US" dirty="0" smtClean="0"/>
              <a:t>Properly identify the site by palpating bony landmarks.</a:t>
            </a:r>
          </a:p>
          <a:p>
            <a:r>
              <a:rPr lang="en-US" dirty="0" smtClean="0"/>
              <a:t>Be aware of potential complications with each site.</a:t>
            </a:r>
          </a:p>
          <a:p>
            <a:r>
              <a:rPr lang="en-US" dirty="0" smtClean="0"/>
              <a:t>The site needs to be free of tenderness.</a:t>
            </a:r>
          </a:p>
          <a:p>
            <a:r>
              <a:rPr lang="en-US" dirty="0" smtClean="0"/>
              <a:t>Aspirate to ensure not in a blood vessel.</a:t>
            </a:r>
          </a:p>
          <a:p>
            <a:r>
              <a:rPr lang="en-US" dirty="0" smtClean="0"/>
              <a:t>Minimize discomfort.</a:t>
            </a:r>
          </a:p>
          <a:p>
            <a:r>
              <a:rPr lang="en-US" dirty="0" smtClean="0"/>
              <a:t>Insertion angle is 90 degrees.</a:t>
            </a:r>
          </a:p>
        </p:txBody>
      </p:sp>
    </p:spTree>
    <p:extLst>
      <p:ext uri="{BB962C8B-B14F-4D97-AF65-F5344CB8AC3E}">
        <p14:creationId xmlns:p14="http://schemas.microsoft.com/office/powerpoint/2010/main" val="302196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48593" y="284233"/>
            <a:ext cx="5703190" cy="1143000"/>
          </a:xfrm>
        </p:spPr>
        <p:txBody>
          <a:bodyPr>
            <a:normAutofit fontScale="90000"/>
          </a:bodyPr>
          <a:lstStyle/>
          <a:p>
            <a:pPr fontAlgn="auto">
              <a:spcAft>
                <a:spcPts val="0"/>
              </a:spcAft>
              <a:defRPr/>
            </a:pPr>
            <a:r>
              <a:rPr lang="en-US" sz="4900" dirty="0" smtClean="0"/>
              <a:t/>
            </a:r>
            <a:br>
              <a:rPr lang="en-US" sz="4900" dirty="0" smtClean="0"/>
            </a:br>
            <a:r>
              <a:rPr lang="en-US" sz="4900" dirty="0" smtClean="0"/>
              <a:t>Medication: Forms </a:t>
            </a:r>
            <a:r>
              <a:rPr lang="en-US" dirty="0" smtClean="0"/>
              <a:t/>
            </a:r>
            <a:br>
              <a:rPr lang="en-US" dirty="0" smtClean="0"/>
            </a:br>
            <a:endParaRPr lang="en-US" dirty="0" smtClean="0"/>
          </a:p>
        </p:txBody>
      </p:sp>
      <p:sp>
        <p:nvSpPr>
          <p:cNvPr id="14339" name="Rectangle 3"/>
          <p:cNvSpPr>
            <a:spLocks noGrp="1" noChangeArrowheads="1"/>
          </p:cNvSpPr>
          <p:nvPr>
            <p:ph idx="1"/>
          </p:nvPr>
        </p:nvSpPr>
        <p:spPr>
          <a:xfrm>
            <a:off x="269494" y="1417638"/>
            <a:ext cx="8629518" cy="5129157"/>
          </a:xfrm>
        </p:spPr>
        <p:txBody>
          <a:bodyPr>
            <a:normAutofit/>
          </a:bodyPr>
          <a:lstStyle/>
          <a:p>
            <a:pPr>
              <a:lnSpc>
                <a:spcPct val="80000"/>
              </a:lnSpc>
            </a:pPr>
            <a:endParaRPr lang="en-US" sz="2800" dirty="0" smtClean="0"/>
          </a:p>
          <a:p>
            <a:pPr>
              <a:lnSpc>
                <a:spcPct val="80000"/>
              </a:lnSpc>
            </a:pPr>
            <a:r>
              <a:rPr lang="en-US" sz="2800" dirty="0" smtClean="0"/>
              <a:t>Caplet – Shaped like a capsule and                    coated for easier swallowing</a:t>
            </a:r>
          </a:p>
          <a:p>
            <a:pPr>
              <a:lnSpc>
                <a:spcPct val="80000"/>
              </a:lnSpc>
            </a:pPr>
            <a:endParaRPr lang="en-US" sz="2800" dirty="0" smtClean="0"/>
          </a:p>
          <a:p>
            <a:pPr>
              <a:lnSpc>
                <a:spcPct val="80000"/>
              </a:lnSpc>
            </a:pPr>
            <a:r>
              <a:rPr lang="en-US" sz="2800" dirty="0" smtClean="0"/>
              <a:t>Capsule – powder, liquid or oil in gelatin shell</a:t>
            </a:r>
          </a:p>
          <a:p>
            <a:pPr>
              <a:lnSpc>
                <a:spcPct val="80000"/>
              </a:lnSpc>
            </a:pPr>
            <a:endParaRPr lang="en-US" sz="2800" dirty="0" smtClean="0"/>
          </a:p>
          <a:p>
            <a:pPr>
              <a:lnSpc>
                <a:spcPct val="80000"/>
              </a:lnSpc>
            </a:pPr>
            <a:r>
              <a:rPr lang="en-US" sz="2800" dirty="0" smtClean="0"/>
              <a:t>Tablet – compressed powder</a:t>
            </a:r>
          </a:p>
          <a:p>
            <a:pPr>
              <a:lnSpc>
                <a:spcPct val="80000"/>
              </a:lnSpc>
            </a:pPr>
            <a:endParaRPr lang="en-US" sz="2800" dirty="0" smtClean="0"/>
          </a:p>
          <a:p>
            <a:pPr>
              <a:lnSpc>
                <a:spcPct val="80000"/>
              </a:lnSpc>
            </a:pPr>
            <a:endParaRPr lang="en-US" sz="2800" dirty="0" smtClean="0"/>
          </a:p>
          <a:p>
            <a:pPr>
              <a:lnSpc>
                <a:spcPct val="80000"/>
              </a:lnSpc>
            </a:pPr>
            <a:r>
              <a:rPr lang="en-US" sz="2800" dirty="0" smtClean="0"/>
              <a:t>Enteric coated – dissolves in small intestine</a:t>
            </a:r>
          </a:p>
          <a:p>
            <a:pPr>
              <a:lnSpc>
                <a:spcPct val="80000"/>
              </a:lnSpc>
            </a:pPr>
            <a:endParaRPr lang="en-US" sz="2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82" y="1836997"/>
            <a:ext cx="1435017" cy="57715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445" t="15507" r="9999" b="48672"/>
          <a:stretch/>
        </p:blipFill>
        <p:spPr bwMode="auto">
          <a:xfrm>
            <a:off x="7251783" y="3528272"/>
            <a:ext cx="1435017" cy="53442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797" t="23644" r="55217" b="25969"/>
          <a:stretch/>
        </p:blipFill>
        <p:spPr bwMode="auto">
          <a:xfrm>
            <a:off x="5505851" y="3982216"/>
            <a:ext cx="1006475" cy="8255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014" t="15185" r="50000" b="18889"/>
          <a:stretch/>
        </p:blipFill>
        <p:spPr bwMode="auto">
          <a:xfrm>
            <a:off x="8047037" y="5711234"/>
            <a:ext cx="1096963" cy="11303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86354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Landmarks: Ventrogluteal IM</a:t>
            </a:r>
            <a:endParaRPr lang="en-US" dirty="0"/>
          </a:p>
        </p:txBody>
      </p:sp>
      <p:pic>
        <p:nvPicPr>
          <p:cNvPr id="16386" name="Picture 2" descr="\\192.168.7.143\els02\Year 2012\014_Potter8e\To Client\29-03-2012\Potter-03-Apr-2012\jpg\Chapter31\0310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042" y="1823619"/>
            <a:ext cx="3898358" cy="294438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7" name="Picture 3" descr="\\192.168.7.143\els02\Year 2012\014_Potter8e\To Client\29-03-2012\Potter-03-Apr-2012\jpg\Chapter31\03102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52600"/>
            <a:ext cx="3615195" cy="306909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066800" y="5638800"/>
            <a:ext cx="6468437" cy="369332"/>
          </a:xfrm>
          <a:prstGeom prst="rect">
            <a:avLst/>
          </a:prstGeom>
          <a:noFill/>
        </p:spPr>
        <p:txBody>
          <a:bodyPr wrap="none" rtlCol="0">
            <a:spAutoFit/>
          </a:bodyPr>
          <a:lstStyle/>
          <a:p>
            <a:r>
              <a:rPr lang="en-US" b="1" u="sng" dirty="0" smtClean="0"/>
              <a:t>Three Landmarks: </a:t>
            </a:r>
            <a:r>
              <a:rPr lang="en-US" dirty="0" smtClean="0"/>
              <a:t>Greater Trocanter, Anterior iliac spine, iliac crest</a:t>
            </a:r>
            <a:endParaRPr lang="en-US" dirty="0"/>
          </a:p>
        </p:txBody>
      </p:sp>
    </p:spTree>
    <p:extLst>
      <p:ext uri="{BB962C8B-B14F-4D97-AF65-F5344CB8AC3E}">
        <p14:creationId xmlns:p14="http://schemas.microsoft.com/office/powerpoint/2010/main" val="2589772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Ventrogluteal IM Injection</a:t>
            </a:r>
            <a:endParaRPr lang="en-US" dirty="0"/>
          </a:p>
        </p:txBody>
      </p:sp>
      <p:pic>
        <p:nvPicPr>
          <p:cNvPr id="17410" name="Picture 2" descr="\\192.168.7.143\els02\Year 2012\014_Potter8e\To Client\29-03-2012\Potter-03-Apr-2012\jpg\Chapter31\03102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533" y="2214695"/>
            <a:ext cx="4506935" cy="3853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84983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13" y="198209"/>
            <a:ext cx="7773338" cy="1596177"/>
          </a:xfrm>
        </p:spPr>
        <p:txBody>
          <a:bodyPr>
            <a:normAutofit/>
          </a:bodyPr>
          <a:lstStyle/>
          <a:p>
            <a:r>
              <a:rPr lang="en-US" sz="3600" dirty="0" smtClean="0"/>
              <a:t>Vastus Lateralis Site for IM Injection</a:t>
            </a:r>
            <a:endParaRPr lang="en-US" sz="3600" dirty="0"/>
          </a:p>
        </p:txBody>
      </p:sp>
      <p:pic>
        <p:nvPicPr>
          <p:cNvPr id="18434" name="Picture 2" descr="\\192.168.7.143\els02\Year 2012\014_Potter8e\To Client\29-03-2012\Potter-03-Apr-2012\jpg\Chapter31\03102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1" y="2203908"/>
            <a:ext cx="4148351" cy="3076821"/>
          </a:xfrm>
          <a:prstGeom prst="rect">
            <a:avLst/>
          </a:prstGeom>
          <a:noFill/>
          <a:extLst>
            <a:ext uri="{909E8E84-426E-40dd-AFC4-6F175D3DCCD1}">
              <a14:hiddenFill xmlns="" xmlns:a14="http://schemas.microsoft.com/office/drawing/2010/main">
                <a:solidFill>
                  <a:srgbClr val="FFFFFF"/>
                </a:solidFill>
              </a14:hiddenFill>
            </a:ext>
          </a:extLst>
        </p:spPr>
      </p:pic>
      <p:pic>
        <p:nvPicPr>
          <p:cNvPr id="18435" name="Picture 3" descr="\\192.168.7.143\els02\Year 2012\014_Potter8e\To Client\29-03-2012\Potter-03-Apr-2012\jpg\Chapter31\03102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150" y="2126449"/>
            <a:ext cx="4274050" cy="3154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68775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Deltoid Site for IM Injection</a:t>
            </a:r>
            <a:endParaRPr lang="en-US" dirty="0"/>
          </a:p>
        </p:txBody>
      </p:sp>
      <p:pic>
        <p:nvPicPr>
          <p:cNvPr id="19458" name="Picture 2" descr="\\192.168.7.143\els02\Year 2012\014_Potter8e\To Client\29-03-2012\Potter-03-Apr-2012\jpg\Chapter31\03102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31" y="1945548"/>
            <a:ext cx="4004470" cy="4160180"/>
          </a:xfrm>
          <a:prstGeom prst="rect">
            <a:avLst/>
          </a:prstGeom>
          <a:noFill/>
          <a:extLst>
            <a:ext uri="{909E8E84-426E-40dd-AFC4-6F175D3DCCD1}">
              <a14:hiddenFill xmlns="" xmlns:a14="http://schemas.microsoft.com/office/drawing/2010/main">
                <a:solidFill>
                  <a:srgbClr val="FFFFFF"/>
                </a:solidFill>
              </a14:hiddenFill>
            </a:ext>
          </a:extLst>
        </p:spPr>
      </p:pic>
      <p:pic>
        <p:nvPicPr>
          <p:cNvPr id="19459" name="Picture 3" descr="\\192.168.7.143\els02\Year 2012\014_Potter8e\To Client\29-03-2012\Potter-03-Apr-2012\jpg\Chapter31\03102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061" y="1945548"/>
            <a:ext cx="3633410" cy="41601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5468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Z-Track Method in IM Injections</a:t>
            </a:r>
            <a:endParaRPr lang="en-US" dirty="0"/>
          </a:p>
        </p:txBody>
      </p:sp>
      <p:pic>
        <p:nvPicPr>
          <p:cNvPr id="20482" name="Picture 2" descr="\\192.168.7.143\els02\Year 2012\014_Potter8e\To Client\29-03-2012\Potter-03-Apr-2012\jpg\Chapter31\03102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98" y="2071892"/>
            <a:ext cx="3808241" cy="3033976"/>
          </a:xfrm>
          <a:prstGeom prst="rect">
            <a:avLst/>
          </a:prstGeom>
          <a:noFill/>
          <a:extLst>
            <a:ext uri="{909E8E84-426E-40dd-AFC4-6F175D3DCCD1}">
              <a14:hiddenFill xmlns="" xmlns:a14="http://schemas.microsoft.com/office/drawing/2010/main">
                <a:solidFill>
                  <a:srgbClr val="FFFFFF"/>
                </a:solidFill>
              </a14:hiddenFill>
            </a:ext>
          </a:extLst>
        </p:spPr>
      </p:pic>
      <p:pic>
        <p:nvPicPr>
          <p:cNvPr id="20484" name="Picture 4" descr="\\192.168.7.143\els02\Year 2012\014_Potter8e\To Client\29-03-2012\Potter-03-Apr-2012\jpg\Chapter31\03102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675" y="2971800"/>
            <a:ext cx="4934420" cy="210025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057400" y="5791200"/>
            <a:ext cx="4681728" cy="369332"/>
          </a:xfrm>
          <a:prstGeom prst="rect">
            <a:avLst/>
          </a:prstGeom>
          <a:noFill/>
        </p:spPr>
        <p:txBody>
          <a:bodyPr wrap="none" rtlCol="0">
            <a:spAutoFit/>
          </a:bodyPr>
          <a:lstStyle/>
          <a:p>
            <a:r>
              <a:rPr lang="en-US" dirty="0" smtClean="0"/>
              <a:t>Decreases skin irritation &amp; Seals the medicine in </a:t>
            </a:r>
            <a:endParaRPr lang="en-US" dirty="0"/>
          </a:p>
        </p:txBody>
      </p:sp>
    </p:spTree>
    <p:extLst>
      <p:ext uri="{BB962C8B-B14F-4D97-AF65-F5344CB8AC3E}">
        <p14:creationId xmlns:p14="http://schemas.microsoft.com/office/powerpoint/2010/main" val="1306636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Medication Administration</a:t>
            </a:r>
            <a:br>
              <a:rPr lang="en-US" sz="3600" dirty="0" smtClean="0"/>
            </a:br>
            <a:r>
              <a:rPr lang="en-US" sz="3600" dirty="0" smtClean="0"/>
              <a:t>Injections: Subcutaneous</a:t>
            </a:r>
            <a:endParaRPr lang="en-US" sz="3600" dirty="0"/>
          </a:p>
        </p:txBody>
      </p:sp>
      <p:sp>
        <p:nvSpPr>
          <p:cNvPr id="3" name="Content Placeholder 2"/>
          <p:cNvSpPr>
            <a:spLocks noGrp="1"/>
          </p:cNvSpPr>
          <p:nvPr>
            <p:ph idx="1"/>
          </p:nvPr>
        </p:nvSpPr>
        <p:spPr>
          <a:xfrm>
            <a:off x="457200" y="1566334"/>
            <a:ext cx="5699728" cy="4275666"/>
          </a:xfrm>
        </p:spPr>
        <p:txBody>
          <a:bodyPr>
            <a:normAutofit fontScale="92500" lnSpcReduction="10000"/>
          </a:bodyPr>
          <a:lstStyle/>
          <a:p>
            <a:r>
              <a:rPr lang="en-US" dirty="0" smtClean="0"/>
              <a:t>Medication is placed in loose connective tissue under the dermis.</a:t>
            </a:r>
          </a:p>
          <a:p>
            <a:r>
              <a:rPr lang="en-US" dirty="0" smtClean="0"/>
              <a:t>Absorption is slower than with IM injections. </a:t>
            </a:r>
          </a:p>
          <a:p>
            <a:r>
              <a:rPr lang="en-US" dirty="0" smtClean="0"/>
              <a:t>Administering low-molecular-weight heparin requires special considerations.</a:t>
            </a:r>
          </a:p>
          <a:p>
            <a:r>
              <a:rPr lang="en-US" dirty="0" smtClean="0"/>
              <a:t>A patient’s body weight indicates the depth of the subcutaneous layer.</a:t>
            </a:r>
          </a:p>
          <a:p>
            <a:r>
              <a:rPr lang="en-US" dirty="0" smtClean="0"/>
              <a:t>Choose the needle length and angle of insertion based on the patient’s weight and estimated amount of subcutaneous tissue.</a:t>
            </a:r>
            <a:endParaRPr lang="en-US" dirty="0"/>
          </a:p>
        </p:txBody>
      </p:sp>
      <p:pic>
        <p:nvPicPr>
          <p:cNvPr id="4" name="Picture 3"/>
          <p:cNvPicPr>
            <a:picLocks noChangeAspect="1"/>
          </p:cNvPicPr>
          <p:nvPr/>
        </p:nvPicPr>
        <p:blipFill>
          <a:blip r:embed="rId3"/>
          <a:stretch>
            <a:fillRect/>
          </a:stretch>
        </p:blipFill>
        <p:spPr>
          <a:xfrm>
            <a:off x="5956300" y="3997921"/>
            <a:ext cx="3187700" cy="2133600"/>
          </a:xfrm>
          <a:prstGeom prst="rect">
            <a:avLst/>
          </a:prstGeom>
        </p:spPr>
      </p:pic>
    </p:spTree>
    <p:extLst>
      <p:ext uri="{BB962C8B-B14F-4D97-AF65-F5344CB8AC3E}">
        <p14:creationId xmlns:p14="http://schemas.microsoft.com/office/powerpoint/2010/main" val="2748233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Injections</a:t>
            </a:r>
            <a:endParaRPr lang="en-US" dirty="0"/>
          </a:p>
        </p:txBody>
      </p:sp>
      <p:pic>
        <p:nvPicPr>
          <p:cNvPr id="14338" name="Picture 2" descr="\\192.168.7.143\els02\Year 2012\014_Potter8e\To Client\29-03-2012\Potter-03-Apr-2012\jpg\Chapter31\031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69379"/>
            <a:ext cx="3199623" cy="4731421"/>
          </a:xfrm>
          <a:prstGeom prst="rect">
            <a:avLst/>
          </a:prstGeom>
          <a:noFill/>
          <a:extLst>
            <a:ext uri="{909E8E84-426E-40dd-AFC4-6F175D3DCCD1}">
              <a14:hiddenFill xmlns="" xmlns:a14="http://schemas.microsoft.com/office/drawing/2010/main">
                <a:solidFill>
                  <a:srgbClr val="FFFFFF"/>
                </a:solidFill>
              </a14:hiddenFill>
            </a:ext>
          </a:extLst>
        </p:spPr>
      </p:pic>
      <p:pic>
        <p:nvPicPr>
          <p:cNvPr id="14339" name="Picture 3" descr="\\192.168.7.143\els02\Year 2012\014_Potter8e\To Client\29-03-2012\Potter-03-Apr-2012\jpg\Chapter31\031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179" y="2286000"/>
            <a:ext cx="4731421" cy="36372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737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Comparison of Angles of Insertion for Injections</a:t>
            </a:r>
            <a:endParaRPr lang="en-US" sz="3600" dirty="0"/>
          </a:p>
        </p:txBody>
      </p:sp>
      <p:pic>
        <p:nvPicPr>
          <p:cNvPr id="15362" name="Picture 2" descr="\\192.168.7.143\els02\Year 2012\014_Potter8e\To Client\29-03-2012\Potter-03-Apr-2012\jpg\Chapter31\031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8" y="2214695"/>
            <a:ext cx="7981592" cy="40800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35235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02" y="141440"/>
            <a:ext cx="7773338" cy="1596177"/>
          </a:xfrm>
        </p:spPr>
        <p:txBody>
          <a:bodyPr/>
          <a:lstStyle/>
          <a:p>
            <a:r>
              <a:rPr lang="en-US" dirty="0" smtClean="0"/>
              <a:t>Injections: Intradermal</a:t>
            </a:r>
            <a:endParaRPr lang="en-US" dirty="0"/>
          </a:p>
        </p:txBody>
      </p:sp>
      <p:sp>
        <p:nvSpPr>
          <p:cNvPr id="3" name="Content Placeholder 2"/>
          <p:cNvSpPr>
            <a:spLocks noGrp="1"/>
          </p:cNvSpPr>
          <p:nvPr>
            <p:ph idx="1"/>
          </p:nvPr>
        </p:nvSpPr>
        <p:spPr>
          <a:xfrm>
            <a:off x="791349" y="1929772"/>
            <a:ext cx="7773339" cy="3424107"/>
          </a:xfrm>
        </p:spPr>
        <p:txBody>
          <a:bodyPr>
            <a:noAutofit/>
          </a:bodyPr>
          <a:lstStyle/>
          <a:p>
            <a:r>
              <a:rPr lang="en-US" dirty="0" smtClean="0"/>
              <a:t>Used for skin testing (TB, allergies)</a:t>
            </a:r>
          </a:p>
          <a:p>
            <a:r>
              <a:rPr lang="en-US" dirty="0" smtClean="0"/>
              <a:t>Slow absorption from dermis</a:t>
            </a:r>
          </a:p>
          <a:p>
            <a:r>
              <a:rPr lang="en-US" dirty="0" smtClean="0"/>
              <a:t>Skin testing requires the nurse to be able to clearly see the injection site for changes.</a:t>
            </a:r>
          </a:p>
          <a:p>
            <a:r>
              <a:rPr lang="en-US" dirty="0" smtClean="0"/>
              <a:t>Use a tuberculin or small hypodermic syringe for skin testing.</a:t>
            </a:r>
          </a:p>
          <a:p>
            <a:r>
              <a:rPr lang="en-US" dirty="0" smtClean="0"/>
              <a:t>Angle of insertion is 5 to 15 degrees with bevel up.</a:t>
            </a:r>
          </a:p>
          <a:p>
            <a:r>
              <a:rPr lang="en-US" dirty="0" smtClean="0"/>
              <a:t>A small bleb will form as you inject; if it does not form, it is likely the medication is in subcutaneous tissue, and the results will be invalid.</a:t>
            </a:r>
          </a:p>
        </p:txBody>
      </p:sp>
    </p:spTree>
    <p:extLst>
      <p:ext uri="{BB962C8B-B14F-4D97-AF65-F5344CB8AC3E}">
        <p14:creationId xmlns:p14="http://schemas.microsoft.com/office/powerpoint/2010/main" val="1321224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239699"/>
            <a:ext cx="7773338" cy="1596177"/>
          </a:xfrm>
        </p:spPr>
        <p:txBody>
          <a:bodyPr/>
          <a:lstStyle/>
          <a:p>
            <a:r>
              <a:rPr lang="en-US" dirty="0" smtClean="0"/>
              <a:t>Types of Syringes</a:t>
            </a:r>
            <a:endParaRPr lang="en-US" dirty="0"/>
          </a:p>
        </p:txBody>
      </p:sp>
      <p:pic>
        <p:nvPicPr>
          <p:cNvPr id="7170" name="Picture 2" descr="\\192.168.7.143\els02\Year 2012\014_Potter8e\To Client\29-03-2012\Potter-03-Apr-2012\jpg\Chapter31\03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28" y="1840210"/>
            <a:ext cx="8021346" cy="48388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143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658631"/>
          </a:xfrm>
        </p:spPr>
        <p:txBody>
          <a:bodyPr>
            <a:normAutofit fontScale="90000"/>
          </a:bodyPr>
          <a:lstStyle/>
          <a:p>
            <a:r>
              <a:rPr lang="en-US" sz="4400" dirty="0"/>
              <a:t>Medication: Forms</a:t>
            </a:r>
            <a:endParaRPr lang="en-US" dirty="0"/>
          </a:p>
        </p:txBody>
      </p:sp>
      <p:sp>
        <p:nvSpPr>
          <p:cNvPr id="3" name="Content Placeholder 2"/>
          <p:cNvSpPr>
            <a:spLocks noGrp="1"/>
          </p:cNvSpPr>
          <p:nvPr>
            <p:ph idx="1"/>
          </p:nvPr>
        </p:nvSpPr>
        <p:spPr>
          <a:xfrm>
            <a:off x="671549" y="1630017"/>
            <a:ext cx="8086841" cy="4695997"/>
          </a:xfrm>
        </p:spPr>
        <p:txBody>
          <a:bodyPr>
            <a:normAutofit fontScale="92500" lnSpcReduction="10000"/>
          </a:bodyPr>
          <a:lstStyle/>
          <a:p>
            <a:pPr lvl="0">
              <a:lnSpc>
                <a:spcPct val="80000"/>
              </a:lnSpc>
              <a:buClr>
                <a:srgbClr val="D16349"/>
              </a:buClr>
            </a:pPr>
            <a:r>
              <a:rPr lang="en-US" sz="2800" dirty="0">
                <a:solidFill>
                  <a:srgbClr val="292929"/>
                </a:solidFill>
              </a:rPr>
              <a:t>Time release – granules with different coatings, or some tablets that dissolve </a:t>
            </a:r>
            <a:r>
              <a:rPr lang="en-US" sz="2800" dirty="0" smtClean="0">
                <a:solidFill>
                  <a:srgbClr val="292929"/>
                </a:solidFill>
              </a:rPr>
              <a:t>slowly</a:t>
            </a:r>
          </a:p>
          <a:p>
            <a:pPr lvl="0">
              <a:lnSpc>
                <a:spcPct val="80000"/>
              </a:lnSpc>
              <a:buClr>
                <a:srgbClr val="D16349"/>
              </a:buClr>
            </a:pPr>
            <a:endParaRPr lang="en-US" sz="2800" dirty="0">
              <a:solidFill>
                <a:srgbClr val="292929"/>
              </a:solidFill>
            </a:endParaRPr>
          </a:p>
          <a:p>
            <a:pPr lvl="0">
              <a:lnSpc>
                <a:spcPct val="80000"/>
              </a:lnSpc>
              <a:buClr>
                <a:srgbClr val="D16349"/>
              </a:buClr>
            </a:pPr>
            <a:r>
              <a:rPr lang="en-US" sz="2800" dirty="0">
                <a:solidFill>
                  <a:srgbClr val="292929"/>
                </a:solidFill>
              </a:rPr>
              <a:t>Lozenge – dissolves in </a:t>
            </a:r>
            <a:r>
              <a:rPr lang="en-US" sz="2800" dirty="0" smtClean="0">
                <a:solidFill>
                  <a:srgbClr val="292929"/>
                </a:solidFill>
              </a:rPr>
              <a:t>mouth</a:t>
            </a:r>
          </a:p>
          <a:p>
            <a:pPr lvl="0">
              <a:lnSpc>
                <a:spcPct val="80000"/>
              </a:lnSpc>
              <a:buClr>
                <a:srgbClr val="D16349"/>
              </a:buClr>
            </a:pPr>
            <a:endParaRPr lang="en-US" sz="2800" dirty="0" smtClean="0">
              <a:solidFill>
                <a:srgbClr val="292929"/>
              </a:solidFill>
            </a:endParaRPr>
          </a:p>
          <a:p>
            <a:pPr lvl="0">
              <a:lnSpc>
                <a:spcPct val="80000"/>
              </a:lnSpc>
              <a:buClr>
                <a:srgbClr val="D16349"/>
              </a:buClr>
            </a:pPr>
            <a:endParaRPr lang="en-US" sz="2800" dirty="0" smtClean="0">
              <a:solidFill>
                <a:srgbClr val="292929"/>
              </a:solidFill>
            </a:endParaRPr>
          </a:p>
          <a:p>
            <a:pPr lvl="0">
              <a:lnSpc>
                <a:spcPct val="80000"/>
              </a:lnSpc>
              <a:buClr>
                <a:srgbClr val="D16349"/>
              </a:buClr>
            </a:pPr>
            <a:endParaRPr lang="en-US" sz="2800" dirty="0">
              <a:solidFill>
                <a:srgbClr val="292929"/>
              </a:solidFill>
            </a:endParaRPr>
          </a:p>
          <a:p>
            <a:pPr lvl="0">
              <a:lnSpc>
                <a:spcPct val="80000"/>
              </a:lnSpc>
              <a:buClr>
                <a:srgbClr val="D16349"/>
              </a:buClr>
            </a:pPr>
            <a:r>
              <a:rPr lang="en-US" sz="2800" dirty="0">
                <a:solidFill>
                  <a:srgbClr val="292929"/>
                </a:solidFill>
              </a:rPr>
              <a:t>Elixir – mixed with water or </a:t>
            </a:r>
            <a:r>
              <a:rPr lang="en-US" sz="2800" dirty="0" smtClean="0">
                <a:solidFill>
                  <a:srgbClr val="292929"/>
                </a:solidFill>
              </a:rPr>
              <a:t>alcohol </a:t>
            </a:r>
            <a:r>
              <a:rPr lang="en-US" sz="2800" dirty="0" smtClean="0">
                <a:solidFill>
                  <a:srgbClr val="292929"/>
                </a:solidFill>
              </a:rPr>
              <a:t>and </a:t>
            </a:r>
          </a:p>
          <a:p>
            <a:pPr marL="0" lvl="0" indent="0">
              <a:lnSpc>
                <a:spcPct val="80000"/>
              </a:lnSpc>
              <a:buClr>
                <a:srgbClr val="D16349"/>
              </a:buClr>
              <a:buNone/>
            </a:pPr>
            <a:r>
              <a:rPr lang="en-US" sz="2800" dirty="0">
                <a:solidFill>
                  <a:srgbClr val="292929"/>
                </a:solidFill>
              </a:rPr>
              <a:t> </a:t>
            </a:r>
            <a:r>
              <a:rPr lang="en-US" sz="2800" dirty="0" smtClean="0">
                <a:solidFill>
                  <a:srgbClr val="292929"/>
                </a:solidFill>
              </a:rPr>
              <a:t>  </a:t>
            </a:r>
            <a:r>
              <a:rPr lang="en-US" sz="2800" dirty="0" smtClean="0">
                <a:solidFill>
                  <a:srgbClr val="292929"/>
                </a:solidFill>
              </a:rPr>
              <a:t>a </a:t>
            </a:r>
            <a:r>
              <a:rPr lang="en-US" sz="2800" dirty="0" smtClean="0">
                <a:solidFill>
                  <a:srgbClr val="292929"/>
                </a:solidFill>
              </a:rPr>
              <a:t>sweetener</a:t>
            </a:r>
          </a:p>
          <a:p>
            <a:pPr marL="0" lvl="0" indent="0">
              <a:lnSpc>
                <a:spcPct val="80000"/>
              </a:lnSpc>
              <a:buClr>
                <a:srgbClr val="D16349"/>
              </a:buClr>
              <a:buNone/>
            </a:pPr>
            <a:endParaRPr lang="en-US" sz="2800" dirty="0">
              <a:solidFill>
                <a:srgbClr val="292929"/>
              </a:solidFill>
            </a:endParaRPr>
          </a:p>
          <a:p>
            <a:pPr lvl="0">
              <a:lnSpc>
                <a:spcPct val="80000"/>
              </a:lnSpc>
              <a:buClr>
                <a:srgbClr val="D16349"/>
              </a:buClr>
            </a:pPr>
            <a:r>
              <a:rPr lang="en-US" sz="2800" dirty="0">
                <a:solidFill>
                  <a:srgbClr val="292929"/>
                </a:solidFill>
              </a:rPr>
              <a:t>Syrup – </a:t>
            </a:r>
            <a:r>
              <a:rPr lang="en-US" sz="2800" dirty="0" smtClean="0">
                <a:solidFill>
                  <a:srgbClr val="292929"/>
                </a:solidFill>
              </a:rPr>
              <a:t>Medication dissolved </a:t>
            </a:r>
          </a:p>
          <a:p>
            <a:pPr marL="0" lvl="0" indent="0">
              <a:lnSpc>
                <a:spcPct val="80000"/>
              </a:lnSpc>
              <a:buClr>
                <a:srgbClr val="D16349"/>
              </a:buClr>
              <a:buNone/>
            </a:pPr>
            <a:r>
              <a:rPr lang="en-US" sz="2800" dirty="0">
                <a:solidFill>
                  <a:srgbClr val="292929"/>
                </a:solidFill>
              </a:rPr>
              <a:t> </a:t>
            </a:r>
            <a:r>
              <a:rPr lang="en-US" sz="2800" dirty="0" smtClean="0">
                <a:solidFill>
                  <a:srgbClr val="292929"/>
                </a:solidFill>
              </a:rPr>
              <a:t> in a sugar solution</a:t>
            </a:r>
          </a:p>
          <a:p>
            <a:pPr lvl="0">
              <a:lnSpc>
                <a:spcPct val="80000"/>
              </a:lnSpc>
              <a:buClr>
                <a:srgbClr val="D16349"/>
              </a:buClr>
            </a:pPr>
            <a:endParaRPr lang="en-US" sz="2800" dirty="0">
              <a:solidFill>
                <a:srgbClr val="292929"/>
              </a:solidFill>
            </a:endParaRPr>
          </a:p>
          <a:p>
            <a:endParaRPr lang="en-US" dirty="0">
              <a:solidFill>
                <a:srgbClr val="292929"/>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456" y="2222000"/>
            <a:ext cx="1865313" cy="706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911" t="28399" r="21931"/>
          <a:stretch/>
        </p:blipFill>
        <p:spPr bwMode="auto">
          <a:xfrm>
            <a:off x="174523" y="3002102"/>
            <a:ext cx="914400" cy="103663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7645" t="5040" r="32244" b="13177"/>
          <a:stretch/>
        </p:blipFill>
        <p:spPr bwMode="auto">
          <a:xfrm>
            <a:off x="7904050" y="3633082"/>
            <a:ext cx="957099" cy="116817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956" y="5469867"/>
            <a:ext cx="1419322" cy="10631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592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Syringe</a:t>
            </a:r>
            <a:endParaRPr lang="en-US" dirty="0"/>
          </a:p>
        </p:txBody>
      </p:sp>
      <p:pic>
        <p:nvPicPr>
          <p:cNvPr id="8194" name="Picture 2" descr="\\192.168.7.143\els02\Year 2012\014_Potter8e\To Client\29-03-2012\Potter-03-Apr-2012\jpg\Chapter31\03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378" y="1657946"/>
            <a:ext cx="6846720" cy="43904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06145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5422"/>
            <a:ext cx="7773338" cy="1596177"/>
          </a:xfrm>
        </p:spPr>
        <p:txBody>
          <a:bodyPr/>
          <a:lstStyle/>
          <a:p>
            <a:r>
              <a:rPr lang="en-US" dirty="0" smtClean="0"/>
              <a:t>Parts of the Needle</a:t>
            </a:r>
            <a:endParaRPr lang="en-US" dirty="0"/>
          </a:p>
        </p:txBody>
      </p:sp>
      <p:pic>
        <p:nvPicPr>
          <p:cNvPr id="9218" name="Picture 2" descr="\\192.168.7.143\els02\Year 2012\014_Potter8e\To Client\29-03-2012\Potter-03-Apr-2012\jpg\Chapter31\031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36" y="1934818"/>
            <a:ext cx="7957929" cy="46515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47741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Needles</a:t>
            </a:r>
            <a:endParaRPr lang="en-US" dirty="0"/>
          </a:p>
        </p:txBody>
      </p:sp>
      <p:pic>
        <p:nvPicPr>
          <p:cNvPr id="10242" name="Picture 2" descr="\\192.168.7.143\els02\Year 2012\014_Potter8e\To Client\29-03-2012\Potter-03-Apr-2012\jpg\Chapter31\031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09" y="2214695"/>
            <a:ext cx="4969565" cy="45342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4499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Needle With Plastic Guard</a:t>
            </a:r>
            <a:endParaRPr lang="en-US" dirty="0"/>
          </a:p>
        </p:txBody>
      </p:sp>
      <p:pic>
        <p:nvPicPr>
          <p:cNvPr id="21506" name="Picture 2" descr="\\192.168.7.143\els02\Year 2012\014_Potter8e\To Client\29-03-2012\Potter-03-Apr-2012\jpg\Chapter31\03102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4109551" cy="3426015"/>
          </a:xfrm>
          <a:prstGeom prst="rect">
            <a:avLst/>
          </a:prstGeom>
          <a:noFill/>
          <a:extLst>
            <a:ext uri="{909E8E84-426E-40dd-AFC4-6F175D3DCCD1}">
              <a14:hiddenFill xmlns="" xmlns:a14="http://schemas.microsoft.com/office/drawing/2010/main">
                <a:solidFill>
                  <a:srgbClr val="FFFFFF"/>
                </a:solidFill>
              </a14:hiddenFill>
            </a:ext>
          </a:extLst>
        </p:spPr>
      </p:pic>
      <p:pic>
        <p:nvPicPr>
          <p:cNvPr id="21507" name="Picture 3" descr="\\192.168.7.143\els02\Year 2012\014_Potter8e\To Client\29-03-2012\Potter-03-Apr-2012\jpg\Chapter31\03102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371" y="1856792"/>
            <a:ext cx="4109551" cy="34010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5983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Medication Administration</a:t>
            </a:r>
            <a:br>
              <a:rPr lang="en-US" sz="3600" dirty="0" smtClean="0"/>
            </a:br>
            <a:r>
              <a:rPr lang="en-US" sz="3600" dirty="0" smtClean="0"/>
              <a:t>Parenteral</a:t>
            </a:r>
            <a:endParaRPr lang="en-US" sz="3600" dirty="0"/>
          </a:p>
        </p:txBody>
      </p:sp>
      <p:pic>
        <p:nvPicPr>
          <p:cNvPr id="12290" name="Picture 2" descr="\\192.168.7.143\els02\Year 2012\014_Potter8e\To Client\29-03-2012\Potter-03-Apr-2012\jpg\Chapter31\031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18" y="2214695"/>
            <a:ext cx="7318382" cy="4473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35331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Medication Administration</a:t>
            </a:r>
            <a:br>
              <a:rPr lang="en-US" sz="3600" dirty="0" smtClean="0"/>
            </a:br>
            <a:r>
              <a:rPr lang="en-US" sz="3600" dirty="0" smtClean="0"/>
              <a:t>Parenteral</a:t>
            </a:r>
            <a:r>
              <a:rPr lang="en-US" sz="3600" dirty="0">
                <a:solidFill>
                  <a:srgbClr val="FFFF00"/>
                </a:solidFill>
              </a:rPr>
              <a:t> (cont’d)</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If two medications are compatible, they can be mixed in one injection if the total dose is within accepted limits, so the patient receives only one injection at a time.</a:t>
            </a:r>
          </a:p>
          <a:p>
            <a:r>
              <a:rPr lang="en-US" dirty="0" smtClean="0"/>
              <a:t>Mixing medications</a:t>
            </a:r>
          </a:p>
          <a:p>
            <a:pPr lvl="1"/>
            <a:r>
              <a:rPr lang="en-US" dirty="0" smtClean="0"/>
              <a:t>Mixing medications from a vial and an ampule</a:t>
            </a:r>
          </a:p>
          <a:p>
            <a:pPr lvl="2"/>
            <a:r>
              <a:rPr lang="en-US" dirty="0" smtClean="0"/>
              <a:t>Prepare medication from the vial first.</a:t>
            </a:r>
          </a:p>
          <a:p>
            <a:pPr lvl="2"/>
            <a:r>
              <a:rPr lang="en-US" dirty="0" smtClean="0"/>
              <a:t>Use the same syringe and filter needle to withdraw medication from the ampule.</a:t>
            </a:r>
          </a:p>
          <a:p>
            <a:pPr lvl="1"/>
            <a:r>
              <a:rPr lang="en-US" dirty="0" smtClean="0"/>
              <a:t>Mixing medications from two vials</a:t>
            </a:r>
          </a:p>
        </p:txBody>
      </p:sp>
    </p:spTree>
    <p:extLst>
      <p:ext uri="{BB962C8B-B14F-4D97-AF65-F5344CB8AC3E}">
        <p14:creationId xmlns:p14="http://schemas.microsoft.com/office/powerpoint/2010/main" val="3708759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Mixing Medications from Two Vials</a:t>
            </a:r>
            <a:endParaRPr lang="en-US" sz="3600" dirty="0"/>
          </a:p>
        </p:txBody>
      </p:sp>
      <p:pic>
        <p:nvPicPr>
          <p:cNvPr id="13314" name="Picture 2" descr="\\192.168.7.143\els02\Year 2012\014_Potter8e\To Client\29-03-2012\Potter-03-Apr-2012\jpg\Chapter31\031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47" y="1530344"/>
            <a:ext cx="6994222" cy="45025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0007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Preparation</a:t>
            </a:r>
            <a:endParaRPr lang="en-US" dirty="0"/>
          </a:p>
        </p:txBody>
      </p:sp>
      <p:sp>
        <p:nvSpPr>
          <p:cNvPr id="3" name="Content Placeholder 2"/>
          <p:cNvSpPr>
            <a:spLocks noGrp="1"/>
          </p:cNvSpPr>
          <p:nvPr>
            <p:ph idx="1"/>
          </p:nvPr>
        </p:nvSpPr>
        <p:spPr/>
        <p:txBody>
          <a:bodyPr>
            <a:normAutofit fontScale="85000" lnSpcReduction="20000"/>
          </a:bodyPr>
          <a:lstStyle/>
          <a:p>
            <a:r>
              <a:rPr lang="en-US" kern="1200" dirty="0" smtClean="0">
                <a:latin typeface="Arial" charset="0"/>
              </a:rPr>
              <a:t>Insulin is the hormone used to treat diabetes.</a:t>
            </a:r>
          </a:p>
          <a:p>
            <a:r>
              <a:rPr lang="en-US" kern="1200" dirty="0" smtClean="0">
                <a:latin typeface="Arial" charset="0"/>
              </a:rPr>
              <a:t>It is administered by injection because the GI tract breaks down and destroys an oral form of insulin. </a:t>
            </a:r>
          </a:p>
          <a:p>
            <a:r>
              <a:rPr lang="en-US" kern="1200" dirty="0" smtClean="0">
                <a:latin typeface="Arial" charset="0"/>
              </a:rPr>
              <a:t>Use the correct syringe:</a:t>
            </a:r>
            <a:r>
              <a:rPr lang="en-US" sz="3200" kern="1200" dirty="0" smtClean="0">
                <a:latin typeface="Arial" charset="0"/>
              </a:rPr>
              <a:t> </a:t>
            </a:r>
          </a:p>
          <a:p>
            <a:pPr lvl="1"/>
            <a:r>
              <a:rPr lang="en-US" kern="1200" dirty="0" smtClean="0">
                <a:latin typeface="Arial" charset="0"/>
              </a:rPr>
              <a:t>100-Unit insulin syringe or an insulin pen to prepare U-100 insulin</a:t>
            </a:r>
          </a:p>
          <a:p>
            <a:r>
              <a:rPr lang="en-US" kern="1200" dirty="0" smtClean="0">
                <a:latin typeface="Arial" charset="0"/>
              </a:rPr>
              <a:t>Insulin is classified by </a:t>
            </a:r>
            <a:r>
              <a:rPr lang="en-US" dirty="0" smtClean="0"/>
              <a:t>rate of action:</a:t>
            </a:r>
          </a:p>
          <a:p>
            <a:pPr lvl="1"/>
            <a:r>
              <a:rPr lang="en-US" dirty="0" smtClean="0"/>
              <a:t>Rapid, short, intermediate, and long-acting</a:t>
            </a:r>
          </a:p>
          <a:p>
            <a:r>
              <a:rPr lang="en-US" kern="1200" dirty="0" smtClean="0">
                <a:latin typeface="Arial" charset="0"/>
              </a:rPr>
              <a:t>Know the onset, peak, and duration for each of your patients’ ordered insulin doses.</a:t>
            </a:r>
            <a:endParaRPr lang="en-US" dirty="0" smtClean="0"/>
          </a:p>
        </p:txBody>
      </p:sp>
    </p:spTree>
    <p:extLst>
      <p:ext uri="{BB962C8B-B14F-4D97-AF65-F5344CB8AC3E}">
        <p14:creationId xmlns:p14="http://schemas.microsoft.com/office/powerpoint/2010/main" val="3756997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114935"/>
            <a:ext cx="7773338" cy="1596177"/>
          </a:xfrm>
        </p:spPr>
        <p:txBody>
          <a:bodyPr/>
          <a:lstStyle/>
          <a:p>
            <a:r>
              <a:rPr lang="en-US" dirty="0" smtClean="0"/>
              <a:t>Mixing Insulins</a:t>
            </a:r>
            <a:endParaRPr lang="en-US" dirty="0"/>
          </a:p>
        </p:txBody>
      </p:sp>
      <p:sp>
        <p:nvSpPr>
          <p:cNvPr id="3" name="Content Placeholder 2"/>
          <p:cNvSpPr>
            <a:spLocks noGrp="1"/>
          </p:cNvSpPr>
          <p:nvPr>
            <p:ph idx="1"/>
          </p:nvPr>
        </p:nvSpPr>
        <p:spPr>
          <a:xfrm>
            <a:off x="685331" y="1711112"/>
            <a:ext cx="7773339" cy="4285497"/>
          </a:xfrm>
        </p:spPr>
        <p:txBody>
          <a:bodyPr>
            <a:normAutofit fontScale="92500" lnSpcReduction="20000"/>
          </a:bodyPr>
          <a:lstStyle/>
          <a:p>
            <a:r>
              <a:rPr lang="en-US" sz="2400" dirty="0" smtClean="0"/>
              <a:t>Patients whose blood glucose levels are well controlled on a mixed-insulin dose need to maintain their individual routine when preparing and administering their insulin</a:t>
            </a:r>
            <a:r>
              <a:rPr lang="en-US" sz="2400" dirty="0" smtClean="0"/>
              <a:t>.</a:t>
            </a:r>
          </a:p>
          <a:p>
            <a:pPr marL="0" indent="0">
              <a:buNone/>
            </a:pPr>
            <a:endParaRPr lang="en-US" sz="2400" dirty="0" smtClean="0"/>
          </a:p>
          <a:p>
            <a:r>
              <a:rPr lang="en-US" sz="2400" dirty="0" smtClean="0"/>
              <a:t>Do not mix insulin with any other medications or diluents unless approved by the prescriber</a:t>
            </a:r>
            <a:r>
              <a:rPr lang="en-US" sz="2400" dirty="0" smtClean="0"/>
              <a:t>.</a:t>
            </a:r>
          </a:p>
          <a:p>
            <a:pPr marL="0" indent="0">
              <a:buNone/>
            </a:pPr>
            <a:endParaRPr lang="en-US" sz="2400" dirty="0" smtClean="0"/>
          </a:p>
          <a:p>
            <a:r>
              <a:rPr lang="en-US" sz="2400" dirty="0" smtClean="0"/>
              <a:t>Verify insulin doses with another nurse while preparing them if required by agency policy.</a:t>
            </a:r>
            <a:endParaRPr lang="en-US" sz="2400" dirty="0"/>
          </a:p>
        </p:txBody>
      </p:sp>
    </p:spTree>
    <p:extLst>
      <p:ext uri="{BB962C8B-B14F-4D97-AF65-F5344CB8AC3E}">
        <p14:creationId xmlns:p14="http://schemas.microsoft.com/office/powerpoint/2010/main" val="946461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84922"/>
            <a:ext cx="7772400" cy="1066800"/>
          </a:xfrm>
        </p:spPr>
        <p:txBody>
          <a:bodyPr>
            <a:normAutofit fontScale="90000"/>
          </a:bodyPr>
          <a:lstStyle/>
          <a:p>
            <a:r>
              <a:rPr lang="en-US" sz="3600" dirty="0"/>
              <a:t>Types of Orders in </a:t>
            </a:r>
            <a:r>
              <a:rPr lang="en-US" sz="3600" dirty="0" smtClean="0"/>
              <a:t>Acute </a:t>
            </a:r>
            <a:r>
              <a:rPr lang="en-US" sz="3600" dirty="0"/>
              <a:t>Care Agencies</a:t>
            </a:r>
          </a:p>
        </p:txBody>
      </p:sp>
      <p:graphicFrame>
        <p:nvGraphicFramePr>
          <p:cNvPr id="38944" name="Group 32"/>
          <p:cNvGraphicFramePr>
            <a:graphicFrameLocks noGrp="1"/>
          </p:cNvGraphicFramePr>
          <p:nvPr>
            <p:ph type="tbl" idx="1"/>
            <p:extLst>
              <p:ext uri="{D42A27DB-BD31-4B8C-83A1-F6EECF244321}">
                <p14:modId xmlns:p14="http://schemas.microsoft.com/office/powerpoint/2010/main" val="2643453304"/>
              </p:ext>
            </p:extLst>
          </p:nvPr>
        </p:nvGraphicFramePr>
        <p:xfrm>
          <a:off x="318367" y="1858606"/>
          <a:ext cx="8560589" cy="4687967"/>
        </p:xfrm>
        <a:graphic>
          <a:graphicData uri="http://schemas.openxmlformats.org/drawingml/2006/table">
            <a:tbl>
              <a:tblPr>
                <a:tableStyleId>{E8B1032C-EA38-4F05-BA0D-38AFFFC7BED3}</a:tableStyleId>
              </a:tblPr>
              <a:tblGrid>
                <a:gridCol w="4677817">
                  <a:extLst>
                    <a:ext uri="{9D8B030D-6E8A-4147-A177-3AD203B41FA5}">
                      <a16:colId xmlns:a16="http://schemas.microsoft.com/office/drawing/2014/main" val="20000"/>
                    </a:ext>
                  </a:extLst>
                </a:gridCol>
                <a:gridCol w="3882772">
                  <a:extLst>
                    <a:ext uri="{9D8B030D-6E8A-4147-A177-3AD203B41FA5}">
                      <a16:colId xmlns:a16="http://schemas.microsoft.com/office/drawing/2014/main" val="20001"/>
                    </a:ext>
                  </a:extLst>
                </a:gridCol>
              </a:tblGrid>
              <a:tr h="16878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Standing or routine:</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Administered until the dosage is changed or another medication is prescribed</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prn:</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when the patient requires it</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extLst>
                  <a:ext uri="{0D108BD9-81ED-4DB2-BD59-A6C34878D82A}">
                    <a16:rowId xmlns:a16="http://schemas.microsoft.com/office/drawing/2014/main" val="10000"/>
                  </a:ext>
                </a:extLst>
              </a:tr>
              <a:tr h="1500046">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Single (one-time):</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one time only for a specific reason</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STAT:</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immediately in an emergency </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extLst>
                  <a:ext uri="{0D108BD9-81ED-4DB2-BD59-A6C34878D82A}">
                    <a16:rowId xmlns:a16="http://schemas.microsoft.com/office/drawing/2014/main" val="10001"/>
                  </a:ext>
                </a:extLst>
              </a:tr>
              <a:tr h="1500046">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Now:</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When a medication is needed right away, but not STAT</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Prescriptions:</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Medication to be taken outside of the hospital</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chemeClr val="accent6">
                        <a:lumMod val="5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559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30604" y="274639"/>
            <a:ext cx="5856196" cy="444438"/>
          </a:xfrm>
        </p:spPr>
        <p:txBody>
          <a:bodyPr>
            <a:normAutofit fontScale="90000"/>
          </a:bodyPr>
          <a:lstStyle/>
          <a:p>
            <a:pPr fontAlgn="auto">
              <a:spcAft>
                <a:spcPts val="0"/>
              </a:spcAft>
              <a:defRPr/>
            </a:pPr>
            <a:r>
              <a:rPr lang="en-US" sz="4000" dirty="0" smtClean="0"/>
              <a:t/>
            </a:r>
            <a:br>
              <a:rPr lang="en-US" sz="4000" dirty="0" smtClean="0"/>
            </a:br>
            <a:r>
              <a:rPr lang="en-US" sz="4400" dirty="0" smtClean="0"/>
              <a:t>Medication: Forms </a:t>
            </a:r>
          </a:p>
        </p:txBody>
      </p:sp>
      <p:sp>
        <p:nvSpPr>
          <p:cNvPr id="15363" name="Rectangle 3"/>
          <p:cNvSpPr>
            <a:spLocks noGrp="1" noChangeArrowheads="1"/>
          </p:cNvSpPr>
          <p:nvPr>
            <p:ph idx="1"/>
          </p:nvPr>
        </p:nvSpPr>
        <p:spPr>
          <a:xfrm>
            <a:off x="428417" y="1341894"/>
            <a:ext cx="8598916" cy="4732008"/>
          </a:xfrm>
        </p:spPr>
        <p:txBody>
          <a:bodyPr>
            <a:noAutofit/>
          </a:bodyPr>
          <a:lstStyle/>
          <a:p>
            <a:pPr>
              <a:lnSpc>
                <a:spcPct val="90000"/>
              </a:lnSpc>
            </a:pPr>
            <a:r>
              <a:rPr lang="en-US" sz="2400" dirty="0"/>
              <a:t>Suspension – drug particles in a </a:t>
            </a:r>
            <a:r>
              <a:rPr lang="en-US" sz="2400" dirty="0" smtClean="0"/>
              <a:t>liquid medium;                      when left alone will settle in the bottom</a:t>
            </a:r>
          </a:p>
          <a:p>
            <a:pPr>
              <a:lnSpc>
                <a:spcPct val="90000"/>
              </a:lnSpc>
            </a:pPr>
            <a:endParaRPr lang="en-US" sz="2400" dirty="0" smtClean="0"/>
          </a:p>
          <a:p>
            <a:pPr>
              <a:lnSpc>
                <a:spcPct val="90000"/>
              </a:lnSpc>
            </a:pPr>
            <a:r>
              <a:rPr lang="en-US" sz="2400" dirty="0" smtClean="0"/>
              <a:t>   </a:t>
            </a:r>
            <a:r>
              <a:rPr lang="en-US" sz="2400" dirty="0" smtClean="0"/>
              <a:t> </a:t>
            </a:r>
            <a:r>
              <a:rPr lang="en-US" sz="2400" dirty="0" smtClean="0"/>
              <a:t>Solution – Sterile preparation that contains </a:t>
            </a:r>
            <a:r>
              <a:rPr lang="en-US" sz="2400" dirty="0" smtClean="0"/>
              <a:t>  </a:t>
            </a:r>
          </a:p>
          <a:p>
            <a:pPr>
              <a:lnSpc>
                <a:spcPct val="90000"/>
              </a:lnSpc>
            </a:pPr>
            <a:r>
              <a:rPr lang="en-US" sz="2400" dirty="0"/>
              <a:t> </a:t>
            </a:r>
            <a:r>
              <a:rPr lang="en-US" sz="2400" dirty="0" smtClean="0"/>
              <a:t>     </a:t>
            </a:r>
            <a:r>
              <a:rPr lang="en-US" sz="2400" dirty="0" smtClean="0"/>
              <a:t>water anD </a:t>
            </a:r>
            <a:r>
              <a:rPr lang="en-US" sz="2400" dirty="0" smtClean="0"/>
              <a:t>one or more </a:t>
            </a:r>
            <a:r>
              <a:rPr lang="en-US" sz="2400" dirty="0" smtClean="0"/>
              <a:t>dissolved compounds</a:t>
            </a:r>
          </a:p>
          <a:p>
            <a:pPr>
              <a:lnSpc>
                <a:spcPct val="90000"/>
              </a:lnSpc>
            </a:pPr>
            <a:r>
              <a:rPr lang="en-US" sz="2400" dirty="0"/>
              <a:t> </a:t>
            </a:r>
            <a:r>
              <a:rPr lang="en-US" sz="2400" dirty="0" smtClean="0"/>
              <a:t>    </a:t>
            </a:r>
            <a:r>
              <a:rPr lang="en-US" sz="2400" dirty="0" smtClean="0"/>
              <a:t> </a:t>
            </a:r>
            <a:r>
              <a:rPr lang="en-US" sz="2400" dirty="0"/>
              <a:t>(</a:t>
            </a:r>
            <a:r>
              <a:rPr lang="en-US" sz="2400" dirty="0" smtClean="0"/>
              <a:t>IM, SQ, or IV</a:t>
            </a:r>
            <a:r>
              <a:rPr lang="en-US" sz="2400" dirty="0" smtClean="0"/>
              <a:t>)</a:t>
            </a:r>
            <a:endParaRPr lang="en-US" sz="2400" dirty="0" smtClean="0"/>
          </a:p>
          <a:p>
            <a:pPr>
              <a:lnSpc>
                <a:spcPct val="90000"/>
              </a:lnSpc>
            </a:pPr>
            <a:endParaRPr lang="en-US" sz="2400" dirty="0" smtClean="0"/>
          </a:p>
          <a:p>
            <a:pPr>
              <a:lnSpc>
                <a:spcPct val="90000"/>
              </a:lnSpc>
            </a:pPr>
            <a:r>
              <a:rPr lang="en-US" sz="2400" dirty="0" smtClean="0"/>
              <a:t>Lotion – liquid suspension for skin</a:t>
            </a:r>
          </a:p>
          <a:p>
            <a:pPr>
              <a:lnSpc>
                <a:spcPct val="90000"/>
              </a:lnSpc>
            </a:pPr>
            <a:endParaRPr lang="en-US" sz="2400" dirty="0" smtClean="0"/>
          </a:p>
          <a:p>
            <a:pPr>
              <a:lnSpc>
                <a:spcPct val="90000"/>
              </a:lnSpc>
            </a:pPr>
            <a:r>
              <a:rPr lang="en-US" sz="2400" dirty="0" smtClean="0"/>
              <a:t>Ointment – semisolid (salve another name)</a:t>
            </a:r>
          </a:p>
          <a:p>
            <a:pPr>
              <a:lnSpc>
                <a:spcPct val="90000"/>
              </a:lnSpc>
            </a:pPr>
            <a:endParaRPr lang="en-US" sz="2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98" y="2176459"/>
            <a:ext cx="807846" cy="153143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124" y="1341894"/>
            <a:ext cx="1537613" cy="118324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8918" y="3819825"/>
            <a:ext cx="1375082" cy="137508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5387" b="21465"/>
          <a:stretch/>
        </p:blipFill>
        <p:spPr bwMode="auto">
          <a:xfrm>
            <a:off x="7011291" y="5625883"/>
            <a:ext cx="2077244" cy="107083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534575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6554" y="-4334"/>
            <a:ext cx="7773338" cy="1596177"/>
          </a:xfrm>
        </p:spPr>
        <p:txBody>
          <a:bodyPr>
            <a:normAutofit fontScale="90000"/>
          </a:bodyPr>
          <a:lstStyle/>
          <a:p>
            <a:pPr fontAlgn="auto">
              <a:spcAft>
                <a:spcPts val="0"/>
              </a:spcAft>
              <a:defRPr/>
            </a:pPr>
            <a:r>
              <a:rPr lang="en-US" sz="4000" dirty="0" smtClean="0"/>
              <a:t/>
            </a:r>
            <a:br>
              <a:rPr lang="en-US" sz="4000" dirty="0" smtClean="0"/>
            </a:br>
            <a:r>
              <a:rPr lang="en-US" sz="4000" dirty="0" smtClean="0"/>
              <a:t/>
            </a:r>
            <a:br>
              <a:rPr lang="en-US" sz="4000"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Medication: Orders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400" dirty="0" smtClean="0"/>
              <a:t/>
            </a:r>
            <a:br>
              <a:rPr lang="en-US" sz="4400" dirty="0" smtClean="0"/>
            </a:br>
            <a:endParaRPr lang="en-US" sz="4400" dirty="0" smtClean="0"/>
          </a:p>
        </p:txBody>
      </p:sp>
      <p:sp>
        <p:nvSpPr>
          <p:cNvPr id="36867" name="Rectangle 3"/>
          <p:cNvSpPr>
            <a:spLocks noGrp="1" noChangeArrowheads="1"/>
          </p:cNvSpPr>
          <p:nvPr>
            <p:ph sz="half" idx="1"/>
          </p:nvPr>
        </p:nvSpPr>
        <p:spPr>
          <a:xfrm>
            <a:off x="242992" y="1600200"/>
            <a:ext cx="3199635" cy="4525963"/>
          </a:xfrm>
        </p:spPr>
        <p:txBody>
          <a:bodyPr>
            <a:normAutofit fontScale="40000" lnSpcReduction="20000"/>
          </a:bodyPr>
          <a:lstStyle/>
          <a:p>
            <a:pPr marL="109538"/>
            <a:r>
              <a:rPr lang="en-US" sz="5100" dirty="0" smtClean="0"/>
              <a:t>Patients full name</a:t>
            </a:r>
          </a:p>
          <a:p>
            <a:r>
              <a:rPr lang="en-US" sz="5100" dirty="0" smtClean="0"/>
              <a:t> Date and time order written </a:t>
            </a:r>
          </a:p>
          <a:p>
            <a:r>
              <a:rPr lang="en-US" sz="5100" dirty="0" smtClean="0"/>
              <a:t> Drug name </a:t>
            </a:r>
          </a:p>
          <a:p>
            <a:r>
              <a:rPr lang="en-US" sz="5100" dirty="0" smtClean="0"/>
              <a:t> Dosage </a:t>
            </a:r>
          </a:p>
          <a:p>
            <a:r>
              <a:rPr lang="en-US" sz="5100" dirty="0" smtClean="0"/>
              <a:t> Route </a:t>
            </a:r>
          </a:p>
          <a:p>
            <a:r>
              <a:rPr lang="en-US" sz="5100" dirty="0" smtClean="0"/>
              <a:t> Time and frequency </a:t>
            </a:r>
          </a:p>
          <a:p>
            <a:r>
              <a:rPr lang="en-US" sz="5100" dirty="0" smtClean="0"/>
              <a:t> Signature of provider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r>
              <a:rPr lang="en-US" sz="3600" dirty="0" smtClean="0"/>
              <a:t/>
            </a:r>
            <a:br>
              <a:rPr lang="en-US" sz="3600" dirty="0" smtClean="0"/>
            </a:br>
            <a:endParaRPr lang="en-US" dirty="0" smtClean="0"/>
          </a:p>
        </p:txBody>
      </p:sp>
      <p:sp>
        <p:nvSpPr>
          <p:cNvPr id="2" name="Content Placeholder 1"/>
          <p:cNvSpPr>
            <a:spLocks noGrp="1"/>
          </p:cNvSpPr>
          <p:nvPr>
            <p:ph sz="half" idx="2"/>
          </p:nvPr>
        </p:nvSpPr>
        <p:spPr/>
        <p:txBody>
          <a:bodyPr>
            <a:normAutofit fontScale="40000" lnSpcReduction="20000"/>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58963"/>
            <a:ext cx="5486400"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696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331" y="48675"/>
            <a:ext cx="7773338" cy="1596177"/>
          </a:xfrm>
        </p:spPr>
        <p:txBody>
          <a:bodyPr>
            <a:normAutofit/>
          </a:bodyPr>
          <a:lstStyle/>
          <a:p>
            <a:r>
              <a:rPr lang="en-US" dirty="0" smtClean="0"/>
              <a:t>Medication Orders -  What’s Wrong</a:t>
            </a:r>
            <a:endParaRPr lang="en-US" dirty="0"/>
          </a:p>
        </p:txBody>
      </p:sp>
      <p:sp>
        <p:nvSpPr>
          <p:cNvPr id="8" name="Content Placeholder 7"/>
          <p:cNvSpPr>
            <a:spLocks noGrp="1"/>
          </p:cNvSpPr>
          <p:nvPr>
            <p:ph idx="1"/>
          </p:nvPr>
        </p:nvSpPr>
        <p:spPr>
          <a:xfrm>
            <a:off x="990131" y="2052010"/>
            <a:ext cx="7773339" cy="3424107"/>
          </a:xfrm>
        </p:spPr>
        <p:txBody>
          <a:bodyPr/>
          <a:lstStyle/>
          <a:p>
            <a:pPr marL="0" indent="0" algn="ct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Drug + Dose + Route + Time/Frequency</a:t>
            </a:r>
          </a:p>
          <a:p>
            <a:r>
              <a:rPr lang="en-US" dirty="0" smtClean="0"/>
              <a:t>Tylenol 1000mg PO q4 hours prn</a:t>
            </a:r>
          </a:p>
          <a:p>
            <a:r>
              <a:rPr lang="en-US" dirty="0" smtClean="0"/>
              <a:t>Demerol 50mg IM </a:t>
            </a:r>
            <a:r>
              <a:rPr lang="en-US" dirty="0" err="1" smtClean="0"/>
              <a:t>q2</a:t>
            </a:r>
            <a:r>
              <a:rPr lang="en-US" dirty="0" smtClean="0"/>
              <a:t> hours </a:t>
            </a:r>
            <a:r>
              <a:rPr lang="en-US" dirty="0" smtClean="0"/>
              <a:t>prn</a:t>
            </a:r>
          </a:p>
          <a:p>
            <a:r>
              <a:rPr lang="en-US" dirty="0" smtClean="0"/>
              <a:t>Synthroid 0.05mcg 1 tablet</a:t>
            </a:r>
          </a:p>
          <a:p>
            <a:r>
              <a:rPr lang="en-US" dirty="0" smtClean="0"/>
              <a:t>Aspirin 2 tabs prn</a:t>
            </a:r>
          </a:p>
          <a:p>
            <a:r>
              <a:rPr lang="en-US" dirty="0"/>
              <a:t>Colace 100mg PO BID</a:t>
            </a:r>
          </a:p>
          <a:p>
            <a:pPr marL="0" indent="0">
              <a:buNone/>
            </a:pPr>
            <a:endParaRPr lang="en-US" dirty="0"/>
          </a:p>
        </p:txBody>
      </p:sp>
      <p:sp>
        <p:nvSpPr>
          <p:cNvPr id="6" name="Slide Number Placeholder 5"/>
          <p:cNvSpPr>
            <a:spLocks noGrp="1"/>
          </p:cNvSpPr>
          <p:nvPr>
            <p:ph type="sldNum" sz="quarter" idx="12"/>
          </p:nvPr>
        </p:nvSpPr>
        <p:spPr/>
        <p:txBody>
          <a:bodyPr/>
          <a:lstStyle/>
          <a:p>
            <a:fld id="{DF27B33B-C6F3-49B1-A6B8-EF7709637005}" type="slidenum">
              <a:rPr lang="en-US" smtClean="0"/>
              <a:t>50</a:t>
            </a:fld>
            <a:endParaRPr lang="en-US"/>
          </a:p>
        </p:txBody>
      </p:sp>
    </p:spTree>
    <p:extLst>
      <p:ext uri="{BB962C8B-B14F-4D97-AF65-F5344CB8AC3E}">
        <p14:creationId xmlns:p14="http://schemas.microsoft.com/office/powerpoint/2010/main" val="3625808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Medication Administration</a:t>
            </a:r>
          </a:p>
        </p:txBody>
      </p:sp>
      <p:sp>
        <p:nvSpPr>
          <p:cNvPr id="43011" name="Rectangle 3"/>
          <p:cNvSpPr>
            <a:spLocks noGrp="1" noChangeArrowheads="1"/>
          </p:cNvSpPr>
          <p:nvPr>
            <p:ph idx="1"/>
          </p:nvPr>
        </p:nvSpPr>
        <p:spPr/>
        <p:txBody>
          <a:bodyPr>
            <a:normAutofit fontScale="92500" lnSpcReduction="20000"/>
          </a:bodyPr>
          <a:lstStyle/>
          <a:p>
            <a:r>
              <a:rPr lang="en-US" dirty="0"/>
              <a:t>Pharmacist’s </a:t>
            </a:r>
            <a:r>
              <a:rPr lang="en-US" dirty="0" smtClean="0"/>
              <a:t>role</a:t>
            </a:r>
          </a:p>
          <a:p>
            <a:pPr lvl="1"/>
            <a:r>
              <a:rPr lang="en-US" dirty="0" smtClean="0"/>
              <a:t>Prepares and distributes medication</a:t>
            </a:r>
            <a:endParaRPr lang="en-US" dirty="0"/>
          </a:p>
          <a:p>
            <a:r>
              <a:rPr lang="en-US" dirty="0"/>
              <a:t>Distribution </a:t>
            </a:r>
            <a:r>
              <a:rPr lang="en-US" dirty="0" smtClean="0"/>
              <a:t>systems (unit dose or automatic medication dispensing system [AMDS])</a:t>
            </a:r>
          </a:p>
          <a:p>
            <a:pPr lvl="1"/>
            <a:r>
              <a:rPr lang="en-US" dirty="0" smtClean="0"/>
              <a:t>Area for stocking and dispensing medication</a:t>
            </a:r>
            <a:endParaRPr lang="en-US" dirty="0"/>
          </a:p>
          <a:p>
            <a:r>
              <a:rPr lang="en-US" dirty="0"/>
              <a:t>Nurse’s </a:t>
            </a:r>
            <a:r>
              <a:rPr lang="en-US" dirty="0" smtClean="0"/>
              <a:t>role</a:t>
            </a:r>
          </a:p>
          <a:p>
            <a:pPr lvl="1"/>
            <a:r>
              <a:rPr lang="en-US" dirty="0" smtClean="0"/>
              <a:t>Assess patient’s ability to self-administer, determine whether patient should receive, administer medication correctly, and closely monitor effects; do not delegate this task.</a:t>
            </a:r>
            <a:endParaRPr lang="en-US" dirty="0"/>
          </a:p>
          <a:p>
            <a:r>
              <a:rPr lang="en-US" dirty="0"/>
              <a:t>Medication </a:t>
            </a:r>
            <a:r>
              <a:rPr lang="en-US" dirty="0" smtClean="0"/>
              <a:t>error</a:t>
            </a:r>
          </a:p>
        </p:txBody>
      </p:sp>
    </p:spTree>
    <p:extLst>
      <p:ext uri="{BB962C8B-B14F-4D97-AF65-F5344CB8AC3E}">
        <p14:creationId xmlns:p14="http://schemas.microsoft.com/office/powerpoint/2010/main" val="368546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87564"/>
            <a:ext cx="7773338" cy="1596177"/>
          </a:xfrm>
        </p:spPr>
        <p:txBody>
          <a:bodyPr>
            <a:normAutofit/>
          </a:bodyPr>
          <a:lstStyle/>
          <a:p>
            <a:r>
              <a:rPr lang="en-US" sz="3600" dirty="0" smtClean="0"/>
              <a:t>Automated Medication Dispensing System</a:t>
            </a:r>
            <a:endParaRPr lang="en-US" sz="3600" dirty="0"/>
          </a:p>
        </p:txBody>
      </p:sp>
      <p:sp>
        <p:nvSpPr>
          <p:cNvPr id="5" name="Content Placeholder 4"/>
          <p:cNvSpPr>
            <a:spLocks noGrp="1"/>
          </p:cNvSpPr>
          <p:nvPr>
            <p:ph idx="1"/>
          </p:nvPr>
        </p:nvSpPr>
        <p:spPr>
          <a:xfrm>
            <a:off x="685330" y="1346677"/>
            <a:ext cx="7773339" cy="3424107"/>
          </a:xfrm>
        </p:spPr>
        <p:txBody>
          <a:bodyPr/>
          <a:lstStyle/>
          <a:p>
            <a:pPr lvl="0">
              <a:buClr>
                <a:srgbClr val="D16349"/>
              </a:buClr>
            </a:pPr>
            <a:r>
              <a:rPr lang="en-US" sz="3200" dirty="0">
                <a:solidFill>
                  <a:prstClr val="black"/>
                </a:solidFill>
              </a:rPr>
              <a:t>Automated: control the dispensing of medications, may be networked with computerized medical record, may include controlled substances </a:t>
            </a:r>
          </a:p>
          <a:p>
            <a:endParaRPr lang="en-US" dirty="0"/>
          </a:p>
        </p:txBody>
      </p:sp>
      <p:pic>
        <p:nvPicPr>
          <p:cNvPr id="1026" name="Picture 2" descr="\\192.168.7.143\els02\Year 2012\014_Potter8e\To Client\29-03-2012\Potter-03-Apr-2012\jpg\Chapter31\031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120" y="4036502"/>
            <a:ext cx="4096549" cy="2821498"/>
          </a:xfrm>
          <a:prstGeom prst="rect">
            <a:avLst/>
          </a:prstGeom>
          <a:noFill/>
          <a:extLst>
            <a:ext uri="{909E8E84-426E-40dd-AFC4-6F175D3DCCD1}">
              <a14:hiddenFill xmlns=""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71" y="3882665"/>
            <a:ext cx="3013820" cy="29753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1440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3541" y="207701"/>
            <a:ext cx="7773338" cy="1011500"/>
          </a:xfrm>
        </p:spPr>
        <p:txBody>
          <a:bodyPr>
            <a:normAutofit fontScale="90000"/>
          </a:bodyPr>
          <a:lstStyle/>
          <a:p>
            <a:pPr fontAlgn="auto">
              <a:spcAft>
                <a:spcPts val="0"/>
              </a:spcAft>
              <a:defRPr/>
            </a:pPr>
            <a:r>
              <a:rPr lang="en-US" sz="3600" dirty="0" smtClean="0"/>
              <a:t>Medication</a:t>
            </a:r>
            <a:r>
              <a:rPr lang="en-US" sz="3600" dirty="0" smtClean="0"/>
              <a:t>: Administration Systems </a:t>
            </a:r>
            <a:r>
              <a:rPr lang="en-US" sz="3200" dirty="0" smtClean="0"/>
              <a:t/>
            </a:r>
            <a:br>
              <a:rPr lang="en-US" sz="3200" dirty="0" smtClean="0"/>
            </a:br>
            <a:endParaRPr lang="en-US" sz="3200" dirty="0" smtClean="0"/>
          </a:p>
        </p:txBody>
      </p:sp>
      <p:sp>
        <p:nvSpPr>
          <p:cNvPr id="33795" name="Rectangle 3"/>
          <p:cNvSpPr>
            <a:spLocks noGrp="1" noChangeArrowheads="1"/>
          </p:cNvSpPr>
          <p:nvPr>
            <p:ph idx="1"/>
          </p:nvPr>
        </p:nvSpPr>
        <p:spPr>
          <a:xfrm>
            <a:off x="685332" y="896103"/>
            <a:ext cx="7773339" cy="3424107"/>
          </a:xfrm>
        </p:spPr>
        <p:txBody>
          <a:bodyPr>
            <a:normAutofit/>
          </a:bodyPr>
          <a:lstStyle/>
          <a:p>
            <a:pPr marL="117475" indent="-7938">
              <a:buNone/>
            </a:pPr>
            <a:r>
              <a:rPr lang="en-US" sz="3200" dirty="0" smtClean="0"/>
              <a:t>Systems for storing and distributing medications</a:t>
            </a:r>
          </a:p>
          <a:p>
            <a:pPr>
              <a:buFont typeface="Arial" pitchFamily="34" charset="0"/>
              <a:buChar char="•"/>
            </a:pPr>
            <a:r>
              <a:rPr lang="en-US" sz="3200" dirty="0" smtClean="0"/>
              <a:t>Unit dose: 24 hour supply in drawer for each patient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296" y="3395870"/>
            <a:ext cx="2735847" cy="33179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601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626"/>
            <a:ext cx="8001000" cy="1189038"/>
          </a:xfrm>
        </p:spPr>
        <p:txBody>
          <a:bodyPr>
            <a:normAutofit fontScale="90000"/>
          </a:bodyPr>
          <a:lstStyle/>
          <a:p>
            <a:pPr fontAlgn="auto">
              <a:spcAft>
                <a:spcPts val="0"/>
              </a:spcAft>
              <a:defRPr/>
            </a:pPr>
            <a:r>
              <a:rPr lang="en-US" dirty="0" smtClean="0"/>
              <a:t/>
            </a:r>
            <a:br>
              <a:rPr lang="en-US" dirty="0" smtClean="0"/>
            </a:br>
            <a:r>
              <a:rPr lang="en-US" dirty="0" smtClean="0"/>
              <a:t>Medications: Seven Rights </a:t>
            </a:r>
            <a:r>
              <a:rPr lang="en-US" sz="4000" dirty="0" smtClean="0"/>
              <a:t/>
            </a:r>
            <a:br>
              <a:rPr lang="en-US" sz="4000" dirty="0" smtClean="0"/>
            </a:br>
            <a:endParaRPr lang="en-US" sz="4000" dirty="0" smtClean="0"/>
          </a:p>
        </p:txBody>
      </p:sp>
      <p:sp>
        <p:nvSpPr>
          <p:cNvPr id="38915" name="Rectangle 3"/>
          <p:cNvSpPr>
            <a:spLocks noGrp="1" noChangeArrowheads="1"/>
          </p:cNvSpPr>
          <p:nvPr>
            <p:ph idx="1"/>
          </p:nvPr>
        </p:nvSpPr>
        <p:spPr>
          <a:xfrm>
            <a:off x="457200" y="969299"/>
            <a:ext cx="8229600" cy="4525963"/>
          </a:xfrm>
        </p:spPr>
        <p:txBody>
          <a:bodyPr>
            <a:noAutofit/>
          </a:bodyPr>
          <a:lstStyle/>
          <a:p>
            <a:r>
              <a:rPr lang="en-US" sz="3200" dirty="0" smtClean="0"/>
              <a:t>Right patient: 2 identifiers (compare name/ID with MAR)</a:t>
            </a:r>
          </a:p>
          <a:p>
            <a:r>
              <a:rPr lang="en-US" sz="3200" dirty="0" smtClean="0"/>
              <a:t>Right drug: need order, match MAR</a:t>
            </a:r>
          </a:p>
          <a:p>
            <a:r>
              <a:rPr lang="en-US" sz="3200" dirty="0" smtClean="0"/>
              <a:t>Right dose</a:t>
            </a:r>
          </a:p>
          <a:p>
            <a:r>
              <a:rPr lang="en-US" sz="3200" dirty="0" smtClean="0"/>
              <a:t>Right route</a:t>
            </a:r>
          </a:p>
          <a:p>
            <a:r>
              <a:rPr lang="en-US" sz="3200" dirty="0" smtClean="0"/>
              <a:t>Right time: institutional </a:t>
            </a:r>
          </a:p>
          <a:p>
            <a:r>
              <a:rPr lang="en-US" sz="3200" dirty="0" smtClean="0"/>
              <a:t>Right documentation: after it is given</a:t>
            </a:r>
          </a:p>
          <a:p>
            <a:r>
              <a:rPr lang="en-US" sz="3200" dirty="0" smtClean="0"/>
              <a:t>Right to refuse </a:t>
            </a:r>
          </a:p>
          <a:p>
            <a:endParaRPr lang="en-US" sz="3200" dirty="0" smtClean="0"/>
          </a:p>
        </p:txBody>
      </p:sp>
    </p:spTree>
    <p:extLst>
      <p:ext uri="{BB962C8B-B14F-4D97-AF65-F5344CB8AC3E}">
        <p14:creationId xmlns:p14="http://schemas.microsoft.com/office/powerpoint/2010/main" val="16276824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331" y="8918"/>
            <a:ext cx="7773338" cy="1596177"/>
          </a:xfrm>
        </p:spPr>
        <p:txBody>
          <a:bodyPr/>
          <a:lstStyle/>
          <a:p>
            <a:r>
              <a:rPr lang="en-US" dirty="0" smtClean="0"/>
              <a:t>Medication: Nurse Role</a:t>
            </a:r>
            <a:endParaRPr lang="en-US" dirty="0"/>
          </a:p>
        </p:txBody>
      </p:sp>
      <p:sp>
        <p:nvSpPr>
          <p:cNvPr id="2" name="Content Placeholder 1"/>
          <p:cNvSpPr>
            <a:spLocks noGrp="1"/>
          </p:cNvSpPr>
          <p:nvPr>
            <p:ph idx="1"/>
          </p:nvPr>
        </p:nvSpPr>
        <p:spPr>
          <a:xfrm>
            <a:off x="685330" y="1359929"/>
            <a:ext cx="7773339" cy="5080628"/>
          </a:xfrm>
        </p:spPr>
        <p:txBody>
          <a:bodyPr>
            <a:normAutofit fontScale="77500" lnSpcReduction="20000"/>
          </a:bodyPr>
          <a:lstStyle/>
          <a:p>
            <a:pPr marL="624078" indent="-514350">
              <a:buFont typeface="+mj-lt"/>
              <a:buAutoNum type="arabicPeriod"/>
            </a:pPr>
            <a:r>
              <a:rPr lang="en-US" sz="2900" dirty="0" smtClean="0"/>
              <a:t>Follow 7 rights</a:t>
            </a:r>
          </a:p>
          <a:p>
            <a:pPr marL="624078" indent="-514350">
              <a:buFont typeface="+mj-lt"/>
              <a:buAutoNum type="arabicPeriod"/>
            </a:pPr>
            <a:r>
              <a:rPr lang="en-US" sz="2900" dirty="0" smtClean="0"/>
              <a:t>Read labels 3x and compare to MAR </a:t>
            </a:r>
          </a:p>
          <a:p>
            <a:pPr marL="624078" indent="-514350">
              <a:buFont typeface="+mj-lt"/>
              <a:buAutoNum type="arabicPeriod"/>
            </a:pPr>
            <a:r>
              <a:rPr lang="en-US" sz="2900" dirty="0" smtClean="0"/>
              <a:t>Use at least 2 patient identifiers</a:t>
            </a:r>
          </a:p>
          <a:p>
            <a:pPr marL="624078" indent="-514350">
              <a:buFont typeface="+mj-lt"/>
              <a:buAutoNum type="arabicPeriod"/>
            </a:pPr>
            <a:r>
              <a:rPr lang="en-US" sz="2900" dirty="0" smtClean="0"/>
              <a:t>Avoid interruption</a:t>
            </a:r>
          </a:p>
          <a:p>
            <a:pPr marL="624078" indent="-514350">
              <a:buFont typeface="+mj-lt"/>
              <a:buAutoNum type="arabicPeriod"/>
            </a:pPr>
            <a:r>
              <a:rPr lang="en-US" sz="2900" dirty="0" smtClean="0"/>
              <a:t>Double check calculations, verify with another RN, follow policy</a:t>
            </a:r>
          </a:p>
          <a:p>
            <a:pPr marL="624078" indent="-514350">
              <a:buFont typeface="+mj-lt"/>
              <a:buAutoNum type="arabicPeriod"/>
            </a:pPr>
            <a:r>
              <a:rPr lang="en-US" sz="2900" dirty="0" smtClean="0"/>
              <a:t>Question unusual doses</a:t>
            </a:r>
          </a:p>
          <a:p>
            <a:pPr marL="624078" indent="-514350">
              <a:buFont typeface="+mj-lt"/>
              <a:buAutoNum type="arabicPeriod"/>
            </a:pPr>
            <a:r>
              <a:rPr lang="en-US" sz="2900" dirty="0" smtClean="0"/>
              <a:t>Record after medication given</a:t>
            </a:r>
          </a:p>
          <a:p>
            <a:pPr marL="624078" indent="-514350">
              <a:buFont typeface="+mj-lt"/>
              <a:buAutoNum type="arabicPeriod"/>
            </a:pPr>
            <a:r>
              <a:rPr lang="en-US" sz="2900" dirty="0" smtClean="0"/>
              <a:t>Report errors, near-misses</a:t>
            </a:r>
          </a:p>
          <a:p>
            <a:pPr marL="624078" indent="-514350">
              <a:buFont typeface="+mj-lt"/>
              <a:buAutoNum type="arabicPeriod"/>
            </a:pPr>
            <a:r>
              <a:rPr lang="en-US" sz="2900" dirty="0" smtClean="0"/>
              <a:t>Participate in programs designed to reduce error</a:t>
            </a:r>
          </a:p>
          <a:p>
            <a:pPr marL="624078" indent="-514350">
              <a:buFont typeface="+mj-lt"/>
              <a:buAutoNum type="arabicPeriod"/>
            </a:pPr>
            <a:r>
              <a:rPr lang="en-US" sz="2900" dirty="0" smtClean="0"/>
              <a:t>Patient education about medications</a:t>
            </a:r>
          </a:p>
          <a:p>
            <a:pPr marL="624078" indent="-514350">
              <a:buNone/>
            </a:pPr>
            <a:endParaRPr lang="en-US" dirty="0" smtClean="0"/>
          </a:p>
          <a:p>
            <a:pPr marL="624078" indent="-514350">
              <a:buNone/>
            </a:pPr>
            <a:endParaRPr lang="en-US" dirty="0"/>
          </a:p>
        </p:txBody>
      </p:sp>
    </p:spTree>
    <p:extLst>
      <p:ext uri="{BB962C8B-B14F-4D97-AF65-F5344CB8AC3E}">
        <p14:creationId xmlns:p14="http://schemas.microsoft.com/office/powerpoint/2010/main" val="8937918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48" y="-9380"/>
            <a:ext cx="7773338" cy="1077761"/>
          </a:xfrm>
        </p:spPr>
        <p:txBody>
          <a:bodyPr/>
          <a:lstStyle/>
          <a:p>
            <a:r>
              <a:rPr lang="en-US" dirty="0" smtClean="0"/>
              <a:t>Medication Errors</a:t>
            </a:r>
            <a:endParaRPr lang="en-US" dirty="0"/>
          </a:p>
        </p:txBody>
      </p:sp>
      <p:sp>
        <p:nvSpPr>
          <p:cNvPr id="3" name="Content Placeholder 2"/>
          <p:cNvSpPr>
            <a:spLocks noGrp="1"/>
          </p:cNvSpPr>
          <p:nvPr>
            <p:ph idx="1"/>
          </p:nvPr>
        </p:nvSpPr>
        <p:spPr>
          <a:xfrm>
            <a:off x="831105" y="1068381"/>
            <a:ext cx="7773339" cy="3424107"/>
          </a:xfrm>
        </p:spPr>
        <p:txBody>
          <a:bodyPr>
            <a:noAutofit/>
          </a:bodyPr>
          <a:lstStyle/>
          <a:p>
            <a:r>
              <a:rPr lang="en-US" sz="2800" dirty="0" smtClean="0"/>
              <a:t>Report all medication errors.</a:t>
            </a:r>
          </a:p>
          <a:p>
            <a:r>
              <a:rPr lang="en-US" sz="2800" dirty="0" smtClean="0"/>
              <a:t>Patient safety is top priority when an error occurs.</a:t>
            </a:r>
          </a:p>
          <a:p>
            <a:r>
              <a:rPr lang="en-US" sz="2800" dirty="0" smtClean="0"/>
              <a:t>Documentation is required.</a:t>
            </a:r>
          </a:p>
          <a:p>
            <a:r>
              <a:rPr lang="en-US" sz="2800" dirty="0" smtClean="0"/>
              <a:t>The nurse is responsible for preparing a written occurrence or incident report: an accurate, factual description of what occurred and what was done.</a:t>
            </a:r>
          </a:p>
          <a:p>
            <a:r>
              <a:rPr lang="en-US" sz="2800" dirty="0" smtClean="0"/>
              <a:t>Nurses play an essential role in medication reconciliation.</a:t>
            </a:r>
          </a:p>
        </p:txBody>
      </p:sp>
    </p:spTree>
    <p:extLst>
      <p:ext uri="{BB962C8B-B14F-4D97-AF65-F5344CB8AC3E}">
        <p14:creationId xmlns:p14="http://schemas.microsoft.com/office/powerpoint/2010/main" val="42123611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5985" y="232287"/>
            <a:ext cx="7544102" cy="1066800"/>
          </a:xfrm>
        </p:spPr>
        <p:txBody>
          <a:bodyPr>
            <a:normAutofit fontScale="90000"/>
          </a:bodyPr>
          <a:lstStyle/>
          <a:p>
            <a:pPr fontAlgn="auto">
              <a:spcAft>
                <a:spcPts val="0"/>
              </a:spcAft>
              <a:defRPr/>
            </a:pPr>
            <a:r>
              <a:rPr lang="en-US" dirty="0" smtClean="0"/>
              <a:t/>
            </a:r>
            <a:br>
              <a:rPr lang="en-US" dirty="0" smtClean="0"/>
            </a:br>
            <a:r>
              <a:rPr lang="en-US" dirty="0" smtClean="0"/>
              <a:t>Medication Errors: How does it </a:t>
            </a:r>
            <a:r>
              <a:rPr lang="en-US" dirty="0" smtClean="0"/>
              <a:t>happen?</a:t>
            </a:r>
            <a:r>
              <a:rPr lang="en-US" sz="4000" dirty="0" smtClean="0"/>
              <a:t/>
            </a:r>
            <a:br>
              <a:rPr lang="en-US" sz="4000" dirty="0" smtClean="0"/>
            </a:br>
            <a:endParaRPr lang="en-US" sz="4000" dirty="0" smtClean="0"/>
          </a:p>
        </p:txBody>
      </p:sp>
      <p:sp>
        <p:nvSpPr>
          <p:cNvPr id="37891" name="Rectangle 3"/>
          <p:cNvSpPr>
            <a:spLocks noGrp="1" noChangeArrowheads="1"/>
          </p:cNvSpPr>
          <p:nvPr>
            <p:ph idx="1"/>
          </p:nvPr>
        </p:nvSpPr>
        <p:spPr>
          <a:xfrm>
            <a:off x="457200" y="1529950"/>
            <a:ext cx="8446836" cy="4621595"/>
          </a:xfrm>
        </p:spPr>
        <p:txBody>
          <a:bodyPr>
            <a:normAutofit/>
          </a:bodyPr>
          <a:lstStyle/>
          <a:p>
            <a:pPr marL="633413" indent="-633413" fontAlgn="auto">
              <a:spcAft>
                <a:spcPts val="0"/>
              </a:spcAft>
              <a:buFont typeface="Arial"/>
              <a:buChar char="•"/>
              <a:defRPr/>
            </a:pPr>
            <a:r>
              <a:rPr lang="en-US" sz="3000" dirty="0" smtClean="0"/>
              <a:t>Inaccurate prescribing</a:t>
            </a:r>
          </a:p>
          <a:p>
            <a:pPr marL="633413" indent="-633413" fontAlgn="auto">
              <a:spcAft>
                <a:spcPts val="0"/>
              </a:spcAft>
              <a:buFont typeface="Arial"/>
              <a:buChar char="•"/>
              <a:defRPr/>
            </a:pPr>
            <a:r>
              <a:rPr lang="en-US" sz="3000" dirty="0" smtClean="0"/>
              <a:t>Giving the wrong medication</a:t>
            </a:r>
          </a:p>
          <a:p>
            <a:pPr marL="633413" indent="-633413" fontAlgn="auto">
              <a:spcAft>
                <a:spcPts val="0"/>
              </a:spcAft>
              <a:buFont typeface="Arial"/>
              <a:buChar char="•"/>
              <a:defRPr/>
            </a:pPr>
            <a:r>
              <a:rPr lang="en-US" sz="3000" dirty="0" smtClean="0"/>
              <a:t>Using the wrong route</a:t>
            </a:r>
          </a:p>
          <a:p>
            <a:pPr marL="633413" indent="-633413" fontAlgn="auto">
              <a:spcAft>
                <a:spcPts val="0"/>
              </a:spcAft>
              <a:buFont typeface="Arial"/>
              <a:buChar char="•"/>
              <a:defRPr/>
            </a:pPr>
            <a:r>
              <a:rPr lang="en-US" sz="3000" dirty="0" smtClean="0"/>
              <a:t>Giving at the wrong time</a:t>
            </a:r>
          </a:p>
          <a:p>
            <a:pPr marL="633413" indent="-633413" fontAlgn="auto">
              <a:spcAft>
                <a:spcPts val="0"/>
              </a:spcAft>
              <a:buFont typeface="Arial"/>
              <a:buChar char="•"/>
              <a:defRPr/>
            </a:pPr>
            <a:r>
              <a:rPr lang="en-US" sz="3000" dirty="0" smtClean="0"/>
              <a:t>Extra doses</a:t>
            </a:r>
          </a:p>
          <a:p>
            <a:pPr marL="633413" indent="-633413" fontAlgn="auto">
              <a:spcAft>
                <a:spcPts val="0"/>
              </a:spcAft>
              <a:buFont typeface="Arial"/>
              <a:buChar char="•"/>
              <a:defRPr/>
            </a:pPr>
            <a:r>
              <a:rPr lang="en-US" sz="3000" dirty="0" smtClean="0"/>
              <a:t>Omission of scheduled dose</a:t>
            </a:r>
          </a:p>
          <a:p>
            <a:pPr marL="633413" indent="-633413" fontAlgn="auto">
              <a:spcAft>
                <a:spcPts val="0"/>
              </a:spcAft>
              <a:buNone/>
              <a:defRPr/>
            </a:pPr>
            <a:endParaRPr lang="en-US" sz="5900" dirty="0" smtClean="0"/>
          </a:p>
          <a:p>
            <a:pPr marL="633413" indent="-633413" fontAlgn="auto">
              <a:spcAft>
                <a:spcPts val="0"/>
              </a:spcAft>
              <a:buNone/>
              <a:defRPr/>
            </a:pPr>
            <a:endParaRPr lang="en-US" sz="2800" dirty="0" smtClean="0"/>
          </a:p>
        </p:txBody>
      </p:sp>
    </p:spTree>
    <p:extLst>
      <p:ext uri="{BB962C8B-B14F-4D97-AF65-F5344CB8AC3E}">
        <p14:creationId xmlns:p14="http://schemas.microsoft.com/office/powerpoint/2010/main" val="8641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581" y="274638"/>
            <a:ext cx="7552741" cy="1088495"/>
          </a:xfrm>
        </p:spPr>
        <p:txBody>
          <a:bodyPr>
            <a:normAutofit/>
          </a:bodyPr>
          <a:lstStyle/>
          <a:p>
            <a:r>
              <a:rPr lang="en-US" dirty="0" smtClean="0"/>
              <a:t>Medication</a:t>
            </a:r>
            <a:r>
              <a:rPr lang="en-US" dirty="0"/>
              <a:t> </a:t>
            </a:r>
            <a:r>
              <a:rPr lang="en-US" dirty="0" smtClean="0"/>
              <a:t>Errors: How does it happen?</a:t>
            </a:r>
            <a:endParaRPr lang="en-US" dirty="0"/>
          </a:p>
        </p:txBody>
      </p:sp>
      <p:sp>
        <p:nvSpPr>
          <p:cNvPr id="2" name="Content Placeholder 1"/>
          <p:cNvSpPr>
            <a:spLocks noGrp="1"/>
          </p:cNvSpPr>
          <p:nvPr>
            <p:ph idx="1"/>
          </p:nvPr>
        </p:nvSpPr>
        <p:spPr>
          <a:xfrm>
            <a:off x="685331" y="1492450"/>
            <a:ext cx="7773339" cy="4895098"/>
          </a:xfrm>
        </p:spPr>
        <p:txBody>
          <a:bodyPr>
            <a:normAutofit fontScale="77500" lnSpcReduction="20000"/>
          </a:bodyPr>
          <a:lstStyle/>
          <a:p>
            <a:pPr marL="633413" indent="-633413">
              <a:buFont typeface="Arial" pitchFamily="34" charset="0"/>
              <a:buChar char="•"/>
              <a:defRPr/>
            </a:pPr>
            <a:r>
              <a:rPr lang="en-US" sz="2800" dirty="0" smtClean="0"/>
              <a:t>Similar drug names (25%)</a:t>
            </a:r>
          </a:p>
          <a:p>
            <a:pPr marL="1376363" lvl="1" indent="-633413">
              <a:buFont typeface="Arial" pitchFamily="34" charset="0"/>
              <a:buChar char="•"/>
              <a:defRPr/>
            </a:pPr>
            <a:r>
              <a:rPr lang="en-US" sz="2400" dirty="0" smtClean="0"/>
              <a:t>CeFAZolin vs. </a:t>
            </a:r>
            <a:r>
              <a:rPr lang="en-US" sz="2400" dirty="0" smtClean="0"/>
              <a:t>Ceftriaxone</a:t>
            </a:r>
            <a:endParaRPr lang="en-US" sz="2400" dirty="0" smtClean="0"/>
          </a:p>
          <a:p>
            <a:pPr marL="633413" indent="-633413">
              <a:buFont typeface="Arial" pitchFamily="34" charset="0"/>
              <a:buChar char="•"/>
              <a:defRPr/>
            </a:pPr>
            <a:r>
              <a:rPr lang="en-US" sz="2800" dirty="0" smtClean="0"/>
              <a:t>Limit verbal orders; follow all procedures</a:t>
            </a:r>
          </a:p>
          <a:p>
            <a:pPr marL="609600" indent="-609600">
              <a:buFont typeface="Arial" pitchFamily="34" charset="0"/>
              <a:buChar char="•"/>
              <a:defRPr/>
            </a:pPr>
            <a:r>
              <a:rPr lang="en-US" sz="2800" dirty="0" smtClean="0"/>
              <a:t>Use only approved abbreviations, symbols</a:t>
            </a:r>
          </a:p>
          <a:p>
            <a:pPr marL="609600" indent="-609600">
              <a:buFont typeface="Arial" pitchFamily="34" charset="0"/>
              <a:buChar char="•"/>
              <a:defRPr/>
            </a:pPr>
            <a:r>
              <a:rPr lang="en-US" sz="2800" dirty="0" smtClean="0"/>
              <a:t>OK to question, clarify, repeat </a:t>
            </a:r>
          </a:p>
          <a:p>
            <a:pPr marL="609600" indent="-609600">
              <a:buFont typeface="Arial" pitchFamily="34" charset="0"/>
              <a:buChar char="•"/>
              <a:defRPr/>
            </a:pPr>
            <a:r>
              <a:rPr lang="en-US" sz="2800" dirty="0" smtClean="0"/>
              <a:t>Occurrence report for errors: nurse’s responsibility, MD informed, within 24 hours, reflect, context, identify factors</a:t>
            </a:r>
          </a:p>
          <a:p>
            <a:pPr marL="609600" indent="-609600">
              <a:buFont typeface="Arial" pitchFamily="34" charset="0"/>
              <a:buChar char="•"/>
              <a:defRPr/>
            </a:pPr>
            <a:r>
              <a:rPr lang="en-US" sz="2800" dirty="0" smtClean="0"/>
              <a:t>Caution with transfers within and between facilities</a:t>
            </a:r>
          </a:p>
          <a:p>
            <a:pPr marL="609600" indent="-609600">
              <a:buFont typeface="Wingdings 2"/>
              <a:buChar char=""/>
              <a:defRPr/>
            </a:pPr>
            <a:endParaRPr lang="en-US" sz="1100" dirty="0" smtClean="0"/>
          </a:p>
          <a:p>
            <a:pPr marL="609600" indent="-609600">
              <a:buNone/>
              <a:defRPr/>
            </a:pPr>
            <a:r>
              <a:rPr lang="en-US" sz="1100" dirty="0" smtClean="0"/>
              <a:t>		</a:t>
            </a:r>
            <a:endParaRPr lang="en-US" dirty="0"/>
          </a:p>
        </p:txBody>
      </p:sp>
    </p:spTree>
    <p:extLst>
      <p:ext uri="{BB962C8B-B14F-4D97-AF65-F5344CB8AC3E}">
        <p14:creationId xmlns:p14="http://schemas.microsoft.com/office/powerpoint/2010/main" val="331579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158" y="303274"/>
            <a:ext cx="6316662" cy="597433"/>
          </a:xfrm>
        </p:spPr>
        <p:txBody>
          <a:bodyPr>
            <a:normAutofit/>
          </a:bodyPr>
          <a:lstStyle/>
          <a:p>
            <a:r>
              <a:rPr lang="en-US" dirty="0">
                <a:solidFill>
                  <a:srgbClr val="292929"/>
                </a:solidFill>
              </a:rPr>
              <a:t>Medication: Forms</a:t>
            </a:r>
          </a:p>
        </p:txBody>
      </p:sp>
      <p:sp>
        <p:nvSpPr>
          <p:cNvPr id="3" name="Content Placeholder 2"/>
          <p:cNvSpPr>
            <a:spLocks noGrp="1"/>
          </p:cNvSpPr>
          <p:nvPr>
            <p:ph idx="1"/>
          </p:nvPr>
        </p:nvSpPr>
        <p:spPr>
          <a:xfrm>
            <a:off x="612024" y="1376954"/>
            <a:ext cx="8408152" cy="4804043"/>
          </a:xfrm>
        </p:spPr>
        <p:txBody>
          <a:bodyPr>
            <a:normAutofit/>
          </a:bodyPr>
          <a:lstStyle/>
          <a:p>
            <a:pPr lvl="0">
              <a:lnSpc>
                <a:spcPct val="90000"/>
              </a:lnSpc>
              <a:buClr>
                <a:srgbClr val="D16349"/>
              </a:buClr>
            </a:pPr>
            <a:r>
              <a:rPr lang="en-US" dirty="0">
                <a:solidFill>
                  <a:srgbClr val="292929"/>
                </a:solidFill>
              </a:rPr>
              <a:t>Paste – semisolid, but thicker than ointment – slower </a:t>
            </a:r>
            <a:r>
              <a:rPr lang="en-US" dirty="0" smtClean="0">
                <a:solidFill>
                  <a:srgbClr val="292929"/>
                </a:solidFill>
              </a:rPr>
              <a:t>absorption</a:t>
            </a:r>
          </a:p>
          <a:p>
            <a:pPr lvl="0">
              <a:lnSpc>
                <a:spcPct val="90000"/>
              </a:lnSpc>
              <a:buClr>
                <a:srgbClr val="D16349"/>
              </a:buClr>
            </a:pPr>
            <a:endParaRPr lang="en-US" dirty="0">
              <a:solidFill>
                <a:srgbClr val="292929"/>
              </a:solidFill>
            </a:endParaRPr>
          </a:p>
          <a:p>
            <a:pPr lvl="0">
              <a:lnSpc>
                <a:spcPct val="90000"/>
              </a:lnSpc>
              <a:buClr>
                <a:srgbClr val="D16349"/>
              </a:buClr>
            </a:pPr>
            <a:endParaRPr lang="en-US" dirty="0" smtClean="0">
              <a:solidFill>
                <a:srgbClr val="292929"/>
              </a:solidFill>
            </a:endParaRPr>
          </a:p>
          <a:p>
            <a:pPr lvl="0">
              <a:lnSpc>
                <a:spcPct val="90000"/>
              </a:lnSpc>
              <a:buClr>
                <a:srgbClr val="D16349"/>
              </a:buClr>
            </a:pPr>
            <a:endParaRPr lang="en-US" dirty="0">
              <a:solidFill>
                <a:srgbClr val="292929"/>
              </a:solidFill>
            </a:endParaRPr>
          </a:p>
          <a:p>
            <a:pPr lvl="0">
              <a:lnSpc>
                <a:spcPct val="90000"/>
              </a:lnSpc>
              <a:buClr>
                <a:srgbClr val="D16349"/>
              </a:buClr>
            </a:pPr>
            <a:r>
              <a:rPr lang="en-US" dirty="0">
                <a:solidFill>
                  <a:srgbClr val="292929"/>
                </a:solidFill>
              </a:rPr>
              <a:t>Transdermal disk or patch – semi-permeable membrane disk or patch with drug applied to </a:t>
            </a:r>
            <a:r>
              <a:rPr lang="en-US" dirty="0" smtClean="0">
                <a:solidFill>
                  <a:srgbClr val="292929"/>
                </a:solidFill>
              </a:rPr>
              <a:t>skin</a:t>
            </a:r>
          </a:p>
          <a:p>
            <a:pPr lvl="0">
              <a:lnSpc>
                <a:spcPct val="90000"/>
              </a:lnSpc>
              <a:buClr>
                <a:srgbClr val="D16349"/>
              </a:buClr>
            </a:pPr>
            <a:endParaRPr lang="en-US" dirty="0">
              <a:solidFill>
                <a:srgbClr val="292929"/>
              </a:solidFill>
            </a:endParaRPr>
          </a:p>
          <a:p>
            <a:pPr lvl="0">
              <a:lnSpc>
                <a:spcPct val="90000"/>
              </a:lnSpc>
              <a:buClr>
                <a:srgbClr val="D16349"/>
              </a:buClr>
            </a:pPr>
            <a:endParaRPr lang="en-US" dirty="0" smtClean="0">
              <a:solidFill>
                <a:srgbClr val="292929"/>
              </a:solidFill>
            </a:endParaRPr>
          </a:p>
          <a:p>
            <a:pPr marL="0" lvl="0" indent="0">
              <a:lnSpc>
                <a:spcPct val="90000"/>
              </a:lnSpc>
              <a:buClr>
                <a:srgbClr val="D16349"/>
              </a:buClr>
              <a:buNone/>
            </a:pPr>
            <a:endParaRPr lang="en-US" dirty="0">
              <a:solidFill>
                <a:srgbClr val="292929"/>
              </a:solidFill>
            </a:endParaRPr>
          </a:p>
          <a:p>
            <a:pPr lvl="0">
              <a:lnSpc>
                <a:spcPct val="90000"/>
              </a:lnSpc>
              <a:buClr>
                <a:srgbClr val="D16349"/>
              </a:buClr>
            </a:pPr>
            <a:r>
              <a:rPr lang="en-US" dirty="0">
                <a:solidFill>
                  <a:srgbClr val="292929"/>
                </a:solidFill>
              </a:rPr>
              <a:t>Suppository – solid drug mixed with gelatin inserted into body cavity to melt (rectum or vagina)</a:t>
            </a:r>
          </a:p>
          <a:p>
            <a:endParaRPr lang="en-US" dirty="0">
              <a:solidFill>
                <a:srgbClr val="292929"/>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47" r="13647" b="6285"/>
          <a:stretch/>
        </p:blipFill>
        <p:spPr bwMode="auto">
          <a:xfrm>
            <a:off x="3339547" y="1703894"/>
            <a:ext cx="1372133" cy="117269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329" t="23969" r="22313" b="44849"/>
          <a:stretch/>
        </p:blipFill>
        <p:spPr bwMode="auto">
          <a:xfrm>
            <a:off x="7718410" y="3456281"/>
            <a:ext cx="1301766" cy="1287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275" y="5348705"/>
            <a:ext cx="1476375" cy="110407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4598509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599" y="0"/>
            <a:ext cx="7773338" cy="1024752"/>
          </a:xfrm>
        </p:spPr>
        <p:txBody>
          <a:bodyPr>
            <a:normAutofit/>
          </a:bodyPr>
          <a:lstStyle/>
          <a:p>
            <a:pPr fontAlgn="auto">
              <a:spcAft>
                <a:spcPts val="0"/>
              </a:spcAft>
              <a:defRPr/>
            </a:pPr>
            <a:r>
              <a:rPr lang="en-US" dirty="0" smtClean="0"/>
              <a:t>Medication:  Error Prevention</a:t>
            </a:r>
          </a:p>
        </p:txBody>
      </p:sp>
      <p:sp>
        <p:nvSpPr>
          <p:cNvPr id="44035" name="Rectangle 3"/>
          <p:cNvSpPr>
            <a:spLocks noGrp="1" noChangeArrowheads="1"/>
          </p:cNvSpPr>
          <p:nvPr>
            <p:ph idx="1"/>
          </p:nvPr>
        </p:nvSpPr>
        <p:spPr>
          <a:xfrm>
            <a:off x="503582" y="1189493"/>
            <a:ext cx="8356531" cy="4953000"/>
          </a:xfrm>
        </p:spPr>
        <p:txBody>
          <a:bodyPr/>
          <a:lstStyle/>
          <a:p>
            <a:pPr>
              <a:lnSpc>
                <a:spcPct val="90000"/>
              </a:lnSpc>
              <a:buFont typeface="Arial" pitchFamily="34" charset="0"/>
              <a:buChar char="•"/>
            </a:pPr>
            <a:r>
              <a:rPr lang="en-US" sz="2800" dirty="0"/>
              <a:t>C</a:t>
            </a:r>
            <a:r>
              <a:rPr lang="en-US" sz="2800" dirty="0" smtClean="0"/>
              <a:t>hecking compatibility charts</a:t>
            </a:r>
          </a:p>
          <a:p>
            <a:pPr>
              <a:lnSpc>
                <a:spcPct val="90000"/>
              </a:lnSpc>
              <a:buFont typeface="Arial" pitchFamily="34" charset="0"/>
              <a:buChar char="•"/>
            </a:pPr>
            <a:r>
              <a:rPr lang="en-US" sz="2800" dirty="0"/>
              <a:t>C</a:t>
            </a:r>
            <a:r>
              <a:rPr lang="en-US" sz="2800" dirty="0" smtClean="0"/>
              <a:t>hecking kidney or liver function &amp; allergies</a:t>
            </a:r>
          </a:p>
          <a:p>
            <a:pPr>
              <a:lnSpc>
                <a:spcPct val="90000"/>
              </a:lnSpc>
              <a:buFont typeface="Arial" pitchFamily="34" charset="0"/>
              <a:buChar char="•"/>
            </a:pPr>
            <a:r>
              <a:rPr lang="en-US" sz="2800" dirty="0"/>
              <a:t>N</a:t>
            </a:r>
            <a:r>
              <a:rPr lang="en-US" sz="2800" dirty="0" smtClean="0"/>
              <a:t>ever administer drugs prepared or documented by others</a:t>
            </a:r>
          </a:p>
          <a:p>
            <a:pPr>
              <a:lnSpc>
                <a:spcPct val="90000"/>
              </a:lnSpc>
              <a:buFont typeface="Arial" pitchFamily="34" charset="0"/>
              <a:buChar char="•"/>
            </a:pPr>
            <a:r>
              <a:rPr lang="en-US" sz="2800" dirty="0"/>
              <a:t>N</a:t>
            </a:r>
            <a:r>
              <a:rPr lang="en-US" sz="2800" dirty="0" smtClean="0"/>
              <a:t>ever leave meds at bedside</a:t>
            </a:r>
          </a:p>
          <a:p>
            <a:pPr>
              <a:lnSpc>
                <a:spcPct val="90000"/>
              </a:lnSpc>
              <a:buFont typeface="Arial" pitchFamily="34" charset="0"/>
              <a:buChar char="•"/>
            </a:pPr>
            <a:r>
              <a:rPr lang="en-US" sz="2800" dirty="0"/>
              <a:t>O</a:t>
            </a:r>
            <a:r>
              <a:rPr lang="en-US" sz="2800" dirty="0" smtClean="0"/>
              <a:t>pen med at bedside – check medication sheet with ID band</a:t>
            </a:r>
          </a:p>
          <a:p>
            <a:pPr>
              <a:lnSpc>
                <a:spcPct val="90000"/>
              </a:lnSpc>
              <a:buFont typeface="Arial" pitchFamily="34" charset="0"/>
              <a:buChar char="•"/>
            </a:pPr>
            <a:r>
              <a:rPr lang="en-US" sz="2800" dirty="0"/>
              <a:t>S</a:t>
            </a:r>
            <a:r>
              <a:rPr lang="en-US" sz="2800" dirty="0" smtClean="0"/>
              <a:t>ome drugs require 2 nurses to check (insulin, heparin, </a:t>
            </a:r>
            <a:r>
              <a:rPr lang="en-US" sz="2800" dirty="0" smtClean="0"/>
              <a:t>hyper alimentation, </a:t>
            </a:r>
            <a:r>
              <a:rPr lang="en-US" sz="2800" dirty="0" smtClean="0"/>
              <a:t>etc.)</a:t>
            </a:r>
          </a:p>
          <a:p>
            <a:pPr>
              <a:lnSpc>
                <a:spcPct val="90000"/>
              </a:lnSpc>
              <a:buFont typeface="Arial" pitchFamily="34" charset="0"/>
              <a:buChar char="•"/>
            </a:pPr>
            <a:r>
              <a:rPr lang="en-US" sz="2800" dirty="0"/>
              <a:t>C</a:t>
            </a:r>
            <a:r>
              <a:rPr lang="en-US" sz="2800" dirty="0" smtClean="0"/>
              <a:t>heck expiration dates</a:t>
            </a:r>
          </a:p>
        </p:txBody>
      </p:sp>
    </p:spTree>
    <p:extLst>
      <p:ext uri="{BB962C8B-B14F-4D97-AF65-F5344CB8AC3E}">
        <p14:creationId xmlns:p14="http://schemas.microsoft.com/office/powerpoint/2010/main" val="164296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331" y="0"/>
            <a:ext cx="7773338" cy="1596177"/>
          </a:xfrm>
        </p:spPr>
        <p:txBody>
          <a:bodyPr>
            <a:normAutofit/>
          </a:bodyPr>
          <a:lstStyle/>
          <a:p>
            <a:pPr fontAlgn="auto">
              <a:spcAft>
                <a:spcPts val="0"/>
              </a:spcAft>
              <a:defRPr/>
            </a:pPr>
            <a:r>
              <a:rPr lang="en-US" dirty="0" smtClean="0"/>
              <a:t>Nursing Diagnoses</a:t>
            </a:r>
          </a:p>
        </p:txBody>
      </p:sp>
      <p:sp>
        <p:nvSpPr>
          <p:cNvPr id="47107" name="Rectangle 3"/>
          <p:cNvSpPr>
            <a:spLocks noGrp="1" noChangeArrowheads="1"/>
          </p:cNvSpPr>
          <p:nvPr>
            <p:ph idx="1"/>
          </p:nvPr>
        </p:nvSpPr>
        <p:spPr>
          <a:xfrm>
            <a:off x="778096" y="1359929"/>
            <a:ext cx="7773339" cy="4828836"/>
          </a:xfrm>
        </p:spPr>
        <p:txBody>
          <a:bodyPr>
            <a:normAutofit fontScale="85000" lnSpcReduction="10000"/>
          </a:bodyPr>
          <a:lstStyle/>
          <a:p>
            <a:pPr>
              <a:buFont typeface="Arial" pitchFamily="34" charset="0"/>
              <a:buChar char="•"/>
            </a:pPr>
            <a:r>
              <a:rPr lang="en-US" sz="2800" dirty="0" smtClean="0"/>
              <a:t>Knowledge deficit regarding drug therapy </a:t>
            </a:r>
            <a:r>
              <a:rPr lang="en-US" sz="2800" i="1" dirty="0" smtClean="0"/>
              <a:t>related to</a:t>
            </a:r>
            <a:r>
              <a:rPr lang="en-US" sz="2800" dirty="0" smtClean="0"/>
              <a:t> unfamiliarity with information resources</a:t>
            </a:r>
          </a:p>
          <a:p>
            <a:pPr>
              <a:buFont typeface="Arial" pitchFamily="34" charset="0"/>
              <a:buChar char="•"/>
            </a:pPr>
            <a:r>
              <a:rPr lang="en-US" sz="2800" dirty="0" smtClean="0"/>
              <a:t>Noncompliance regarding drug therapy </a:t>
            </a:r>
            <a:r>
              <a:rPr lang="en-US" sz="2800" i="1" dirty="0" smtClean="0"/>
              <a:t>related to</a:t>
            </a:r>
            <a:r>
              <a:rPr lang="en-US" sz="2800" dirty="0" smtClean="0"/>
              <a:t> limited economic resources (or health beliefs)</a:t>
            </a:r>
          </a:p>
          <a:p>
            <a:pPr>
              <a:buFont typeface="Arial" pitchFamily="34" charset="0"/>
              <a:buChar char="•"/>
            </a:pPr>
            <a:r>
              <a:rPr lang="en-US" sz="2800" dirty="0" smtClean="0"/>
              <a:t>In effective management of therapeutic regimen </a:t>
            </a:r>
            <a:r>
              <a:rPr lang="en-US" sz="2800" i="1" dirty="0" smtClean="0"/>
              <a:t>related to</a:t>
            </a:r>
            <a:r>
              <a:rPr lang="en-US" sz="2800" dirty="0" smtClean="0"/>
              <a:t> complexity of drug therapy (or knowledge deficit).</a:t>
            </a:r>
          </a:p>
          <a:p>
            <a:pPr>
              <a:buFont typeface="Arial" pitchFamily="34" charset="0"/>
              <a:buChar char="•"/>
            </a:pPr>
            <a:r>
              <a:rPr lang="en-US" sz="2800" dirty="0" smtClean="0"/>
              <a:t>Impaired swallowing </a:t>
            </a:r>
            <a:r>
              <a:rPr lang="en-US" sz="2800" i="1" dirty="0" smtClean="0"/>
              <a:t>related to</a:t>
            </a:r>
            <a:r>
              <a:rPr lang="en-US" sz="2800" dirty="0" smtClean="0"/>
              <a:t> neuromuscular impairment </a:t>
            </a:r>
          </a:p>
          <a:p>
            <a:endParaRPr lang="en-US" sz="2800" dirty="0" smtClean="0"/>
          </a:p>
        </p:txBody>
      </p:sp>
    </p:spTree>
    <p:extLst>
      <p:ext uri="{BB962C8B-B14F-4D97-AF65-F5344CB8AC3E}">
        <p14:creationId xmlns:p14="http://schemas.microsoft.com/office/powerpoint/2010/main" val="377387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4429" y="357809"/>
            <a:ext cx="6869955" cy="582571"/>
          </a:xfrm>
        </p:spPr>
        <p:txBody>
          <a:bodyPr>
            <a:normAutofit fontScale="90000"/>
          </a:bodyPr>
          <a:lstStyle/>
          <a:p>
            <a:pPr fontAlgn="auto">
              <a:spcAft>
                <a:spcPts val="0"/>
              </a:spcAft>
              <a:defRPr/>
            </a:pPr>
            <a:r>
              <a:rPr lang="en-US" dirty="0" smtClean="0"/>
              <a:t>Medication: Pharmacokinetics</a:t>
            </a:r>
          </a:p>
        </p:txBody>
      </p:sp>
      <p:sp>
        <p:nvSpPr>
          <p:cNvPr id="18435" name="Rectangle 3"/>
          <p:cNvSpPr>
            <a:spLocks noGrp="1" noChangeArrowheads="1"/>
          </p:cNvSpPr>
          <p:nvPr>
            <p:ph idx="1"/>
          </p:nvPr>
        </p:nvSpPr>
        <p:spPr>
          <a:xfrm>
            <a:off x="504920" y="1698244"/>
            <a:ext cx="8428506" cy="4421556"/>
          </a:xfrm>
        </p:spPr>
        <p:txBody>
          <a:bodyPr>
            <a:normAutofit lnSpcReduction="10000"/>
          </a:bodyPr>
          <a:lstStyle/>
          <a:p>
            <a:pPr lvl="1">
              <a:buFont typeface="Arial"/>
              <a:buChar char="•"/>
            </a:pPr>
            <a:r>
              <a:rPr lang="en-US" sz="2400" dirty="0" smtClean="0"/>
              <a:t>Route: how enter the body</a:t>
            </a:r>
          </a:p>
          <a:p>
            <a:pPr lvl="1">
              <a:buFont typeface="Arial" pitchFamily="34" charset="0"/>
              <a:buChar char="•"/>
            </a:pPr>
            <a:r>
              <a:rPr lang="en-US" sz="2400" dirty="0" smtClean="0"/>
              <a:t>Absorption: from site into blood</a:t>
            </a:r>
          </a:p>
          <a:p>
            <a:pPr lvl="1">
              <a:buFont typeface="Arial" pitchFamily="34" charset="0"/>
              <a:buChar char="•"/>
            </a:pPr>
            <a:r>
              <a:rPr lang="en-US" sz="2400" dirty="0" smtClean="0"/>
              <a:t>Distribution: from blood into cells, tissues, or organs </a:t>
            </a:r>
          </a:p>
          <a:p>
            <a:pPr lvl="1">
              <a:buFont typeface="Arial" pitchFamily="34" charset="0"/>
              <a:buChar char="•"/>
            </a:pPr>
            <a:r>
              <a:rPr lang="en-US" sz="2400" dirty="0" smtClean="0"/>
              <a:t>Action: how a medication acts</a:t>
            </a:r>
          </a:p>
          <a:p>
            <a:pPr lvl="1">
              <a:buFont typeface="Arial" pitchFamily="34" charset="0"/>
              <a:buChar char="•"/>
            </a:pPr>
            <a:r>
              <a:rPr lang="en-US" sz="2400" dirty="0" smtClean="0"/>
              <a:t>Metabolism: changed to prepare for excretion </a:t>
            </a:r>
          </a:p>
          <a:p>
            <a:pPr lvl="1">
              <a:buFont typeface="Arial" pitchFamily="34" charset="0"/>
              <a:buChar char="•"/>
            </a:pPr>
            <a:r>
              <a:rPr lang="en-US" sz="2400" dirty="0" smtClean="0"/>
              <a:t>Excretion: how they exit the body</a:t>
            </a:r>
          </a:p>
          <a:p>
            <a:pPr lvl="1">
              <a:buNone/>
            </a:pPr>
            <a:endParaRPr lang="en-US" sz="2400" dirty="0" smtClean="0"/>
          </a:p>
          <a:p>
            <a:pPr lvl="1">
              <a:buNone/>
            </a:pPr>
            <a:r>
              <a:rPr lang="en-US" dirty="0" smtClean="0"/>
              <a:t>This knowledge is used when selecting timing, route, risks, and evaluating the response </a:t>
            </a:r>
          </a:p>
        </p:txBody>
      </p:sp>
    </p:spTree>
    <p:extLst>
      <p:ext uri="{BB962C8B-B14F-4D97-AF65-F5344CB8AC3E}">
        <p14:creationId xmlns:p14="http://schemas.microsoft.com/office/powerpoint/2010/main" val="191193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11394" y="473838"/>
            <a:ext cx="4939979" cy="490476"/>
          </a:xfrm>
        </p:spPr>
        <p:txBody>
          <a:bodyPr>
            <a:normAutofit fontScale="90000"/>
          </a:bodyPr>
          <a:lstStyle/>
          <a:p>
            <a:pPr fontAlgn="auto">
              <a:spcAft>
                <a:spcPts val="0"/>
              </a:spcAft>
              <a:defRPr/>
            </a:pPr>
            <a:r>
              <a:rPr lang="en-US" dirty="0" smtClean="0"/>
              <a:t>Medication: Actions</a:t>
            </a:r>
          </a:p>
        </p:txBody>
      </p:sp>
      <p:graphicFrame>
        <p:nvGraphicFramePr>
          <p:cNvPr id="21533" name="Group 29"/>
          <p:cNvGraphicFramePr>
            <a:graphicFrameLocks noGrp="1"/>
          </p:cNvGraphicFramePr>
          <p:nvPr>
            <p:ph type="tbl" idx="1"/>
            <p:extLst>
              <p:ext uri="{D42A27DB-BD31-4B8C-83A1-F6EECF244321}">
                <p14:modId xmlns:p14="http://schemas.microsoft.com/office/powerpoint/2010/main" val="1125277012"/>
              </p:ext>
            </p:extLst>
          </p:nvPr>
        </p:nvGraphicFramePr>
        <p:xfrm>
          <a:off x="381000" y="1428749"/>
          <a:ext cx="8540750" cy="4626864"/>
        </p:xfrm>
        <a:graphic>
          <a:graphicData uri="http://schemas.openxmlformats.org/drawingml/2006/table">
            <a:tbl>
              <a:tblPr/>
              <a:tblGrid>
                <a:gridCol w="4448306">
                  <a:extLst>
                    <a:ext uri="{9D8B030D-6E8A-4147-A177-3AD203B41FA5}">
                      <a16:colId xmlns:a16="http://schemas.microsoft.com/office/drawing/2014/main" val="20000"/>
                    </a:ext>
                  </a:extLst>
                </a:gridCol>
                <a:gridCol w="4092444">
                  <a:extLst>
                    <a:ext uri="{9D8B030D-6E8A-4147-A177-3AD203B41FA5}">
                      <a16:colId xmlns:a16="http://schemas.microsoft.com/office/drawing/2014/main" val="20001"/>
                    </a:ext>
                  </a:extLst>
                </a:gridCol>
              </a:tblGrid>
              <a:tr h="1312657">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Therapeutic Effect: </a:t>
                      </a:r>
                      <a:r>
                        <a:rPr kumimoji="0" lang="en-US" sz="1800" b="0" i="0" u="none" strike="noStrike" cap="none" normalizeH="0" baseline="0" dirty="0" smtClean="0">
                          <a:ln>
                            <a:noFill/>
                          </a:ln>
                          <a:solidFill>
                            <a:schemeClr val="tx1"/>
                          </a:solidFill>
                          <a:effectLst/>
                          <a:latin typeface="Arial" charset="0"/>
                        </a:rPr>
                        <a:t>expected or predicted physiological response that a medication causes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Side effect:</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1800" b="0" i="0" u="none" strike="noStrike" cap="none" normalizeH="0" baseline="0" dirty="0" smtClean="0">
                          <a:ln>
                            <a:noFill/>
                          </a:ln>
                          <a:solidFill>
                            <a:schemeClr val="tx1"/>
                          </a:solidFill>
                          <a:effectLst/>
                          <a:latin typeface="Arial" charset="0"/>
                        </a:rPr>
                        <a:t>predictable and often unavoidable secondary effects produced at a usual therapeutic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901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Adverse effect: </a:t>
                      </a:r>
                      <a:r>
                        <a:rPr kumimoji="0" lang="en-US" sz="1800" b="0" i="0" u="none" strike="noStrike" cap="none" normalizeH="0" baseline="0" dirty="0" smtClean="0">
                          <a:ln>
                            <a:noFill/>
                          </a:ln>
                          <a:solidFill>
                            <a:schemeClr val="tx1"/>
                          </a:solidFill>
                          <a:effectLst/>
                          <a:latin typeface="Arial" charset="0"/>
                        </a:rPr>
                        <a:t>unintended, undesirable, and often unpredictable severe responses to medication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Toxic effect: </a:t>
                      </a:r>
                      <a:r>
                        <a:rPr kumimoji="0" lang="en-US" sz="1800" b="0" i="0" u="none" strike="noStrike" cap="none" normalizeH="0" baseline="0" dirty="0" smtClean="0">
                          <a:ln>
                            <a:noFill/>
                          </a:ln>
                          <a:solidFill>
                            <a:schemeClr val="tx1"/>
                          </a:solidFill>
                          <a:effectLst/>
                          <a:latin typeface="Arial" charset="0"/>
                        </a:rPr>
                        <a:t>develop after prolonged intake of a medication or when a medication accumulates in the blood because of impaired metabolism or excretion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944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Idiosyncratic reaction: </a:t>
                      </a:r>
                      <a:r>
                        <a:rPr kumimoji="0" lang="en-US" sz="1800" b="0" i="0" u="none" strike="noStrike" cap="none" normalizeH="0" baseline="0" dirty="0" smtClean="0">
                          <a:ln>
                            <a:noFill/>
                          </a:ln>
                          <a:solidFill>
                            <a:schemeClr val="tx1"/>
                          </a:solidFill>
                          <a:effectLst/>
                          <a:latin typeface="Arial" charset="0"/>
                        </a:rPr>
                        <a:t>Unpredictable. A patient overreacts or underreacts to a medication or has a reaction different from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800" b="0" i="0" u="none" strike="noStrike" cap="none" normalizeH="0" baseline="0" dirty="0" smtClean="0">
                          <a:ln>
                            <a:noFill/>
                          </a:ln>
                          <a:solidFill>
                            <a:schemeClr val="tx1"/>
                          </a:solidFill>
                          <a:effectLst/>
                          <a:latin typeface="Arial" charset="0"/>
                        </a:rPr>
                        <a:t>Allergic reaction: </a:t>
                      </a:r>
                      <a:r>
                        <a:rPr kumimoji="0" lang="en-US" sz="1800" b="0" i="0" u="none" strike="noStrike" cap="none" normalizeH="0" baseline="0" dirty="0" smtClean="0">
                          <a:ln>
                            <a:noFill/>
                          </a:ln>
                          <a:solidFill>
                            <a:schemeClr val="tx1"/>
                          </a:solidFill>
                          <a:effectLst/>
                          <a:latin typeface="Arial" charset="0"/>
                        </a:rPr>
                        <a:t>Unpredictable. Repeated administration the patient develops an allergic response to it, its chemical preservatives, or a metabolite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409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77598" y="381000"/>
            <a:ext cx="5552001" cy="506371"/>
          </a:xfrm>
        </p:spPr>
        <p:txBody>
          <a:bodyPr>
            <a:normAutofit fontScale="90000"/>
          </a:bodyPr>
          <a:lstStyle/>
          <a:p>
            <a:pPr fontAlgn="auto">
              <a:spcAft>
                <a:spcPts val="0"/>
              </a:spcAft>
              <a:defRPr/>
            </a:pPr>
            <a:r>
              <a:rPr lang="en-US" dirty="0" smtClean="0"/>
              <a:t>Medication: Dose Responses</a:t>
            </a:r>
          </a:p>
        </p:txBody>
      </p:sp>
      <p:graphicFrame>
        <p:nvGraphicFramePr>
          <p:cNvPr id="26665" name="Group 41"/>
          <p:cNvGraphicFramePr>
            <a:graphicFrameLocks noGrp="1"/>
          </p:cNvGraphicFramePr>
          <p:nvPr>
            <p:ph type="tbl" idx="1"/>
            <p:extLst>
              <p:ext uri="{D42A27DB-BD31-4B8C-83A1-F6EECF244321}">
                <p14:modId xmlns:p14="http://schemas.microsoft.com/office/powerpoint/2010/main" val="1378594761"/>
              </p:ext>
            </p:extLst>
          </p:nvPr>
        </p:nvGraphicFramePr>
        <p:xfrm>
          <a:off x="391941" y="1573350"/>
          <a:ext cx="8215648" cy="4047744"/>
        </p:xfrm>
        <a:graphic>
          <a:graphicData uri="http://schemas.openxmlformats.org/drawingml/2006/table">
            <a:tbl>
              <a:tblPr/>
              <a:tblGrid>
                <a:gridCol w="4107824">
                  <a:extLst>
                    <a:ext uri="{9D8B030D-6E8A-4147-A177-3AD203B41FA5}">
                      <a16:colId xmlns:a16="http://schemas.microsoft.com/office/drawing/2014/main" val="20000"/>
                    </a:ext>
                  </a:extLst>
                </a:gridCol>
                <a:gridCol w="4107824">
                  <a:extLst>
                    <a:ext uri="{9D8B030D-6E8A-4147-A177-3AD203B41FA5}">
                      <a16:colId xmlns:a16="http://schemas.microsoft.com/office/drawing/2014/main" val="20001"/>
                    </a:ext>
                  </a:extLst>
                </a:gridCol>
              </a:tblGrid>
              <a:tr h="1292921">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Serum half-life:</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Time for serum medication concentration to be halved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Onset: </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1800" b="0" i="0" u="none" strike="noStrike" cap="none" normalizeH="0" baseline="0" dirty="0" smtClean="0">
                          <a:ln>
                            <a:noFill/>
                          </a:ln>
                          <a:solidFill>
                            <a:schemeClr val="tx1"/>
                          </a:solidFill>
                          <a:effectLst/>
                          <a:latin typeface="Arial" charset="0"/>
                        </a:rPr>
                        <a:t>Time it takes after a medication is administered for it to produce a response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0969">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Peak:</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Time at which a medication reaches its highest effective concentration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Trough:</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Minimum blood serum concentration before next scheduled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487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Duration:</a:t>
                      </a:r>
                    </a:p>
                    <a:p>
                      <a:pPr marL="0" indent="0" eaLnBrk="1" fontAlgn="auto" hangingPunct="1">
                        <a:spcAft>
                          <a:spcPts val="0"/>
                        </a:spcAft>
                        <a:buClr>
                          <a:schemeClr val="accent3"/>
                        </a:buClr>
                        <a:buFont typeface="Wingdings 2"/>
                        <a:buNone/>
                        <a:defRPr/>
                      </a:pPr>
                      <a:r>
                        <a:rPr kumimoji="0" lang="en-US" sz="1800" b="0" i="0" u="none" strike="noStrike" cap="none" normalizeH="0" baseline="0" dirty="0" smtClean="0">
                          <a:ln>
                            <a:noFill/>
                          </a:ln>
                          <a:solidFill>
                            <a:schemeClr val="tx1"/>
                          </a:solidFill>
                          <a:effectLst/>
                          <a:latin typeface="Arial" charset="0"/>
                        </a:rPr>
                        <a:t>Time during which the medication </a:t>
                      </a:r>
                      <a:r>
                        <a:rPr kumimoji="0" lang="en-US" sz="1800" b="0" i="0" u="none" strike="noStrike" cap="none" normalizeH="0" baseline="0" smtClean="0">
                          <a:ln>
                            <a:noFill/>
                          </a:ln>
                          <a:solidFill>
                            <a:schemeClr val="tx1"/>
                          </a:solidFill>
                          <a:effectLst/>
                          <a:latin typeface="Arial" charset="0"/>
                        </a:rPr>
                        <a:t>is present </a:t>
                      </a:r>
                      <a:r>
                        <a:rPr kumimoji="0" lang="en-US" sz="1800" b="0" i="0" u="none" strike="noStrike" cap="none" normalizeH="0" baseline="0" dirty="0" smtClean="0">
                          <a:ln>
                            <a:noFill/>
                          </a:ln>
                          <a:solidFill>
                            <a:schemeClr val="tx1"/>
                          </a:solidFill>
                          <a:effectLst/>
                          <a:latin typeface="Arial" charset="0"/>
                        </a:rPr>
                        <a:t>in concentration great enough to produce a 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400" b="0" i="0" u="none" strike="noStrike" cap="none" normalizeH="0" baseline="0" dirty="0" smtClean="0">
                          <a:ln>
                            <a:noFill/>
                          </a:ln>
                          <a:solidFill>
                            <a:schemeClr val="tx1"/>
                          </a:solidFill>
                          <a:effectLst/>
                          <a:latin typeface="Arial" charset="0"/>
                        </a:rPr>
                        <a:t>Plateau:</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000" b="0" i="0" u="none" strike="noStrike" cap="none" normalizeH="0" baseline="0" dirty="0" smtClean="0">
                          <a:ln>
                            <a:noFill/>
                          </a:ln>
                          <a:solidFill>
                            <a:schemeClr val="tx1"/>
                          </a:solidFill>
                          <a:effectLst/>
                          <a:latin typeface="Arial" charset="0"/>
                        </a:rPr>
                        <a:t>Blood serum concentration is reached and maintained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88534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1&quot;/&gt;&lt;/object&gt;&lt;/object&gt;&lt;/object&gt;&lt;/database&gt;"/>
  <p:tag name="SECTOMILLISECCONVER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231</TotalTime>
  <Words>11641</Words>
  <Application>Microsoft Office PowerPoint</Application>
  <PresentationFormat>On-screen Show (4:3)</PresentationFormat>
  <Paragraphs>686</Paragraphs>
  <Slides>61</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Georgia Pro</vt:lpstr>
      <vt:lpstr>Tw Cen MT</vt:lpstr>
      <vt:lpstr>Wingdings 2</vt:lpstr>
      <vt:lpstr>Droplet</vt:lpstr>
      <vt:lpstr>Medication Administration</vt:lpstr>
      <vt:lpstr>Medication: Concepts </vt:lpstr>
      <vt:lpstr> Medication: Forms  </vt:lpstr>
      <vt:lpstr>Medication: Forms</vt:lpstr>
      <vt:lpstr> Medication: Forms </vt:lpstr>
      <vt:lpstr>Medication: Forms</vt:lpstr>
      <vt:lpstr>Medication: Pharmacokinetics</vt:lpstr>
      <vt:lpstr>Medication: Actions</vt:lpstr>
      <vt:lpstr>Medication: Dose Responses</vt:lpstr>
      <vt:lpstr>Medication: Dose Responses</vt:lpstr>
      <vt:lpstr>Medication: Interactions</vt:lpstr>
      <vt:lpstr>Medication: Routes</vt:lpstr>
      <vt:lpstr>Medication: Factors Influencing Routes</vt:lpstr>
      <vt:lpstr>Oral Route</vt:lpstr>
      <vt:lpstr>Oral Route</vt:lpstr>
      <vt:lpstr>Medication: Nasogastric tube</vt:lpstr>
      <vt:lpstr>Nasal Instillation</vt:lpstr>
      <vt:lpstr>Topical Medications</vt:lpstr>
      <vt:lpstr>Topical Medications</vt:lpstr>
      <vt:lpstr>Topical Medications</vt:lpstr>
      <vt:lpstr>Topical Medications</vt:lpstr>
      <vt:lpstr>Topical Medications: Vaginal Instillation</vt:lpstr>
      <vt:lpstr>Topical Medications: Rectal Instillation</vt:lpstr>
      <vt:lpstr>Administering via Inhalation</vt:lpstr>
      <vt:lpstr>Administering via Inhalation</vt:lpstr>
      <vt:lpstr>Administering Injections</vt:lpstr>
      <vt:lpstr>Minimizing Patient Discomfort</vt:lpstr>
      <vt:lpstr>Injections: Intramuscular</vt:lpstr>
      <vt:lpstr>Injections: Intramuscular (cont’d)</vt:lpstr>
      <vt:lpstr>Landmarks: Ventrogluteal IM</vt:lpstr>
      <vt:lpstr>Ventrogluteal IM Injection</vt:lpstr>
      <vt:lpstr>Vastus Lateralis Site for IM Injection</vt:lpstr>
      <vt:lpstr>Deltoid Site for IM Injection</vt:lpstr>
      <vt:lpstr>Z-Track Method in IM Injections</vt:lpstr>
      <vt:lpstr>Medication Administration Injections: Subcutaneous</vt:lpstr>
      <vt:lpstr>Subcutaneous Injections</vt:lpstr>
      <vt:lpstr>Comparison of Angles of Insertion for Injections</vt:lpstr>
      <vt:lpstr>Injections: Intradermal</vt:lpstr>
      <vt:lpstr>Types of Syringes</vt:lpstr>
      <vt:lpstr>Parts of a Syringe</vt:lpstr>
      <vt:lpstr>Parts of the Needle</vt:lpstr>
      <vt:lpstr>Types of Needles</vt:lpstr>
      <vt:lpstr>Needle With Plastic Guard</vt:lpstr>
      <vt:lpstr>Medication Administration Parenteral</vt:lpstr>
      <vt:lpstr>Medication Administration Parenteral (cont’d)</vt:lpstr>
      <vt:lpstr>Mixing Medications from Two Vials</vt:lpstr>
      <vt:lpstr>Insulin Preparation</vt:lpstr>
      <vt:lpstr>Mixing Insulins</vt:lpstr>
      <vt:lpstr>Types of Orders in Acute Care Agencies</vt:lpstr>
      <vt:lpstr>        Medication: Orders       </vt:lpstr>
      <vt:lpstr>Medication Orders -  What’s Wrong</vt:lpstr>
      <vt:lpstr>Medication Administration</vt:lpstr>
      <vt:lpstr>Automated Medication Dispensing System</vt:lpstr>
      <vt:lpstr>Medication: Administration Systems  </vt:lpstr>
      <vt:lpstr> Medications: Seven Rights  </vt:lpstr>
      <vt:lpstr>Medication: Nurse Role</vt:lpstr>
      <vt:lpstr>Medication Errors</vt:lpstr>
      <vt:lpstr> Medication Errors: How does it happen? </vt:lpstr>
      <vt:lpstr>Medication Errors: How does it happen?</vt:lpstr>
      <vt:lpstr>Medication:  Error Prevention</vt:lpstr>
      <vt:lpstr>Nursing Diagnoses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 Hollingsworth</dc:creator>
  <cp:lastModifiedBy>imran iqbal</cp:lastModifiedBy>
  <cp:revision>28</cp:revision>
  <dcterms:created xsi:type="dcterms:W3CDTF">2013-10-17T20:08:06Z</dcterms:created>
  <dcterms:modified xsi:type="dcterms:W3CDTF">2019-02-22T14:20:21Z</dcterms:modified>
</cp:coreProperties>
</file>