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22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23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5"/>
  </p:notesMasterIdLst>
  <p:sldIdLst>
    <p:sldId id="330" r:id="rId2"/>
    <p:sldId id="258" r:id="rId3"/>
    <p:sldId id="259" r:id="rId4"/>
    <p:sldId id="260" r:id="rId5"/>
    <p:sldId id="261" r:id="rId6"/>
    <p:sldId id="305" r:id="rId7"/>
    <p:sldId id="262" r:id="rId8"/>
    <p:sldId id="263" r:id="rId9"/>
    <p:sldId id="329" r:id="rId10"/>
    <p:sldId id="264" r:id="rId11"/>
    <p:sldId id="265" r:id="rId12"/>
    <p:sldId id="266" r:id="rId13"/>
    <p:sldId id="267" r:id="rId14"/>
    <p:sldId id="328" r:id="rId15"/>
    <p:sldId id="268" r:id="rId16"/>
    <p:sldId id="331" r:id="rId17"/>
    <p:sldId id="269" r:id="rId18"/>
    <p:sldId id="332" r:id="rId19"/>
    <p:sldId id="270" r:id="rId20"/>
    <p:sldId id="271" r:id="rId21"/>
    <p:sldId id="272" r:id="rId22"/>
    <p:sldId id="327" r:id="rId23"/>
    <p:sldId id="273" r:id="rId24"/>
    <p:sldId id="333" r:id="rId25"/>
    <p:sldId id="337" r:id="rId26"/>
    <p:sldId id="338" r:id="rId27"/>
    <p:sldId id="340" r:id="rId28"/>
    <p:sldId id="339" r:id="rId29"/>
    <p:sldId id="334" r:id="rId30"/>
    <p:sldId id="335" r:id="rId31"/>
    <p:sldId id="326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325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324" r:id="rId54"/>
    <p:sldId id="294" r:id="rId55"/>
    <p:sldId id="295" r:id="rId56"/>
    <p:sldId id="341" r:id="rId57"/>
    <p:sldId id="296" r:id="rId58"/>
    <p:sldId id="297" r:id="rId59"/>
    <p:sldId id="298" r:id="rId60"/>
    <p:sldId id="299" r:id="rId61"/>
    <p:sldId id="300" r:id="rId62"/>
    <p:sldId id="301" r:id="rId63"/>
    <p:sldId id="342" r:id="rId64"/>
    <p:sldId id="343" r:id="rId65"/>
    <p:sldId id="344" r:id="rId66"/>
    <p:sldId id="302" r:id="rId67"/>
    <p:sldId id="303" r:id="rId68"/>
    <p:sldId id="304" r:id="rId69"/>
    <p:sldId id="345" r:id="rId70"/>
    <p:sldId id="311" r:id="rId71"/>
    <p:sldId id="312" r:id="rId72"/>
    <p:sldId id="313" r:id="rId73"/>
    <p:sldId id="314" r:id="rId74"/>
    <p:sldId id="346" r:id="rId75"/>
    <p:sldId id="315" r:id="rId76"/>
    <p:sldId id="316" r:id="rId77"/>
    <p:sldId id="317" r:id="rId78"/>
    <p:sldId id="347" r:id="rId79"/>
    <p:sldId id="318" r:id="rId80"/>
    <p:sldId id="319" r:id="rId81"/>
    <p:sldId id="321" r:id="rId82"/>
    <p:sldId id="322" r:id="rId83"/>
    <p:sldId id="323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ran iqbal" initials="ii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4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">
    <p:pos x="10" y="1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1">
    <p:pos x="10" y="10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2">
    <p:pos x="10" y="10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3">
    <p:pos x="10" y="10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4">
    <p:pos x="10" y="10"/>
    <p:text/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5">
    <p:pos x="10" y="10"/>
    <p:text/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6">
    <p:pos x="10" y="10"/>
    <p:text/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0">
    <p:pos x="10" y="10"/>
    <p:text/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4">
    <p:pos x="10" y="10"/>
    <p:text/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5">
    <p:pos x="10" y="10"/>
    <p:text/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7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">
    <p:pos x="10" y="10"/>
    <p:text/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6">
    <p:pos x="10" y="10"/>
    <p:text/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1">
    <p:pos x="10" y="10"/>
    <p:text/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22">
    <p:pos x="10" y="10"/>
    <p:text/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7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3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4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5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6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7">
    <p:pos x="10" y="1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9">
    <p:pos x="10" y="1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0:06:18.248" idx="10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D96A-D15B-49BF-83E5-96B7C5672424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ACD1-F713-4486-87E0-F5B431AEB2B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57</a:t>
            </a:fld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60</a:t>
            </a:fld>
            <a:endParaRPr lang="en-GB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61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62</a:t>
            </a:fld>
            <a:endParaRPr lang="en-GB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63</a:t>
            </a:fld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64</a:t>
            </a:fld>
            <a:endParaRPr lang="en-GB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65</a:t>
            </a:fld>
            <a:endParaRPr lang="en-GB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66</a:t>
            </a:fld>
            <a:endParaRPr lang="en-GB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67</a:t>
            </a:fld>
            <a:endParaRPr lang="en-GB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68</a:t>
            </a:fld>
            <a:endParaRPr lang="en-GB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69</a:t>
            </a:fld>
            <a:endParaRPr lang="en-GB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70</a:t>
            </a:fld>
            <a:endParaRPr lang="en-GB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71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72</a:t>
            </a:fld>
            <a:endParaRPr lang="en-GB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73</a:t>
            </a:fld>
            <a:endParaRPr lang="en-GB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74</a:t>
            </a:fld>
            <a:endParaRPr lang="en-GB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75</a:t>
            </a:fld>
            <a:endParaRPr lang="en-GB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76</a:t>
            </a:fld>
            <a:endParaRPr lang="en-GB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77</a:t>
            </a:fld>
            <a:endParaRPr lang="en-GB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78</a:t>
            </a:fld>
            <a:endParaRPr lang="en-GB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79</a:t>
            </a:fld>
            <a:endParaRPr lang="en-GB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80</a:t>
            </a:fld>
            <a:endParaRPr lang="en-GB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81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82</a:t>
            </a:fld>
            <a:endParaRPr lang="en-GB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83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CD1-F713-4486-87E0-F5B431AEB2B6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0F817C-344E-4F6C-B95A-65D8549D957A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EAA3B3-14DE-4725-BEC5-FACA64447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6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8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9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0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omments" Target="../comments/commen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0389" y="0"/>
            <a:ext cx="898361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Intravenous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therapy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8316415" cy="39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03848" y="52422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PREPARED BY:</a:t>
            </a: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IMRAN IQBAL</a:t>
            </a: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CLINICAL INSTRUCTOR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Anatomy of skin and vein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60840" cy="46085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first barrier to successful peripheral IV insertion   is skin.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Barrier between outside environment and internal organs.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risk for the infection increases whenever skin is broken.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 infusion access device perforates the skin, interrupts the integrity of the barrier and increases the risk of infection.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sterile Technique is very important for IV insertion, care and maintenance.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Anatomy of skin and vein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6084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Skin consist of two main layers: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1-EPIDERMIS.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epidermis is the first defence against infection.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It is tough protective layer that contains  melanin ( which protects against the rays of the sun and give the skin its colour)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Anatomy of skin and vein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6084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2- DERMIS.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Much thicker and directly below the epidermis.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Dermis layers consists of blood vessels, hair follicles , sweat glands, sebaceous glands, collagen and nerves.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Human skin is only about 0.07 inches (2mm) thick.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About 2 square meter, which weighs about    2.7kg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Anatomy of skin and vein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6084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3-VEIN.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 understanding  of the anatomy of vein and venous system will assist the nurse in selecting the appropriate site for IV insertion.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 vein consist of three layers.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Tunica Adventitia. (The outer most layer)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Tunica Media. ( The Middle layer)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Tunica Intima  ( The inner most layer)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420888"/>
            <a:ext cx="898361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SELECTION OF VEIN FOR IV INSERTION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Selection OF SITE FOR IV INSERTION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6084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Proper selection of vein is key to successful IV therapy.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Points to be remembered while selecting the site: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Suitable location.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Patient preference.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Amount and type of medication to be infused.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Expected duration of IV therapy.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Accessibility of vein.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2008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Selection OF SITE FOR IV INSERTION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992888" cy="46085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Size and condition of the vein.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Patient’s age, size, general condition, and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preference.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Presence of disease or surgery (e.g. Mastectomy)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Presence of shunt and graft.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Your experience and skill at venipuncture.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Use  a systematic approach ( begin distally and work proximally)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Choose veins which are long, easily palpable and visible.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imran iqbal\Desktop\Tuition and Coaching\vein of 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544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Selection OF SITE FOR IV INSERTION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7992888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RENAL PATIENT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Avoid the extremity with the shunt and graft.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POST MASTECTOMY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the operative arm,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arms with burns, Scars, Paralysis etc.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cannulation if there is indication of skin infection, pain or trauma.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veins which are hard with cord-like feeling.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Scope  of  practice</a:t>
            </a:r>
            <a:endParaRPr lang="en-US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The infusion nurse is accountable for practicing within the defined scope of practice for the RN and is committed to provide safe and quality infusion nursing care.</a:t>
            </a: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Selection OF SITE FOR IV INSERTION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7992888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ELDERLY PATIENT: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Skin on the hands and dorsal metacarpal veins are often fragile, avoid such veins.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LOWER EXTREMITIES: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Are more susceptible to complications ( Doctor’s Ordered required)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Diabetic Patients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Should never be cannulated on lower extremities.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Selection OF SITE FOR IV INSERTION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7992888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JOINTS  FLEXION AREAS: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– it can increase risk of mechanical damage.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veins close to arteries or arterial lines e.g. antecubital fossa.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previously cannulated veins- intima may be damaged.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small, visible but impalpable veins.       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420888"/>
            <a:ext cx="8983611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equipments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64896" cy="49685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Followings are the equipments needed for IV cannulation.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IV cannula.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Tourniquet.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Antiseptic Solution (2% Chlorhexidine or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(70% alcohol or 10% Povidone iodine)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Sterile 2-by-2 Gauze.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Saline Flush.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Transparent Dressing / Tape.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IV fluids Bag with tubing.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Volume control device.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Sharp Container.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pic>
        <p:nvPicPr>
          <p:cNvPr id="2" name="Picture 2" descr="C:\Users\imran iqbal\Desktop\Tuition and Coaching\1490264714-becton-dickinson-venflon-iv-cannula-with-wings-injection-po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633670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pic>
        <p:nvPicPr>
          <p:cNvPr id="2050" name="Picture 2" descr="C:\Users\imran iqbal\Desktop\Tuition and Coaching\k5060-cbc-tourniquet-blu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876" y="1700213"/>
            <a:ext cx="7251516" cy="483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pic>
        <p:nvPicPr>
          <p:cNvPr id="3074" name="Picture 2" descr="C:\Users\imran iqbal\Desktop\Tuition and Coaching\iv 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04864"/>
            <a:ext cx="2940918" cy="3098257"/>
          </a:xfrm>
          <a:prstGeom prst="rect">
            <a:avLst/>
          </a:prstGeom>
          <a:noFill/>
        </p:spPr>
      </p:pic>
      <p:pic>
        <p:nvPicPr>
          <p:cNvPr id="7" name="Picture 2" descr="C:\Users\imran iqbal\Desktop\Tuition and Coaching\iv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4627">
            <a:off x="3068214" y="2188874"/>
            <a:ext cx="3019901" cy="3181466"/>
          </a:xfrm>
          <a:prstGeom prst="rect">
            <a:avLst/>
          </a:prstGeom>
          <a:noFill/>
        </p:spPr>
      </p:pic>
      <p:pic>
        <p:nvPicPr>
          <p:cNvPr id="8" name="Picture 2" descr="C:\Users\imran iqbal\Desktop\Tuition and Coaching\iv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2652886" cy="279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6489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098" name="Picture 2" descr="C:\Users\imran iqbal\Desktop\Tuition and Coaching\bnd305269_100_syringe_integra_3cc_25g_x_5_8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7056784" cy="47079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79912" y="2564904"/>
            <a:ext cx="34900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Normal Saline flush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pic>
        <p:nvPicPr>
          <p:cNvPr id="5122" name="Picture 2" descr="C:\Users\imran iqbal\Desktop\Tuition and Coaching\41ffs68Yo1L._SL500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7056784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64896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imran iqbal\Desktop\Tuition and Coaching\iV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4896544"/>
          </a:xfrm>
          <a:prstGeom prst="rect">
            <a:avLst/>
          </a:prstGeom>
          <a:noFill/>
        </p:spPr>
      </p:pic>
      <p:pic>
        <p:nvPicPr>
          <p:cNvPr id="7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Scope  of  practice</a:t>
            </a:r>
            <a:endParaRPr lang="en-US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The infusion nurse’s practice is based upon the      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following: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Knowledge of anatomy and physiology.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Specific knowledge and understanding of the    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vascular system and its relationship with other    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body systems.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Knowledge of infusion treatment modalities.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Participation in the establishment of the   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patient’s  ongoing plan of care.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EQUIPMENTS NEEDED FOR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cannulation</a:t>
            </a:r>
          </a:p>
        </p:txBody>
      </p:sp>
      <p:pic>
        <p:nvPicPr>
          <p:cNvPr id="7170" name="Picture 2" descr="C:\Users\imran iqbal\Desktop\contain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36912"/>
            <a:ext cx="2364854" cy="2520280"/>
          </a:xfrm>
          <a:prstGeom prst="rect">
            <a:avLst/>
          </a:prstGeom>
          <a:noFill/>
        </p:spPr>
      </p:pic>
      <p:pic>
        <p:nvPicPr>
          <p:cNvPr id="7171" name="Picture 3" descr="C:\Users\imran iqbal\Desktop\container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2857500" cy="2857500"/>
          </a:xfrm>
          <a:prstGeom prst="rect">
            <a:avLst/>
          </a:prstGeom>
          <a:noFill/>
        </p:spPr>
      </p:pic>
      <p:pic>
        <p:nvPicPr>
          <p:cNvPr id="7173" name="Picture 5" descr="C:\Users\imran iqbal\Desktop\contaner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56490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420888"/>
            <a:ext cx="8983611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procedure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PROCEDURE OF PERIPHERAL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64896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Assemble all the equipments.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Explain the procedure to the Patent.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Prepare the patient for procedure.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Observe universal standard precautions.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Hand washing.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Apply clean gloves.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and choose a vein.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Choose appropriate needle.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If needed clip the hair at site but don’t shave.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PROCEDURE OF PERIPHERAL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64896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Disinfect the skin at the insertion site.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(circular motion )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Allow the site to dry.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 not palpate the vein after disinfecting.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Injection lidocaine if needed.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Apply tourniquet,  tight enough to distend the vein.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Holding the skin taunt.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Insert the needle or catheter through the subcutaneous tissue at the angle of 10-20 degree.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PROCEDURE OF PERIPHERAL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64896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 the needle enters the vein assess for blood return indicating  successful venipuncture.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If you don’t see blood return, release the tourniquet and discontinue  the attempt.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 not exceed more than two attempts.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If the blood return present, attach the syringe with normal saline and release the tourniquet.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Gently flush the tubing and check for infiltration.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Secure the catheter with transparent occlusive dressing over it.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PROCEDURE OF PERIPHERAL cannulation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848872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Don’t cover the actual insertion site.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Label  the IV site with,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Type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Gauge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Date and time of insertion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Initials of the inserting person.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For infants and paediatric patient use a splint or arm board to avoid dislodgement of IV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for circulation and prevention of pressure.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MAJOR STEPS IN MAINTAINING  PERIPHERAL  IV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848872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Double check the physician order.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Check the appropriateness of the solution orders.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the rate to be infused.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Any IV additives should be labelled clearly along with: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Patient’s name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Room Number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Additives name and dosage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Volume per hour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MAJOR STEPS IN MAINTAINING  PERIPHERAL  IV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848872" cy="45365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Drip rate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Date and time the solution was hung.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Nurses signature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Assemble all the equipments needed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the IV solution to be infused for: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Clarity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Cracks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Leaks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Date of expiry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MAJOR STEPS IN MAINTAINING  PERIPHERAL  IV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9073008" cy="58326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the IV tubing for kinks and tight connections.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Calculate the infusion rate.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Three question must be answered prior to 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the rate.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How much solution did the physician order?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Total time of infusion?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What is drop factor  of IV tubing ?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the IV site for any signs of local complications.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Documents the procedure.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peripheral  IV has to be discontinued if a physician orders.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If any Complication has occurred at the site.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IV should be changed every 72 hours to avoid phlebitis.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DISCONTINUATION OF  PERIPHERAL  IV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280920" cy="51571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en-US" sz="4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Procedure:</a:t>
            </a:r>
            <a:endParaRPr lang="en-GB" sz="43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Check physician’s  order.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Wash Hands.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Turn off the IV fluids.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Ensure aseptic techniques.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Put on Non-sterile gloves.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Stabilize the needle with one hand, while removing the dressing.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Gently withdraw the needle at the same angle it was inserted.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Immediately  apply pressure with dry sterile gauze till bleeding stops.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using alcohol swabs, it can delay clotting time.</a:t>
            </a: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the site and apply a band aid or dressing .</a:t>
            </a:r>
          </a:p>
          <a:p>
            <a:pPr>
              <a:buFont typeface="Wingdings" pitchFamily="2" charset="2"/>
              <a:buChar char="v"/>
            </a:pPr>
            <a:endParaRPr lang="en-GB" sz="3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Scope  of  practice</a:t>
            </a:r>
            <a:endParaRPr lang="en-US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Skills necessary for the administration of IV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therapy.  (Latest Technologies)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The infusion nurse should perform nursing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process.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The process should include :-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Assessment.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Problem identification/ Nursing diagnosis.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Outcome identification.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Planning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 communication.</a:t>
            </a:r>
          </a:p>
          <a:p>
            <a:pPr algn="just"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DISCONTINUATION OF  PERIPHERAL  IV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280920" cy="515719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Procedure:</a:t>
            </a:r>
            <a:endParaRPr lang="en-GB" sz="3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Document the procedure and appearance of site.</a:t>
            </a:r>
          </a:p>
          <a:p>
            <a:pPr>
              <a:buFont typeface="Wingdings" pitchFamily="2" charset="2"/>
              <a:buChar char="q"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If the site appears infected, a swab should be taken and sent with tip of the cannula for culture and sensitivity.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2656"/>
            <a:ext cx="8983611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DOCUMENTATION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imran iqbal\Desktop\Academy\nurses educati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5"/>
            <a:ext cx="8496944" cy="5373216"/>
          </a:xfrm>
          <a:prstGeom prst="rect">
            <a:avLst/>
          </a:prstGeom>
          <a:noFill/>
        </p:spPr>
      </p:pic>
      <p:pic>
        <p:nvPicPr>
          <p:cNvPr id="5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661248"/>
            <a:ext cx="8640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2088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Documentation should must contain complete information  regarding: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Infusion therapy.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Insertion of peripheral cannula.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Complications.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Adverse reactions.</a:t>
            </a:r>
          </a:p>
          <a:p>
            <a:pPr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Documentation must be done according to the organizations guideline.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Insertion of iv cannula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20880" cy="47525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Evidence of informed consent.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Reason for insertion of IV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Date and time.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Details of site preparation.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Numbers of attempts made in insertion of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Insertion site including name of the vein.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Name of the person placing the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Problems encountered during insertion.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Appearance of site after insertion, (Bruising/bleeding) Type of Dressing.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Insertion of iv cannula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2088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Local anaesthesia used.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Flush solution used/Amount.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Functionality of cannula immediately after        insertion, e.g. presence of blood return/ability to flush device easily.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Type, size and gauge of catheter device.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Patient’s response and tolerance to procedure.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Overall condition of the patient. 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ongoing care / maintenance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20880" cy="47525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Details of catheter care.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Site care and condition.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Appearance (Standardized local assessment scales)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Assessment of insertion site for: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Redness           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Edema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Rashes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Discoloration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Drainage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Intactness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ongoing care / maintenance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2088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Flush solution, ( Volume, Frequency, Difficulties)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Specify safety and infection control precautions taken.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Catheter replacement.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infusion Therapy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Clear and accurate detailed record of IV medication.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Type of therapy administered: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Drug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Rate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Route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Time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Method of administration.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infusion Therapy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Pertinent diagnosis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Assessment and monitoring of vital signs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Patient’s tolerance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Response to therapy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Symptoms and appropriate laboratory tests/ results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Record any adverse drug reactions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Any adverse events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Complications of therapy / Peripheral cannula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Record result of any monitoring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471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infusion Therapy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Record site assessment 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Record the administration of IV drugs/fluids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Scope  of  practice</a:t>
            </a:r>
            <a:endParaRPr lang="en-US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Implementation and evaluation.</a:t>
            </a:r>
          </a:p>
          <a:p>
            <a:pPr algn="just"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36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infusion nurse should collect: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Data.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Prioritize patient problems and needs.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Develop and implement care plan.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Evaluate patient outcomes.</a:t>
            </a:r>
          </a:p>
          <a:p>
            <a:pPr algn="just"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5"/>
            <a:ext cx="8676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COMPLICATIONS RELATED IV Therapy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Document any complications.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Side effects of   infusion therapy.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Date time and  situation when complication  was noted.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Complications noted with peripheral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Strategies used to manage the complications.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Evaluation of effectiveness.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Documentation of extravasations incidents.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5"/>
            <a:ext cx="8676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of REMOVAL OF IV CANNULA/ END OF IV Therapy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Date and time of removal.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Procedure used to remove IV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Any complication during removal.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Catheter length and integrity of catheter on removal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Appearance of site.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Type of dressing applied after removal of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Reason for removal.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Patient response to removal of cannula.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Discontinuation of therapy.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5"/>
            <a:ext cx="86764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Documentation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899592" y="1340768"/>
          <a:ext cx="7200800" cy="549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72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  DO’s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DON’Ts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820">
                <a:tc>
                  <a:txBody>
                    <a:bodyPr/>
                    <a:lstStyle/>
                    <a:p>
                      <a:r>
                        <a:rPr lang="en-GB" dirty="0" smtClean="0"/>
                        <a:t>1- D</a:t>
                      </a:r>
                      <a:r>
                        <a:rPr lang="en-GB" baseline="0" dirty="0" smtClean="0"/>
                        <a:t>ocuments  only what you  </a:t>
                      </a:r>
                    </a:p>
                    <a:p>
                      <a:r>
                        <a:rPr lang="en-GB" baseline="0" dirty="0" smtClean="0"/>
                        <a:t>    observed first hand, what </a:t>
                      </a:r>
                    </a:p>
                    <a:p>
                      <a:r>
                        <a:rPr lang="en-GB" baseline="0" dirty="0" smtClean="0"/>
                        <a:t>    patient said and what was </a:t>
                      </a:r>
                    </a:p>
                    <a:p>
                      <a:r>
                        <a:rPr lang="en-GB" baseline="0" dirty="0" smtClean="0"/>
                        <a:t>    done.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2-  “Observed”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3-  “No IV related </a:t>
                      </a:r>
                    </a:p>
                    <a:p>
                      <a:r>
                        <a:rPr lang="en-GB" baseline="0" dirty="0" smtClean="0"/>
                        <a:t>    complications” observed.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4-  Give details about </a:t>
                      </a:r>
                    </a:p>
                    <a:p>
                      <a:r>
                        <a:rPr lang="en-GB" baseline="0" dirty="0" smtClean="0"/>
                        <a:t>     Complications / nursing </a:t>
                      </a:r>
                    </a:p>
                    <a:p>
                      <a:r>
                        <a:rPr lang="en-GB" baseline="0" dirty="0" smtClean="0"/>
                        <a:t>     interventions, Physician </a:t>
                      </a:r>
                    </a:p>
                    <a:p>
                      <a:r>
                        <a:rPr lang="en-GB" baseline="0" dirty="0" smtClean="0"/>
                        <a:t>     orders, patient comments.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5- Documents catheter length </a:t>
                      </a:r>
                    </a:p>
                    <a:p>
                      <a:r>
                        <a:rPr lang="en-GB" baseline="0" dirty="0" smtClean="0"/>
                        <a:t>    when removing the IV Line. </a:t>
                      </a:r>
                    </a:p>
                    <a:p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Opinion 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“Noted”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“ No redness or swelling”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“ Good blood return”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“ Patient tolerated the procedure     </a:t>
                      </a:r>
                    </a:p>
                    <a:p>
                      <a:r>
                        <a:rPr lang="en-GB" dirty="0" smtClean="0"/>
                        <a:t>   well”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“Catheter tip intact”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420888"/>
            <a:ext cx="8983611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COMPLICATIONS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4"/>
            <a:ext cx="8676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Complications OF IV Therapy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Complications of IV therapy may be classified as:</a:t>
            </a:r>
          </a:p>
          <a:p>
            <a:pPr>
              <a:buNone/>
            </a:pPr>
            <a:r>
              <a:rPr lang="en-GB" sz="32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Localized: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Which occur more frequently but are less    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serious.</a:t>
            </a:r>
          </a:p>
          <a:p>
            <a:pPr>
              <a:buNone/>
            </a:pPr>
            <a:endParaRPr lang="en-GB" sz="28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32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Systemic:</a:t>
            </a:r>
          </a:p>
          <a:p>
            <a:pPr>
              <a:buNone/>
            </a:pPr>
            <a:r>
              <a:rPr lang="en-GB" sz="32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Which although rare, may be life </a:t>
            </a:r>
          </a:p>
          <a:p>
            <a:pPr>
              <a:buNone/>
            </a:pP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threatening, and require treatment.</a:t>
            </a:r>
            <a:endParaRPr lang="en-GB" sz="32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4"/>
            <a:ext cx="86764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Localized  Complications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1- INFILTRATION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EXTRAVASATIONS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PHLEBITIS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HEMATOMA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CELLULITES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4"/>
            <a:ext cx="86764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Localized  Complications </a:t>
            </a:r>
          </a:p>
        </p:txBody>
      </p:sp>
      <p:pic>
        <p:nvPicPr>
          <p:cNvPr id="9218" name="Picture 2" descr="C:\Users\imran iqbal\Desktop\Tuition and Coaching\Infiltra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4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INFILTRATION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13690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An infiltration is a significant leakage of IV fluid or blood into the extravascular tissues.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It is the most common complication of IV therapy.</a:t>
            </a:r>
          </a:p>
          <a:p>
            <a:pPr>
              <a:buFont typeface="Wingdings" pitchFamily="2" charset="2"/>
              <a:buChar char="q"/>
            </a:pPr>
            <a:endParaRPr lang="en-GB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Puncture of the distal vein wall during access.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Puncture of the wall by mechanical friction.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Dislodgement of the catheter from the intima of the vein.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Poor securement.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4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INFILTRATION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136904" cy="51845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High delivery rate.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Over manipulation.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 AND SYMPTOMS: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Coolness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skin around site.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Taut skin.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Tenderness.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Dependant oedema.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Absence of blood return.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“Pinkish” blood return.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Infusion rate slow.</a:t>
            </a:r>
            <a:endParaRPr lang="en-GB" sz="2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404664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INFILTRATION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13690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INTERVENTIONS:</a:t>
            </a:r>
            <a:r>
              <a:rPr lang="en-GB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Stop infusion immediately.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Remove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GB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cannula</a:t>
            </a:r>
            <a:r>
              <a:rPr lang="en-GB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Elevate the effected arm.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degree of infiltration ( Infiltration scale)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If the complication has been ½ hour of infiltration and oedema is minimal, Apply ice to reduce further oedema.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Moist heat will help to facilitate absorption of fluid.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420888"/>
            <a:ext cx="8983611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INDICATIONS OF Intravenous  therapy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INFILTRATION SCALE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39552" y="836712"/>
          <a:ext cx="7560840" cy="578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 smtClean="0"/>
                        <a:t>GRADES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GB" dirty="0" smtClean="0"/>
                        <a:t>                        CLINICAL</a:t>
                      </a:r>
                      <a:r>
                        <a:rPr lang="en-GB" baseline="0" dirty="0" smtClean="0"/>
                        <a:t> CRITERIA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91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0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No</a:t>
                      </a:r>
                      <a:r>
                        <a:rPr lang="en-GB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sign or symptoms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001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1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Skin blanched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Edema 2.5 cm in any direction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Cool</a:t>
                      </a:r>
                      <a:r>
                        <a:rPr lang="en-GB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to touch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With or without pain</a:t>
                      </a:r>
                      <a:endParaRPr lang="en-GB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30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2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Skin blanched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Edema 2.5 – 1.5 cm in any direction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Cool to touch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With or without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02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3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Skin blanched, translucent</a:t>
                      </a:r>
                    </a:p>
                    <a:p>
                      <a:pPr fontAlgn="t"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Gross edema 15 cm</a:t>
                      </a:r>
                      <a:r>
                        <a:rPr kumimoji="0" lang="en-GB" b="0" i="0" u="none" strike="noStrik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in any direction </a:t>
                      </a:r>
                    </a:p>
                    <a:p>
                      <a:pPr fontAlgn="t"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Cool to touch</a:t>
                      </a:r>
                    </a:p>
                    <a:p>
                      <a:pPr fontAlgn="t"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Mild to moderate pain</a:t>
                      </a:r>
                    </a:p>
                    <a:p>
                      <a:pPr fontAlgn="t"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Possible numbness</a:t>
                      </a:r>
                      <a:endParaRPr kumimoji="0" lang="en-GB" b="0" i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INFILTRATION SCALE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39552" y="836712"/>
          <a:ext cx="756084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dirty="0" smtClean="0"/>
                        <a:t>GRADES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GB" dirty="0" smtClean="0"/>
                        <a:t>                        CLINICAL</a:t>
                      </a:r>
                      <a:r>
                        <a:rPr lang="en-GB" baseline="0" dirty="0" smtClean="0"/>
                        <a:t> CRITERIA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91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4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Skin blanched, translucent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Skin tight, leaking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Skin discoloured, bruised, swollen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Gross edema &gt;6 inches in any direction  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Deep pitting tissue edema 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Circulatory impairment  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Moderate to severe pain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Infiltration of any amount of blood product, irritant,  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n-GB" b="0" i="0" u="none" strike="noStrik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GB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or vesicant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PREVENTION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Stabilization of  site after IV insertion.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Avoidance of insertion over joints.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Insertion of small lumen cannula.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Regular inspection of IV insertion site: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 Hourly for continuous vesicant or irritant solutions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4 Hourly for continuous non-irritant fluids.</a:t>
            </a: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PREVENTION</a:t>
            </a:r>
          </a:p>
        </p:txBody>
      </p:sp>
      <p:pic>
        <p:nvPicPr>
          <p:cNvPr id="10242" name="Picture 2" descr="C:\Users\imran iqbal\Desktop\Extravasa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8136904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PREVENTION</a:t>
            </a:r>
          </a:p>
        </p:txBody>
      </p:sp>
      <p:pic>
        <p:nvPicPr>
          <p:cNvPr id="11266" name="Picture 2" descr="C:\Users\imran iqbal\Desktop\Extravasation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842493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PREVENTION</a:t>
            </a:r>
          </a:p>
        </p:txBody>
      </p:sp>
      <p:pic>
        <p:nvPicPr>
          <p:cNvPr id="12290" name="Picture 2" descr="C:\Users\imran iqbal\Desktop\extravasation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42493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EXTRAVASATIONS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Extravasations is the leakage of IV drugs from the vein into the surrounding tissues.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It tends to relate to the leakage of vesicant drugs increasing the potential for injury.(sodium bicarbonate, 10% Glucose, KCL )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Same as infiltration.</a:t>
            </a:r>
          </a:p>
          <a:p>
            <a:pPr>
              <a:buFont typeface="Wingdings" pitchFamily="2" charset="2"/>
              <a:buChar char="q"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EXTRAVASATIONS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GB" sz="32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Local policies for treating extravasations vary, often according  to speciality, age group, and vesicant.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Common treatments vary from wound exposure, occlusive dressing, ration with antidote.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Plastic surgery.</a:t>
            </a:r>
          </a:p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GB" sz="32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en-GB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Same  precautions as infiltration.</a:t>
            </a:r>
          </a:p>
          <a:p>
            <a:pPr>
              <a:buFont typeface="Wingdings" pitchFamily="2" charset="2"/>
              <a:buChar char="q"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nurse should documents complication at each stage   to protect themselves legally.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PHLEBITIS</a:t>
            </a:r>
          </a:p>
        </p:txBody>
      </p:sp>
      <p:pic>
        <p:nvPicPr>
          <p:cNvPr id="13314" name="Picture 2" descr="C:\Users\imran iqbal\Desktop\Tuition and Coaching\Phlebitis caus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849694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PHLEBITIS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256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Phlebitis is an acute inflammation  of a vein directly linked to the presence of any vascular device.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Phlebitis  is the most common complication of IV therapy.</a:t>
            </a:r>
          </a:p>
          <a:p>
            <a:pPr>
              <a:buNone/>
            </a:pPr>
            <a:endParaRPr lang="en-GB" sz="3200" b="1" i="1" u="sng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GB" sz="32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Phlebitis can be classified into:</a:t>
            </a:r>
          </a:p>
          <a:p>
            <a:pPr>
              <a:buNone/>
            </a:pPr>
            <a:r>
              <a:rPr lang="en-GB" sz="3200" b="1" i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Mechanical Phlebitis.</a:t>
            </a:r>
            <a:endParaRPr lang="en-GB" sz="32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Cannula Causes trauma to the intimal wall of the vessel.</a:t>
            </a:r>
          </a:p>
          <a:p>
            <a:pPr>
              <a:buNone/>
            </a:pPr>
            <a:r>
              <a:rPr lang="en-GB" sz="3200" b="1" i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Chemical Phlebitis.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Composition, Concentration and Increased pH causes damage to endothelium.</a:t>
            </a: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Infective Phlebitis.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When Tip of the cannula is infected (Asepsis procedure breached)</a:t>
            </a:r>
          </a:p>
          <a:p>
            <a:pPr>
              <a:buFont typeface="Wingdings" pitchFamily="2" charset="2"/>
              <a:buChar char="v"/>
            </a:pPr>
            <a:endParaRPr lang="en-GB" sz="3200" b="1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Indications of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therapy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385248" cy="462912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purpose for IV insertion must be assessed 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prior to its insertion. </a:t>
            </a: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(Equipments, Site, Patient’s Teaching)</a:t>
            </a:r>
          </a:p>
          <a:p>
            <a:pPr algn="just"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PHLEBITIS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 AND SYMPTOMS: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Slow onset of tender red area.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Superficial vein on the skin.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area may feel hard, warm, and tender.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Low-grade fever.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Edema.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Sluggish flow rate.</a:t>
            </a:r>
          </a:p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 AND SYMPTOMS: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Remove the cannula.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Apply warm compression.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Elevate the extremity (if edema present)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PHLEBITIS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Firm stabilization of infusion devices.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Adequete dilution of irritating additives.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Administration of compatible drug additives.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Use small gauge needle for administering caustic drugs.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Avoid cannulation over joints.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Consider re-sting the cannula every 72-96 hours.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Replace the cannula at first indication of phlebitis.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PHLEBITIS Scale</a:t>
            </a:r>
          </a:p>
        </p:txBody>
      </p:sp>
      <p:pic>
        <p:nvPicPr>
          <p:cNvPr id="2050" name="Picture 2" descr="C:\Users\imran iqbal\Desktop\635415742662535921_phlebitissco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8280919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Haematoma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5590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01208"/>
            <a:ext cx="792087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Haematoma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Haematoma is seepage of blood into extravascular tissue.</a:t>
            </a:r>
          </a:p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Related to venipuncture technique.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Use of large bore cannula  (Trauma to the vein during insertion)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Patient receiving  Anticoagulant therapy.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Long term steroids therapy.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D/C  IV without applying the adequate pressure.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Applying the tourniquet too tightly above a previously attempted venipuncture site.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Haematoma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Discoloration of the skin.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Site swelling and discomfort.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Inability to advance the cannula all the way.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Resistance to positive pressure during the lock flushing .</a:t>
            </a:r>
          </a:p>
          <a:p>
            <a:pPr>
              <a:buFont typeface="Wingdings" pitchFamily="2" charset="2"/>
              <a:buChar char="q"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Stop the infusion and remove the catheter.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Apply positive pressure till bleeding stops.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Haematoma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Use of indirect method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Apply tourniquet just before venipuncture.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On successful cannulation, release the tourniquet before opening the flow.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Use the small needles in elderly and patients with thin skin and on steroids.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Use blood pressure cuff to apply pressure.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Be gentle.</a:t>
            </a:r>
          </a:p>
          <a:p>
            <a:pPr>
              <a:buFont typeface="Wingdings" pitchFamily="2" charset="2"/>
              <a:buChar char="q"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CELLULITES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13690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CELLULITES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Infection of venipuncture site is result of a break in aseptic technique.</a:t>
            </a: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Commonly  involved organisms are transferred through poor aseptic techniques: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i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Staphylococcus aureus</a:t>
            </a:r>
          </a:p>
          <a:p>
            <a:pPr>
              <a:buFont typeface="Wingdings" pitchFamily="2" charset="2"/>
              <a:buChar char="v"/>
            </a:pPr>
            <a:r>
              <a:rPr lang="en-GB" i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klebsiella</a:t>
            </a:r>
          </a:p>
          <a:p>
            <a:pPr>
              <a:buFont typeface="Wingdings" pitchFamily="2" charset="2"/>
              <a:buChar char="v"/>
            </a:pPr>
            <a:r>
              <a:rPr lang="en-GB" i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Serratia.</a:t>
            </a:r>
          </a:p>
          <a:p>
            <a:pPr>
              <a:buFont typeface="Wingdings" pitchFamily="2" charset="2"/>
              <a:buChar char="v"/>
            </a:pPr>
            <a:r>
              <a:rPr lang="en-GB" i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Pseudomonas aeruginosa.</a:t>
            </a:r>
          </a:p>
          <a:p>
            <a:pPr>
              <a:buFont typeface="Wingdings" pitchFamily="2" charset="2"/>
              <a:buChar char="v"/>
            </a:pPr>
            <a:r>
              <a:rPr lang="en-GB" i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Use of contaminated equipments.</a:t>
            </a:r>
          </a:p>
          <a:p>
            <a:pPr>
              <a:buFont typeface="Wingdings" pitchFamily="2" charset="2"/>
              <a:buChar char="v"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CELLULITES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Infection of venipuncture site is result of a break in aseptic technique.</a:t>
            </a: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GB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site appears red, sore, and oedematous.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Discharge that is purulent and foul smelling.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GB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Remove the cannula immediately.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Catheter tip and swab should be cultured.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Clean the site with povidone and apply sterile dressing.</a:t>
            </a: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652" y="404664"/>
            <a:ext cx="83997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Indications of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therapy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80920" cy="57606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Some of the Indications  are: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administer medications.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replace fluids and electrolytes.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increase caloric intake when GI tract is not a  </a:t>
            </a:r>
          </a:p>
          <a:p>
            <a:pPr algn="just">
              <a:buNone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viable choice.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Blood and blood products Administration.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administer TPN ( Total Parental  Nutrition)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Administer diagnostic reagents (e.g. Contrast dyes)</a:t>
            </a:r>
          </a:p>
          <a:p>
            <a:pPr algn="just">
              <a:buFont typeface="Wingdings" pitchFamily="2" charset="2"/>
              <a:buChar char="q"/>
            </a:pPr>
            <a:r>
              <a:rPr lang="en-GB" sz="3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monitor hemodynamic functions.</a:t>
            </a:r>
          </a:p>
          <a:p>
            <a:pPr algn="just">
              <a:buNone/>
            </a:pPr>
            <a:endParaRPr lang="en-GB" sz="3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GB" sz="3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48680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CELLULITES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GB" sz="32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Re-siting peripheral IV every 96 hours (Different extremity)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Strict aseptic techniques.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IV solution for sign of contamination prior to use.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Change the IV tubing every 24 – 48 hours.</a:t>
            </a:r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(follow organizations policies and procedures)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Change the IV dressing whenever it is wet or moist.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136904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1- SEPTICAEMIA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CIRCULATORY OVERLOAD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AIR EMBOLISM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SPEED SHOCK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0649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SYSTEMIC COMPLICATIONS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136904" cy="4824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Septicaemia is systemic infection in the blood stream.</a:t>
            </a: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GB" sz="2800" b="1" i="1" u="sng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Poor aseptic technique during insertion, infusion, or maintenance.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Sudden rise in body temperature.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Chills.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Tachycardia.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hypotension.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0649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septicemia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136904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Discontinue IV immediately.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Send all equipments to Lab for culture.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patient for any other source of infection like sputum,   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blood, urine.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Treat with broad spectrum antibiotics.</a:t>
            </a:r>
          </a:p>
          <a:p>
            <a:pPr>
              <a:buNone/>
            </a:pP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GB" sz="2800" b="1" i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Re-siting IV every 48-72 hours (Different Extremity)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Re-siting peripheral IV every 96 hours (Different extremity)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Strict aseptic techniques.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Assess IV solution for sign of contamination prior to use.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Change the IV tubing every 24 – 48 hours.</a:t>
            </a:r>
          </a:p>
          <a:p>
            <a:pPr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(follow organizations policies and procedures)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Change the IV dressing whenever it is wet or moist.</a:t>
            </a: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0649"/>
            <a:ext cx="8676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septicemia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ran iqbal\Downloads\IMG-2018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64807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420888"/>
            <a:ext cx="898361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ANATOMY OF SKIN AND VEIN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rgbClr val="00B050"/>
      </a:dk1>
      <a:lt1>
        <a:sysClr val="window" lastClr="FFFFFF"/>
      </a:lt1>
      <a:dk2>
        <a:srgbClr val="00B0F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2113</TotalTime>
  <Words>3494</Words>
  <Application>Microsoft Office PowerPoint</Application>
  <PresentationFormat>On-screen Show (4:3)</PresentationFormat>
  <Paragraphs>788</Paragraphs>
  <Slides>83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.</vt:lpstr>
      <vt:lpstr>.</vt:lpstr>
      <vt:lpstr>.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 iqbal</dc:creator>
  <cp:lastModifiedBy>imran iqbal</cp:lastModifiedBy>
  <cp:revision>256</cp:revision>
  <dcterms:created xsi:type="dcterms:W3CDTF">2018-09-10T04:52:29Z</dcterms:created>
  <dcterms:modified xsi:type="dcterms:W3CDTF">2019-02-22T13:00:33Z</dcterms:modified>
</cp:coreProperties>
</file>