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8"/>
  </p:notesMasterIdLst>
  <p:sldIdLst>
    <p:sldId id="256" r:id="rId2"/>
    <p:sldId id="346" r:id="rId3"/>
    <p:sldId id="260" r:id="rId4"/>
    <p:sldId id="274" r:id="rId5"/>
    <p:sldId id="276" r:id="rId6"/>
    <p:sldId id="270" r:id="rId7"/>
    <p:sldId id="287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3" r:id="rId17"/>
    <p:sldId id="285" r:id="rId18"/>
    <p:sldId id="286" r:id="rId19"/>
    <p:sldId id="288" r:id="rId20"/>
    <p:sldId id="289" r:id="rId21"/>
    <p:sldId id="291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40" r:id="rId43"/>
    <p:sldId id="313" r:id="rId44"/>
    <p:sldId id="314" r:id="rId45"/>
    <p:sldId id="315" r:id="rId46"/>
    <p:sldId id="317" r:id="rId47"/>
    <p:sldId id="316" r:id="rId48"/>
    <p:sldId id="318" r:id="rId49"/>
    <p:sldId id="320" r:id="rId50"/>
    <p:sldId id="319" r:id="rId51"/>
    <p:sldId id="321" r:id="rId52"/>
    <p:sldId id="322" r:id="rId53"/>
    <p:sldId id="323" r:id="rId54"/>
    <p:sldId id="324" r:id="rId55"/>
    <p:sldId id="347" r:id="rId56"/>
    <p:sldId id="348" r:id="rId5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5" d="100"/>
          <a:sy n="85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41AB4-9C4B-4570-BDF5-0D73AC27FD6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8BB2E-65F5-4973-B612-E49FEC1319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213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8BB2E-65F5-4973-B612-E49FEC13194B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467597-BB00-4813-86EE-B4AE1915C8AC}" type="datetimeFigureOut">
              <a:rPr lang="en-GB" smtClean="0"/>
              <a:pPr/>
              <a:t>22/02/2019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730AF0-AD91-4B22-8F3F-32DA5C56675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mp-h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82859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BASIC LIFE SUPPORT</a:t>
            </a:r>
          </a:p>
        </p:txBody>
      </p:sp>
      <p:pic>
        <p:nvPicPr>
          <p:cNvPr id="1026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2555776" cy="14127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63888" y="1628800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(BLS)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3600" b="1" i="1" dirty="0">
                <a:latin typeface="Calibri" pitchFamily="34" charset="0"/>
                <a:cs typeface="Calibri" pitchFamily="34" charset="0"/>
              </a:rPr>
              <a:t>Check for responsiveness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Check for responsiveness. 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Tap the victim’s shoulder and shout “Are you OK”.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If the victim is not responsive, shout for nearby help.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r>
              <a:rPr lang="en-GB" sz="2000" dirty="0"/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284" y="1052736"/>
            <a:ext cx="625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1-RESCUER BLS sequence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 fontScale="92500" lnSpcReduction="20000"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3600" b="1" i="1" dirty="0">
                <a:latin typeface="Calibri" pitchFamily="34" charset="0"/>
                <a:cs typeface="Calibri" pitchFamily="34" charset="0"/>
              </a:rPr>
              <a:t>Activate </a:t>
            </a:r>
            <a:r>
              <a:rPr lang="en-GB" sz="3600" b="1" dirty="0"/>
              <a:t>the emergency response</a:t>
            </a:r>
            <a:endParaRPr lang="en-GB" sz="3600" b="1" i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Activate the emergency  response system as appropriate</a:t>
            </a:r>
          </a:p>
          <a:p>
            <a:pPr>
              <a:buNone/>
            </a:pPr>
            <a:r>
              <a:rPr lang="en-GB" sz="2000" dirty="0"/>
              <a:t>    (follow Hospital protocol)</a:t>
            </a:r>
          </a:p>
          <a:p>
            <a:pPr>
              <a:buNone/>
            </a:pPr>
            <a:r>
              <a:rPr lang="en-GB" sz="2000" dirty="0"/>
              <a:t>  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/>
              <a:t>If you are alone, get the AED and emergency equipment.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If someone else available send that person to get it.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284" y="1052736"/>
            <a:ext cx="625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1-RESCUER BLS sequence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 fontScale="85000" lnSpcReduction="20000"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3600" b="1" i="1" dirty="0">
                <a:latin typeface="Calibri" pitchFamily="34" charset="0"/>
                <a:cs typeface="Calibri" pitchFamily="34" charset="0"/>
              </a:rPr>
              <a:t>Assess for Breathing and Pulse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Assess  the victim for normal breathing and a pulse, This will help you </a:t>
            </a:r>
            <a:r>
              <a:rPr lang="en-GB" sz="2000" dirty="0" smtClean="0"/>
              <a:t>  </a:t>
            </a:r>
          </a:p>
          <a:p>
            <a:pPr marL="109728" indent="0">
              <a:buNone/>
            </a:pPr>
            <a:r>
              <a:rPr lang="en-GB" sz="2000" dirty="0" smtClean="0"/>
              <a:t>     determine </a:t>
            </a:r>
            <a:r>
              <a:rPr lang="en-GB" sz="2000" dirty="0"/>
              <a:t>the next appropriate action.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To minimize the delay in starting CPR, you may assess breathing  </a:t>
            </a:r>
          </a:p>
          <a:p>
            <a:pPr>
              <a:buNone/>
            </a:pPr>
            <a:r>
              <a:rPr lang="en-GB" sz="2000" dirty="0"/>
              <a:t>     at the same time as you check the pulse.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This should not take more than 10 seconds.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284" y="1052736"/>
            <a:ext cx="625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1-RESCUER BLS sequence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 fontScale="85000" lnSpcReduction="20000"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3600" b="1" i="1" dirty="0">
                <a:latin typeface="Calibri" pitchFamily="34" charset="0"/>
                <a:cs typeface="Calibri" pitchFamily="34" charset="0"/>
              </a:rPr>
              <a:t>Breathing 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To check for breathing, scan the victim’s chest for rise and </a:t>
            </a:r>
          </a:p>
          <a:p>
            <a:pPr>
              <a:buNone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   fall for no more than 10 seconds.</a:t>
            </a:r>
          </a:p>
          <a:p>
            <a:pPr>
              <a:buNone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If the victim is breathing, monitor the victim until additional   </a:t>
            </a:r>
          </a:p>
          <a:p>
            <a:pPr>
              <a:buNone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   help arrives.</a:t>
            </a:r>
          </a:p>
          <a:p>
            <a:pPr>
              <a:buNone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If the victim is not breathing or only gasping, this is not considered normal breathing and is a sign of cardiac arrest.</a:t>
            </a:r>
          </a:p>
          <a:p>
            <a:pPr>
              <a:buFont typeface="Wingdings" pitchFamily="2" charset="2"/>
              <a:buChar char="v"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284" y="1052736"/>
            <a:ext cx="625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1-RESCUER BLS sequence 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984776"/>
          </a:xfrm>
        </p:spPr>
        <p:txBody>
          <a:bodyPr tIns="396000" bIns="0">
            <a:normAutofit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600" b="1" i="1" dirty="0">
                <a:latin typeface="Calibri" pitchFamily="34" charset="0"/>
                <a:cs typeface="Calibri" pitchFamily="34" charset="0"/>
              </a:rPr>
              <a:t> Carotid Pulse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Locate the trachea ( on the side closest to you) using 2 or 3 fingers.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Slide these 2 or 3 fingers into the groove between the trachea and the muscles at the side of the neck, where you can feel the carotid pulse.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Feel for a pulse for at least 5 seconds but no more than 10 seconds.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if you do not definitely feel a pulse, begin CPR, starting with chest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compressions.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034" y="1052736"/>
            <a:ext cx="7374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Locating the carotid pulse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984776"/>
          </a:xfrm>
        </p:spPr>
        <p:txBody>
          <a:bodyPr tIns="396000" bIns="0">
            <a:normAutofit/>
          </a:bodyPr>
          <a:lstStyle/>
          <a:p>
            <a:pPr>
              <a:buNone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Attempt defibrillation with AED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Use the AED as soon as it is available, and follow the prompts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2000" b="1" i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Resume High-quality CPR 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Immediately</a:t>
            </a:r>
            <a:r>
              <a:rPr lang="en-GB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resume high-quality CPR, starting with chest compressions, when advised by the AED.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Continue to provide CPR, and follow the AED prompts until advanced life support is available.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SzPct val="80000"/>
              <a:buNone/>
            </a:pPr>
            <a:endParaRPr lang="en-GB" sz="72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/>
              <a:t>The foundation of CPR is chest compression.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Follow these step to perform chest compression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1-Position yourself at the victim’s side.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2- Make sure that victim is lying on  faceup on a firm, flat surface.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3- If the victim is lying facedown, carefully roll him faceup.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4- If you suspect the victim has a head or neck injury, try to keep the head, neck and torso in a line when rolling the victim to a faceup position.</a:t>
            </a:r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CHEST COMPRESSION TECHNIQUES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None/>
            </a:pPr>
            <a:endParaRPr lang="en-GB" sz="72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5- Position your hands and body to perform chest compression.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Put the heel of one hand in the centre of the victim’s chest, on the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    lower half of breastbone. (Sternum)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Put the heel of your other hand on top of the first hand.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Straighten your arms and position your shoulders directly over your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    hands.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CHEST COMPRESSION TECHNIQUES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None/>
            </a:pPr>
            <a:endParaRPr lang="en-GB" sz="72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5- Give chest compression at a rate of 100 to 120/min.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6- Press down at least 5 cm with each compression 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7- For each chest compression , make sure you push straight down on the victim’s  breastbone.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8- At the end of each compression, make sure you allow the chest to recoil completely.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9- Minimize interruptions of chest compressions.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CHEST COMPRESSION TECHNIQUES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176464"/>
          </a:xfrm>
        </p:spPr>
        <p:txBody>
          <a:bodyPr tIns="396000" bIns="0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For breaths to be effective, the victim’s airway must be open.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Two methods for opening the airway are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i="1" u="sng" dirty="0">
                <a:latin typeface="Calibri" pitchFamily="34" charset="0"/>
                <a:cs typeface="Calibri" pitchFamily="34" charset="0"/>
              </a:rPr>
              <a:t>Head tilt-Chin lift. 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To open the airway if no head or neck injury.</a:t>
            </a:r>
          </a:p>
          <a:p>
            <a:pPr>
              <a:buFont typeface="Wingdings" pitchFamily="2" charset="2"/>
              <a:buChar char="v"/>
            </a:pPr>
            <a:endParaRPr lang="en-GB" sz="2000" b="1" u="sng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i="1" u="sng" dirty="0">
                <a:latin typeface="Calibri" pitchFamily="34" charset="0"/>
                <a:cs typeface="Calibri" pitchFamily="34" charset="0"/>
              </a:rPr>
              <a:t>Jaw thrust.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  Use if head or neck injury suspected, switch to head tilt-chin lift maneuver  if the jaw thrust does not open the airway</a:t>
            </a:r>
            <a:endParaRPr lang="en-GB" sz="2000" b="1" i="1" u="sng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OPENING THE AIRWAY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124744"/>
            <a:ext cx="403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BREATHS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tIns="396000" bIns="0"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SzPct val="80000"/>
              <a:buNone/>
            </a:pPr>
            <a:endParaRPr lang="en-GB" dirty="0"/>
          </a:p>
          <a:p>
            <a:pPr>
              <a:buSzPct val="80000"/>
            </a:pPr>
            <a:r>
              <a:rPr lang="en-GB" sz="2400" dirty="0"/>
              <a:t>  </a:t>
            </a:r>
            <a:r>
              <a:rPr lang="en-GB" sz="2400" b="1" dirty="0"/>
              <a:t>To the basic Life Support ( BLS) provider course.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 </a:t>
            </a:r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51720" y="1412776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i="1" u="sng" cap="none" spc="0" dirty="0">
                <a:ln/>
                <a:solidFill>
                  <a:srgbClr val="00B05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WELCOME</a:t>
            </a:r>
            <a:r>
              <a:rPr lang="en-US" sz="5400" b="1" i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9905" y="4793575"/>
            <a:ext cx="29674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Prepared by:</a:t>
            </a:r>
          </a:p>
          <a:p>
            <a:pPr algn="ctr"/>
            <a:r>
              <a:rPr lang="en-US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IMRAN  IQBA</a:t>
            </a:r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l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  EDUCATOR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176464"/>
          </a:xfrm>
        </p:spPr>
        <p:txBody>
          <a:bodyPr tIns="396000" bIns="0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Follow these steps to perform head tilt- chin lift.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Place one hand on the victim’s forehead and push with your palm to tilt the head back.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the fingers of the other hand under the bony part of the lower jaw near chin.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Lift the jaw to bring  the chin forward.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HEAD TILT- CHIN LIFT STEPS.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124744"/>
            <a:ext cx="403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BREATHS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HEAD TILT- CHIN LIFT.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124744"/>
            <a:ext cx="403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BREATHS</a:t>
            </a:r>
          </a:p>
        </p:txBody>
      </p:sp>
      <p:pic>
        <p:nvPicPr>
          <p:cNvPr id="2050" name="Picture 2" descr="C:\Users\imran iqbal\Desktop\th (5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3168352" cy="2304255"/>
          </a:xfrm>
          <a:prstGeom prst="rect">
            <a:avLst/>
          </a:prstGeom>
          <a:noFill/>
        </p:spPr>
      </p:pic>
      <p:pic>
        <p:nvPicPr>
          <p:cNvPr id="10" name="Picture 3" descr="C:\Users\imran iqbal\Desktop\th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08920"/>
            <a:ext cx="4896544" cy="288032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176464"/>
          </a:xfrm>
        </p:spPr>
        <p:txBody>
          <a:bodyPr tIns="396000" bIns="0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Follow these steps to Perform a jaw thrust.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one hand on each side of the victim’s head, you may rest your elbows on the surface which the victim is lying.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your fingers under the angles of the victim’s lower jaw and lift  with both hands, displacing  the jaw forward.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If the lips close, push the lower lip with your thumb to open the lips.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JAW THRUST STEPS.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124744"/>
            <a:ext cx="403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BREATHS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JAW THRUST.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1124744"/>
            <a:ext cx="403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BREATHS</a:t>
            </a:r>
          </a:p>
        </p:txBody>
      </p:sp>
      <p:pic>
        <p:nvPicPr>
          <p:cNvPr id="3076" name="Picture 4" descr="C:\Users\imran iqbal\Desktop\th (6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4824536" cy="381642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POCKET MASK.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514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For mouth to mask  use pocket mask.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Pocket masks usually have a 1-way valve, which diverts exhaled air, blood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or bodily fluids away from rescuer.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1-way valve allow the rescuer’s breath to enter the victim’s mouth and nose and diverts the victim’s exhaled air away from rescuer.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Some pocket masks have oxygen inlet for supplementary oxygen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POCKET MASK.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mran iqbal\Desktop\th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3672408" cy="3312368"/>
          </a:xfrm>
          <a:prstGeom prst="rect">
            <a:avLst/>
          </a:prstGeom>
          <a:noFill/>
        </p:spPr>
      </p:pic>
      <p:pic>
        <p:nvPicPr>
          <p:cNvPr id="1027" name="Picture 3" descr="C:\Users\imran iqbal\Desktop\th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68960"/>
            <a:ext cx="4153991" cy="22479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USE OF POCKET MASK.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514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Position yourself at victim’s side.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the pocket mask on the victim’s face, using the bridge of the nose as a guide for correct position.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Seal the pocket mask against the face.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Using your hand that is closer to the top of the victim’s head, Place the index finger and thumb along the edge of the mask. 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USE OF POCKET MASK.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514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the thumb of your other hand along the edge of the mask.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remaining fingers of your second hand along the bony margin of the  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jaw and lift the jaw, perform a head tilt-chin lift to open the airway.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while you lift the jaw, press firmly and completely around the outside edge of the mask to seal the pocket mask against the face.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deliver each breath over 1 second, enough to make the victim’s chest rise.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BAG-MASK DEVICE.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514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A bag-mask device used to provide positive pressure ventilation to a victim who is not breathing normally.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It consist of a bag attached to a face mask.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imran iqbal\Desktop\th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3573016"/>
            <a:ext cx="4464496" cy="2012429"/>
          </a:xfrm>
          <a:prstGeom prst="rect">
            <a:avLst/>
          </a:prstGeom>
          <a:noFill/>
        </p:spPr>
      </p:pic>
      <p:pic>
        <p:nvPicPr>
          <p:cNvPr id="2052" name="Picture 4" descr="C:\Users\imran iqbal\Desktop\th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3600400" cy="2232248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USE OF BAG-MASK DEVICE.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514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Position yourself directly above the patient’s head.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Place the mask on the victim’s face, using the bridge of the nose as a guide for correct position.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use the E-C clamp technique to hold the mask in place while you lift the jaw to hold the airway open.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perform a head-tilt.</a:t>
            </a:r>
          </a:p>
        </p:txBody>
      </p:sp>
      <p:pic>
        <p:nvPicPr>
          <p:cNvPr id="3074" name="Picture 2" descr="C:\Users\imran iqbal\Desktop\th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653136"/>
            <a:ext cx="2857500" cy="198884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cap="all" spc="0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en-US" sz="4800" b="1" cap="all" spc="0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of Survival</a:t>
            </a:r>
          </a:p>
        </p:txBody>
      </p:sp>
      <p:pic>
        <p:nvPicPr>
          <p:cNvPr id="2051" name="Picture 3" descr="C:\Users\imran iqbal\Desktop\IHCA-AHA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8964487" cy="432048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347864" y="980728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Adult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3200" b="1" i="1" dirty="0">
                <a:latin typeface="Calibri" pitchFamily="34" charset="0"/>
                <a:cs typeface="Calibri" pitchFamily="34" charset="0"/>
              </a:rPr>
              <a:t> USE OF BAG-MASK DEVICE.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753" y="1124744"/>
            <a:ext cx="4480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Barrier devices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3651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Place the mask on the face with the narrow portion at the bridge of the nose.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Use the thumb and index finger of one hand to make a “ C” on the side of the mask, pressing the edges of the mask to the face.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Use the remaining fingers to lift the angles of the jaw ( 3 fingers form an “E”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open the  airway, and press the face to the mask.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Squeeze the bag to give the breaths (1 second each) while watching for chest rise. (weather or not you use supplementary oxygen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6712"/>
            <a:ext cx="84394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ADULT 2- RESCUER SEQUENCE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3501008"/>
            <a:ext cx="8064896" cy="227687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imran iqbal\Desktop\th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9144000" cy="3225602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203156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2- rescuer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The first rescuer who arrives at the side of a potential cardiac arrest victim should quickly perform the following steps.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As more rescuer arrive assign the task.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Verify that the scene is safe for the rescuer and the victim. You don’t want to become a victim yourself.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Check for responsiveness, Tap the victim’s shoulder and shout ” Are you ok”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203156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2- rescuer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0324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If the victim is not responsive: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The first rescuer assess the victim and other one will activate the emergency response system and bring the AED.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If the victim is not breathing normally or is only gasping and has no pulse, immediately do the following.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One rescuer begins high-quality CPR.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Remove the clothing covering victim’s chest. (for appropriate hand and AED  placement) 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203156"/>
            <a:ext cx="5544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Adult 2- rescuer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0324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Once the second rescuer returns and 2 rescuers CPR provided, Rescuer should switch roles every 2 minutes or after every 5 cycles, typically when the AED is analyzing the rhythm to avoid fatigue and improve the quality of CPR.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Use The AED as soon as it is available, attach and follow the prompts.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After shock delivery or if no shock is advised, immediately resume high-quality CPR.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continues CPR until advance life support provider take over or the victim starts to breath, move or otherwise react.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6712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Team roles and duties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1560" y="1340768"/>
          <a:ext cx="7920881" cy="461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r>
                        <a:rPr lang="en-GB" dirty="0"/>
                        <a:t>RESCUER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         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GB" sz="1600" b="1" dirty="0">
                          <a:latin typeface="Calibri" pitchFamily="34" charset="0"/>
                          <a:cs typeface="Calibri" pitchFamily="34" charset="0"/>
                        </a:rPr>
                        <a:t>RESCUER</a:t>
                      </a:r>
                      <a:r>
                        <a:rPr lang="en-GB" sz="1600" b="1" baseline="0" dirty="0"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</a:p>
                    <a:p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(Compression)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At the victim’s </a:t>
                      </a:r>
                    </a:p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Make</a:t>
                      </a: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 sure the victim is faceup on a firm, flat surface.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Perform chest compression at the rate of 100-120/min.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Compress the chest at least 5 CM for adult.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Allow the complete chest recoil.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Minimize interruptions in compressions, less than 10 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Compression to ventilation ratio 30:2.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Count compressions loudly.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Switch role  every 2min or 5 cycle, ( less than 5s to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    switch)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618">
                <a:tc>
                  <a:txBody>
                    <a:bodyPr/>
                    <a:lstStyle/>
                    <a:p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b="1" dirty="0">
                          <a:latin typeface="Calibri" pitchFamily="34" charset="0"/>
                          <a:cs typeface="Calibri" pitchFamily="34" charset="0"/>
                        </a:rPr>
                        <a:t>RESCUER</a:t>
                      </a:r>
                      <a:r>
                        <a:rPr lang="en-GB" sz="1800" b="1" baseline="0" dirty="0"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</a:p>
                    <a:p>
                      <a:r>
                        <a:rPr lang="en-GB" sz="1800" baseline="0" dirty="0">
                          <a:latin typeface="Calibri" pitchFamily="34" charset="0"/>
                          <a:cs typeface="Calibri" pitchFamily="34" charset="0"/>
                        </a:rPr>
                        <a:t>  (Breaths)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At the victim’s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                                                                        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Maintains open airway, head</a:t>
                      </a: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-tilt or jaw thrust.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Give breaths, watching for chest rise, avoid excessive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     ventilation.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Encourage the first rescuer for high-quality CPR. Switch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    role  every 2min or 5 cycle, ( less than 5s to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GB" sz="1600" baseline="0" dirty="0">
                          <a:latin typeface="Calibri" pitchFamily="34" charset="0"/>
                          <a:cs typeface="Calibri" pitchFamily="34" charset="0"/>
                        </a:rPr>
                        <a:t>    switch)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At the end of this part, you will be able to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Describe the importance of early use of AED. (Adult and Above 8 y)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Demonstrate the appropriate use of AED.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Automated External defibrillator (AED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 descr="C:\Users\imran iqbal\Desktop\th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2736304" cy="2232248"/>
          </a:xfrm>
          <a:prstGeom prst="rect">
            <a:avLst/>
          </a:prstGeom>
          <a:noFill/>
        </p:spPr>
      </p:pic>
      <p:pic>
        <p:nvPicPr>
          <p:cNvPr id="1027" name="Picture 3" descr="C:\Users\imran iqbal\Desktop\a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7072"/>
            <a:ext cx="2894831" cy="2564904"/>
          </a:xfrm>
          <a:prstGeom prst="rect">
            <a:avLst/>
          </a:prstGeom>
          <a:noFill/>
        </p:spPr>
      </p:pic>
      <p:pic>
        <p:nvPicPr>
          <p:cNvPr id="1028" name="Picture 4" descr="C:\Users\imran iqbal\Desktop\th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1956" y="3501008"/>
            <a:ext cx="3182044" cy="266429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EARLY DEFIBRILLATION</a:t>
            </a:r>
            <a:endParaRPr lang="en-GB" sz="2000" b="1" u="sng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The time between collapse and defibrillation is very important factor in survival from sudden cardiac arrest (V.Fib and Pulseless ventricular Tachycardia)</a:t>
            </a: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UNIVERSAL STEPS FOR OPERATING AED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Open the carrying case,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Power on AED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Follow the prompts as a guide to next step.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Attach AED pads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to victim’s bare chest. Follow the placement from diagram on packing.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Attach the AED connecting cables to the AED device.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Automated External defibrillator (AED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50851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UNIVERSAL STEPS FOR OPERATING AED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“ CLEAR” the victim and allow the AED to </a:t>
            </a:r>
            <a:r>
              <a:rPr lang="en-GB" sz="2200" b="1" dirty="0">
                <a:latin typeface="Calibri" pitchFamily="34" charset="0"/>
                <a:cs typeface="Calibri" pitchFamily="34" charset="0"/>
              </a:rPr>
              <a:t>ANALYZE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the rhythm.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When the AED prompts you, clear the victim during analysis.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Be sure that no one is touching the victim, not even the rescuer in charge of giving breaths.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Some AED will tell you to push the button other will do it automatically.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AED may take few seconds to analyze.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The AED then tells you if a shock is needed.</a:t>
            </a:r>
          </a:p>
          <a:p>
            <a:pPr>
              <a:buNone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Automated External defibrillator (AED)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5301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UNIVERSAL STEPS FOR OPERATING AED</a:t>
            </a:r>
          </a:p>
          <a:p>
            <a:pPr>
              <a:buNone/>
            </a:pPr>
            <a:endParaRPr lang="en-GB" sz="3200" b="1" i="1" u="sng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If the AED advised a shock, it will tell you a </a:t>
            </a:r>
            <a:r>
              <a:rPr lang="en-GB" sz="2200" b="1" dirty="0">
                <a:latin typeface="Calibri" pitchFamily="34" charset="0"/>
                <a:cs typeface="Calibri" pitchFamily="34" charset="0"/>
              </a:rPr>
              <a:t>clear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 the victim and then deliver the shock.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Clear the victim before delivering the shock, be sure that no one is touching the victim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Loudly state a “Clear the victim” message such as “</a:t>
            </a:r>
            <a:r>
              <a:rPr lang="en-GB" sz="2200" b="1" dirty="0">
                <a:latin typeface="Calibri" pitchFamily="34" charset="0"/>
                <a:cs typeface="Calibri" pitchFamily="34" charset="0"/>
              </a:rPr>
              <a:t>EVERYBODY CLEAR”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or simply </a:t>
            </a:r>
            <a:r>
              <a:rPr lang="en-GB" sz="2200" b="1" dirty="0">
                <a:latin typeface="Calibri" pitchFamily="34" charset="0"/>
                <a:cs typeface="Calibri" pitchFamily="34" charset="0"/>
              </a:rPr>
              <a:t>“CLEAR”</a:t>
            </a:r>
          </a:p>
          <a:p>
            <a:pPr>
              <a:buFont typeface="Wingdings" pitchFamily="2" charset="2"/>
              <a:buChar char="v"/>
            </a:pPr>
            <a:r>
              <a:rPr lang="en-GB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Look to be sure that no one is in contact with the victim.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b="1" dirty="0">
                <a:latin typeface="Calibri" pitchFamily="34" charset="0"/>
                <a:cs typeface="Calibri" pitchFamily="34" charset="0"/>
              </a:rPr>
              <a:t> Press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the shock button, Shock will produce a sudden contraction of the victim’s muscles. </a:t>
            </a:r>
          </a:p>
          <a:p>
            <a:pPr>
              <a:buFont typeface="Wingdings" pitchFamily="2" charset="2"/>
              <a:buChar char="v"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Automated External defibrillator (AED)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cap="all" spc="0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Chain of Survival</a:t>
            </a:r>
          </a:p>
        </p:txBody>
      </p:sp>
      <p:pic>
        <p:nvPicPr>
          <p:cNvPr id="10" name="Content Placeholder 9" descr="AHA-2015-Chain-of-Surviv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772816"/>
            <a:ext cx="8784976" cy="3888432"/>
          </a:xfrm>
        </p:spPr>
      </p:pic>
      <p:sp>
        <p:nvSpPr>
          <p:cNvPr id="8" name="Rectangle 7"/>
          <p:cNvSpPr/>
          <p:nvPr/>
        </p:nvSpPr>
        <p:spPr>
          <a:xfrm>
            <a:off x="2843808" y="112474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Adult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4127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OHCA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UNIVERSAL STEPS FOR OPERATING AED</a:t>
            </a:r>
          </a:p>
          <a:p>
            <a:pPr>
              <a:buNone/>
            </a:pPr>
            <a:endParaRPr lang="en-GB" sz="3200" b="1" i="1" u="sng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If no shock is needed, and after any shock delivery ,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Immediately resume CPR, 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starting with chest compressions.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After 5 cycles or 2 minutes of CPR, AED will prompt you to repeat 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analyze.</a:t>
            </a:r>
          </a:p>
          <a:p>
            <a:pPr>
              <a:buNone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Automated  External  defibrillator (AED)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3406" y="4653136"/>
            <a:ext cx="6220934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“DO NOT DELAY HIGH-QUALITY CPR</a:t>
            </a:r>
          </a:p>
          <a:p>
            <a:pPr algn="ctr"/>
            <a:r>
              <a:rPr lang="en-US" sz="3200" b="1" i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AFTER AED USE”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mran iqbal\Desktop\nurses 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9144000" cy="316835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OVERVIEW.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Successful team dynamics are critical during a multirescuer resuscitation attempt, regardless  of location.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Poor</a:t>
            </a:r>
            <a:r>
              <a:rPr lang="en-GB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communication among team members can negatively affect performance.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Effective team dynamics may increase the chance of a successful resuscitation.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Whether you are team member or team leader its very important to understand  how to communicate and perform effectively as a team member.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Clear Roles and Responsibilities.</a:t>
            </a:r>
          </a:p>
          <a:p>
            <a:pPr>
              <a:buFont typeface="Wingdings" pitchFamily="2" charset="2"/>
              <a:buChar char="q"/>
            </a:pP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During a resuscitation attempt, Clear roles and responsibilities should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be defined as soon as possible.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The team leader role is to clearly define and delegate task according to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each team member’s skill level.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When all team members know their jobs and responsibilities, the team functions more effectively  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Knowing your limitations.</a:t>
            </a:r>
          </a:p>
          <a:p>
            <a:pPr>
              <a:buNone/>
            </a:pP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Each member of the team should know his/her limitations.</a:t>
            </a:r>
          </a:p>
          <a:p>
            <a:pPr>
              <a:buNone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Team leader should also be aware of team members limitations.</a:t>
            </a:r>
          </a:p>
          <a:p>
            <a:pPr>
              <a:buNone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Each team member should ask for assistance and advice early,</a:t>
            </a:r>
          </a:p>
          <a:p>
            <a:pPr>
              <a:buNone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    not when the situation starts to get worse.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Constructive Intervention.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Sometimes a team member or team leader need to correct actions that are incorrect or inappropriate.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Its important to be tactful, especially if you have to correct someone who is about to make a mistake.</a:t>
            </a:r>
          </a:p>
          <a:p>
            <a:pPr>
              <a:buNone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   (whether Drug, Dose or intervention)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Any person in the team should stop someone else from making a mistake, regardless of his role in the team.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8478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WHAT  TO  COMMUNICATE?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mran iqbal\Desktop\nurses 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9144000" cy="316835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Knowledge sharing.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Knowledge sharing is important for effective team performance.</a:t>
            </a:r>
          </a:p>
          <a:p>
            <a:pPr>
              <a:buNone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Team leaders should ask frequently for observations and feedback.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This includes good ideas for management and observations</a:t>
            </a:r>
          </a:p>
          <a:p>
            <a:pPr>
              <a:buNone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    about oversights.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Summarizing and Re-evaluating.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Summarizing  information during out loud is helpful during a resuscitation attempt for the following reasons: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Provides an ongoing record of treatment.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Acts as a way to re-evaluate the victim’s status, the interventions performed and the team’s progress with in the algorithm of care</a:t>
            </a:r>
          </a:p>
          <a:p>
            <a:pPr>
              <a:buFont typeface="Wingdings" pitchFamily="2" charset="2"/>
              <a:buChar char="v"/>
            </a:pPr>
            <a:endParaRPr lang="en-GB" sz="2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 Helps team members respond to the victim’s changing condition.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HOW  TO  COMMUNICATE?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imran iqbal\Desktop\how-we-communic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9144000" cy="388843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ADULTS</a:t>
            </a:r>
            <a:endParaRPr lang="en-US" sz="48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i="1" dirty="0">
                <a:latin typeface="Calibri" pitchFamily="34" charset="0"/>
                <a:cs typeface="Calibri" pitchFamily="34" charset="0"/>
              </a:rPr>
              <a:t>At the end of this part, you will be able to</a:t>
            </a: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Recognize the signs of someone needing CPR</a:t>
            </a:r>
          </a:p>
          <a:p>
            <a:pPr>
              <a:buFont typeface="Wingdings" pitchFamily="2" charset="2"/>
              <a:buChar char="v"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Perform  high-quality CPR for an adult</a:t>
            </a:r>
          </a:p>
          <a:p>
            <a:pPr>
              <a:buFont typeface="Wingdings" pitchFamily="2" charset="2"/>
              <a:buChar char="v"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 Provide effective ventilations by using a barrier device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1124744"/>
            <a:ext cx="4602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objectives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i="1" u="sng" dirty="0">
                <a:latin typeface="Calibri" pitchFamily="34" charset="0"/>
                <a:cs typeface="Calibri" pitchFamily="34" charset="0"/>
              </a:rPr>
              <a:t>Closed-loop Communication.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05273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4098" name="Picture 2" descr="C:\Users\imran iqbal\Desktop\th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132856"/>
            <a:ext cx="6552728" cy="388843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584" y="1340768"/>
            <a:ext cx="7272808" cy="5301208"/>
          </a:xfrm>
        </p:spPr>
        <p:txBody>
          <a:bodyPr>
            <a:normAutofit lnSpcReduction="10000"/>
          </a:bodyPr>
          <a:lstStyle/>
          <a:p>
            <a:r>
              <a:rPr lang="en-GB" sz="36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i="1" u="sng" dirty="0">
                <a:latin typeface="Calibri" pitchFamily="34" charset="0"/>
                <a:cs typeface="Calibri" pitchFamily="34" charset="0"/>
              </a:rPr>
              <a:t>Closed-loop Communication.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It is very important for team leader and team member.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To practice closed- loop communication, the team leader and team members should  do the following:</a:t>
            </a:r>
          </a:p>
          <a:p>
            <a:pPr>
              <a:buFont typeface="Wingdings" pitchFamily="2" charset="2"/>
              <a:buChar char="q"/>
            </a:pPr>
            <a:r>
              <a:rPr lang="en-GB" sz="2000" b="1" i="1" u="sng" dirty="0">
                <a:latin typeface="Calibri" pitchFamily="34" charset="0"/>
                <a:cs typeface="Calibri" pitchFamily="34" charset="0"/>
              </a:rPr>
              <a:t> TEAM LEADER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Call each team member by name and make an eye contact, 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when giving an instructions.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Don’t assign additional task until you are sure that the team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member understand the instruction.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i="1" u="sng" dirty="0">
                <a:latin typeface="Calibri" pitchFamily="34" charset="0"/>
                <a:cs typeface="Calibri" pitchFamily="34" charset="0"/>
              </a:rPr>
              <a:t>TEAM MEMBER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Confirm that you understand the task and acknowledge 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   verbally.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Tell the team leader when you have finished a task.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584" y="1340768"/>
            <a:ext cx="7272808" cy="5301208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i="1" u="sng" dirty="0">
                <a:latin typeface="Calibri" pitchFamily="34" charset="0"/>
                <a:cs typeface="Calibri" pitchFamily="34" charset="0"/>
              </a:rPr>
              <a:t>Clear Messages.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Team leader and team member should give clear messages.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Using concise and clear language helps prevent misunderstandings.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Speaking in a tone of voice that is loud enough to hear, but is also calm and confident,  helps keep all  team members focused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584" y="1340768"/>
            <a:ext cx="7272808" cy="4104456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i="1" u="sng" dirty="0">
                <a:latin typeface="Calibri" pitchFamily="34" charset="0"/>
                <a:cs typeface="Calibri" pitchFamily="34" charset="0"/>
              </a:rPr>
              <a:t>Mutual Respect.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All team members should display mutual respect and a professional attitude to other team members, regardless of their skill level or training.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Emotions can run high during a resuscitation attempt, so its especially important for the team leader to speak in a friendly, controlled voice and avoid  shouting or aggression.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584" y="1340768"/>
            <a:ext cx="7272808" cy="5517232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i="1" u="sng" dirty="0">
                <a:latin typeface="Calibri" pitchFamily="34" charset="0"/>
                <a:cs typeface="Calibri" pitchFamily="34" charset="0"/>
              </a:rPr>
              <a:t>Debriefing.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All debriefing is an important part of every resuscitation attempt, both during and after the attempt.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Debriefing is the opportunity for the team members to identify  why certain actions were taken.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Debriefing has been shown to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Help individual team members perform better.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Aid in identification of system strengths and deficiencies.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May even improve patient survival after cardiac arrest.</a:t>
            </a: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9087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TEAM  DYNAMICS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363C5-500B-42E2-942B-F5A540216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65" y="923331"/>
            <a:ext cx="9019006" cy="480992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BLS FOR ADULTS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67744" y="76470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3407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70C0"/>
              </a:buClr>
            </a:pPr>
            <a:endParaRPr lang="en-GB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604B74FE-C656-4DC3-BF47-FB5D92452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0839"/>
            <a:ext cx="9144000" cy="5085184"/>
          </a:xfrm>
          <a:prstGeom prst="rect">
            <a:avLst/>
          </a:prstGeom>
        </p:spPr>
      </p:pic>
      <p:pic>
        <p:nvPicPr>
          <p:cNvPr id="10" name="Picture 2" descr="http://magickalgraphics.com/Graphics/Friendship/Thanks/Cute/cutethanks37.gif">
            <a:extLst>
              <a:ext uri="{FF2B5EF4-FFF2-40B4-BE49-F238E27FC236}">
                <a16:creationId xmlns:a16="http://schemas.microsoft.com/office/drawing/2014/main" id="{B0072F9D-F6B3-46C6-908C-C514FD1E0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70" y="2428873"/>
            <a:ext cx="3984976" cy="1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CPR consist of these main components,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Chest Compressions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Airway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Breathing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0498" y="1052736"/>
            <a:ext cx="64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MAIN COMPONENTS OF CPR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1052736"/>
            <a:ext cx="64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MAIN COMPONENTS OF CPR</a:t>
            </a:r>
          </a:p>
        </p:txBody>
      </p:sp>
      <p:pic>
        <p:nvPicPr>
          <p:cNvPr id="1028" name="Picture 4" descr="C:\Users\imran iqbal\Desktop\DS-3849_ECC_CPR_CAB_4x4_Cl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6" y="1772816"/>
            <a:ext cx="9145016" cy="396044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3600" b="1" i="1" dirty="0"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If the rescuer is alone and encounters an unresponsive adult</a:t>
            </a:r>
          </a:p>
          <a:p>
            <a:pPr>
              <a:buNone/>
            </a:pPr>
            <a:r>
              <a:rPr lang="en-GB" sz="2000" dirty="0"/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284" y="1052736"/>
            <a:ext cx="625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1-RESCUER BLS sequence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BLS FOR ADULT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imran iqbal\Desktop\AHALogo_full_red_blk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93904"/>
            <a:ext cx="1403648" cy="77590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 tIns="396000" bIns="0">
            <a:normAutofit/>
          </a:bodyPr>
          <a:lstStyle/>
          <a:p>
            <a:pPr>
              <a:buSzPct val="80000"/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3600" b="1" i="1" dirty="0">
                <a:latin typeface="Calibri" pitchFamily="34" charset="0"/>
                <a:cs typeface="Calibri" pitchFamily="34" charset="0"/>
              </a:rPr>
              <a:t>Verify Scene Safety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Verify that the scene is safe for you and the victim.</a:t>
            </a:r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/>
              <a:t> you do not want to become a victim yourself.</a:t>
            </a:r>
          </a:p>
          <a:p>
            <a:pPr>
              <a:buNone/>
            </a:pPr>
            <a:r>
              <a:rPr lang="en-GB" sz="2000" dirty="0"/>
              <a:t>    </a:t>
            </a:r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None/>
            </a:pPr>
            <a:endParaRPr lang="en-GB" dirty="0"/>
          </a:p>
          <a:p>
            <a:pPr>
              <a:buFont typeface="Courier New" pitchFamily="49" charset="0"/>
              <a:buChar char="o"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07704" y="1124744"/>
            <a:ext cx="4809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284" y="1052736"/>
            <a:ext cx="625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1-RESCUER BLS sequence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946775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rgbClr val="0070C0"/>
        </a:solidFill>
      </a:spPr>
      <a:bodyPr wrap="square">
        <a:spAutoFit/>
      </a:bodyPr>
      <a:lstStyle>
        <a:defPPr algn="ctr">
          <a:defRPr sz="48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1816</TotalTime>
  <Words>3194</Words>
  <Application>Microsoft Office PowerPoint</Application>
  <PresentationFormat>On-screen Show (4:3)</PresentationFormat>
  <Paragraphs>705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Calibri</vt:lpstr>
      <vt:lpstr>Courier New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 iqbal</dc:creator>
  <cp:lastModifiedBy>imran iqbal</cp:lastModifiedBy>
  <cp:revision>247</cp:revision>
  <dcterms:created xsi:type="dcterms:W3CDTF">2018-10-06T12:59:18Z</dcterms:created>
  <dcterms:modified xsi:type="dcterms:W3CDTF">2019-02-22T11:35:53Z</dcterms:modified>
</cp:coreProperties>
</file>